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69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6"/>
  </p:normalViewPr>
  <p:slideViewPr>
    <p:cSldViewPr snapToGrid="0">
      <p:cViewPr varScale="1">
        <p:scale>
          <a:sx n="108" d="100"/>
          <a:sy n="108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5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5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7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2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0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8B0BB8-AD0B-4F12-ACD6-BEC5EDA15AE0}" type="datetimeFigureOut">
              <a:rPr lang="en-US" smtClean="0"/>
              <a:t>5/19/24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04EBA19-4CC6-432C-8E61-DDC7B9A7C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5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1651-A828-4573-9DEA-CF8C9228A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Rente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CC9C27-3118-41BD-B5DB-1869ADEA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/>
          <a:lstStyle/>
          <a:p>
            <a:r>
              <a:rPr lang="sr-Latn-BA" dirty="0"/>
              <a:t>Vježbe 8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0141891-A556-41A0-9C7B-21EDF0E03407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9016E-543A-4987-9D9D-CE653B1D0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1950"/>
            <a:ext cx="7729728" cy="1188720"/>
          </a:xfrm>
        </p:spPr>
        <p:txBody>
          <a:bodyPr/>
          <a:lstStyle/>
          <a:p>
            <a:r>
              <a:rPr lang="sr-Latn-BA" b="1" dirty="0"/>
              <a:t>3. PERIOD isplate JE veći OD PERIODA KAPITALISANJA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51DBCD-2545-42A0-B4DD-0975548EE4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45909" y="1941919"/>
                <a:ext cx="10284643" cy="476996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dirty="0"/>
                  <a:t>Iznosi renti su jednaki, pri čemu se rente isplaćuju rjeđe nego što se kamata obračunava 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m – broj perioda kapitalisanja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između</a:t>
                </a:r>
                <a:r>
                  <a:rPr lang="en-US" sz="2000" b="1" dirty="0"/>
                  <a:t> 2 </a:t>
                </a:r>
                <a:r>
                  <a:rPr lang="sr-Latn-BA" sz="2000" b="1" dirty="0"/>
                  <a:t>rente</a:t>
                </a:r>
              </a:p>
              <a:p>
                <a:pPr marL="0" indent="0">
                  <a:buNone/>
                </a:pPr>
                <a:r>
                  <a:rPr lang="sr-Latn-BA" sz="2000" b="1" dirty="0"/>
                  <a:t>n – </a:t>
                </a:r>
                <a:r>
                  <a:rPr lang="en-US" sz="2000" b="1" dirty="0" err="1"/>
                  <a:t>ukupan</a:t>
                </a:r>
                <a:r>
                  <a:rPr lang="en-US" sz="2000" b="1" dirty="0"/>
                  <a:t> </a:t>
                </a:r>
                <a:r>
                  <a:rPr lang="sr-Latn-BA" sz="2000" b="1" dirty="0"/>
                  <a:t>broj isplata</a:t>
                </a:r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Latn-BA" sz="2000" u="sng" dirty="0"/>
                  <a:t>Anticipativne rente: </a:t>
                </a:r>
                <a:r>
                  <a:rPr lang="sr-Latn-BA" sz="2000" dirty="0"/>
                  <a:t>  </a:t>
                </a: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r>
                  <a:rPr lang="sr-Latn-BA" sz="2000" u="sng" dirty="0"/>
                  <a:t>Dekurzivne rente:</a:t>
                </a:r>
                <a:r>
                  <a:rPr lang="sr-Latn-BA" sz="2000" dirty="0"/>
                  <a:t>   </a:t>
                </a: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51DBCD-2545-42A0-B4DD-0975548EE4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45909" y="1941919"/>
                <a:ext cx="10284643" cy="4769965"/>
              </a:xfrm>
              <a:blipFill>
                <a:blip r:embed="rId2"/>
                <a:stretch>
                  <a:fillRect l="-593" t="-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766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83920" y="1601343"/>
            <a:ext cx="4270248" cy="704087"/>
          </a:xfrm>
        </p:spPr>
        <p:txBody>
          <a:bodyPr/>
          <a:lstStyle/>
          <a:p>
            <a:r>
              <a:rPr lang="sr-Latn-BA" dirty="0"/>
              <a:t>aritmetička progresija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11015" y="2439161"/>
                <a:ext cx="5616292" cy="3820962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sr-Latn-BA" dirty="0"/>
                  <a:t>Dekurzivne rente: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15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Anticipativne rente: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11015" y="2439161"/>
                <a:ext cx="5616292" cy="3820962"/>
              </a:xfrm>
              <a:blipFill>
                <a:blip r:embed="rId2"/>
                <a:stretch>
                  <a:fillRect t="-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311939" y="2439161"/>
                <a:ext cx="5443376" cy="422540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sr-Latn-BA" dirty="0"/>
                  <a:t>Dekurzivne rente: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15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Anticipativne rente: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311939" y="2439161"/>
                <a:ext cx="5443376" cy="4225408"/>
              </a:xfrm>
              <a:blipFill>
                <a:blip r:embed="rId3"/>
                <a:stretch>
                  <a:fillRect t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898503" y="1601343"/>
            <a:ext cx="4270248" cy="704087"/>
          </a:xfrm>
        </p:spPr>
        <p:txBody>
          <a:bodyPr/>
          <a:lstStyle/>
          <a:p>
            <a:r>
              <a:rPr lang="sr-Latn-BA" dirty="0"/>
              <a:t>Geometrijska progresija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551" y="278892"/>
            <a:ext cx="7729728" cy="1188720"/>
          </a:xfrm>
        </p:spPr>
        <p:txBody>
          <a:bodyPr/>
          <a:lstStyle/>
          <a:p>
            <a:r>
              <a:rPr lang="sr-Latn-BA" b="1" dirty="0"/>
              <a:t>4. VARIJABILNE RENTE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9105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92" y="483578"/>
            <a:ext cx="10647485" cy="202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ZADATAK:</a:t>
            </a:r>
            <a:endParaRPr lang="sr-Latn-BA" b="1" dirty="0"/>
          </a:p>
          <a:p>
            <a:pPr marL="0" indent="0" algn="just">
              <a:buNone/>
            </a:pPr>
            <a:r>
              <a:rPr lang="sr-Latn-BA" dirty="0"/>
              <a:t>Renta je isplaćivana u toku 9 godina uz kamatnu stopu od 4% i polugodišnje kapitalisanje. U toku prve 4 godine, renta je isplaćivana na početku svake druge godine po ... n.j, u toku naredne 3 godine na početku svake godine po ... n.j. i posljednja renta je isplaćena na kraju 9. godine u iznosu od  ... n.j. Kolika je renta svake serije, ako je renta druge veća od rente prve za 1200%, renta treće manja od rente druge za 20% i ako je sadašnja vrijednost svih renti jednu godinu i 6 mjeseci prije </a:t>
            </a:r>
            <a:r>
              <a:rPr lang="en-US" dirty="0" err="1"/>
              <a:t>prve</a:t>
            </a:r>
            <a:r>
              <a:rPr lang="sr-Latn-BA" dirty="0"/>
              <a:t> isplate 77.677,18 n.j?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4592" y="2602523"/>
                <a:ext cx="94781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92" y="2602523"/>
                <a:ext cx="947810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3723" y="3701560"/>
                <a:ext cx="10656277" cy="1805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77.677,18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𝟐𝟎𝟎𝟎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𝟐𝟓𝟎𝟎𝟎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;  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𝟐𝟎𝟖𝟎𝟎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3" y="3701560"/>
                <a:ext cx="10656277" cy="18053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3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BF521-9B41-4C75-A151-C650543B4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5729" y="3654703"/>
            <a:ext cx="4270248" cy="704087"/>
          </a:xfrm>
        </p:spPr>
        <p:txBody>
          <a:bodyPr/>
          <a:lstStyle/>
          <a:p>
            <a:r>
              <a:rPr lang="sr-Latn-BA" dirty="0"/>
              <a:t>ANTICIPATIVNE VJEČITE RENTE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B76719DF-444A-442F-A140-62EF87E2336D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545729" y="4484520"/>
                <a:ext cx="4270248" cy="259677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B76719DF-444A-442F-A140-62EF87E233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545729" y="4484520"/>
                <a:ext cx="4270248" cy="259677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82F41E8-6E43-4CD3-BE6B-6DDF2BDD7DE2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300609" y="4484520"/>
                <a:ext cx="4253484" cy="259677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82F41E8-6E43-4CD3-BE6B-6DDF2BDD7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300609" y="4484520"/>
                <a:ext cx="4253484" cy="2596776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69F44A6-0530-45E0-A2B6-C97CF6188D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609" y="3654703"/>
            <a:ext cx="4270248" cy="704087"/>
          </a:xfrm>
        </p:spPr>
        <p:txBody>
          <a:bodyPr/>
          <a:lstStyle/>
          <a:p>
            <a:r>
              <a:rPr lang="sr-Latn-BA" dirty="0"/>
              <a:t>DEKURZIVNE VJEČITE RENTE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56CD6A-2279-420D-BB23-3D353B184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5. VJEČITE RENTE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BE10FA-1A5B-4006-927C-BC2136F17694}"/>
              </a:ext>
            </a:extLst>
          </p:cNvPr>
          <p:cNvSpPr txBox="1"/>
          <p:nvPr/>
        </p:nvSpPr>
        <p:spPr>
          <a:xfrm>
            <a:off x="1010239" y="2700596"/>
            <a:ext cx="101715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BA" dirty="0"/>
              <a:t>Vječita renta ima neograničen (beskonačan) broj isplata</a:t>
            </a:r>
          </a:p>
          <a:p>
            <a:endParaRPr lang="sr-Latn-BA" dirty="0"/>
          </a:p>
          <a:p>
            <a:pPr algn="ctr"/>
            <a:r>
              <a:rPr lang="sr-Latn-BA" sz="2000" b="1" dirty="0"/>
              <a:t>Slučaj kada imamo jednake rente i jednake perioda isplate i kapitalisanja: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90152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95900-6F31-46B7-9517-36C80C41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38" y="245098"/>
            <a:ext cx="11227323" cy="1894787"/>
          </a:xfrm>
        </p:spPr>
        <p:txBody>
          <a:bodyPr/>
          <a:lstStyle/>
          <a:p>
            <a:pPr marL="0" indent="0">
              <a:buNone/>
            </a:pPr>
            <a:r>
              <a:rPr lang="sr-Latn-BA" b="1" dirty="0"/>
              <a:t>ZADATAK</a:t>
            </a:r>
          </a:p>
          <a:p>
            <a:pPr marL="0" indent="0" algn="just">
              <a:buNone/>
            </a:pPr>
            <a:r>
              <a:rPr lang="sr-Latn-BA" sz="2000" dirty="0"/>
              <a:t>Na račun je uloženo 100.000 KM.  Tri godine nakon uplate isplaćena je prva renta prve serije. Prva serija isplaćuje dekurzivne godišnje rente u toku 4 godine. Druga serija sadrži dekurzivne tromjesečne rente i isplaćuje se u toku 3 godine. Kamatna stopa je 6% uz polugodišnje kapitalisanje. Koliko iznosi renta svake serije, ako je renta prve za 40% veća od rente druge serije?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910C8-6EE7-44D3-A883-AB501B940710}"/>
                  </a:ext>
                </a:extLst>
              </p:cNvPr>
              <p:cNvSpPr txBox="1"/>
              <p:nvPr/>
            </p:nvSpPr>
            <p:spPr>
              <a:xfrm>
                <a:off x="482338" y="2473947"/>
                <a:ext cx="106805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1,4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910C8-6EE7-44D3-A883-AB501B940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" y="2473947"/>
                <a:ext cx="10680569" cy="369332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9EDB3-F316-486F-BB1C-5DE5B788EB2D}"/>
                  </a:ext>
                </a:extLst>
              </p:cNvPr>
              <p:cNvSpPr txBox="1"/>
              <p:nvPr/>
            </p:nvSpPr>
            <p:spPr>
              <a:xfrm>
                <a:off x="1537353" y="3429000"/>
                <a:ext cx="9650691" cy="15483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100.000=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∙4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∙4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1,03</m:t>
                                  </m:r>
                                </m:e>
                                <m:sup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1,03</m:t>
                          </m:r>
                        </m:e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2−1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1,03</m:t>
                          </m:r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9EDB3-F316-486F-BB1C-5DE5B788E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353" y="3429000"/>
                <a:ext cx="9650691" cy="1548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928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221A-EB29-424E-A2C0-31116CC0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Rente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B79C7-39AD-4020-9409-149E546DF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2000" b="1" dirty="0"/>
              <a:t>Račun renti</a:t>
            </a:r>
            <a:r>
              <a:rPr lang="sr-Latn-BA" sz="2000" dirty="0"/>
              <a:t> podrazumijeva uzastopne isplate sa računa u jednakim vremenskim intervalima (anticipativni i dekurzivni)</a:t>
            </a:r>
          </a:p>
          <a:p>
            <a:r>
              <a:rPr lang="sr-Latn-BA" sz="2000" b="1" dirty="0"/>
              <a:t>Period isplate </a:t>
            </a:r>
            <a:r>
              <a:rPr lang="sr-Latn-BA" sz="2000" dirty="0"/>
              <a:t>– period koji protekne između dvije sukcesivne isplate</a:t>
            </a:r>
          </a:p>
          <a:p>
            <a:r>
              <a:rPr lang="sr-Latn-BA" sz="2000" b="1" dirty="0"/>
              <a:t>Period kapitalisanja </a:t>
            </a:r>
            <a:r>
              <a:rPr lang="sr-Latn-BA" sz="2000" dirty="0"/>
              <a:t>– period koji protekne između između dva sukcesivna obračuna kamate</a:t>
            </a:r>
          </a:p>
          <a:p>
            <a:r>
              <a:rPr lang="sr-Latn-BA" sz="2000" dirty="0"/>
              <a:t>Period isplate ne mora da se poklapa sa periodom kapitalisanja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601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9593-3EC0-487D-A57D-7197F801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09" y="523613"/>
            <a:ext cx="7871382" cy="1188720"/>
          </a:xfrm>
        </p:spPr>
        <p:txBody>
          <a:bodyPr/>
          <a:lstStyle/>
          <a:p>
            <a:r>
              <a:rPr lang="sr-Latn-BA" b="1" dirty="0"/>
              <a:t>1. Period ISPLATE jednak periodu kapitalisanja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42776-9A5F-429C-B9FF-2CBE8AC2F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610" y="2121032"/>
            <a:ext cx="9558779" cy="1593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Isti iznos se isplaćuje u svakom periodu (jednake rente), period isplate se poklapa sa periodom obračuna kamate (jednak broj isplata i kapitalisanja)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b="1" dirty="0"/>
              <a:t>1.1.  Anticipativne rente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00CC9B-395F-4622-86CE-DA9573E7BE09}"/>
              </a:ext>
            </a:extLst>
          </p:cNvPr>
          <p:cNvCxnSpPr>
            <a:cxnSpLocks/>
          </p:cNvCxnSpPr>
          <p:nvPr/>
        </p:nvCxnSpPr>
        <p:spPr>
          <a:xfrm>
            <a:off x="471340" y="4515439"/>
            <a:ext cx="56843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DA293E-6FF5-4015-A1C2-C52C586349EE}"/>
              </a:ext>
            </a:extLst>
          </p:cNvPr>
          <p:cNvCxnSpPr/>
          <p:nvPr/>
        </p:nvCxnSpPr>
        <p:spPr>
          <a:xfrm>
            <a:off x="471340" y="434575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75690E-2E7A-4527-9799-AF906E2E3ADC}"/>
              </a:ext>
            </a:extLst>
          </p:cNvPr>
          <p:cNvCxnSpPr/>
          <p:nvPr/>
        </p:nvCxnSpPr>
        <p:spPr>
          <a:xfrm>
            <a:off x="1264763" y="435675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137859-EF8B-43D2-851B-C694EA3FF62E}"/>
              </a:ext>
            </a:extLst>
          </p:cNvPr>
          <p:cNvCxnSpPr/>
          <p:nvPr/>
        </p:nvCxnSpPr>
        <p:spPr>
          <a:xfrm>
            <a:off x="2067613" y="4375608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DB924C-F864-4AC9-A8EC-5938A3A6B26D}"/>
              </a:ext>
            </a:extLst>
          </p:cNvPr>
          <p:cNvCxnSpPr/>
          <p:nvPr/>
        </p:nvCxnSpPr>
        <p:spPr>
          <a:xfrm>
            <a:off x="2861036" y="438660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7524F6-B5BA-4190-AF11-A356EBBF8628}"/>
              </a:ext>
            </a:extLst>
          </p:cNvPr>
          <p:cNvCxnSpPr/>
          <p:nvPr/>
        </p:nvCxnSpPr>
        <p:spPr>
          <a:xfrm>
            <a:off x="6155703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046A9A-F6B9-4538-8790-90A7E57285DA}"/>
              </a:ext>
            </a:extLst>
          </p:cNvPr>
          <p:cNvCxnSpPr/>
          <p:nvPr/>
        </p:nvCxnSpPr>
        <p:spPr>
          <a:xfrm>
            <a:off x="4593996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7D31B7-C5CF-450A-87B1-EB4F644FD3C0}"/>
              </a:ext>
            </a:extLst>
          </p:cNvPr>
          <p:cNvCxnSpPr/>
          <p:nvPr/>
        </p:nvCxnSpPr>
        <p:spPr>
          <a:xfrm>
            <a:off x="5396846" y="4344185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8675BD6-EC58-4808-A4D4-E31918A885CC}"/>
              </a:ext>
            </a:extLst>
          </p:cNvPr>
          <p:cNvSpPr txBox="1"/>
          <p:nvPr/>
        </p:nvSpPr>
        <p:spPr>
          <a:xfrm>
            <a:off x="301657" y="395925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5D8B93-FF3E-42AF-82AA-B0B234C03702}"/>
              </a:ext>
            </a:extLst>
          </p:cNvPr>
          <p:cNvSpPr txBox="1"/>
          <p:nvPr/>
        </p:nvSpPr>
        <p:spPr>
          <a:xfrm>
            <a:off x="1085657" y="395925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9BA6E7-C9D2-4004-8E10-CAE490CC0FDA}"/>
              </a:ext>
            </a:extLst>
          </p:cNvPr>
          <p:cNvSpPr txBox="1"/>
          <p:nvPr/>
        </p:nvSpPr>
        <p:spPr>
          <a:xfrm>
            <a:off x="1897930" y="396164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B2CCC8-288C-4BC2-874E-E02B7A27B4D3}"/>
              </a:ext>
            </a:extLst>
          </p:cNvPr>
          <p:cNvSpPr txBox="1"/>
          <p:nvPr/>
        </p:nvSpPr>
        <p:spPr>
          <a:xfrm>
            <a:off x="2681930" y="396164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EB673D-BBAD-4033-BDAF-96170900F207}"/>
              </a:ext>
            </a:extLst>
          </p:cNvPr>
          <p:cNvSpPr txBox="1"/>
          <p:nvPr/>
        </p:nvSpPr>
        <p:spPr>
          <a:xfrm>
            <a:off x="4433740" y="3953583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AE0CD6-8EB2-40B8-B308-2637B230FFE8}"/>
              </a:ext>
            </a:extLst>
          </p:cNvPr>
          <p:cNvSpPr txBox="1"/>
          <p:nvPr/>
        </p:nvSpPr>
        <p:spPr>
          <a:xfrm>
            <a:off x="5217740" y="3953583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1244EE-7AE6-4085-BC7B-DAF7956A4391}"/>
              </a:ext>
            </a:extLst>
          </p:cNvPr>
          <p:cNvSpPr txBox="1"/>
          <p:nvPr/>
        </p:nvSpPr>
        <p:spPr>
          <a:xfrm>
            <a:off x="301657" y="474441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6C711D-7C80-4416-B583-271E3A1D90B3}"/>
              </a:ext>
            </a:extLst>
          </p:cNvPr>
          <p:cNvSpPr txBox="1"/>
          <p:nvPr/>
        </p:nvSpPr>
        <p:spPr>
          <a:xfrm>
            <a:off x="1085657" y="474441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1A7A45-2E5B-4792-B3AD-67FE79C0F1F7}"/>
              </a:ext>
            </a:extLst>
          </p:cNvPr>
          <p:cNvSpPr txBox="1"/>
          <p:nvPr/>
        </p:nvSpPr>
        <p:spPr>
          <a:xfrm>
            <a:off x="1897930" y="474679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39453-7AD7-4789-B950-1548B0F05BD8}"/>
              </a:ext>
            </a:extLst>
          </p:cNvPr>
          <p:cNvSpPr txBox="1"/>
          <p:nvPr/>
        </p:nvSpPr>
        <p:spPr>
          <a:xfrm>
            <a:off x="2681930" y="474679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3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A5697F-D631-41EA-B188-766AD0050CDD}"/>
              </a:ext>
            </a:extLst>
          </p:cNvPr>
          <p:cNvSpPr txBox="1"/>
          <p:nvPr/>
        </p:nvSpPr>
        <p:spPr>
          <a:xfrm>
            <a:off x="4366186" y="4754861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n-2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AB1A02C-DB94-412B-B41A-34F2C8AC5A12}"/>
              </a:ext>
            </a:extLst>
          </p:cNvPr>
          <p:cNvSpPr txBox="1"/>
          <p:nvPr/>
        </p:nvSpPr>
        <p:spPr>
          <a:xfrm>
            <a:off x="5217738" y="4756432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2DB7FF-63F1-4407-9A34-80B85B507C19}"/>
              </a:ext>
            </a:extLst>
          </p:cNvPr>
          <p:cNvSpPr txBox="1"/>
          <p:nvPr/>
        </p:nvSpPr>
        <p:spPr>
          <a:xfrm>
            <a:off x="5920041" y="4751921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/>
              <a:t>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/>
              <p:nvPr/>
            </p:nvSpPr>
            <p:spPr>
              <a:xfrm>
                <a:off x="273384" y="3584251"/>
                <a:ext cx="35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84" y="3584251"/>
                <a:ext cx="35821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609A96B3-C6C0-4087-8099-DBC595686617}"/>
              </a:ext>
            </a:extLst>
          </p:cNvPr>
          <p:cNvSpPr txBox="1"/>
          <p:nvPr/>
        </p:nvSpPr>
        <p:spPr>
          <a:xfrm>
            <a:off x="3176828" y="4621306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BCBA97-3EAA-4C26-98B7-228624A56733}"/>
              </a:ext>
            </a:extLst>
          </p:cNvPr>
          <p:cNvSpPr txBox="1"/>
          <p:nvPr/>
        </p:nvSpPr>
        <p:spPr>
          <a:xfrm>
            <a:off x="3196472" y="3968933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2F0801E-D8A3-40D0-986F-7B983765E8BB}"/>
              </a:ext>
            </a:extLst>
          </p:cNvPr>
          <p:cNvCxnSpPr/>
          <p:nvPr/>
        </p:nvCxnSpPr>
        <p:spPr>
          <a:xfrm>
            <a:off x="1252680" y="5082971"/>
            <a:ext cx="0" cy="211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97A4490-0F5F-46D1-94FA-242FCFD2F310}"/>
              </a:ext>
            </a:extLst>
          </p:cNvPr>
          <p:cNvCxnSpPr>
            <a:cxnSpLocks/>
          </p:cNvCxnSpPr>
          <p:nvPr/>
        </p:nvCxnSpPr>
        <p:spPr>
          <a:xfrm flipH="1">
            <a:off x="2056857" y="5083684"/>
            <a:ext cx="3" cy="368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9FC8FB9-6A41-4C15-9C82-E0BC1A419EAE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2861036" y="5085353"/>
            <a:ext cx="0" cy="588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4FBA9AD-077D-4357-8CAE-646585A54A83}"/>
              </a:ext>
            </a:extLst>
          </p:cNvPr>
          <p:cNvCxnSpPr>
            <a:cxnSpLocks/>
          </p:cNvCxnSpPr>
          <p:nvPr/>
        </p:nvCxnSpPr>
        <p:spPr>
          <a:xfrm>
            <a:off x="4580887" y="5022914"/>
            <a:ext cx="7372" cy="871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F745DB5-A6D7-462C-BAA7-90D9F2069478}"/>
              </a:ext>
            </a:extLst>
          </p:cNvPr>
          <p:cNvCxnSpPr>
            <a:cxnSpLocks/>
          </p:cNvCxnSpPr>
          <p:nvPr/>
        </p:nvCxnSpPr>
        <p:spPr>
          <a:xfrm>
            <a:off x="5444215" y="5082971"/>
            <a:ext cx="0" cy="118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C1D8C57-066A-40B9-AE21-2C0E24BF81E9}"/>
              </a:ext>
            </a:extLst>
          </p:cNvPr>
          <p:cNvCxnSpPr/>
          <p:nvPr/>
        </p:nvCxnSpPr>
        <p:spPr>
          <a:xfrm flipH="1">
            <a:off x="452489" y="5305584"/>
            <a:ext cx="800192" cy="6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1139098-B75B-40AD-8BA4-42FEFFD34882}"/>
              </a:ext>
            </a:extLst>
          </p:cNvPr>
          <p:cNvCxnSpPr>
            <a:cxnSpLocks/>
          </p:cNvCxnSpPr>
          <p:nvPr/>
        </p:nvCxnSpPr>
        <p:spPr>
          <a:xfrm flipH="1">
            <a:off x="452490" y="5439188"/>
            <a:ext cx="1608158" cy="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226B835-63B3-4DCC-A7F0-0DD3C12612F2}"/>
              </a:ext>
            </a:extLst>
          </p:cNvPr>
          <p:cNvCxnSpPr>
            <a:cxnSpLocks/>
          </p:cNvCxnSpPr>
          <p:nvPr/>
        </p:nvCxnSpPr>
        <p:spPr>
          <a:xfrm flipH="1">
            <a:off x="471340" y="5652008"/>
            <a:ext cx="2389904" cy="11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982F304-46E5-4A58-9EAA-386FAED49DB9}"/>
              </a:ext>
            </a:extLst>
          </p:cNvPr>
          <p:cNvCxnSpPr>
            <a:cxnSpLocks/>
          </p:cNvCxnSpPr>
          <p:nvPr/>
        </p:nvCxnSpPr>
        <p:spPr>
          <a:xfrm flipH="1">
            <a:off x="471340" y="5887183"/>
            <a:ext cx="4109549" cy="6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0C51BBE-53CB-4DC4-A765-5247A6E094B9}"/>
              </a:ext>
            </a:extLst>
          </p:cNvPr>
          <p:cNvCxnSpPr>
            <a:cxnSpLocks/>
          </p:cNvCxnSpPr>
          <p:nvPr/>
        </p:nvCxnSpPr>
        <p:spPr>
          <a:xfrm flipH="1">
            <a:off x="452489" y="6265248"/>
            <a:ext cx="50069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F36B268-97EC-4F0C-A045-0B8F88675962}"/>
                  </a:ext>
                </a:extLst>
              </p:cNvPr>
              <p:cNvSpPr txBox="1"/>
              <p:nvPr/>
            </p:nvSpPr>
            <p:spPr>
              <a:xfrm>
                <a:off x="7468758" y="4071538"/>
                <a:ext cx="3505431" cy="950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15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𝑰𝑽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  <m:sup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F36B268-97EC-4F0C-A045-0B8F88675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758" y="4071538"/>
                <a:ext cx="3505431" cy="950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14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E314C-7375-448A-A2A7-0FBD52F83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669304"/>
            <a:ext cx="11170763" cy="5731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1.2. Dekurzivne rente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8CA262C-1D04-4776-95FA-8950B9083D50}"/>
                  </a:ext>
                </a:extLst>
              </p:cNvPr>
              <p:cNvSpPr txBox="1"/>
              <p:nvPr/>
            </p:nvSpPr>
            <p:spPr>
              <a:xfrm>
                <a:off x="2819394" y="4787609"/>
                <a:ext cx="6322251" cy="950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𝑹</m:t>
                      </m:r>
                      <m:f>
                        <m:fPr>
                          <m:ctrlPr>
                            <a:rPr lang="sr-Latn-B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sr-Latn-BA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sr-Latn-BA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sr-Latn-BA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15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𝑰𝑽</m:t>
                          </m:r>
                        </m:e>
                        <m:sub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  <m:sup>
                          <m:r>
                            <a:rPr lang="sr-Latn-BA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b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8CA262C-1D04-4776-95FA-8950B9083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4" y="4787609"/>
                <a:ext cx="6322251" cy="9506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300CC9B-395F-4622-86CE-DA9573E7BE09}"/>
              </a:ext>
            </a:extLst>
          </p:cNvPr>
          <p:cNvCxnSpPr>
            <a:cxnSpLocks/>
          </p:cNvCxnSpPr>
          <p:nvPr/>
        </p:nvCxnSpPr>
        <p:spPr>
          <a:xfrm>
            <a:off x="3237329" y="2159100"/>
            <a:ext cx="56843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6DA293E-6FF5-4015-A1C2-C52C586349EE}"/>
              </a:ext>
            </a:extLst>
          </p:cNvPr>
          <p:cNvCxnSpPr/>
          <p:nvPr/>
        </p:nvCxnSpPr>
        <p:spPr>
          <a:xfrm>
            <a:off x="3237329" y="1989418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A75690E-2E7A-4527-9799-AF906E2E3ADC}"/>
              </a:ext>
            </a:extLst>
          </p:cNvPr>
          <p:cNvCxnSpPr/>
          <p:nvPr/>
        </p:nvCxnSpPr>
        <p:spPr>
          <a:xfrm>
            <a:off x="4030752" y="200041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E137859-EF8B-43D2-851B-C694EA3FF62E}"/>
              </a:ext>
            </a:extLst>
          </p:cNvPr>
          <p:cNvCxnSpPr/>
          <p:nvPr/>
        </p:nvCxnSpPr>
        <p:spPr>
          <a:xfrm>
            <a:off x="4833602" y="2019269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3DB924C-F864-4AC9-A8EC-5938A3A6B26D}"/>
              </a:ext>
            </a:extLst>
          </p:cNvPr>
          <p:cNvCxnSpPr/>
          <p:nvPr/>
        </p:nvCxnSpPr>
        <p:spPr>
          <a:xfrm>
            <a:off x="5627025" y="203026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A7524F6-B5BA-4190-AF11-A356EBBF8628}"/>
              </a:ext>
            </a:extLst>
          </p:cNvPr>
          <p:cNvCxnSpPr/>
          <p:nvPr/>
        </p:nvCxnSpPr>
        <p:spPr>
          <a:xfrm>
            <a:off x="8921692" y="198784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E046A9A-F6B9-4538-8790-90A7E57285DA}"/>
              </a:ext>
            </a:extLst>
          </p:cNvPr>
          <p:cNvCxnSpPr/>
          <p:nvPr/>
        </p:nvCxnSpPr>
        <p:spPr>
          <a:xfrm>
            <a:off x="7359985" y="198784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37D31B7-C5CF-450A-87B1-EB4F644FD3C0}"/>
              </a:ext>
            </a:extLst>
          </p:cNvPr>
          <p:cNvCxnSpPr/>
          <p:nvPr/>
        </p:nvCxnSpPr>
        <p:spPr>
          <a:xfrm>
            <a:off x="8162835" y="198784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18675BD6-EC58-4808-A4D4-E31918A885CC}"/>
              </a:ext>
            </a:extLst>
          </p:cNvPr>
          <p:cNvSpPr txBox="1"/>
          <p:nvPr/>
        </p:nvSpPr>
        <p:spPr>
          <a:xfrm>
            <a:off x="8742586" y="1579554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5D8B93-FF3E-42AF-82AA-B0B234C03702}"/>
              </a:ext>
            </a:extLst>
          </p:cNvPr>
          <p:cNvSpPr txBox="1"/>
          <p:nvPr/>
        </p:nvSpPr>
        <p:spPr>
          <a:xfrm>
            <a:off x="3851646" y="1602919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9BA6E7-C9D2-4004-8E10-CAE490CC0FDA}"/>
              </a:ext>
            </a:extLst>
          </p:cNvPr>
          <p:cNvSpPr txBox="1"/>
          <p:nvPr/>
        </p:nvSpPr>
        <p:spPr>
          <a:xfrm>
            <a:off x="4663919" y="1605301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2B2CCC8-288C-4BC2-874E-E02B7A27B4D3}"/>
              </a:ext>
            </a:extLst>
          </p:cNvPr>
          <p:cNvSpPr txBox="1"/>
          <p:nvPr/>
        </p:nvSpPr>
        <p:spPr>
          <a:xfrm>
            <a:off x="5447919" y="1605301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EEB673D-BBAD-4033-BDAF-96170900F207}"/>
              </a:ext>
            </a:extLst>
          </p:cNvPr>
          <p:cNvSpPr txBox="1"/>
          <p:nvPr/>
        </p:nvSpPr>
        <p:spPr>
          <a:xfrm>
            <a:off x="7199729" y="1597244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AE0CD6-8EB2-40B8-B308-2637B230FFE8}"/>
              </a:ext>
            </a:extLst>
          </p:cNvPr>
          <p:cNvSpPr txBox="1"/>
          <p:nvPr/>
        </p:nvSpPr>
        <p:spPr>
          <a:xfrm>
            <a:off x="7983729" y="1597244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C1244EE-7AE6-4085-BC7B-DAF7956A4391}"/>
              </a:ext>
            </a:extLst>
          </p:cNvPr>
          <p:cNvSpPr txBox="1"/>
          <p:nvPr/>
        </p:nvSpPr>
        <p:spPr>
          <a:xfrm>
            <a:off x="3067646" y="238807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86C711D-7C80-4416-B583-271E3A1D90B3}"/>
              </a:ext>
            </a:extLst>
          </p:cNvPr>
          <p:cNvSpPr txBox="1"/>
          <p:nvPr/>
        </p:nvSpPr>
        <p:spPr>
          <a:xfrm>
            <a:off x="3851646" y="238807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E1A7A45-2E5B-4792-B3AD-67FE79C0F1F7}"/>
              </a:ext>
            </a:extLst>
          </p:cNvPr>
          <p:cNvSpPr txBox="1"/>
          <p:nvPr/>
        </p:nvSpPr>
        <p:spPr>
          <a:xfrm>
            <a:off x="4663919" y="239046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0339453-7AD7-4789-B950-1548B0F05BD8}"/>
              </a:ext>
            </a:extLst>
          </p:cNvPr>
          <p:cNvSpPr txBox="1"/>
          <p:nvPr/>
        </p:nvSpPr>
        <p:spPr>
          <a:xfrm>
            <a:off x="5447919" y="239046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3</a:t>
            </a:r>
            <a:endParaRPr lang="en-US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1A5697F-D631-41EA-B188-766AD0050CDD}"/>
              </a:ext>
            </a:extLst>
          </p:cNvPr>
          <p:cNvSpPr txBox="1"/>
          <p:nvPr/>
        </p:nvSpPr>
        <p:spPr>
          <a:xfrm>
            <a:off x="7132175" y="2398522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n-2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AB1A02C-DB94-412B-B41A-34F2C8AC5A12}"/>
              </a:ext>
            </a:extLst>
          </p:cNvPr>
          <p:cNvSpPr txBox="1"/>
          <p:nvPr/>
        </p:nvSpPr>
        <p:spPr>
          <a:xfrm>
            <a:off x="7983727" y="2400093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E2DB7FF-63F1-4407-9A34-80B85B507C19}"/>
              </a:ext>
            </a:extLst>
          </p:cNvPr>
          <p:cNvSpPr txBox="1"/>
          <p:nvPr/>
        </p:nvSpPr>
        <p:spPr>
          <a:xfrm>
            <a:off x="8686030" y="2395582"/>
            <a:ext cx="455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600" dirty="0"/>
              <a:t>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/>
              <p:nvPr/>
            </p:nvSpPr>
            <p:spPr>
              <a:xfrm>
                <a:off x="3048955" y="1597244"/>
                <a:ext cx="35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E5DE2AE-424C-4CF5-949E-4DF96B597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955" y="1597244"/>
                <a:ext cx="35821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609A96B3-C6C0-4087-8099-DBC595686617}"/>
              </a:ext>
            </a:extLst>
          </p:cNvPr>
          <p:cNvSpPr txBox="1"/>
          <p:nvPr/>
        </p:nvSpPr>
        <p:spPr>
          <a:xfrm>
            <a:off x="5942817" y="2264967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5BCBA97-3EAA-4C26-98B7-228624A56733}"/>
              </a:ext>
            </a:extLst>
          </p:cNvPr>
          <p:cNvSpPr txBox="1"/>
          <p:nvPr/>
        </p:nvSpPr>
        <p:spPr>
          <a:xfrm>
            <a:off x="5962461" y="1612594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2F0801E-D8A3-40D0-986F-7B983765E8BB}"/>
              </a:ext>
            </a:extLst>
          </p:cNvPr>
          <p:cNvCxnSpPr/>
          <p:nvPr/>
        </p:nvCxnSpPr>
        <p:spPr>
          <a:xfrm>
            <a:off x="4018669" y="2726632"/>
            <a:ext cx="0" cy="211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97A4490-0F5F-46D1-94FA-242FCFD2F310}"/>
              </a:ext>
            </a:extLst>
          </p:cNvPr>
          <p:cNvCxnSpPr>
            <a:cxnSpLocks/>
          </p:cNvCxnSpPr>
          <p:nvPr/>
        </p:nvCxnSpPr>
        <p:spPr>
          <a:xfrm flipH="1">
            <a:off x="4822846" y="2727345"/>
            <a:ext cx="3" cy="368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9FC8FB9-6A41-4C15-9C82-E0BC1A419EAE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5627025" y="2729014"/>
            <a:ext cx="0" cy="588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4FBA9AD-077D-4357-8CAE-646585A54A83}"/>
              </a:ext>
            </a:extLst>
          </p:cNvPr>
          <p:cNvCxnSpPr>
            <a:cxnSpLocks/>
          </p:cNvCxnSpPr>
          <p:nvPr/>
        </p:nvCxnSpPr>
        <p:spPr>
          <a:xfrm>
            <a:off x="7346876" y="2666575"/>
            <a:ext cx="7372" cy="871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F745DB5-A6D7-462C-BAA7-90D9F2069478}"/>
              </a:ext>
            </a:extLst>
          </p:cNvPr>
          <p:cNvCxnSpPr>
            <a:cxnSpLocks/>
          </p:cNvCxnSpPr>
          <p:nvPr/>
        </p:nvCxnSpPr>
        <p:spPr>
          <a:xfrm>
            <a:off x="8210204" y="2726632"/>
            <a:ext cx="0" cy="1182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C1D8C57-066A-40B9-AE21-2C0E24BF81E9}"/>
              </a:ext>
            </a:extLst>
          </p:cNvPr>
          <p:cNvCxnSpPr/>
          <p:nvPr/>
        </p:nvCxnSpPr>
        <p:spPr>
          <a:xfrm flipH="1">
            <a:off x="3218478" y="2949245"/>
            <a:ext cx="800192" cy="6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1139098-B75B-40AD-8BA4-42FEFFD34882}"/>
              </a:ext>
            </a:extLst>
          </p:cNvPr>
          <p:cNvCxnSpPr>
            <a:cxnSpLocks/>
          </p:cNvCxnSpPr>
          <p:nvPr/>
        </p:nvCxnSpPr>
        <p:spPr>
          <a:xfrm flipH="1">
            <a:off x="3218479" y="3082849"/>
            <a:ext cx="1608158" cy="6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8226B835-63B3-4DCC-A7F0-0DD3C12612F2}"/>
              </a:ext>
            </a:extLst>
          </p:cNvPr>
          <p:cNvCxnSpPr>
            <a:cxnSpLocks/>
          </p:cNvCxnSpPr>
          <p:nvPr/>
        </p:nvCxnSpPr>
        <p:spPr>
          <a:xfrm flipH="1">
            <a:off x="3237329" y="3295669"/>
            <a:ext cx="2389904" cy="11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982F304-46E5-4A58-9EAA-386FAED49DB9}"/>
              </a:ext>
            </a:extLst>
          </p:cNvPr>
          <p:cNvCxnSpPr>
            <a:cxnSpLocks/>
          </p:cNvCxnSpPr>
          <p:nvPr/>
        </p:nvCxnSpPr>
        <p:spPr>
          <a:xfrm flipH="1">
            <a:off x="3237329" y="3530844"/>
            <a:ext cx="4109549" cy="6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0C51BBE-53CB-4DC4-A765-5247A6E094B9}"/>
              </a:ext>
            </a:extLst>
          </p:cNvPr>
          <p:cNvCxnSpPr>
            <a:cxnSpLocks/>
          </p:cNvCxnSpPr>
          <p:nvPr/>
        </p:nvCxnSpPr>
        <p:spPr>
          <a:xfrm flipH="1">
            <a:off x="3246752" y="3908909"/>
            <a:ext cx="49786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F745DB5-A6D7-462C-BAA7-90D9F2069478}"/>
              </a:ext>
            </a:extLst>
          </p:cNvPr>
          <p:cNvCxnSpPr>
            <a:cxnSpLocks/>
          </p:cNvCxnSpPr>
          <p:nvPr/>
        </p:nvCxnSpPr>
        <p:spPr>
          <a:xfrm>
            <a:off x="8914956" y="2772078"/>
            <a:ext cx="6736" cy="1518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0C51BBE-53CB-4DC4-A765-5247A6E094B9}"/>
              </a:ext>
            </a:extLst>
          </p:cNvPr>
          <p:cNvCxnSpPr>
            <a:cxnSpLocks/>
          </p:cNvCxnSpPr>
          <p:nvPr/>
        </p:nvCxnSpPr>
        <p:spPr>
          <a:xfrm flipH="1">
            <a:off x="3246752" y="4290646"/>
            <a:ext cx="5667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39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2842E-82F6-4B74-9E3F-CFB143E51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18" y="452486"/>
            <a:ext cx="11170763" cy="2045616"/>
          </a:xfrm>
        </p:spPr>
        <p:txBody>
          <a:bodyPr/>
          <a:lstStyle/>
          <a:p>
            <a:pPr marL="0" indent="0">
              <a:buNone/>
            </a:pPr>
            <a:r>
              <a:rPr lang="sr-Latn-BA" b="1" dirty="0"/>
              <a:t>ZADATAK:</a:t>
            </a:r>
          </a:p>
          <a:p>
            <a:pPr marL="0" indent="0" algn="just">
              <a:buNone/>
            </a:pPr>
            <a:r>
              <a:rPr lang="sr-Latn-BA" dirty="0"/>
              <a:t>Renta je isplaćivana u toku 12 godina na početku svakog polugodišta uz kamatnu stopu od 10% i polugodišnje kapitalisanje. U toku prvih 5 godina na početku svakog polugodišta po ... n.j, u toku narednih 4,5 godina po ... n.j. i u toku posljednje 2,5 godine po 1.500 n.j.  Kolika je uplata za ove rente ako je renta prve serije veća od rente treće za 20%, a renta druge manja od rente prve za 60%?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133245-AB1E-46C0-AFF2-C3C57396261A}"/>
                  </a:ext>
                </a:extLst>
              </p:cNvPr>
              <p:cNvSpPr txBox="1"/>
              <p:nvPr/>
            </p:nvSpPr>
            <p:spPr>
              <a:xfrm>
                <a:off x="660087" y="2426223"/>
                <a:ext cx="1068056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1,2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1800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1500</m:t>
                      </m:r>
                    </m:oMath>
                  </m:oMathPara>
                </a14:m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133245-AB1E-46C0-AFF2-C3C573962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87" y="2426223"/>
                <a:ext cx="10680569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33098" y="3977333"/>
                <a:ext cx="9499025" cy="697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=1800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1,05</m:t>
                          </m:r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1,05</m:t>
                          </m:r>
                          <m:r>
                            <a:rPr lang="sr-Latn-BA" b="0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+720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1,05(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(1,05−1)</m:t>
                          </m:r>
                        </m:den>
                      </m:f>
                      <m:r>
                        <a:rPr lang="en-15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+1500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1,05(</m:t>
                          </m:r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(1,05−1)</m:t>
                          </m:r>
                        </m:den>
                      </m:f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1,05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098" y="3977333"/>
                <a:ext cx="9499025" cy="697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FFA5-BF3C-487C-BAFF-4824300F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08509"/>
            <a:ext cx="7729728" cy="1188720"/>
          </a:xfrm>
        </p:spPr>
        <p:txBody>
          <a:bodyPr/>
          <a:lstStyle/>
          <a:p>
            <a:r>
              <a:rPr lang="sr-Latn-BA" b="1" dirty="0"/>
              <a:t>2. PERIOD ISPLATE JE MANJI OD PERIODA KAPITALISANJA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0C39B-216A-45F1-ACE4-4E4748E0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888" y="2064471"/>
            <a:ext cx="9480223" cy="4469861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Vrijednosti renti su jednake, a iznosi se isplaćuju češće nego što se obračunava kamata (npr. rente se isplaćuju mjesečno, a kamata se obračunava godišnje)</a:t>
            </a:r>
          </a:p>
          <a:p>
            <a:pPr marL="0" indent="0">
              <a:buNone/>
            </a:pPr>
            <a:r>
              <a:rPr lang="sr-Latn-BA" b="1" dirty="0"/>
              <a:t>m  - broj renti u jednom periodu kapitalisanja</a:t>
            </a:r>
          </a:p>
          <a:p>
            <a:pPr marL="0" indent="0">
              <a:buNone/>
            </a:pPr>
            <a:r>
              <a:rPr lang="sr-Latn-BA" b="1" dirty="0"/>
              <a:t>n - broj perioda kapitalisanja</a:t>
            </a:r>
          </a:p>
          <a:p>
            <a:pPr marL="0" indent="0">
              <a:buNone/>
            </a:pPr>
            <a:endParaRPr lang="sr-Latn-BA" b="1" dirty="0"/>
          </a:p>
          <a:p>
            <a:pPr marL="0" indent="0">
              <a:buNone/>
            </a:pPr>
            <a:endParaRPr lang="sr-Latn-BA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537E4BA-27BD-44EC-BB71-B8F5EF8409F3}"/>
              </a:ext>
            </a:extLst>
          </p:cNvPr>
          <p:cNvCxnSpPr>
            <a:cxnSpLocks/>
          </p:cNvCxnSpPr>
          <p:nvPr/>
        </p:nvCxnSpPr>
        <p:spPr>
          <a:xfrm flipV="1">
            <a:off x="1772240" y="4691772"/>
            <a:ext cx="8291415" cy="79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B7643D-A238-477E-87DA-F4E79BEA8D78}"/>
              </a:ext>
            </a:extLst>
          </p:cNvPr>
          <p:cNvCxnSpPr/>
          <p:nvPr/>
        </p:nvCxnSpPr>
        <p:spPr>
          <a:xfrm>
            <a:off x="1772240" y="453003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F06DA51-CF59-4F35-9B30-E7C60B7967D7}"/>
              </a:ext>
            </a:extLst>
          </p:cNvPr>
          <p:cNvSpPr txBox="1"/>
          <p:nvPr/>
        </p:nvSpPr>
        <p:spPr>
          <a:xfrm>
            <a:off x="1637144" y="392625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K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8DB94-A3D7-46D2-8478-36E7A857724C}"/>
              </a:ext>
            </a:extLst>
          </p:cNvPr>
          <p:cNvSpPr txBox="1"/>
          <p:nvPr/>
        </p:nvSpPr>
        <p:spPr>
          <a:xfrm>
            <a:off x="2103776" y="391683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3CFEAE-4353-40C3-A1ED-298B6BB05D3A}"/>
              </a:ext>
            </a:extLst>
          </p:cNvPr>
          <p:cNvSpPr txBox="1"/>
          <p:nvPr/>
        </p:nvSpPr>
        <p:spPr>
          <a:xfrm>
            <a:off x="1602557" y="4928696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0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D20E5E-5AD8-4900-AD58-54DA971BCE0E}"/>
              </a:ext>
            </a:extLst>
          </p:cNvPr>
          <p:cNvSpPr txBox="1"/>
          <p:nvPr/>
        </p:nvSpPr>
        <p:spPr>
          <a:xfrm>
            <a:off x="3731720" y="496849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1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FCDBA5-685F-465E-8DD8-BD08B0228367}"/>
              </a:ext>
            </a:extLst>
          </p:cNvPr>
          <p:cNvSpPr txBox="1"/>
          <p:nvPr/>
        </p:nvSpPr>
        <p:spPr>
          <a:xfrm>
            <a:off x="5460522" y="4986530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2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D2613FB-B0E6-4CDC-B7B2-EBA5689483D1}"/>
              </a:ext>
            </a:extLst>
          </p:cNvPr>
          <p:cNvCxnSpPr/>
          <p:nvPr/>
        </p:nvCxnSpPr>
        <p:spPr>
          <a:xfrm>
            <a:off x="2232708" y="4539462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3177314-7B8B-44EC-B626-8A284D7BB753}"/>
              </a:ext>
            </a:extLst>
          </p:cNvPr>
          <p:cNvSpPr txBox="1"/>
          <p:nvPr/>
        </p:nvSpPr>
        <p:spPr>
          <a:xfrm>
            <a:off x="336218" y="4928696"/>
            <a:ext cx="1387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kapitalisanje</a:t>
            </a:r>
            <a:endParaRPr 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3A57E3-B86A-4AE9-B9D3-7021B0B52C6A}"/>
              </a:ext>
            </a:extLst>
          </p:cNvPr>
          <p:cNvSpPr txBox="1"/>
          <p:nvPr/>
        </p:nvSpPr>
        <p:spPr>
          <a:xfrm>
            <a:off x="375489" y="4315196"/>
            <a:ext cx="1387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isplate</a:t>
            </a:r>
            <a:endParaRPr lang="en-US" sz="16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ECA094-AF2B-49A5-A4B4-65C0E3839287}"/>
              </a:ext>
            </a:extLst>
          </p:cNvPr>
          <p:cNvCxnSpPr/>
          <p:nvPr/>
        </p:nvCxnSpPr>
        <p:spPr>
          <a:xfrm>
            <a:off x="2716615" y="4554057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CE5625F-EEE2-4F73-A9B2-C12A6DCC21D7}"/>
              </a:ext>
            </a:extLst>
          </p:cNvPr>
          <p:cNvCxnSpPr/>
          <p:nvPr/>
        </p:nvCxnSpPr>
        <p:spPr>
          <a:xfrm>
            <a:off x="3389718" y="4539462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7751D6C-4AEE-40C1-BEC0-BDE34778FACF}"/>
              </a:ext>
            </a:extLst>
          </p:cNvPr>
          <p:cNvCxnSpPr/>
          <p:nvPr/>
        </p:nvCxnSpPr>
        <p:spPr>
          <a:xfrm>
            <a:off x="3862629" y="4524867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2B3300-AAE0-4EA1-858D-DF5834FDB4B2}"/>
              </a:ext>
            </a:extLst>
          </p:cNvPr>
          <p:cNvSpPr txBox="1"/>
          <p:nvPr/>
        </p:nvSpPr>
        <p:spPr>
          <a:xfrm>
            <a:off x="2581387" y="3926257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716A632-6FDE-440B-8012-87F97A06871A}"/>
              </a:ext>
            </a:extLst>
          </p:cNvPr>
          <p:cNvSpPr txBox="1"/>
          <p:nvPr/>
        </p:nvSpPr>
        <p:spPr>
          <a:xfrm>
            <a:off x="3236433" y="392665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15E2843-B8DC-4CE0-BF95-ECB1DF3D2469}"/>
              </a:ext>
            </a:extLst>
          </p:cNvPr>
          <p:cNvSpPr txBox="1"/>
          <p:nvPr/>
        </p:nvSpPr>
        <p:spPr>
          <a:xfrm>
            <a:off x="2546686" y="4327286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F53787D-5A3B-42FA-AD72-5BD9750DD170}"/>
              </a:ext>
            </a:extLst>
          </p:cNvPr>
          <p:cNvSpPr txBox="1"/>
          <p:nvPr/>
        </p:nvSpPr>
        <p:spPr>
          <a:xfrm>
            <a:off x="1637989" y="4208865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0</a:t>
            </a:r>
            <a:endParaRPr lang="en-US" sz="13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BF5C2FC-2F2A-4CDE-87A9-F7C8BEB47E17}"/>
              </a:ext>
            </a:extLst>
          </p:cNvPr>
          <p:cNvSpPr txBox="1"/>
          <p:nvPr/>
        </p:nvSpPr>
        <p:spPr>
          <a:xfrm>
            <a:off x="2104621" y="4199438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1</a:t>
            </a:r>
            <a:endParaRPr lang="en-US" sz="1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6E8BA99-F6AB-4469-8E1E-D106847B54A0}"/>
              </a:ext>
            </a:extLst>
          </p:cNvPr>
          <p:cNvSpPr txBox="1"/>
          <p:nvPr/>
        </p:nvSpPr>
        <p:spPr>
          <a:xfrm>
            <a:off x="2582232" y="4208865"/>
            <a:ext cx="3582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2</a:t>
            </a:r>
            <a:endParaRPr lang="en-US" sz="1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D79CEFA-968B-4DC8-B58E-CB6C1F7EED8E}"/>
              </a:ext>
            </a:extLst>
          </p:cNvPr>
          <p:cNvSpPr txBox="1"/>
          <p:nvPr/>
        </p:nvSpPr>
        <p:spPr>
          <a:xfrm>
            <a:off x="3197589" y="4210020"/>
            <a:ext cx="5303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m-1</a:t>
            </a:r>
            <a:endParaRPr lang="en-US" sz="1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F6195A-1266-4058-805C-D845F578170B}"/>
              </a:ext>
            </a:extLst>
          </p:cNvPr>
          <p:cNvSpPr txBox="1"/>
          <p:nvPr/>
        </p:nvSpPr>
        <p:spPr>
          <a:xfrm>
            <a:off x="2548254" y="482535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989C1E-7E10-451C-BB33-647BCE091B52}"/>
              </a:ext>
            </a:extLst>
          </p:cNvPr>
          <p:cNvCxnSpPr/>
          <p:nvPr/>
        </p:nvCxnSpPr>
        <p:spPr>
          <a:xfrm>
            <a:off x="5580711" y="4529629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CE29251-549B-4EFD-8514-68123D8559F9}"/>
              </a:ext>
            </a:extLst>
          </p:cNvPr>
          <p:cNvSpPr txBox="1"/>
          <p:nvPr/>
        </p:nvSpPr>
        <p:spPr>
          <a:xfrm>
            <a:off x="8228713" y="4928696"/>
            <a:ext cx="579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n-1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F0DA9F-2543-4354-8981-D4EE7E5E034A}"/>
              </a:ext>
            </a:extLst>
          </p:cNvPr>
          <p:cNvSpPr txBox="1"/>
          <p:nvPr/>
        </p:nvSpPr>
        <p:spPr>
          <a:xfrm>
            <a:off x="9951573" y="4977854"/>
            <a:ext cx="455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n</a:t>
            </a:r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3AC2F7-A0D4-4625-9C26-3F667C7CCCF3}"/>
              </a:ext>
            </a:extLst>
          </p:cNvPr>
          <p:cNvCxnSpPr/>
          <p:nvPr/>
        </p:nvCxnSpPr>
        <p:spPr>
          <a:xfrm>
            <a:off x="8393540" y="4485068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7F203EA-9DEF-449B-BD6A-D101FEA8B334}"/>
              </a:ext>
            </a:extLst>
          </p:cNvPr>
          <p:cNvCxnSpPr/>
          <p:nvPr/>
        </p:nvCxnSpPr>
        <p:spPr>
          <a:xfrm>
            <a:off x="10063655" y="4519036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BF6DE1E-032C-40A8-A4E0-FBE1356AB89E}"/>
              </a:ext>
            </a:extLst>
          </p:cNvPr>
          <p:cNvSpPr txBox="1"/>
          <p:nvPr/>
        </p:nvSpPr>
        <p:spPr>
          <a:xfrm>
            <a:off x="6389129" y="4188786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D5E489-8AF9-4C38-8703-B036EAE9CB17}"/>
              </a:ext>
            </a:extLst>
          </p:cNvPr>
          <p:cNvSpPr txBox="1"/>
          <p:nvPr/>
        </p:nvSpPr>
        <p:spPr>
          <a:xfrm>
            <a:off x="6390697" y="4686854"/>
            <a:ext cx="105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400" dirty="0"/>
              <a:t>...</a:t>
            </a:r>
            <a:endParaRPr lang="en-US" sz="2400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9BAA292-B534-429E-889F-BCF98086CF8E}"/>
              </a:ext>
            </a:extLst>
          </p:cNvPr>
          <p:cNvCxnSpPr/>
          <p:nvPr/>
        </p:nvCxnSpPr>
        <p:spPr>
          <a:xfrm>
            <a:off x="3875652" y="4523554"/>
            <a:ext cx="0" cy="320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53F31AC-DC17-452E-BB9A-B4E5731043E8}"/>
              </a:ext>
            </a:extLst>
          </p:cNvPr>
          <p:cNvCxnSpPr/>
          <p:nvPr/>
        </p:nvCxnSpPr>
        <p:spPr>
          <a:xfrm>
            <a:off x="4336120" y="4532980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5177EB9-8F97-43CF-886C-A7ECED9E08F2}"/>
              </a:ext>
            </a:extLst>
          </p:cNvPr>
          <p:cNvCxnSpPr/>
          <p:nvPr/>
        </p:nvCxnSpPr>
        <p:spPr>
          <a:xfrm>
            <a:off x="4820027" y="454757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E7236DA-61AA-4C5F-8BD7-562ED0090F42}"/>
              </a:ext>
            </a:extLst>
          </p:cNvPr>
          <p:cNvSpPr txBox="1"/>
          <p:nvPr/>
        </p:nvSpPr>
        <p:spPr>
          <a:xfrm>
            <a:off x="4650098" y="432080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E3236E9-DB66-415E-9E13-AAEF37C9C76A}"/>
              </a:ext>
            </a:extLst>
          </p:cNvPr>
          <p:cNvSpPr txBox="1"/>
          <p:nvPr/>
        </p:nvSpPr>
        <p:spPr>
          <a:xfrm>
            <a:off x="3736268" y="4223052"/>
            <a:ext cx="5033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</a:t>
            </a:r>
            <a:endParaRPr lang="en-US" sz="13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6732384-55CB-4589-AE56-CE75F796E7D0}"/>
              </a:ext>
            </a:extLst>
          </p:cNvPr>
          <p:cNvSpPr txBox="1"/>
          <p:nvPr/>
        </p:nvSpPr>
        <p:spPr>
          <a:xfrm>
            <a:off x="4131746" y="4193213"/>
            <a:ext cx="5377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m+1</a:t>
            </a:r>
            <a:endParaRPr lang="en-US" sz="13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8A68505-E31D-4018-A0C9-938B9363FAE3}"/>
              </a:ext>
            </a:extLst>
          </p:cNvPr>
          <p:cNvSpPr txBox="1"/>
          <p:nvPr/>
        </p:nvSpPr>
        <p:spPr>
          <a:xfrm>
            <a:off x="4648474" y="4193213"/>
            <a:ext cx="5161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m+2</a:t>
            </a:r>
            <a:endParaRPr lang="en-US" sz="13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F4D7116-FC53-4F39-A718-39CDB787A680}"/>
              </a:ext>
            </a:extLst>
          </p:cNvPr>
          <p:cNvSpPr txBox="1"/>
          <p:nvPr/>
        </p:nvSpPr>
        <p:spPr>
          <a:xfrm>
            <a:off x="5408715" y="4202723"/>
            <a:ext cx="5303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300" dirty="0"/>
              <a:t>2m</a:t>
            </a:r>
            <a:endParaRPr lang="en-US" sz="13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F055626-6466-4867-9A3D-605A8DA9B16A}"/>
              </a:ext>
            </a:extLst>
          </p:cNvPr>
          <p:cNvSpPr txBox="1"/>
          <p:nvPr/>
        </p:nvSpPr>
        <p:spPr>
          <a:xfrm>
            <a:off x="3758304" y="392763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35C1AC3-A3BC-46F8-BB9E-48B67218F423}"/>
              </a:ext>
            </a:extLst>
          </p:cNvPr>
          <p:cNvSpPr txBox="1"/>
          <p:nvPr/>
        </p:nvSpPr>
        <p:spPr>
          <a:xfrm>
            <a:off x="4224936" y="391820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C9A31AA-B7D5-4829-81F5-61AEA2C2FAFA}"/>
              </a:ext>
            </a:extLst>
          </p:cNvPr>
          <p:cNvSpPr txBox="1"/>
          <p:nvPr/>
        </p:nvSpPr>
        <p:spPr>
          <a:xfrm>
            <a:off x="4702547" y="392763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7E3A46-685E-426F-9376-8BAC2EF326E3}"/>
              </a:ext>
            </a:extLst>
          </p:cNvPr>
          <p:cNvSpPr txBox="1"/>
          <p:nvPr/>
        </p:nvSpPr>
        <p:spPr>
          <a:xfrm>
            <a:off x="5357593" y="392802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2DA4A59-91D4-440A-821F-66733702DA59}"/>
              </a:ext>
            </a:extLst>
          </p:cNvPr>
          <p:cNvSpPr txBox="1"/>
          <p:nvPr/>
        </p:nvSpPr>
        <p:spPr>
          <a:xfrm>
            <a:off x="4670855" y="4714312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31C3864-DB96-452F-8EEB-9316E9EE96BD}"/>
              </a:ext>
            </a:extLst>
          </p:cNvPr>
          <p:cNvCxnSpPr/>
          <p:nvPr/>
        </p:nvCxnSpPr>
        <p:spPr>
          <a:xfrm>
            <a:off x="8849791" y="4523470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ECFEE6A-7C26-40BB-8515-93C139789F54}"/>
              </a:ext>
            </a:extLst>
          </p:cNvPr>
          <p:cNvCxnSpPr/>
          <p:nvPr/>
        </p:nvCxnSpPr>
        <p:spPr>
          <a:xfrm>
            <a:off x="9333698" y="4538065"/>
            <a:ext cx="0" cy="320511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531250D-54C6-4E55-9053-78E7762C243C}"/>
              </a:ext>
            </a:extLst>
          </p:cNvPr>
          <p:cNvSpPr txBox="1"/>
          <p:nvPr/>
        </p:nvSpPr>
        <p:spPr>
          <a:xfrm>
            <a:off x="9163769" y="4311294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A2A1DCF-1202-4342-9DA3-E55D6F3D18EB}"/>
              </a:ext>
            </a:extLst>
          </p:cNvPr>
          <p:cNvSpPr txBox="1"/>
          <p:nvPr/>
        </p:nvSpPr>
        <p:spPr>
          <a:xfrm>
            <a:off x="8060147" y="4247258"/>
            <a:ext cx="779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</a:t>
            </a:r>
            <a:endParaRPr lang="en-US" sz="10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AC0A79A-8D84-46BE-A8BE-DD6B416CCFAB}"/>
              </a:ext>
            </a:extLst>
          </p:cNvPr>
          <p:cNvSpPr txBox="1"/>
          <p:nvPr/>
        </p:nvSpPr>
        <p:spPr>
          <a:xfrm>
            <a:off x="8532727" y="4239687"/>
            <a:ext cx="7270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m(n-1)+1</a:t>
            </a:r>
            <a:endParaRPr lang="en-US" sz="10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F6BAEC1-FC72-4C42-A4A6-836549099B54}"/>
              </a:ext>
            </a:extLst>
          </p:cNvPr>
          <p:cNvSpPr txBox="1"/>
          <p:nvPr/>
        </p:nvSpPr>
        <p:spPr>
          <a:xfrm>
            <a:off x="9143902" y="4230036"/>
            <a:ext cx="776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m(n-1)+2</a:t>
            </a:r>
            <a:endParaRPr lang="en-US" sz="10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7170472-9C6B-4056-AC99-E6A888E2B3EC}"/>
              </a:ext>
            </a:extLst>
          </p:cNvPr>
          <p:cNvSpPr txBox="1"/>
          <p:nvPr/>
        </p:nvSpPr>
        <p:spPr>
          <a:xfrm>
            <a:off x="9914222" y="4202723"/>
            <a:ext cx="53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200" dirty="0"/>
              <a:t>mn</a:t>
            </a:r>
            <a:endParaRPr lang="en-US" sz="12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08A7FD1-68EF-4BE5-975C-FD20E5349863}"/>
              </a:ext>
            </a:extLst>
          </p:cNvPr>
          <p:cNvSpPr txBox="1"/>
          <p:nvPr/>
        </p:nvSpPr>
        <p:spPr>
          <a:xfrm>
            <a:off x="8140931" y="3934870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8D55288-C290-4917-8466-2F247E2A82D0}"/>
              </a:ext>
            </a:extLst>
          </p:cNvPr>
          <p:cNvSpPr txBox="1"/>
          <p:nvPr/>
        </p:nvSpPr>
        <p:spPr>
          <a:xfrm>
            <a:off x="8738607" y="390869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46A4E2B-A824-4492-92BF-261055FB0547}"/>
              </a:ext>
            </a:extLst>
          </p:cNvPr>
          <p:cNvSpPr txBox="1"/>
          <p:nvPr/>
        </p:nvSpPr>
        <p:spPr>
          <a:xfrm>
            <a:off x="9216218" y="3918125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84339CD-26F8-413E-90A1-291D9DF4F893}"/>
              </a:ext>
            </a:extLst>
          </p:cNvPr>
          <p:cNvSpPr txBox="1"/>
          <p:nvPr/>
        </p:nvSpPr>
        <p:spPr>
          <a:xfrm>
            <a:off x="9871264" y="3918518"/>
            <a:ext cx="3582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/>
              <a:t>R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BE1E62B-EADB-4896-8AC0-A4219822F708}"/>
              </a:ext>
            </a:extLst>
          </p:cNvPr>
          <p:cNvSpPr txBox="1"/>
          <p:nvPr/>
        </p:nvSpPr>
        <p:spPr>
          <a:xfrm>
            <a:off x="9184526" y="4704802"/>
            <a:ext cx="10526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1500" dirty="0"/>
              <a:t>...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8771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472213-45AF-4E2D-9732-8B144A6D3C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1912" y="197963"/>
                <a:ext cx="10906813" cy="644793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dirty="0"/>
                  <a:t>Koristimo različite metode za računanje sadašnje vrijednosti renti (i kod anticipativnih i kod dekurzivnih renti)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r>
                  <a:rPr lang="sr-Latn-BA" sz="2000" b="1" dirty="0"/>
                  <a:t>Metod diskontovanja svake rente pojedinačno</a:t>
                </a:r>
              </a:p>
              <a:p>
                <a:r>
                  <a:rPr lang="sr-Latn-BA" sz="2000" dirty="0"/>
                  <a:t>period obračuna kamate prilagođavamo periodu isplate korištenjem konformne kamatne stope i traži se sadašnja vrijednost budućih renti</a:t>
                </a:r>
              </a:p>
              <a:p>
                <a:pPr marL="0" indent="0">
                  <a:buNone/>
                </a:pPr>
                <a:r>
                  <a:rPr lang="sr-Latn-BA" sz="2000" u="sng" dirty="0"/>
                  <a:t>Anticipativni</a:t>
                </a:r>
                <a:r>
                  <a:rPr lang="sr-Latn-BA" sz="2000" dirty="0"/>
                  <a:t>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BA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sSup>
                          <m:sSup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u="sng" dirty="0"/>
                  <a:t>Dekurzivni</a:t>
                </a:r>
                <a:r>
                  <a:rPr lang="sr-Latn-BA" sz="2000" dirty="0"/>
                  <a:t>: </a:t>
                </a:r>
                <a14:m>
                  <m:oMath xmlns:m="http://schemas.openxmlformats.org/officeDocument/2006/math">
                    <m:r>
                      <a:rPr lang="sr-Latn-BA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b="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sr-Latn-BA" sz="2000" b="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b="1" dirty="0"/>
                  <a:t>Metod ekvivalentnih </a:t>
                </a:r>
                <a:r>
                  <a:rPr lang="en-US" sz="2000" b="1" dirty="0" err="1"/>
                  <a:t>renti</a:t>
                </a:r>
                <a:endParaRPr lang="sr-Latn-BA" sz="2000" b="1" dirty="0"/>
              </a:p>
              <a:p>
                <a:r>
                  <a:rPr lang="sr-Latn-BA" sz="2000" dirty="0"/>
                  <a:t>svaka renta se prolonguje do prvog narednog obračuna kamate i tako se formiraju ekvivalentne rente, koje se diskontuju na sadašnji trenutak </a:t>
                </a:r>
                <a:r>
                  <a:rPr lang="en-US" sz="2000" dirty="0"/>
                  <a:t>(</a:t>
                </a:r>
                <a:r>
                  <a:rPr lang="en-US" sz="2000" dirty="0" err="1"/>
                  <a:t>koristi</a:t>
                </a:r>
                <a:r>
                  <a:rPr lang="en-US" sz="2000" dirty="0"/>
                  <a:t> se </a:t>
                </a:r>
                <a:r>
                  <a:rPr lang="en-US" sz="2000" dirty="0" err="1"/>
                  <a:t>konformna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k.s</a:t>
                </a:r>
                <a:r>
                  <a:rPr lang="en-US" sz="2000" dirty="0"/>
                  <a:t>)</a:t>
                </a:r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BA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endParaRPr lang="sr-Latn-BA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472213-45AF-4E2D-9732-8B144A6D3C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912" y="197963"/>
                <a:ext cx="10906813" cy="6447934"/>
              </a:xfrm>
              <a:blipFill>
                <a:blip r:embed="rId2"/>
                <a:stretch>
                  <a:fillRect l="-615" t="-473" r="-3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3EC50180-15A9-4E9F-A999-F403C0C6ECC3}"/>
              </a:ext>
            </a:extLst>
          </p:cNvPr>
          <p:cNvSpPr/>
          <p:nvPr/>
        </p:nvSpPr>
        <p:spPr>
          <a:xfrm>
            <a:off x="5843045" y="4817097"/>
            <a:ext cx="358219" cy="16214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E00ECF-C6DB-405F-9141-2858D58EE91C}"/>
                  </a:ext>
                </a:extLst>
              </p:cNvPr>
              <p:cNvSpPr txBox="1"/>
              <p:nvPr/>
            </p:nvSpPr>
            <p:spPr>
              <a:xfrm>
                <a:off x="5663936" y="5291620"/>
                <a:ext cx="3173691" cy="6723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𝑅</m:t>
                      </m:r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E00ECF-C6DB-405F-9141-2858D58EE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36" y="5291620"/>
                <a:ext cx="3173691" cy="6723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412A174-F898-4474-A43F-761A28160EA1}"/>
              </a:ext>
            </a:extLst>
          </p:cNvPr>
          <p:cNvSpPr txBox="1"/>
          <p:nvPr/>
        </p:nvSpPr>
        <p:spPr>
          <a:xfrm>
            <a:off x="1272619" y="5443136"/>
            <a:ext cx="265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u="sng" dirty="0"/>
              <a:t>Anticipativni: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5786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2CEE4-1D60-4DD7-B115-9C751686F3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2210" y="308728"/>
                <a:ext cx="11199044" cy="59200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1800" dirty="0"/>
                  <a:t>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f>
                      <m:f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BA" sz="2000" dirty="0"/>
                  <a:t>	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BA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b="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b="0" i="1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i="1" u="sng" dirty="0"/>
              </a:p>
              <a:p>
                <a:pPr marL="0" indent="0">
                  <a:buNone/>
                </a:pPr>
                <a:r>
                  <a:rPr lang="sr-Latn-BA" sz="2000" b="1" dirty="0"/>
                  <a:t>Metod kombinacije proste i složene kamate</a:t>
                </a:r>
              </a:p>
              <a:p>
                <a:r>
                  <a:rPr lang="sr-Latn-BA" sz="2000" dirty="0"/>
                  <a:t>isti princip kao kod ekvivalentnih isplata, samo za svođenje rente do prvog obračuna kamate koristimo prosti obračun kamate</a:t>
                </a:r>
              </a:p>
              <a:p>
                <a:pPr marL="0" indent="0">
                  <a:buNone/>
                </a:pPr>
                <a:endParaRPr lang="sr-Latn-BA" sz="1800" dirty="0"/>
              </a:p>
              <a:p>
                <a:pPr marL="0" indent="0">
                  <a:buNone/>
                </a:pPr>
                <a:r>
                  <a:rPr lang="sr-Latn-BA" sz="2000" u="sng" dirty="0"/>
                  <a:t>Anticipativni: </a:t>
                </a:r>
                <a:r>
                  <a:rPr lang="sr-Latn-BA" sz="2000" i="1" dirty="0"/>
                  <a:t> </a:t>
                </a:r>
                <a14:m>
                  <m:oMath xmlns:m="http://schemas.openxmlformats.org/officeDocument/2006/math"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u="sng" dirty="0"/>
                  <a:t>Dekurzivni:</a:t>
                </a:r>
                <a:r>
                  <a:rPr lang="sr-Latn-BA" sz="2000" dirty="0"/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BA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−1)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200</m:t>
                            </m:r>
                          </m:den>
                        </m:f>
                      </m:e>
                    </m:d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82CEE4-1D60-4DD7-B115-9C751686F3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2210" y="308728"/>
                <a:ext cx="11199044" cy="5920032"/>
              </a:xfrm>
              <a:blipFill>
                <a:blip r:embed="rId2"/>
                <a:stretch>
                  <a:fillRect l="-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865F95-8EE6-4F5B-8964-278A53B5A55A}"/>
                  </a:ext>
                </a:extLst>
              </p:cNvPr>
              <p:cNvSpPr txBox="1"/>
              <p:nvPr/>
            </p:nvSpPr>
            <p:spPr>
              <a:xfrm>
                <a:off x="5626229" y="559364"/>
                <a:ext cx="3173691" cy="73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865F95-8EE6-4F5B-8964-278A53B5A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229" y="559364"/>
                <a:ext cx="3173691" cy="736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>
            <a:extLst>
              <a:ext uri="{FF2B5EF4-FFF2-40B4-BE49-F238E27FC236}">
                <a16:creationId xmlns:a16="http://schemas.microsoft.com/office/drawing/2014/main" id="{012B96A2-0731-4384-BEE1-DB5838855C6F}"/>
              </a:ext>
            </a:extLst>
          </p:cNvPr>
          <p:cNvSpPr/>
          <p:nvPr/>
        </p:nvSpPr>
        <p:spPr>
          <a:xfrm>
            <a:off x="5843047" y="308728"/>
            <a:ext cx="317369" cy="11972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02A060-4280-4504-A979-800E00B5308C}"/>
              </a:ext>
            </a:extLst>
          </p:cNvPr>
          <p:cNvSpPr txBox="1"/>
          <p:nvPr/>
        </p:nvSpPr>
        <p:spPr>
          <a:xfrm>
            <a:off x="1093509" y="629240"/>
            <a:ext cx="265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BA" u="sng" dirty="0"/>
              <a:t>Dekurzivni: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7948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95900-6F31-46B7-9517-36C80C41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38" y="245098"/>
            <a:ext cx="11227323" cy="2422688"/>
          </a:xfrm>
        </p:spPr>
        <p:txBody>
          <a:bodyPr/>
          <a:lstStyle/>
          <a:p>
            <a:pPr marL="0" indent="0">
              <a:buNone/>
            </a:pPr>
            <a:r>
              <a:rPr lang="sr-Latn-BA" b="1" dirty="0"/>
              <a:t>ZADATAK</a:t>
            </a:r>
          </a:p>
          <a:p>
            <a:pPr marL="0" indent="0" algn="just">
              <a:buNone/>
            </a:pPr>
            <a:r>
              <a:rPr lang="sr-Latn-BA" sz="2000" dirty="0"/>
              <a:t>Renta je isplaćivana u toku 6 godina na sljedeći način: u toku prve 2 godine na početku svakog tromjesečja po ... n.j, u toku naredne 3  na početku svakog polugodišta po ... n.j. i posljednje godine na početku svakog četvoromjesečja po 2000 n.j. Kamatna stopa je 8%. Kolika je uplata za ove rente, ako je prva renta isplaćena 2 godine i 6 mjeseci od trenutka uplate i ako je renta prve serije veća od rente treće za 100%, a renta treće manja od rente druge za 20%? Kombinacija proste i složene kamate.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910C8-6EE7-44D3-A883-AB501B940710}"/>
                  </a:ext>
                </a:extLst>
              </p:cNvPr>
              <p:cNvSpPr txBox="1"/>
              <p:nvPr/>
            </p:nvSpPr>
            <p:spPr>
              <a:xfrm>
                <a:off x="482338" y="2473947"/>
                <a:ext cx="1068056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4000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2500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=2000</m:t>
                      </m:r>
                    </m:oMath>
                  </m:oMathPara>
                </a14:m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9910C8-6EE7-44D3-A883-AB501B940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" y="2473947"/>
                <a:ext cx="10680569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9EDB3-F316-486F-BB1C-5DE5B788EB2D}"/>
                  </a:ext>
                </a:extLst>
              </p:cNvPr>
              <p:cNvSpPr txBox="1"/>
              <p:nvPr/>
            </p:nvSpPr>
            <p:spPr>
              <a:xfrm>
                <a:off x="2640713" y="3429000"/>
                <a:ext cx="9650691" cy="36798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=4000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4+1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1+0,08</m:t>
                              </m:r>
                              <m:f>
                                <m:f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+2500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d>
                                <m:d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1,08−1</m:t>
                              </m:r>
                            </m:e>
                          </m:d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1+0,08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+2000∙</m:t>
                      </m:r>
                      <m:d>
                        <m:dPr>
                          <m:begChr m:val="["/>
                          <m:endChr m:val="]"/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</m:t>
                          </m:r>
                          <m:f>
                            <m:f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d>
                                <m:d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3+1</m:t>
                                  </m:r>
                                </m:e>
                              </m:d>
                            </m:num>
                            <m:den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den>
                          </m:f>
                        </m:e>
                      </m:d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1,08</m:t>
                              </m:r>
                            </m:e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  <m:r>
                        <a:rPr lang="sr-Latn-BA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1+0,08</m:t>
                              </m:r>
                              <m:f>
                                <m:f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𝟑𝟕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𝟔𝟑𝟑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</m:t>
                      </m:r>
                    </m:oMath>
                  </m:oMathPara>
                </a14:m>
                <a:endParaRPr lang="sr-Latn-BA" b="1" dirty="0"/>
              </a:p>
              <a:p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A69EDB3-F316-486F-BB1C-5DE5B788E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713" y="3429000"/>
                <a:ext cx="9650691" cy="3679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80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1485</TotalTime>
  <Words>1122</Words>
  <Application>Microsoft Macintosh PowerPoint</Application>
  <PresentationFormat>Widescreen</PresentationFormat>
  <Paragraphs>180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Gill Sans MT</vt:lpstr>
      <vt:lpstr>Parcel</vt:lpstr>
      <vt:lpstr>Rente</vt:lpstr>
      <vt:lpstr>Rente</vt:lpstr>
      <vt:lpstr>1. Period ISPLATE jednak periodu kapitalisanja</vt:lpstr>
      <vt:lpstr>PowerPoint Presentation</vt:lpstr>
      <vt:lpstr>PowerPoint Presentation</vt:lpstr>
      <vt:lpstr>2. PERIOD ISPLATE JE MANJI OD PERIODA KAPITALISANJA</vt:lpstr>
      <vt:lpstr>PowerPoint Presentation</vt:lpstr>
      <vt:lpstr>PowerPoint Presentation</vt:lpstr>
      <vt:lpstr>PowerPoint Presentation</vt:lpstr>
      <vt:lpstr>3. PERIOD isplate JE veći OD PERIODA KAPITALISANJA</vt:lpstr>
      <vt:lpstr>4. VARIJABILNE RENTE</vt:lpstr>
      <vt:lpstr>PowerPoint Presentation</vt:lpstr>
      <vt:lpstr>5. VJEČITE RENTE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Ulozi</dc:title>
  <dc:creator>Marić, Milica</dc:creator>
  <cp:lastModifiedBy>Milica Maric</cp:lastModifiedBy>
  <cp:revision>95</cp:revision>
  <dcterms:created xsi:type="dcterms:W3CDTF">2023-05-02T09:40:58Z</dcterms:created>
  <dcterms:modified xsi:type="dcterms:W3CDTF">2024-05-19T12:42:02Z</dcterms:modified>
</cp:coreProperties>
</file>