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94" r:id="rId2"/>
    <p:sldId id="395" r:id="rId3"/>
    <p:sldId id="396" r:id="rId4"/>
    <p:sldId id="404" r:id="rId5"/>
    <p:sldId id="397" r:id="rId6"/>
    <p:sldId id="398" r:id="rId7"/>
    <p:sldId id="405" r:id="rId8"/>
    <p:sldId id="399" r:id="rId9"/>
    <p:sldId id="408" r:id="rId10"/>
    <p:sldId id="406" r:id="rId11"/>
    <p:sldId id="400" r:id="rId12"/>
    <p:sldId id="414" r:id="rId13"/>
    <p:sldId id="401" r:id="rId14"/>
    <p:sldId id="402" r:id="rId15"/>
    <p:sldId id="403" r:id="rId16"/>
    <p:sldId id="357" r:id="rId17"/>
    <p:sldId id="409" r:id="rId18"/>
    <p:sldId id="358" r:id="rId19"/>
    <p:sldId id="384" r:id="rId20"/>
    <p:sldId id="385" r:id="rId21"/>
    <p:sldId id="386" r:id="rId22"/>
    <p:sldId id="328" r:id="rId23"/>
    <p:sldId id="375" r:id="rId24"/>
    <p:sldId id="359" r:id="rId25"/>
    <p:sldId id="410" r:id="rId26"/>
    <p:sldId id="411" r:id="rId27"/>
    <p:sldId id="329" r:id="rId28"/>
    <p:sldId id="379" r:id="rId29"/>
    <p:sldId id="412" r:id="rId30"/>
    <p:sldId id="387" r:id="rId31"/>
    <p:sldId id="388" r:id="rId32"/>
    <p:sldId id="391" r:id="rId33"/>
    <p:sldId id="330" r:id="rId34"/>
    <p:sldId id="331" r:id="rId35"/>
    <p:sldId id="413" r:id="rId36"/>
    <p:sldId id="360" r:id="rId37"/>
    <p:sldId id="416" r:id="rId38"/>
    <p:sldId id="392" r:id="rId39"/>
    <p:sldId id="35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438400"/>
            <a:ext cx="8153400" cy="1905000"/>
          </a:xfrm>
        </p:spPr>
        <p:txBody>
          <a:bodyPr>
            <a:normAutofit/>
          </a:bodyPr>
          <a:lstStyle/>
          <a:p>
            <a:pPr algn="r"/>
            <a:r>
              <a:rPr lang="sr-Cyrl-BA" sz="4800" smtClean="0">
                <a:solidFill>
                  <a:schemeClr val="accent2">
                    <a:lumMod val="75000"/>
                  </a:schemeClr>
                </a:solidFill>
              </a:rPr>
              <a:t>ЈАВНИ ПРИХОДИ </a:t>
            </a:r>
            <a:endParaRPr lang="en-US" sz="48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956" t="34375" r="25037" b="35417"/>
          <a:stretch>
            <a:fillRect/>
          </a:stretch>
        </p:blipFill>
        <p:spPr bwMode="auto">
          <a:xfrm>
            <a:off x="26377" y="4724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9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226208"/>
          </a:xfrm>
        </p:spPr>
        <p:txBody>
          <a:bodyPr/>
          <a:lstStyle/>
          <a:p>
            <a:pPr lvl="2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Према </a:t>
            </a:r>
            <a:r>
              <a:rPr lang="sr-Cyrl-BA" b="1" u="sng" dirty="0"/>
              <a:t>намјени</a:t>
            </a:r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lvl="3">
              <a:buNone/>
            </a:pPr>
            <a:r>
              <a:rPr lang="sr-Cyrl-BA" sz="2200" b="1" dirty="0"/>
              <a:t>намјенски</a:t>
            </a:r>
            <a:r>
              <a:rPr lang="sr-Cyrl-BA" sz="2200" dirty="0">
                <a:solidFill>
                  <a:schemeClr val="bg2">
                    <a:lumMod val="10000"/>
                  </a:schemeClr>
                </a:solidFill>
              </a:rPr>
              <a:t> (дестинирани) јавни приходи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sr-Cyrl-BA" sz="2200" dirty="0">
                <a:solidFill>
                  <a:schemeClr val="bg2">
                    <a:lumMod val="10000"/>
                  </a:schemeClr>
                </a:solidFill>
              </a:rPr>
              <a:t> приходи за које се унапријед зна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</a:rPr>
              <a:t>з</a:t>
            </a:r>
            <a:r>
              <a:rPr lang="sr-Cyrl-BA" sz="2200" dirty="0">
                <a:solidFill>
                  <a:schemeClr val="bg2">
                    <a:lumMod val="10000"/>
                  </a:schemeClr>
                </a:solidFill>
              </a:rPr>
              <a:t>а шта ће бити бити утрошени;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pPr lvl="3">
              <a:buNone/>
            </a:pPr>
            <a:r>
              <a:rPr lang="sr-Cyrl-BA" sz="2200" b="1" dirty="0"/>
              <a:t>ненамјенски</a:t>
            </a:r>
            <a:r>
              <a:rPr lang="sr-Cyrl-BA" sz="2200" dirty="0">
                <a:solidFill>
                  <a:schemeClr val="bg2">
                    <a:lumMod val="10000"/>
                  </a:schemeClr>
                </a:solidFill>
              </a:rPr>
              <a:t> (недестинирани) – приходи код којих унапријед није позната намјена </a:t>
            </a:r>
            <a:r>
              <a:rPr lang="sr-Cyrl-CS" sz="2200" dirty="0">
                <a:solidFill>
                  <a:schemeClr val="bg2">
                    <a:lumMod val="10000"/>
                  </a:schemeClr>
                </a:solidFill>
              </a:rPr>
              <a:t>за</a:t>
            </a:r>
            <a:r>
              <a:rPr lang="sr-Cyrl-BA" sz="2200" dirty="0">
                <a:solidFill>
                  <a:schemeClr val="bg2">
                    <a:lumMod val="10000"/>
                  </a:schemeClr>
                </a:solidFill>
              </a:rPr>
              <a:t> коју ће бити утрошени;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47463"/>
              </p:ext>
            </p:extLst>
          </p:nvPr>
        </p:nvGraphicFramePr>
        <p:xfrm>
          <a:off x="381000" y="3324119"/>
          <a:ext cx="8229600" cy="31089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9564574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179365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99189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r-Cyrl-BA" sz="2000" b="1" dirty="0">
                          <a:solidFill>
                            <a:schemeClr val="accent6"/>
                          </a:solidFill>
                        </a:rPr>
                        <a:t>Карактеристика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b="1" dirty="0">
                          <a:solidFill>
                            <a:schemeClr val="accent6"/>
                          </a:solidFill>
                        </a:rPr>
                        <a:t>Намјенски јавни приходи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b="1" dirty="0">
                          <a:solidFill>
                            <a:schemeClr val="accent6"/>
                          </a:solidFill>
                        </a:rPr>
                        <a:t>Ненамјенски јавни приходи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31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r-Cyrl-BA" sz="2000" b="0"/>
                        <a:t>Позната намјена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b="0" dirty="0" smtClean="0"/>
                        <a:t>Унапријед </a:t>
                      </a:r>
                      <a:r>
                        <a:rPr lang="sr-Cyrl-BA" sz="2000" b="0" dirty="0"/>
                        <a:t>одређена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b="0" dirty="0" smtClean="0"/>
                        <a:t>Није </a:t>
                      </a:r>
                      <a:r>
                        <a:rPr lang="sr-Cyrl-BA" sz="2000" b="0" dirty="0"/>
                        <a:t>унапријед одређена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58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r-Cyrl-BA" sz="2000" b="0"/>
                        <a:t>Употреба средстава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/>
                        <a:t>Мора бити потрошена у специфичне сврхе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/>
                        <a:t>Троши се у складу са потребама буџета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226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r-Cyrl-BA" sz="2000" b="0"/>
                        <a:t>Примјер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b="0"/>
                        <a:t>Комунална накнада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000" b="0" dirty="0"/>
                        <a:t>ПДВ, порез на доходак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28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9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800600"/>
          </a:xfrm>
        </p:spPr>
        <p:txBody>
          <a:bodyPr>
            <a:normAutofit/>
          </a:bodyPr>
          <a:lstStyle/>
          <a:p>
            <a:pPr lvl="2"/>
            <a:endParaRPr lang="sr-Cyrl-BA" sz="2500" dirty="0" smtClean="0"/>
          </a:p>
          <a:p>
            <a:pPr lvl="2"/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У зависности </a:t>
            </a:r>
            <a:r>
              <a:rPr lang="sr-Cyrl-BA" sz="2500" b="1" u="sng" dirty="0" smtClean="0"/>
              <a:t>од кога</a:t>
            </a:r>
            <a:r>
              <a:rPr lang="sr-Cyrl-BA" sz="25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sz="2500" u="sng" dirty="0" smtClean="0">
                <a:solidFill>
                  <a:schemeClr val="bg2">
                    <a:lumMod val="10000"/>
                  </a:schemeClr>
                </a:solidFill>
              </a:rPr>
              <a:t>држава прикупља приходе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lvl="3"/>
            <a:r>
              <a:rPr lang="sr-Cyrl-BA" sz="2500" b="1" dirty="0" smtClean="0"/>
              <a:t>приходи од становништва</a:t>
            </a:r>
            <a:r>
              <a:rPr lang="sr-Cyrl-BA" sz="2500" dirty="0" smtClean="0"/>
              <a:t> 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– приходи које плаћају грађани 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по основу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 свој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их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 примања (дохот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ка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) или 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по основу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 имовин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е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/>
            <a:r>
              <a:rPr lang="sr-Cyrl-BA" sz="2500" b="1" dirty="0" smtClean="0"/>
              <a:t>приходи од правних лица</a:t>
            </a:r>
            <a:r>
              <a:rPr lang="sr-Cyrl-BA" sz="2500" dirty="0" smtClean="0"/>
              <a:t> 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– приходи које плаћају привредни субјекти и друга правна лица 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по основу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 свој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их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 приход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, профит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 или имовин</a:t>
            </a:r>
            <a:r>
              <a:rPr lang="sr-Cyrl-CS" sz="2500" dirty="0" smtClean="0">
                <a:solidFill>
                  <a:schemeClr val="bg2">
                    <a:lumMod val="10000"/>
                  </a:schemeClr>
                </a:solidFill>
              </a:rPr>
              <a:t>е</a:t>
            </a:r>
            <a:r>
              <a:rPr lang="sr-Cyrl-BA" sz="25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3">
              <a:buNone/>
            </a:pPr>
            <a:endParaRPr lang="en-US" sz="2500" dirty="0" smtClean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92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Поред претходно наведених класификација, јавни приходи се дијеле и на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повратне и неповратне јавне приходе,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приходе у новцу и приходе у натури, те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приходе државних и </a:t>
            </a:r>
            <a:r>
              <a:rPr lang="sr-Cyrl-CS" dirty="0">
                <a:solidFill>
                  <a:schemeClr val="bg2">
                    <a:lumMod val="10000"/>
                  </a:schemeClr>
                </a:solidFill>
              </a:rPr>
              <a:t>приходе </a:t>
            </a:r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локалних органа власти.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" t="5344" b="6489"/>
          <a:stretch/>
        </p:blipFill>
        <p:spPr>
          <a:xfrm>
            <a:off x="22860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324600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sr-Cyrl-B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Порези</a:t>
            </a:r>
          </a:p>
          <a:p>
            <a:pPr marL="64008" indent="0" algn="ctr">
              <a:buNone/>
            </a:pPr>
            <a:endParaRPr lang="sr-Cyrl-BA" sz="3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Савремене државе највећи дио укупних прихода остварују по основу пореза. </a:t>
            </a:r>
            <a:endParaRPr lang="sr-Latn-BA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sr-Latn-BA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Порези су обавезни приходи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јавноправ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ног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тијела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 које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јавноправно тијело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пружа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никакву противуслугу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пореским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обвезницима</a:t>
            </a:r>
          </a:p>
          <a:p>
            <a:pPr marL="64008" indent="0">
              <a:buNone/>
            </a:pPr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Почивају на фискалном суверенитету државе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16608"/>
          </a:xfrm>
        </p:spPr>
        <p:txBody>
          <a:bodyPr/>
          <a:lstStyle/>
          <a:p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Основне </a:t>
            </a:r>
            <a:r>
              <a:rPr lang="sr-Cyrl-BA" b="1" u="sng" dirty="0">
                <a:solidFill>
                  <a:schemeClr val="bg2">
                    <a:lumMod val="10000"/>
                  </a:schemeClr>
                </a:solidFill>
              </a:rPr>
              <a:t>карактеристике пореза</a:t>
            </a: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Почивају </a:t>
            </a:r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на присили</a:t>
            </a: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Изведени приходи државе</a:t>
            </a: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Не производе директну противнакнаду</a:t>
            </a: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Недестинирани</a:t>
            </a:r>
          </a:p>
          <a:p>
            <a:pPr lvl="1"/>
            <a:r>
              <a:rPr lang="sr-Cyrl-BA" dirty="0">
                <a:solidFill>
                  <a:schemeClr val="bg2">
                    <a:lumMod val="10000"/>
                  </a:schemeClr>
                </a:solidFill>
              </a:rPr>
              <a:t>Изражени у новцу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sr-Cyrl-BA" b="1" i="1" smtClean="0">
                <a:effectLst/>
              </a:rPr>
              <a:t>2. Акцизе (трошарине)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>
            <a:normAutofit fontScale="85000" lnSpcReduction="10000"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посебна врста </a:t>
            </a:r>
            <a:r>
              <a:rPr lang="sr-Cyrl-BA" dirty="0" smtClean="0"/>
              <a:t>пореза из расхода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којим се опорезује потрошњ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одређених производа: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луксузних производа,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производа масовне потрошње и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производа штетних по здравље или околину (нафтни деривати, алкохол, дуван и дуванске прерађевине). 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Различити циљеви државе – прерасподјела дохотка, заштита здравља, заштита животне средине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Релативно лако се прикупљају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ниска пореска евазија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и чине висок удио у укупним ЈП </a:t>
            </a:r>
          </a:p>
          <a:p>
            <a:pPr>
              <a:buNone/>
            </a:pPr>
            <a:endParaRPr lang="sr-Cyrl-BA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610600" cy="62262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опорезује се употреба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продаја или производња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одређених,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унапријед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прописаних производа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Оне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представљају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индиректни порез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јер се наплаћују из потрошње, а у пракси их плаћа крајњи потрошач кроз већу цијену производа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Карактеристике акциза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посебан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порез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(нису дио ПДВ-а)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индиректан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порез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– наплаћује се кроз цијену производа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селективан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– односи се само на одређене производе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редован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 стабилан приход буџета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често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има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фискалну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социјалну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улогу (ограничавање штетне потрошње)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sr-Cyrl-BA" b="1" i="1" smtClean="0">
                <a:effectLst/>
              </a:rPr>
              <a:t>3. Царине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посебна </a:t>
            </a:r>
            <a:r>
              <a:rPr lang="sr-Cyrl-BA" b="1" dirty="0" smtClean="0">
                <a:solidFill>
                  <a:schemeClr val="bg2">
                    <a:lumMod val="10000"/>
                  </a:schemeClr>
                </a:solidFill>
              </a:rPr>
              <a:t>врста пореза из расхода 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које држава наплаћује најчешће приликом уласка робе у државу. 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Данас имају низак удио у укупним ЈП, али врше функцију заштите домаћих производа којима се утиче на формирање увозних цијена.</a:t>
            </a:r>
          </a:p>
          <a:p>
            <a:pPr>
              <a:buNone/>
            </a:pP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Разликујемо излазну, увозну и транзитну царину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smtClean="0"/>
              <a:t>Важнији појмови царина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царинска декларација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→ писана декларација робе са свим подацима.</a:t>
            </a:r>
          </a:p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царинска граница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→ државна граница.</a:t>
            </a:r>
          </a:p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царинска тарифа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→ листа робе и припадајуће стопе.</a:t>
            </a:r>
          </a:p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царинска номенклатура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→ разврставање робе у оквиру царинске тарифе према карактеристикама робе.</a:t>
            </a:r>
          </a:p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царинско складиште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→ простор за складиштење робе која чека царињење.</a:t>
            </a:r>
          </a:p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контингент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 → макс. количину робе коју смијемо увести.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3246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sr-Cyrl-CS" sz="4400" b="0">
                <a:solidFill>
                  <a:schemeClr val="bg2">
                    <a:lumMod val="10000"/>
                  </a:schemeClr>
                </a:solidFill>
              </a:rPr>
              <a:t>ДРЖАВНИ ПРИХОДИ</a:t>
            </a:r>
            <a:endParaRPr lang="en-US" sz="4400" b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Јавни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приходи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су сва новчана средства која држава, односно органи јавне власти (држава,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општине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 други носиоци јавних овлашћења), прикупљају ради финансирања својих функција и задатака.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Они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представљају основ државних финансија и омогућавају држави да извршава јавне потребе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као што су образовање, здравство,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безбједност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инфраструктура, социјална заштита и друго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Јавни приходи настају на основу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закона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других прописа, што значи да њихово прикупљање није добровољно, већ је правно обавезујуће.</a:t>
            </a:r>
          </a:p>
          <a:p>
            <a:pPr marL="64008" indent="0">
              <a:lnSpc>
                <a:spcPct val="120000"/>
              </a:lnSpc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Порези, таксе, доприноси, акцизе и сл.</a:t>
            </a:r>
          </a:p>
          <a:p>
            <a:pPr marL="64008" indent="0">
              <a:lnSpc>
                <a:spcPct val="120000"/>
              </a:lnSpc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Фискални суверенитет</a:t>
            </a:r>
          </a:p>
          <a:p>
            <a:pPr>
              <a:lnSpc>
                <a:spcPct val="80000"/>
              </a:lnSpc>
            </a:pPr>
            <a:endParaRPr lang="sr-Cyrl-CS" dirty="0" smtClean="0"/>
          </a:p>
        </p:txBody>
      </p:sp>
    </p:spTree>
    <p:extLst>
      <p:ext uri="{BB962C8B-B14F-4D97-AF65-F5344CB8AC3E}">
        <p14:creationId xmlns:p14="http://schemas.microsoft.com/office/powerpoint/2010/main" val="7470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56926"/>
          </a:xfrm>
        </p:spPr>
        <p:txBody>
          <a:bodyPr>
            <a:normAutofit fontScale="90000"/>
          </a:bodyPr>
          <a:lstStyle/>
          <a:p>
            <a:r>
              <a:rPr lang="sr-Cyrl-CS" sz="2900" b="1" smtClean="0">
                <a:solidFill>
                  <a:schemeClr val="bg2">
                    <a:lumMod val="10000"/>
                  </a:schemeClr>
                </a:solidFill>
                <a:effectLst/>
              </a:rPr>
              <a:t>Царине се могу подијелити према пет критеријума:</a:t>
            </a:r>
            <a:r>
              <a:rPr lang="sr-Cyrl-CS" smtClean="0"/>
              <a:t/>
            </a:r>
            <a:br>
              <a:rPr lang="sr-Cyrl-C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458200" cy="4975192"/>
          </a:xfrm>
        </p:spPr>
        <p:txBody>
          <a:bodyPr>
            <a:normAutofit fontScale="92500"/>
          </a:bodyPr>
          <a:lstStyle/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С обзиром на правац кретања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lvl="1"/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Увозна, извозна и транзитна</a:t>
            </a:r>
          </a:p>
          <a:p>
            <a:endParaRPr lang="sr-Cyrl-CS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b="1" smtClean="0">
                <a:solidFill>
                  <a:schemeClr val="bg2">
                    <a:lumMod val="10000"/>
                  </a:schemeClr>
                </a:solidFill>
              </a:rPr>
              <a:t>Према циљу увођења:</a:t>
            </a:r>
          </a:p>
          <a:p>
            <a:pPr lvl="1"/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финансијски (фискални) → главни циљ је прикупљање средстава за покривање јавних расхода.</a:t>
            </a:r>
          </a:p>
          <a:p>
            <a:pPr lvl="1"/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економски (заштитни) → циљ је заштита домаће привреде, домаћих произвођача.</a:t>
            </a:r>
          </a:p>
          <a:p>
            <a:pPr lvl="1"/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репресивни (ретурзивни) → они су противм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ера штетним м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ерама друге државе.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 fontScale="92500" lnSpcReduction="10000"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sr-Cyrl-CS" sz="2800" b="1" dirty="0" smtClean="0">
                <a:solidFill>
                  <a:schemeClr val="bg2">
                    <a:lumMod val="10000"/>
                  </a:schemeClr>
                </a:solidFill>
              </a:rPr>
              <a:t>С обзиром на начин увођења царине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</a:rPr>
              <a:t>уговорни → у договору са државом (нпр. билатерални споразум о увођењу смањења царинске стопе на одређени производ из друге земље).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</a:rPr>
              <a:t>аутономна → држава уводи тарифе својом одлуком.</a:t>
            </a:r>
          </a:p>
          <a:p>
            <a:pPr marL="731520" lvl="2" indent="-384048">
              <a:buSzPct val="80000"/>
              <a:buFont typeface="Wingdings 2"/>
              <a:buChar char=""/>
            </a:pPr>
            <a:endParaRPr lang="sr-Cyrl-C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31520" lvl="2" indent="-384048">
              <a:buSzPct val="80000"/>
              <a:buFont typeface="Courier New" pitchFamily="49" charset="0"/>
              <a:buChar char="o"/>
            </a:pPr>
            <a:r>
              <a:rPr lang="sr-Cyrl-CS" sz="2800" b="1" dirty="0" smtClean="0">
                <a:solidFill>
                  <a:schemeClr val="bg2">
                    <a:lumMod val="10000"/>
                  </a:schemeClr>
                </a:solidFill>
              </a:rPr>
              <a:t>Према висини терета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</a:rPr>
              <a:t>преференцијални → када се користи нижа стопа од опште стопе.</a:t>
            </a:r>
          </a:p>
          <a:p>
            <a:pPr marL="996696" lvl="3" indent="-384048">
              <a:buSzPct val="80000"/>
              <a:buFont typeface="Wingdings 2"/>
              <a:buChar char=""/>
            </a:pPr>
            <a:r>
              <a:rPr lang="sr-Cyrl-CS" sz="2200" dirty="0" smtClean="0">
                <a:solidFill>
                  <a:schemeClr val="bg2">
                    <a:lumMod val="10000"/>
                  </a:schemeClr>
                </a:solidFill>
              </a:rPr>
              <a:t>диференцијална → када се примјењује највећа стопа.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sr-Cyrl-C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sz="2600" b="1" dirty="0" smtClean="0">
                <a:solidFill>
                  <a:schemeClr val="bg2">
                    <a:lumMod val="10000"/>
                  </a:schemeClr>
                </a:solidFill>
              </a:rPr>
              <a:t>Према начину израчунавања царинске обавезе разликујемо: </a:t>
            </a:r>
          </a:p>
          <a:p>
            <a:pPr lvl="2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ад валорем → обавеза се утврђује као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проценат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од цијене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производа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2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специфична →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 јединици производа (нпр. по литру, по килограму, по комаду)</a:t>
            </a:r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sr-Cyrl-BA" b="1" i="1" smtClean="0">
                <a:effectLst/>
              </a:rPr>
              <a:t>4. Таксе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102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sr-Cyrl-BA" b="1" i="1" dirty="0" smtClean="0"/>
          </a:p>
          <a:p>
            <a:pPr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Фискални јавни приход који држава наплаћује као противнакнаду за услуге које њени органи и установе чине физичким и правним лицима.</a:t>
            </a:r>
          </a:p>
          <a:p>
            <a:pPr algn="just"/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За таксе је карактеристична директна противнакнада лицу које плаћа таксу, што није случај код пореза, и нису издашне као порез</a:t>
            </a:r>
          </a:p>
          <a:p>
            <a:pPr algn="just"/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Врсте такси:</a:t>
            </a:r>
          </a:p>
          <a:p>
            <a:pPr lvl="1"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админстративне,</a:t>
            </a:r>
          </a:p>
          <a:p>
            <a:pPr lvl="1"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конзуларне, </a:t>
            </a:r>
          </a:p>
          <a:p>
            <a:pPr lvl="1"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таксе за заштиту патената, модела и жигова, </a:t>
            </a:r>
          </a:p>
          <a:p>
            <a:pPr lvl="1"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катастарске и регистрационе</a:t>
            </a:r>
          </a:p>
          <a:p>
            <a:pPr lvl="1"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судске и </a:t>
            </a:r>
          </a:p>
          <a:p>
            <a:pPr lvl="1" algn="just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боравишне таксе.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/>
          <a:lstStyle/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Таксе се наплаћују </a:t>
            </a:r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директно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(готов новац уз признаницу) и </a:t>
            </a:r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индиректно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(путем таксених марки)</a:t>
            </a:r>
          </a:p>
          <a:p>
            <a:pPr>
              <a:buNone/>
            </a:pPr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Висина таксе зависи од: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Трошкова које имају државни органи приликом пружања услуга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Користи коју има лице за учињену услугу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Стимулисање или дестимулисање корисника услуга државних органа (стимулисање заштите патената или дестимулисање судских спорова)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pPr algn="ctr"/>
            <a:r>
              <a:rPr lang="sr-Cyrl-BA" b="1" i="1" dirty="0" smtClean="0">
                <a:effectLst/>
              </a:rPr>
              <a:t>5. Накнаде</a:t>
            </a:r>
            <a:r>
              <a:rPr lang="sr-Cyrl-BA" dirty="0" smtClean="0">
                <a:effectLst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fontScale="92500" lnSpcReduction="20000"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наплаћују се приликом коришћења добара од општег интереса: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накнада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за коришћење вода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шума,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земљишта, 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путева, 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рудног блага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заштићеног природног добра, </a:t>
            </a: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градског грађевинског земљишта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и слично.</a:t>
            </a:r>
          </a:p>
          <a:p>
            <a:pPr lvl="1"/>
            <a:endParaRPr lang="sr-Cyrl-C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ru-RU" dirty="0"/>
              <a:t>Накнада има </a:t>
            </a:r>
            <a:r>
              <a:rPr lang="ru-RU" b="1" dirty="0"/>
              <a:t>еквивалентан</a:t>
            </a:r>
            <a:r>
              <a:rPr lang="ru-RU" dirty="0"/>
              <a:t> карактер:</a:t>
            </a:r>
            <a:br>
              <a:rPr lang="ru-RU" dirty="0"/>
            </a:br>
            <a:r>
              <a:rPr lang="ru-RU" dirty="0"/>
              <a:t>➡ </a:t>
            </a:r>
            <a:r>
              <a:rPr lang="ru-RU" b="1" dirty="0"/>
              <a:t>обвезник плаћа</a:t>
            </a:r>
            <a:r>
              <a:rPr lang="ru-RU" dirty="0"/>
              <a:t>, али заузврат </a:t>
            </a:r>
            <a:r>
              <a:rPr lang="ru-RU" b="1" dirty="0"/>
              <a:t>добија одређену услугу, право или корист.</a:t>
            </a:r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05800" cy="56928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Карактеристике накнаде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плаћа се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само ако се право користи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(није општеобавезна као порез),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има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противвриједност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– нешто се добија заузврат,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односи се на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добра од општег интереса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(инфраструктура, простор, природни ресурси…),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представља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непорески јавни приход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често је прописана посебним законом или одлуком локалне самоуправе.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66989"/>
              </p:ext>
            </p:extLst>
          </p:nvPr>
        </p:nvGraphicFramePr>
        <p:xfrm>
          <a:off x="152400" y="152401"/>
          <a:ext cx="8839200" cy="672324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08566141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7050313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14164789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43538457"/>
                    </a:ext>
                  </a:extLst>
                </a:gridCol>
              </a:tblGrid>
              <a:tr h="370447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Карактеристика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Порез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Такса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Накнада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77581"/>
                  </a:ext>
                </a:extLst>
              </a:tr>
              <a:tr h="1010492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Да ли је обавезна?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Да</a:t>
                      </a:r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обавезан за све обвезнике по закону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Да</a:t>
                      </a:r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али само ако се тражи одређена радња органа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Да</a:t>
                      </a:r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али само ако се користи одређено добро или услуга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2385909732"/>
                  </a:ext>
                </a:extLst>
              </a:tr>
              <a:tr h="101049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Да ли постоји противвредност (услуга/корист)?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Нема </a:t>
                      </a:r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директне </a:t>
                      </a:r>
                      <a:r>
                        <a:rPr lang="sr-Cyrl-BA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противвриједности</a:t>
                      </a:r>
                      <a:endParaRPr lang="sr-Cyrl-BA" sz="15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Постоји </a:t>
                      </a:r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– орган обавља конкретну радњу (изводи услугу)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Постоји </a:t>
                      </a:r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– даје се право или се користи добро од општег интереса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3972636628"/>
                  </a:ext>
                </a:extLst>
              </a:tr>
              <a:tr h="963743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Када се плаћа?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Редовно, безусловно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Кад се тражи издавање документа, дозволе, </a:t>
                      </a:r>
                      <a:r>
                        <a:rPr lang="ru-RU" sz="15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рјешења...</a:t>
                      </a:r>
                      <a:endParaRPr lang="ru-RU" sz="15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Кад се користи добро, услуга или право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2452761380"/>
                  </a:ext>
                </a:extLst>
              </a:tr>
              <a:tr h="732522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Природа прихода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Неповратни јавни приход, најчешће ненамјенски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Непорески јавни приход, често намјенски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Непорески јавни приход, обично намјенски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1156294119"/>
                  </a:ext>
                </a:extLst>
              </a:tr>
              <a:tr h="1170504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Примјери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ПДВ, порез на доходак, имовински порез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Административне таксе (изводи, увјерења), судске таксе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Комуналне накнаде, паркинг накнада, накнада за природне ресурсе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3600291907"/>
                  </a:ext>
                </a:extLst>
              </a:tr>
              <a:tr h="732522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 прописује?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Држава законом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Држава или локална самоуправа прописом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Држава или локална самоуправа прописом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1448143405"/>
                  </a:ext>
                </a:extLst>
              </a:tr>
              <a:tr h="732522"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Финансијска функција</a:t>
                      </a:r>
                    </a:p>
                  </a:txBody>
                  <a:tcPr marL="38420" marR="38420" marT="19210" marB="1921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Прикупљање средстава за опште потребе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sr-Cyrl-BA" sz="15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Покривање трошкова рада органа</a:t>
                      </a:r>
                    </a:p>
                  </a:txBody>
                  <a:tcPr marL="38420" marR="38420" marT="19210" marB="19210" anchor="ctr"/>
                </a:tc>
                <a:tc>
                  <a:txBody>
                    <a:bodyPr/>
                    <a:lstStyle/>
                    <a:p>
                      <a:r>
                        <a:rPr lang="sr-Cyrl-BA" sz="15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Покривање трошкова коришћења добара/услуга</a:t>
                      </a:r>
                    </a:p>
                  </a:txBody>
                  <a:tcPr marL="38420" marR="38420" marT="19210" marB="19210" anchor="ctr"/>
                </a:tc>
                <a:extLst>
                  <a:ext uri="{0D108BD9-81ED-4DB2-BD59-A6C34878D82A}">
                    <a16:rowId xmlns:a16="http://schemas.microsoft.com/office/drawing/2014/main" val="23685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sr-Cyrl-BA" b="1" i="1" smtClean="0">
                <a:effectLst/>
              </a:rPr>
              <a:t>6. Обавезни доприноси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користе се за финансирање социјалне сигурности грађана једне земље у смислу њиховог здравственог, социјалног положаја и животног стандарда. </a:t>
            </a:r>
          </a:p>
          <a:p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Доприноси представљају јавни приход,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али за разлику од пореза користе се за тач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но дефинисане намјене.</a:t>
            </a:r>
          </a:p>
          <a:p>
            <a:pPr algn="just"/>
            <a:endParaRPr lang="sr-Cyrl-C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Социјална сигурност може се финансирати преко: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социјалног осигурања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– које плаћају запослени и послодавци (доприноси за пензијско и инвалидско осигурање, здравствено осигурање, осигурање у случају незапослености)</a:t>
            </a:r>
          </a:p>
          <a:p>
            <a:pPr lvl="0"/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давања из буџета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– свим грађанима</a:t>
            </a:r>
          </a:p>
          <a:p>
            <a:pPr lvl="0"/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социјалне помоћи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– плаћања лицима која су материјално или социјално угрожена.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6294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Доприноси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обавезна јавна давања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која се плаћају ради финансирања система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социјалног осигурања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а наплаћују се најчешће из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плате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(или другог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дохотка) и по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природи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су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обавезни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 порези.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Доприносе плаћају: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запослени,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послодавци,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самостални предузетници,</a:t>
            </a:r>
          </a:p>
          <a:p>
            <a:pPr lvl="1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друга лица која су законом обухваћена системом осигурања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1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Средства прикупљена од доприноса користе се за финансирање:</a:t>
            </a:r>
          </a:p>
          <a:p>
            <a:pPr lvl="1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Пензијског и инвалидског осигурања (ПИО)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– пензије, инвалиднине</a:t>
            </a:r>
          </a:p>
          <a:p>
            <a:pPr lvl="1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Здравственог осигурања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– лијечење, боловања, здравствене услуге</a:t>
            </a:r>
          </a:p>
          <a:p>
            <a:pPr lvl="1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Осигурања за случај незапослености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– накнада током незапослености, мјере запошљавања</a:t>
            </a:r>
          </a:p>
          <a:p>
            <a:pPr lvl="1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Осигурања у случају повреде на раду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(гдје је прописано)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Карактеристике јавних прихода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82808"/>
            <a:ext cx="8915400" cy="4572000"/>
          </a:xfrm>
        </p:spPr>
        <p:txBody>
          <a:bodyPr>
            <a:normAutofit fontScale="92500" lnSpcReduction="10000"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Приходи државе се убиру и исказују у новцу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Редовно се појављују у буџетима и редовно се убиру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Плаћање не доводи у питање постојећу имовину</a:t>
            </a:r>
          </a:p>
          <a:p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Служе за подмиривање трошкова који имају општи карактер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8199" t="29167" r="9810" b="6250"/>
          <a:stretch>
            <a:fillRect/>
          </a:stretch>
        </p:blipFill>
        <p:spPr bwMode="auto">
          <a:xfrm>
            <a:off x="-914400" y="762000"/>
            <a:ext cx="1158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86600" y="685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smtClean="0"/>
              <a:t>Чешка </a:t>
            </a:r>
            <a:endParaRPr lang="en-US" b="1"/>
          </a:p>
        </p:txBody>
      </p:sp>
      <p:sp>
        <p:nvSpPr>
          <p:cNvPr id="4" name="Rectangle 3"/>
          <p:cNvSpPr/>
          <p:nvPr/>
        </p:nvSpPr>
        <p:spPr>
          <a:xfrm>
            <a:off x="3276600" y="152400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1" smtClean="0">
                <a:solidFill>
                  <a:schemeClr val="bg2">
                    <a:lumMod val="10000"/>
                  </a:schemeClr>
                </a:solidFill>
              </a:rPr>
              <a:t>Стопе</a:t>
            </a:r>
            <a:r>
              <a:rPr lang="en-US" sz="2000" b="1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sz="2000" b="1" smtClean="0">
                <a:solidFill>
                  <a:schemeClr val="bg2">
                    <a:lumMod val="10000"/>
                  </a:schemeClr>
                </a:solidFill>
              </a:rPr>
              <a:t>доприноса </a:t>
            </a:r>
            <a:r>
              <a:rPr lang="sr-Latn-ME" sz="2000" b="1" smtClean="0">
                <a:solidFill>
                  <a:schemeClr val="bg2">
                    <a:lumMod val="10000"/>
                  </a:schemeClr>
                </a:solidFill>
              </a:rPr>
              <a:t> OECD</a:t>
            </a:r>
            <a:r>
              <a:rPr lang="en-US" sz="2000" b="1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000" b="1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8199" t="10417" r="9810" b="26042"/>
          <a:stretch>
            <a:fillRect/>
          </a:stretch>
        </p:blipFill>
        <p:spPr bwMode="auto">
          <a:xfrm>
            <a:off x="-685800" y="228600"/>
            <a:ext cx="1066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839200" y="548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smtClean="0"/>
              <a:t>Исланд</a:t>
            </a:r>
            <a:r>
              <a:rPr lang="sr-Cyrl-CS" smtClean="0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4038600"/>
          </a:xfrm>
        </p:spPr>
        <p:txBody>
          <a:bodyPr>
            <a:normAutofit fontScale="85000" lnSpcReduction="20000"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Стопе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доприноса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у РС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1)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пензијско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инвалидско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осигурање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износи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18,5%,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2)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здравствено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осигурање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износи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10,2%,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3)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осигурање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од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незапослености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износи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0,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%,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4)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дјечију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заштиту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износи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1,7%.</a:t>
            </a:r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Укупно 31%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s://www.rars-msp.org/wp-content/uploads/2022/02/cir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8381999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1706"/>
          </a:xfrm>
        </p:spPr>
        <p:txBody>
          <a:bodyPr/>
          <a:lstStyle/>
          <a:p>
            <a:pPr algn="ctr"/>
            <a:r>
              <a:rPr lang="sr-Cyrl-BA" b="1" i="1" smtClean="0">
                <a:effectLst/>
              </a:rPr>
              <a:t>7. Недажбински приходи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 fontScale="77500" lnSpcReduction="20000"/>
          </a:bodyPr>
          <a:lstStyle/>
          <a:p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Приходи које држава остварује на основу власништва над економским добрима или на основу активности њених органа, установа и предузећа.</a:t>
            </a:r>
          </a:p>
          <a:p>
            <a:pPr>
              <a:buNone/>
            </a:pPr>
            <a:endParaRPr lang="sr-Cyrl-CS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 Ту спадају: 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sr-Cyrl-CS" b="1" u="sng" smtClean="0">
                <a:solidFill>
                  <a:schemeClr val="bg2">
                    <a:lumMod val="10000"/>
                  </a:schemeClr>
                </a:solidFill>
              </a:rPr>
              <a:t>приходи државних установа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– приходи које својим активностима остварују државне установе непрофитног карактера (установе културе, образовања, науке, здравства итд) </a:t>
            </a:r>
          </a:p>
          <a:p>
            <a:pPr lvl="0"/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sr-Cyrl-CS" b="1" u="sng" smtClean="0">
                <a:solidFill>
                  <a:schemeClr val="bg2">
                    <a:lumMod val="10000"/>
                  </a:schemeClr>
                </a:solidFill>
              </a:rPr>
              <a:t>приходи државни</a:t>
            </a:r>
            <a:r>
              <a:rPr lang="sr-Cyrl-BA" b="1" u="sng" smtClean="0">
                <a:solidFill>
                  <a:schemeClr val="bg2">
                    <a:lumMod val="10000"/>
                  </a:schemeClr>
                </a:solidFill>
              </a:rPr>
              <a:t>х</a:t>
            </a:r>
            <a:r>
              <a:rPr lang="sr-Cyrl-CS" b="1" u="sng" smtClean="0">
                <a:solidFill>
                  <a:schemeClr val="bg2">
                    <a:lumMod val="10000"/>
                  </a:schemeClr>
                </a:solidFill>
              </a:rPr>
              <a:t> предузећа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– приходи која својим пословањем остваре предузећа у потпуном или већинском државном власништву (јавна предузећа)</a:t>
            </a:r>
          </a:p>
          <a:p>
            <a:pPr lvl="0"/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sr-Cyrl-CS" b="1" u="sng" smtClean="0">
                <a:solidFill>
                  <a:schemeClr val="bg2">
                    <a:lumMod val="10000"/>
                  </a:schemeClr>
                </a:solidFill>
              </a:rPr>
              <a:t>приход од државне имовине </a:t>
            </a:r>
            <a:r>
              <a:rPr lang="sr-Cyrl-CS" smtClean="0">
                <a:solidFill>
                  <a:schemeClr val="bg2">
                    <a:lumMod val="10000"/>
                  </a:schemeClr>
                </a:solidFill>
              </a:rPr>
              <a:t>(доменски јавни приход) - могу се стицати продајом државне имовине или њеним изнајмљивањем.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sr-Cyrl-BA" b="1" i="1" dirty="0" smtClean="0">
                <a:effectLst/>
              </a:rPr>
              <a:t>8. Парафискални приходи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Јавни приходи који се </a:t>
            </a:r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у виду доприноса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наплаћују од физичких и правних лица – чланова одређене друштвене групације који су повезани заједничким економским или социјалним интересима. </a:t>
            </a:r>
          </a:p>
          <a:p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Ту спадају доприноси који се плаћају привредним, занатским коморама или другим асоцијацијама привреде, затим професионалним удружењима, као што су љекарске или адвокатске коморе, те разним врстама савеза (риболовни, ловни, спортски савези).</a:t>
            </a:r>
          </a:p>
          <a:p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Не уносе се у буџет и не потпадају под директно регулисање фискалног органа државе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854332"/>
              </p:ext>
            </p:extLst>
          </p:nvPr>
        </p:nvGraphicFramePr>
        <p:xfrm>
          <a:off x="228599" y="304800"/>
          <a:ext cx="8610600" cy="6152131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4410063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823223325"/>
                    </a:ext>
                  </a:extLst>
                </a:gridCol>
              </a:tblGrid>
              <a:tr h="464260">
                <a:tc>
                  <a:txBody>
                    <a:bodyPr/>
                    <a:lstStyle/>
                    <a:p>
                      <a:r>
                        <a:rPr lang="sr-Cyrl-BA" sz="1800" dirty="0"/>
                        <a:t>Карактеристика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800" dirty="0"/>
                        <a:t>Објашњење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9954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 dirty="0"/>
                        <a:t>Обавезност</a:t>
                      </a:r>
                      <a:endParaRPr lang="sr-Cyrl-BA" sz="1900" dirty="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/>
                        <a:t>Морају се платити, иако нису порези.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109166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 dirty="0"/>
                        <a:t>Нетранспарентност</a:t>
                      </a:r>
                      <a:endParaRPr lang="sr-Cyrl-BA" sz="1900" dirty="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Нема јединствене, јасне листе; тешко праћење.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430882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/>
                        <a:t>Различити уводиоци</a:t>
                      </a:r>
                      <a:endParaRPr lang="sr-Cyrl-BA" sz="190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Агенције, коморе, јавна предузећа, општине.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060254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 dirty="0"/>
                        <a:t>Слаба </a:t>
                      </a:r>
                      <a:r>
                        <a:rPr lang="sr-Cyrl-BA" sz="1900" b="1" dirty="0" smtClean="0"/>
                        <a:t>противвриједност</a:t>
                      </a:r>
                      <a:endParaRPr lang="sr-Cyrl-BA" sz="1900" dirty="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Често нема реалне услуге у складу са износом.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360538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/>
                        <a:t>Скривени порези</a:t>
                      </a:r>
                      <a:endParaRPr lang="sr-Cyrl-BA" sz="190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Повећавају трошкове и оптерећују привреду.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43375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/>
                        <a:t>Небуџетски приходи</a:t>
                      </a:r>
                      <a:endParaRPr lang="sr-Cyrl-BA" sz="190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Новчана средства често остају институцијама.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720759"/>
                  </a:ext>
                </a:extLst>
              </a:tr>
              <a:tr h="812553">
                <a:tc>
                  <a:txBody>
                    <a:bodyPr/>
                    <a:lstStyle/>
                    <a:p>
                      <a:r>
                        <a:rPr lang="sr-Cyrl-BA" sz="1900" b="1" dirty="0"/>
                        <a:t>Нестабилност</a:t>
                      </a:r>
                      <a:endParaRPr lang="sr-Cyrl-BA" sz="1900" dirty="0"/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/>
                        <a:t>Износи и правила често се </a:t>
                      </a:r>
                      <a:r>
                        <a:rPr lang="ru-RU" sz="1900" dirty="0" smtClean="0"/>
                        <a:t>мијењају</a:t>
                      </a:r>
                      <a:r>
                        <a:rPr lang="ru-RU" sz="1900" dirty="0"/>
                        <a:t>.</a:t>
                      </a:r>
                    </a:p>
                  </a:txBody>
                  <a:tcPr marL="86264" marR="86264" marT="43132" marB="431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20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3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i="1" smtClean="0">
                <a:effectLst/>
              </a:rPr>
              <a:t>9. Остали приходи</a:t>
            </a: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У ову групу спадају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приходи од: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поклона, </a:t>
            </a: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легата, 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напуштене имовине, 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приходи од концесионих накн</a:t>
            </a:r>
            <a:r>
              <a:rPr lang="sr-Latn-ME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да,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приходи од камата на пласмане новчаних средстав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а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новчане казне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pPr lvl="1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вишак средстава по завршном рачуну централне банке и слично.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067800" cy="662940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40000"/>
              </a:lnSpc>
            </a:pPr>
            <a:r>
              <a:rPr lang="sr-Cyrl-CS" b="1" dirty="0" smtClean="0">
                <a:solidFill>
                  <a:schemeClr val="bg2">
                    <a:lumMod val="10000"/>
                  </a:schemeClr>
                </a:solidFill>
              </a:rPr>
              <a:t>поклон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CS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/>
              <a:t>Предузеће/школа добије рачунарску опрему као поклон</a:t>
            </a:r>
          </a:p>
          <a:p>
            <a:pPr lvl="1">
              <a:lnSpc>
                <a:spcPct val="140000"/>
              </a:lnSpc>
            </a:pPr>
            <a:r>
              <a:rPr lang="sr-Cyrl-BA" b="1" dirty="0">
                <a:solidFill>
                  <a:schemeClr val="bg2">
                    <a:lumMod val="10000"/>
                  </a:schemeClr>
                </a:solidFill>
              </a:rPr>
              <a:t>легат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dirty="0"/>
              <a:t>Установа (нпр. библиотека, дом здравља или факултет) добије </a:t>
            </a:r>
            <a:r>
              <a:rPr lang="ru-RU" dirty="0" smtClean="0"/>
              <a:t>књиге или задужбину која </a:t>
            </a:r>
            <a:r>
              <a:rPr lang="ru-RU" dirty="0"/>
              <a:t>је остављена тестаментом.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1">
              <a:lnSpc>
                <a:spcPct val="140000"/>
              </a:lnSpc>
            </a:pPr>
            <a:r>
              <a:rPr lang="sr-Cyrl-CS" b="1" dirty="0">
                <a:solidFill>
                  <a:schemeClr val="bg2">
                    <a:lumMod val="10000"/>
                  </a:schemeClr>
                </a:solidFill>
              </a:rPr>
              <a:t>напуштена имовина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 smtClean="0"/>
              <a:t>Држава </a:t>
            </a:r>
            <a:r>
              <a:rPr lang="ru-RU" dirty="0"/>
              <a:t>преузме стан који је проглашен напуштеним и прода га, а новац </a:t>
            </a:r>
            <a:r>
              <a:rPr lang="ru-RU" dirty="0" smtClean="0"/>
              <a:t>иде на страну прихода у буџету,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sr-Cyrl-CS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sr-Cyrl-CS" b="1" dirty="0">
                <a:solidFill>
                  <a:schemeClr val="bg2">
                    <a:lumMod val="10000"/>
                  </a:schemeClr>
                </a:solidFill>
              </a:rPr>
              <a:t>приходи од концесионих накн</a:t>
            </a:r>
            <a:r>
              <a:rPr lang="sr-Latn-ME" b="1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sr-Cyrl-CS" b="1" dirty="0">
                <a:solidFill>
                  <a:schemeClr val="bg2">
                    <a:lumMod val="10000"/>
                  </a:schemeClr>
                </a:solidFill>
              </a:rPr>
              <a:t>да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/>
              <a:t>Компанија која експлоатише шуме, руднике или воде плаћа држави концесиону </a:t>
            </a:r>
            <a:r>
              <a:rPr lang="ru-RU" dirty="0" smtClean="0"/>
              <a:t>накнаду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endParaRPr lang="sr-Cyrl-CS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sr-Cyrl-CS" b="1" dirty="0">
                <a:solidFill>
                  <a:schemeClr val="bg2">
                    <a:lumMod val="10000"/>
                  </a:schemeClr>
                </a:solidFill>
              </a:rPr>
              <a:t>приходи од камата на пласмане новчаних средстав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а - </a:t>
            </a:r>
            <a:r>
              <a:rPr lang="ru-RU" dirty="0"/>
              <a:t>Општина држи вишак средстава на ороченом рачуну у банци и остварује приход од камата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endParaRPr lang="sr-Cyrl-CS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sr-Cyrl-CS" b="1" dirty="0">
                <a:solidFill>
                  <a:schemeClr val="bg2">
                    <a:lumMod val="10000"/>
                  </a:schemeClr>
                </a:solidFill>
              </a:rPr>
              <a:t>новчане казне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/>
              <a:t>Грађанин плати казну за саобраћајни прекршај (нпр. прекорачење брзине), а уплата иде у </a:t>
            </a:r>
            <a:r>
              <a:rPr lang="ru-RU" dirty="0" smtClean="0"/>
              <a:t>буџет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endParaRPr lang="sr-Cyrl-BA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sr-Cyrl-BA" b="1" dirty="0">
                <a:solidFill>
                  <a:schemeClr val="bg2">
                    <a:lumMod val="10000"/>
                  </a:schemeClr>
                </a:solidFill>
              </a:rPr>
              <a:t>вишак средстава по завршном рачуну централне банке и слично - </a:t>
            </a:r>
            <a:r>
              <a:rPr lang="ru-RU" dirty="0"/>
              <a:t>Централна банка оствари добит на крају године и, по закону, дио те добити пребацује у државни </a:t>
            </a:r>
            <a:r>
              <a:rPr lang="ru-RU" dirty="0" smtClean="0"/>
              <a:t>буџет,</a:t>
            </a:r>
          </a:p>
          <a:p>
            <a:pPr lvl="1">
              <a:lnSpc>
                <a:spcPct val="140000"/>
              </a:lnSpc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отали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приходи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dirty="0"/>
              <a:t>Приходи од продаје старе опреме која се више не користи у јавном сектору.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3542" r="39092" b="10417"/>
          <a:stretch>
            <a:fillRect/>
          </a:stretch>
        </p:blipFill>
        <p:spPr bwMode="auto">
          <a:xfrm>
            <a:off x="1143000" y="0"/>
            <a:ext cx="6715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7239000" cy="1362075"/>
          </a:xfrm>
        </p:spPr>
        <p:txBody>
          <a:bodyPr/>
          <a:lstStyle/>
          <a:p>
            <a:pPr algn="r"/>
            <a:r>
              <a:rPr lang="sr-Cyrl-CS" smtClean="0"/>
              <a:t>Х</a:t>
            </a:r>
            <a:r>
              <a:rPr lang="sr-Cyrl-RS" smtClean="0"/>
              <a:t>вала на пажњи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610600" cy="60198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b="1" dirty="0"/>
              <a:t>Зашто су јавни приходи важни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dirty="0"/>
              <a:t>Јавни приходи омогућавају држави:</a:t>
            </a:r>
          </a:p>
          <a:p>
            <a:pPr lvl="1"/>
            <a:r>
              <a:rPr lang="ru-RU" dirty="0"/>
              <a:t>да финансира функционисање институција,</a:t>
            </a:r>
          </a:p>
          <a:p>
            <a:pPr lvl="1"/>
            <a:r>
              <a:rPr lang="ru-RU" dirty="0"/>
              <a:t>да подржи економски раст и развој,</a:t>
            </a:r>
          </a:p>
          <a:p>
            <a:pPr lvl="1"/>
            <a:r>
              <a:rPr lang="ru-RU" dirty="0"/>
              <a:t>да </a:t>
            </a:r>
            <a:r>
              <a:rPr lang="ru-RU" dirty="0" smtClean="0"/>
              <a:t>обезбиједи </a:t>
            </a:r>
            <a:r>
              <a:rPr lang="ru-RU" dirty="0"/>
              <a:t>јавна добра (школе, болнице, путеве…),</a:t>
            </a:r>
          </a:p>
          <a:p>
            <a:pPr lvl="1"/>
            <a:r>
              <a:rPr lang="ru-RU" dirty="0"/>
              <a:t>да спроводи социјалну политику и штити рањиве групе,</a:t>
            </a:r>
          </a:p>
          <a:p>
            <a:pPr lvl="1"/>
            <a:r>
              <a:rPr lang="ru-RU" dirty="0"/>
              <a:t>да одржава стабилност финансијског система.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sr-Cyrl-BA" b="1" dirty="0" smtClean="0">
                <a:solidFill>
                  <a:schemeClr val="bg2">
                    <a:lumMod val="10000"/>
                  </a:schemeClr>
                </a:solidFill>
              </a:rPr>
              <a:t>Класификације јавних прихода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До данас су направљене четири међународне класификације јавних прихода:</a:t>
            </a:r>
          </a:p>
          <a:p>
            <a:pPr>
              <a:buNone/>
            </a:pP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класификација </a:t>
            </a:r>
            <a:r>
              <a:rPr lang="sr-Cyrl-BA" b="1" dirty="0" smtClean="0"/>
              <a:t>У</a:t>
            </a:r>
            <a:r>
              <a:rPr lang="sr-Cyrl-CS" b="1" dirty="0" smtClean="0"/>
              <a:t>једињених нација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под називом Систем националних рачуна, </a:t>
            </a:r>
            <a:endParaRPr lang="sr-Latn-BA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класификација сачињена од ст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ране групе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европских земаља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 под називом </a:t>
            </a:r>
            <a:r>
              <a:rPr lang="sr-Cyrl-CS" b="1" dirty="0" smtClean="0"/>
              <a:t>Европски систем интегрисаних економских рачуна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endParaRPr lang="sr-Latn-BA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класификација </a:t>
            </a:r>
            <a:r>
              <a:rPr lang="sr-Cyrl-CS" b="1" dirty="0" smtClean="0"/>
              <a:t>ММФ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-а 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под називом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Статистика владиних финансија или ГСФ класификација и</a:t>
            </a:r>
            <a:endParaRPr lang="sr-Latn-BA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None/>
            </a:pPr>
            <a:endParaRPr lang="sr-Latn-R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sr-Cyrl-CS" b="1" dirty="0" smtClean="0"/>
              <a:t>ОЕЦД</a:t>
            </a:r>
            <a:r>
              <a:rPr lang="sr-Latn-R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10000"/>
                  </a:schemeClr>
                </a:solidFill>
              </a:rPr>
              <a:t>класификација која се данас сматра најпотпунијом класификацијом јавних прихода.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705600"/>
          </a:xfrm>
        </p:spPr>
        <p:txBody>
          <a:bodyPr>
            <a:normAutofit fontScale="70000" lnSpcReduction="20000"/>
          </a:bodyPr>
          <a:lstStyle/>
          <a:p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У теорији постоји велики број критеријума за разврставање јавних прихода.</a:t>
            </a:r>
          </a:p>
          <a:p>
            <a:endParaRPr lang="sr-Cyrl-C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Latn-BA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огу се навести сљедеће класификације јавних прихода: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Према </a:t>
            </a:r>
            <a:r>
              <a:rPr lang="sr-Cyrl-BA" u="sng" dirty="0" smtClean="0"/>
              <a:t>обавезности</a:t>
            </a:r>
            <a:r>
              <a:rPr lang="sr-Cyrl-BA" u="sng" dirty="0" smtClean="0">
                <a:solidFill>
                  <a:schemeClr val="bg2">
                    <a:lumMod val="10000"/>
                  </a:schemeClr>
                </a:solidFill>
              </a:rPr>
              <a:t> наплате</a:t>
            </a: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pPr lvl="2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/>
            <a:r>
              <a:rPr lang="sr-Cyrl-BA" sz="2700" b="1" dirty="0" smtClean="0"/>
              <a:t>фискални</a:t>
            </a:r>
            <a:r>
              <a:rPr lang="sr-Cyrl-BA" sz="2700" dirty="0" smtClean="0"/>
              <a:t> (дажбински) јавни приходи – обавезна давања које држава уводи принудним путем на бази њеног фискалног суверенитета;</a:t>
            </a:r>
          </a:p>
          <a:p>
            <a:pPr marL="1161288" lvl="3" indent="0">
              <a:buNone/>
            </a:pPr>
            <a:endParaRPr lang="sr-Latn-BA" sz="27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/>
            <a:r>
              <a:rPr lang="ru-RU" sz="2700" b="1" dirty="0">
                <a:solidFill>
                  <a:schemeClr val="bg2">
                    <a:lumMod val="10000"/>
                  </a:schemeClr>
                </a:solidFill>
              </a:rPr>
              <a:t>Фискални </a:t>
            </a:r>
            <a:r>
              <a:rPr lang="ru-RU" sz="2700" b="1" dirty="0" smtClean="0">
                <a:solidFill>
                  <a:schemeClr val="bg2">
                    <a:lumMod val="10000"/>
                  </a:schemeClr>
                </a:solidFill>
              </a:rPr>
              <a:t>суверенитет 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значи да држава </a:t>
            </a:r>
            <a:r>
              <a:rPr lang="ru-RU" sz="2700" dirty="0">
                <a:solidFill>
                  <a:schemeClr val="bg2">
                    <a:lumMod val="10000"/>
                  </a:schemeClr>
                </a:solidFill>
              </a:rPr>
              <a:t>има уставно право да:</a:t>
            </a:r>
          </a:p>
          <a:p>
            <a:pPr lvl="4"/>
            <a:r>
              <a:rPr lang="ru-RU" sz="2700" dirty="0">
                <a:solidFill>
                  <a:schemeClr val="bg2">
                    <a:lumMod val="10000"/>
                  </a:schemeClr>
                </a:solidFill>
              </a:rPr>
              <a:t>уводи нове дажбине,</a:t>
            </a:r>
          </a:p>
          <a:p>
            <a:pPr lvl="4"/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мијења </a:t>
            </a:r>
            <a:r>
              <a:rPr lang="ru-RU" sz="2700" dirty="0">
                <a:solidFill>
                  <a:schemeClr val="bg2">
                    <a:lumMod val="10000"/>
                  </a:schemeClr>
                </a:solidFill>
              </a:rPr>
              <a:t>или укида постојеће,</a:t>
            </a:r>
          </a:p>
          <a:p>
            <a:pPr lvl="4"/>
            <a:r>
              <a:rPr lang="ru-RU" sz="2700" dirty="0">
                <a:solidFill>
                  <a:schemeClr val="bg2">
                    <a:lumMod val="10000"/>
                  </a:schemeClr>
                </a:solidFill>
              </a:rPr>
              <a:t>одређује стопе, основицу, ослобођења и начине наплате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sz="2100" dirty="0">
                <a:solidFill>
                  <a:schemeClr val="bg2">
                    <a:lumMod val="10000"/>
                  </a:schemeClr>
                </a:solidFill>
              </a:rPr>
              <a:t>пракси, фискални приходи обухватају:</a:t>
            </a:r>
          </a:p>
          <a:p>
            <a:pPr lvl="1"/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порезе</a:t>
            </a:r>
            <a:r>
              <a:rPr lang="ru-RU" sz="2100" dirty="0">
                <a:solidFill>
                  <a:schemeClr val="bg2">
                    <a:lumMod val="10000"/>
                  </a:schemeClr>
                </a:solidFill>
              </a:rPr>
              <a:t> (ПДВ, порез на доходак, порез на добит, имовински порези…),</a:t>
            </a:r>
          </a:p>
          <a:p>
            <a:pPr lvl="1"/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акцизе</a:t>
            </a:r>
            <a:r>
              <a:rPr lang="ru-RU" sz="21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lvl="1"/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царине</a:t>
            </a:r>
            <a:r>
              <a:rPr lang="ru-RU" sz="21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pPr lvl="1"/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таксе и накнаде</a:t>
            </a:r>
            <a:r>
              <a:rPr lang="ru-RU" sz="2100" dirty="0">
                <a:solidFill>
                  <a:schemeClr val="bg2">
                    <a:lumMod val="10000"/>
                  </a:schemeClr>
                </a:solidFill>
              </a:rPr>
              <a:t> које имају дажбински карактер,</a:t>
            </a:r>
          </a:p>
          <a:p>
            <a:pPr lvl="1"/>
            <a:r>
              <a:rPr lang="ru-RU" sz="2100" b="1" dirty="0">
                <a:solidFill>
                  <a:schemeClr val="bg2">
                    <a:lumMod val="10000"/>
                  </a:schemeClr>
                </a:solidFill>
              </a:rPr>
              <a:t>доприносе за социјално осигурање</a:t>
            </a:r>
            <a:r>
              <a:rPr lang="ru-RU" sz="2100" dirty="0">
                <a:solidFill>
                  <a:schemeClr val="bg2">
                    <a:lumMod val="10000"/>
                  </a:schemeClr>
                </a:solidFill>
              </a:rPr>
              <a:t> (у ширем смислу).</a:t>
            </a:r>
          </a:p>
          <a:p>
            <a:pPr lvl="4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629400"/>
          </a:xfrm>
        </p:spPr>
        <p:txBody>
          <a:bodyPr>
            <a:normAutofit fontScale="70000" lnSpcReduction="20000"/>
          </a:bodyPr>
          <a:lstStyle/>
          <a:p>
            <a:pPr marL="448056" lvl="3" indent="-384048">
              <a:buSzPct val="80000"/>
              <a:buFont typeface="Wingdings 2"/>
              <a:buChar char=""/>
            </a:pPr>
            <a:r>
              <a:rPr lang="sr-Cyrl-BA" sz="2600" b="1" dirty="0"/>
              <a:t>нефискални</a:t>
            </a:r>
            <a:r>
              <a:rPr lang="sr-Cyrl-BA" sz="2600" dirty="0"/>
              <a:t> (недажбински) јавни приходи </a:t>
            </a:r>
            <a:r>
              <a:rPr lang="sr-Cyrl-BA" sz="2600" dirty="0" smtClean="0"/>
              <a:t>- </a:t>
            </a:r>
            <a:r>
              <a:rPr lang="ru-RU" sz="2600" dirty="0" smtClean="0"/>
              <a:t>приходи </a:t>
            </a:r>
            <a:r>
              <a:rPr lang="ru-RU" sz="2600" dirty="0"/>
              <a:t>које држава остварује </a:t>
            </a:r>
            <a:r>
              <a:rPr lang="ru-RU" sz="2600" u="sng" dirty="0"/>
              <a:t>без </a:t>
            </a:r>
            <a:r>
              <a:rPr lang="ru-RU" sz="2600" u="sng" dirty="0" smtClean="0"/>
              <a:t>примјене </a:t>
            </a:r>
            <a:r>
              <a:rPr lang="ru-RU" sz="2600" u="sng" dirty="0"/>
              <a:t>фискалног суверенитета</a:t>
            </a:r>
            <a:r>
              <a:rPr lang="ru-RU" sz="2600" dirty="0"/>
              <a:t>, најчешће из имовине, услуга, казни и добровољних извора, а не као резултат обавезних дажбина</a:t>
            </a:r>
            <a:r>
              <a:rPr lang="ru-RU" sz="2600" dirty="0" smtClean="0"/>
              <a:t>. </a:t>
            </a:r>
          </a:p>
          <a:p>
            <a:pPr marL="448056" lvl="3" indent="-384048">
              <a:buSzPct val="80000"/>
              <a:buFont typeface="Wingdings 2"/>
              <a:buChar char=""/>
            </a:pPr>
            <a:endParaRPr lang="ru-RU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48056" lvl="3" indent="-384048">
              <a:buSzPct val="80000"/>
              <a:buFont typeface="Wingdings 2"/>
              <a:buChar char=""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Они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</a:rPr>
              <a:t>не настају као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посљедица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</a:rPr>
              <a:t>једностраног намета државе, већ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</a:rPr>
              <a:t>као резултат имовинских, привредних, уговорних или казнених односа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</a:rPr>
              <a:t> у којима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</a:rPr>
              <a:t>држава наступа као правно лице, а не као носилац власти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b="1" dirty="0" smtClean="0"/>
          </a:p>
          <a:p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Другим ријечима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, код нефискалних прихода држава </a:t>
            </a:r>
            <a:r>
              <a:rPr lang="ru-RU" sz="2300" i="1" dirty="0">
                <a:solidFill>
                  <a:schemeClr val="bg2">
                    <a:lumMod val="10000"/>
                  </a:schemeClr>
                </a:solidFill>
              </a:rPr>
              <a:t>не користи фискални суверенитет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, већ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дјелује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као:</a:t>
            </a:r>
          </a:p>
          <a:p>
            <a:pPr lvl="1"/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власник имовине,</a:t>
            </a:r>
          </a:p>
          <a:p>
            <a:pPr lvl="1"/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учесник у привредном промету,</a:t>
            </a:r>
          </a:p>
          <a:p>
            <a:pPr lvl="1"/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пружалац услуга,</a:t>
            </a:r>
          </a:p>
          <a:p>
            <a:pPr lvl="1"/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прималац добровољних уплата.</a:t>
            </a:r>
          </a:p>
          <a:p>
            <a:endParaRPr lang="ru-RU" sz="23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</a:rPr>
              <a:t>Карактеристике 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</a:rPr>
              <a:t>нефискалних јавних прихода</a:t>
            </a:r>
          </a:p>
          <a:p>
            <a:pPr lvl="1"/>
            <a:r>
              <a:rPr lang="ru-RU" sz="2300" b="1" dirty="0">
                <a:solidFill>
                  <a:schemeClr val="bg2">
                    <a:lumMod val="10000"/>
                  </a:schemeClr>
                </a:solidFill>
              </a:rPr>
              <a:t>Нису принудни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обвезник није дужан да их плати осим ако добровољно уђе у одређени однос са државом </a:t>
            </a:r>
            <a:endParaRPr lang="ru-RU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</a:rPr>
              <a:t>Не 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</a:rPr>
              <a:t>заснивају се на дажбинама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нису порези, акцизе или таксе које држава намеће.</a:t>
            </a:r>
          </a:p>
          <a:p>
            <a:pPr lvl="1"/>
            <a:r>
              <a:rPr lang="ru-RU" sz="2300" b="1" dirty="0">
                <a:solidFill>
                  <a:schemeClr val="bg2">
                    <a:lumMod val="10000"/>
                  </a:schemeClr>
                </a:solidFill>
              </a:rPr>
              <a:t>Произлазе из имовине или активности државе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, а не из јавноправног односа.</a:t>
            </a:r>
          </a:p>
          <a:p>
            <a:pPr lvl="1"/>
            <a:r>
              <a:rPr lang="ru-RU" sz="2300" b="1" dirty="0">
                <a:solidFill>
                  <a:schemeClr val="bg2">
                    <a:lumMod val="10000"/>
                  </a:schemeClr>
                </a:solidFill>
              </a:rPr>
              <a:t>Могу имати карактер еквиваленције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држава често даје неку услугу или имовину за одређену накнаду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lvl="1"/>
            <a:endParaRPr lang="ru-RU" sz="2300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Нпр: закуп </a:t>
            </a:r>
            <a:r>
              <a:rPr lang="sr-Cyrl-BA" sz="2300" dirty="0">
                <a:solidFill>
                  <a:schemeClr val="bg2">
                    <a:lumMod val="10000"/>
                  </a:schemeClr>
                </a:solidFill>
              </a:rPr>
              <a:t>државне имовине</a:t>
            </a: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цијена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јавних услуга (нпр. 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паркинг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, музеји</a:t>
            </a: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</a:rPr>
              <a:t>…),</a:t>
            </a: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r-Cyrl-BA" sz="2300" dirty="0">
                <a:solidFill>
                  <a:schemeClr val="bg2">
                    <a:lumMod val="10000"/>
                  </a:schemeClr>
                </a:solidFill>
              </a:rPr>
              <a:t>судске и прекршајне казне</a:t>
            </a: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, и др.</a:t>
            </a:r>
            <a:endParaRPr lang="en-US" sz="23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477000"/>
          </a:xfrm>
        </p:spPr>
        <p:txBody>
          <a:bodyPr lIns="36000">
            <a:normAutofit/>
          </a:bodyPr>
          <a:lstStyle/>
          <a:p>
            <a:pPr marL="877824" lvl="2" indent="0">
              <a:buNone/>
            </a:pPr>
            <a:endParaRPr lang="sr-Cyrl-BA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877824" lvl="2" indent="0">
              <a:buNone/>
            </a:pPr>
            <a:r>
              <a:rPr lang="sr-Cyrl-BA" dirty="0" smtClean="0">
                <a:solidFill>
                  <a:schemeClr val="bg2">
                    <a:lumMod val="10000"/>
                  </a:schemeClr>
                </a:solidFill>
              </a:rPr>
              <a:t>Према </a:t>
            </a:r>
            <a:r>
              <a:rPr lang="sr-Cyrl-BA" b="1" u="sng" dirty="0" smtClean="0"/>
              <a:t>учесталости</a:t>
            </a:r>
            <a:r>
              <a:rPr lang="sr-Cyrl-BA" b="1" u="sng" dirty="0" smtClean="0">
                <a:solidFill>
                  <a:schemeClr val="bg2">
                    <a:lumMod val="10000"/>
                  </a:schemeClr>
                </a:solidFill>
              </a:rPr>
              <a:t> наплате</a:t>
            </a:r>
            <a:r>
              <a:rPr lang="sr-Cyrl-BA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lvl="2"/>
            <a:endParaRPr lang="sr-Cyrl-BA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2"/>
            <a:r>
              <a:rPr lang="sr-Cyrl-BA" sz="2300" b="1" dirty="0" smtClean="0"/>
              <a:t>редовни</a:t>
            </a: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јавни приходи – приходи који се</a:t>
            </a:r>
          </a:p>
          <a:p>
            <a:pPr lvl="2">
              <a:buNone/>
            </a:pP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       прикупљају континуирано у одређеним</a:t>
            </a:r>
          </a:p>
          <a:p>
            <a:pPr lvl="2">
              <a:buNone/>
            </a:pP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       временским интервалима из извора који се</a:t>
            </a:r>
          </a:p>
          <a:p>
            <a:pPr lvl="2">
              <a:buNone/>
            </a:pP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       редовно економски обнављају;</a:t>
            </a:r>
          </a:p>
          <a:p>
            <a:pPr lvl="2">
              <a:buNone/>
            </a:pPr>
            <a:endParaRPr lang="sr-Cyrl-BA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2">
              <a:buNone/>
            </a:pPr>
            <a:r>
              <a:rPr lang="sr-Cyrl-BA" sz="23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sr-Cyrl-BA" sz="2300" b="1" dirty="0" smtClean="0"/>
              <a:t>нередовни</a:t>
            </a: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јавни приходи – приходи које држава</a:t>
            </a:r>
          </a:p>
          <a:p>
            <a:pPr lvl="2">
              <a:buNone/>
            </a:pP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       наплаћује само у одређеним моментима</a:t>
            </a:r>
          </a:p>
          <a:p>
            <a:pPr lvl="2">
              <a:buNone/>
            </a:pP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      (нередовно), што значи да их карактерише</a:t>
            </a:r>
          </a:p>
          <a:p>
            <a:pPr lvl="2">
              <a:buNone/>
            </a:pPr>
            <a:r>
              <a:rPr lang="sr-Cyrl-BA" sz="2300" dirty="0" smtClean="0">
                <a:solidFill>
                  <a:schemeClr val="bg2">
                    <a:lumMod val="10000"/>
                  </a:schemeClr>
                </a:solidFill>
              </a:rPr>
              <a:t>        несталност и непериодичност;</a:t>
            </a:r>
          </a:p>
          <a:p>
            <a:pPr lvl="2">
              <a:buNone/>
            </a:pPr>
            <a:endParaRPr lang="sr-Cyrl-BA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6477000"/>
          </a:xfrm>
        </p:spPr>
        <p:txBody>
          <a:bodyPr lIns="36000">
            <a:normAutofit/>
          </a:bodyPr>
          <a:lstStyle/>
          <a:p>
            <a:pPr lvl="2">
              <a:buNone/>
            </a:pPr>
            <a:endParaRPr lang="sr-Cyrl-BA" sz="23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/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29220"/>
              </p:ext>
            </p:extLst>
          </p:nvPr>
        </p:nvGraphicFramePr>
        <p:xfrm>
          <a:off x="152400" y="990600"/>
          <a:ext cx="8839200" cy="50790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415572598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4284802588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152323220"/>
                    </a:ext>
                  </a:extLst>
                </a:gridCol>
              </a:tblGrid>
              <a:tr h="559078">
                <a:tc>
                  <a:txBody>
                    <a:bodyPr/>
                    <a:lstStyle/>
                    <a:p>
                      <a:r>
                        <a:rPr lang="sr-Cyrl-BA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Карактеристика</a:t>
                      </a:r>
                    </a:p>
                  </a:txBody>
                  <a:tcPr marL="69273" marR="69273" marT="34636" marB="3463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Редовни јавни приходи</a:t>
                      </a:r>
                    </a:p>
                  </a:txBody>
                  <a:tcPr marL="69273" marR="69273" marT="34636" marB="3463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BA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Нередовни (ванредни) јавни приходи</a:t>
                      </a:r>
                    </a:p>
                  </a:txBody>
                  <a:tcPr marL="69273" marR="69273" marT="34636" marB="3463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30899"/>
                  </a:ext>
                </a:extLst>
              </a:tr>
              <a:tr h="559078">
                <a:tc>
                  <a:txBody>
                    <a:bodyPr/>
                    <a:lstStyle/>
                    <a:p>
                      <a:r>
                        <a:rPr lang="sr-Cyrl-BA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Учесталост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прикупљају се континуирано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прикупљају се повремено, спорадично</a:t>
                      </a:r>
                    </a:p>
                  </a:txBody>
                  <a:tcPr marL="69273" marR="69273" marT="34636" marB="34636" anchor="ctr"/>
                </a:tc>
                <a:extLst>
                  <a:ext uri="{0D108BD9-81ED-4DB2-BD59-A6C34878D82A}">
                    <a16:rowId xmlns:a16="http://schemas.microsoft.com/office/drawing/2014/main" val="881863790"/>
                  </a:ext>
                </a:extLst>
              </a:tr>
              <a:tr h="727239"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Временски интервали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наплата у утврђеним периодима (мјесечно, квартално…)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нема устаљених интервала</a:t>
                      </a:r>
                    </a:p>
                  </a:txBody>
                  <a:tcPr marL="69273" marR="69273" marT="34636" marB="34636" anchor="ctr"/>
                </a:tc>
                <a:extLst>
                  <a:ext uri="{0D108BD9-81ED-4DB2-BD59-A6C34878D82A}">
                    <a16:rowId xmlns:a16="http://schemas.microsoft.com/office/drawing/2014/main" val="3777382736"/>
                  </a:ext>
                </a:extLst>
              </a:tr>
              <a:tr h="727239"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Извор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економски се редовно обнавља (нпр. потрошња, зараде)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 обнавља се (нпр. продаја имовине)</a:t>
                      </a:r>
                    </a:p>
                  </a:txBody>
                  <a:tcPr marL="69273" marR="69273" marT="34636" marB="34636" anchor="ctr"/>
                </a:tc>
                <a:extLst>
                  <a:ext uri="{0D108BD9-81ED-4DB2-BD59-A6C34878D82A}">
                    <a16:rowId xmlns:a16="http://schemas.microsoft.com/office/drawing/2014/main" val="1133863033"/>
                  </a:ext>
                </a:extLst>
              </a:tr>
              <a:tr h="559078"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Природа прихода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стабилни, предвидиви, трајни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нестабилни, непредвидиви, једнократни</a:t>
                      </a:r>
                    </a:p>
                  </a:txBody>
                  <a:tcPr marL="69273" marR="69273" marT="34636" marB="34636" anchor="ctr"/>
                </a:tc>
                <a:extLst>
                  <a:ext uri="{0D108BD9-81ED-4DB2-BD59-A6C34878D82A}">
                    <a16:rowId xmlns:a16="http://schemas.microsoft.com/office/drawing/2014/main" val="1067177745"/>
                  </a:ext>
                </a:extLst>
              </a:tr>
              <a:tr h="559078">
                <a:tc>
                  <a:txBody>
                    <a:bodyPr/>
                    <a:lstStyle/>
                    <a:p>
                      <a:r>
                        <a:rPr lang="sr-Cyrl-BA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Примјери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ПДВ, порез на доходак, доприноси</a:t>
                      </a:r>
                    </a:p>
                  </a:txBody>
                  <a:tcPr marL="69273" marR="69273" marT="34636" marB="34636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продаја имовине, донације, ванредне казне, задужења</a:t>
                      </a:r>
                    </a:p>
                  </a:txBody>
                  <a:tcPr marL="69273" marR="69273" marT="34636" marB="34636" anchor="ctr"/>
                </a:tc>
                <a:extLst>
                  <a:ext uri="{0D108BD9-81ED-4DB2-BD59-A6C34878D82A}">
                    <a16:rowId xmlns:a16="http://schemas.microsoft.com/office/drawing/2014/main" val="1970606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">
      <a:dk1>
        <a:srgbClr val="BDBDBD"/>
      </a:dk1>
      <a:lt1>
        <a:srgbClr val="0049DF"/>
      </a:lt1>
      <a:dk2>
        <a:srgbClr val="D2D2D2"/>
      </a:dk2>
      <a:lt2>
        <a:srgbClr val="D0F1FE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2109</TotalTime>
  <Words>2433</Words>
  <Application>Microsoft Office PowerPoint</Application>
  <PresentationFormat>On-screen Show (4:3)</PresentationFormat>
  <Paragraphs>347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Century Gothic</vt:lpstr>
      <vt:lpstr>Courier New</vt:lpstr>
      <vt:lpstr>Verdana</vt:lpstr>
      <vt:lpstr>Wingdings 2</vt:lpstr>
      <vt:lpstr>Verve</vt:lpstr>
      <vt:lpstr>ЈАВНИ ПРИХОДИ </vt:lpstr>
      <vt:lpstr>ДРЖАВНИ ПРИХОДИ</vt:lpstr>
      <vt:lpstr>Карактеристике јавних прихода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Акцизе (трошарине)</vt:lpstr>
      <vt:lpstr>PowerPoint Presentation</vt:lpstr>
      <vt:lpstr>3. Царине</vt:lpstr>
      <vt:lpstr>Важнији појмови царина</vt:lpstr>
      <vt:lpstr>Царине се могу подијелити према пет критеријума: </vt:lpstr>
      <vt:lpstr>PowerPoint Presentation</vt:lpstr>
      <vt:lpstr>4. Таксе</vt:lpstr>
      <vt:lpstr>PowerPoint Presentation</vt:lpstr>
      <vt:lpstr>5. Накнаде </vt:lpstr>
      <vt:lpstr>PowerPoint Presentation</vt:lpstr>
      <vt:lpstr>PowerPoint Presentation</vt:lpstr>
      <vt:lpstr>6. Обавезни доприноси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Недажбински приходи</vt:lpstr>
      <vt:lpstr>8. Парафискални приходи</vt:lpstr>
      <vt:lpstr>PowerPoint Presentation</vt:lpstr>
      <vt:lpstr>9. Остали приходи</vt:lpstr>
      <vt:lpstr>PowerPoint Presentation</vt:lpstr>
      <vt:lpstr>PowerPoint Presentation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Класификације јавних расхода</dc:title>
  <dc:creator>Branka</dc:creator>
  <cp:lastModifiedBy>Branka</cp:lastModifiedBy>
  <cp:revision>364</cp:revision>
  <dcterms:created xsi:type="dcterms:W3CDTF">2006-08-16T00:00:00Z</dcterms:created>
  <dcterms:modified xsi:type="dcterms:W3CDTF">2025-12-04T10:40:28Z</dcterms:modified>
</cp:coreProperties>
</file>