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307" r:id="rId2"/>
    <p:sldId id="260" r:id="rId3"/>
    <p:sldId id="262" r:id="rId4"/>
    <p:sldId id="304" r:id="rId5"/>
    <p:sldId id="263" r:id="rId6"/>
    <p:sldId id="265" r:id="rId7"/>
    <p:sldId id="261" r:id="rId8"/>
    <p:sldId id="264" r:id="rId9"/>
    <p:sldId id="266" r:id="rId10"/>
    <p:sldId id="267" r:id="rId11"/>
    <p:sldId id="301" r:id="rId12"/>
    <p:sldId id="268" r:id="rId13"/>
    <p:sldId id="302" r:id="rId14"/>
    <p:sldId id="269" r:id="rId15"/>
    <p:sldId id="270" r:id="rId16"/>
    <p:sldId id="271" r:id="rId17"/>
    <p:sldId id="272" r:id="rId18"/>
    <p:sldId id="306" r:id="rId19"/>
    <p:sldId id="308" r:id="rId20"/>
    <p:sldId id="309" r:id="rId21"/>
    <p:sldId id="310" r:id="rId22"/>
    <p:sldId id="311" r:id="rId23"/>
    <p:sldId id="312" r:id="rId24"/>
    <p:sldId id="313" r:id="rId25"/>
    <p:sldId id="30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B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EC3082-E03E-47A2-B321-5C1BC76C91AD}" type="datetimeFigureOut">
              <a:rPr lang="sr-Latn-BA" smtClean="0"/>
              <a:t>17.12.2025.</a:t>
            </a:fld>
            <a:endParaRPr lang="sr-Latn-B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B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B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B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377E20-026A-4B0E-87A1-7084423BC2BE}" type="slidenum">
              <a:rPr lang="sr-Latn-BA" smtClean="0"/>
              <a:t>‹#›</a:t>
            </a:fld>
            <a:endParaRPr lang="sr-Latn-BA"/>
          </a:p>
        </p:txBody>
      </p:sp>
    </p:spTree>
    <p:extLst>
      <p:ext uri="{BB962C8B-B14F-4D97-AF65-F5344CB8AC3E}">
        <p14:creationId xmlns:p14="http://schemas.microsoft.com/office/powerpoint/2010/main" val="4041020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5" name="Footer Placeholder 4"/>
          <p:cNvSpPr>
            <a:spLocks noGrp="1"/>
          </p:cNvSpPr>
          <p:nvPr>
            <p:ph type="ftr" sz="quarter" idx="11"/>
          </p:nvPr>
        </p:nvSpPr>
        <p:spPr/>
        <p:txBody>
          <a:bodyPr/>
          <a:lstStyle/>
          <a:p>
            <a:endParaRPr lang="sr-Latn-BA"/>
          </a:p>
        </p:txBody>
      </p:sp>
      <p:sp>
        <p:nvSpPr>
          <p:cNvPr id="6" name="Slide Number Placeholder 5"/>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1107012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6" name="Footer Placeholder 5"/>
          <p:cNvSpPr>
            <a:spLocks noGrp="1"/>
          </p:cNvSpPr>
          <p:nvPr>
            <p:ph type="ftr" sz="quarter" idx="11"/>
          </p:nvPr>
        </p:nvSpPr>
        <p:spPr/>
        <p:txBody>
          <a:bodyPr/>
          <a:lstStyle/>
          <a:p>
            <a:endParaRPr lang="sr-Latn-BA"/>
          </a:p>
        </p:txBody>
      </p:sp>
      <p:sp>
        <p:nvSpPr>
          <p:cNvPr id="7" name="Slide Number Placeholder 6"/>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1488418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5" name="Footer Placeholder 4"/>
          <p:cNvSpPr>
            <a:spLocks noGrp="1"/>
          </p:cNvSpPr>
          <p:nvPr>
            <p:ph type="ftr" sz="quarter" idx="11"/>
          </p:nvPr>
        </p:nvSpPr>
        <p:spPr/>
        <p:txBody>
          <a:bodyPr/>
          <a:lstStyle/>
          <a:p>
            <a:endParaRPr lang="sr-Latn-BA"/>
          </a:p>
        </p:txBody>
      </p:sp>
      <p:sp>
        <p:nvSpPr>
          <p:cNvPr id="6" name="Slide Number Placeholder 5"/>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2850249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3" name="Footer Placeholder 2"/>
          <p:cNvSpPr>
            <a:spLocks noGrp="1"/>
          </p:cNvSpPr>
          <p:nvPr>
            <p:ph type="ftr" sz="quarter" idx="11"/>
          </p:nvPr>
        </p:nvSpPr>
        <p:spPr/>
        <p:txBody>
          <a:bodyPr/>
          <a:lstStyle/>
          <a:p>
            <a:endParaRPr lang="sr-Latn-BA"/>
          </a:p>
        </p:txBody>
      </p:sp>
      <p:sp>
        <p:nvSpPr>
          <p:cNvPr id="4" name="Slide Number Placeholder 3"/>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36647454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5" name="Footer Placeholder 4"/>
          <p:cNvSpPr>
            <a:spLocks noGrp="1"/>
          </p:cNvSpPr>
          <p:nvPr>
            <p:ph type="ftr" sz="quarter" idx="11"/>
          </p:nvPr>
        </p:nvSpPr>
        <p:spPr/>
        <p:txBody>
          <a:bodyPr/>
          <a:lstStyle/>
          <a:p>
            <a:endParaRPr lang="sr-Latn-BA"/>
          </a:p>
        </p:txBody>
      </p:sp>
      <p:sp>
        <p:nvSpPr>
          <p:cNvPr id="6" name="Slide Number Placeholder 5"/>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2609311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5" name="Footer Placeholder 4"/>
          <p:cNvSpPr>
            <a:spLocks noGrp="1"/>
          </p:cNvSpPr>
          <p:nvPr>
            <p:ph type="ftr" sz="quarter" idx="11"/>
          </p:nvPr>
        </p:nvSpPr>
        <p:spPr/>
        <p:txBody>
          <a:bodyPr/>
          <a:lstStyle/>
          <a:p>
            <a:endParaRPr lang="sr-Latn-BA"/>
          </a:p>
        </p:txBody>
      </p:sp>
      <p:sp>
        <p:nvSpPr>
          <p:cNvPr id="6" name="Slide Number Placeholder 5"/>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2954814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5" name="Footer Placeholder 4"/>
          <p:cNvSpPr>
            <a:spLocks noGrp="1"/>
          </p:cNvSpPr>
          <p:nvPr>
            <p:ph type="ftr" sz="quarter" idx="11"/>
          </p:nvPr>
        </p:nvSpPr>
        <p:spPr/>
        <p:txBody>
          <a:bodyPr/>
          <a:lstStyle/>
          <a:p>
            <a:endParaRPr lang="sr-Latn-BA"/>
          </a:p>
        </p:txBody>
      </p:sp>
      <p:sp>
        <p:nvSpPr>
          <p:cNvPr id="6" name="Slide Number Placeholder 5"/>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4214905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5" name="Footer Placeholder 4"/>
          <p:cNvSpPr>
            <a:spLocks noGrp="1"/>
          </p:cNvSpPr>
          <p:nvPr>
            <p:ph type="ftr" sz="quarter" idx="11"/>
          </p:nvPr>
        </p:nvSpPr>
        <p:spPr/>
        <p:txBody>
          <a:bodyPr/>
          <a:lstStyle/>
          <a:p>
            <a:endParaRPr lang="sr-Latn-BA"/>
          </a:p>
        </p:txBody>
      </p:sp>
      <p:sp>
        <p:nvSpPr>
          <p:cNvPr id="6" name="Slide Number Placeholder 5"/>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2524238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6" name="Footer Placeholder 5"/>
          <p:cNvSpPr>
            <a:spLocks noGrp="1"/>
          </p:cNvSpPr>
          <p:nvPr>
            <p:ph type="ftr" sz="quarter" idx="11"/>
          </p:nvPr>
        </p:nvSpPr>
        <p:spPr/>
        <p:txBody>
          <a:bodyPr/>
          <a:lstStyle/>
          <a:p>
            <a:endParaRPr lang="sr-Latn-BA"/>
          </a:p>
        </p:txBody>
      </p:sp>
      <p:sp>
        <p:nvSpPr>
          <p:cNvPr id="7" name="Slide Number Placeholder 6"/>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2537990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8" name="Footer Placeholder 7"/>
          <p:cNvSpPr>
            <a:spLocks noGrp="1"/>
          </p:cNvSpPr>
          <p:nvPr>
            <p:ph type="ftr" sz="quarter" idx="11"/>
          </p:nvPr>
        </p:nvSpPr>
        <p:spPr/>
        <p:txBody>
          <a:bodyPr/>
          <a:lstStyle/>
          <a:p>
            <a:endParaRPr lang="sr-Latn-BA"/>
          </a:p>
        </p:txBody>
      </p:sp>
      <p:sp>
        <p:nvSpPr>
          <p:cNvPr id="9" name="Slide Number Placeholder 8"/>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157050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4" name="Footer Placeholder 3"/>
          <p:cNvSpPr>
            <a:spLocks noGrp="1"/>
          </p:cNvSpPr>
          <p:nvPr>
            <p:ph type="ftr" sz="quarter" idx="11"/>
          </p:nvPr>
        </p:nvSpPr>
        <p:spPr/>
        <p:txBody>
          <a:bodyPr/>
          <a:lstStyle/>
          <a:p>
            <a:endParaRPr lang="sr-Latn-BA"/>
          </a:p>
        </p:txBody>
      </p:sp>
      <p:sp>
        <p:nvSpPr>
          <p:cNvPr id="5" name="Slide Number Placeholder 4"/>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3624114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3" name="Footer Placeholder 2"/>
          <p:cNvSpPr>
            <a:spLocks noGrp="1"/>
          </p:cNvSpPr>
          <p:nvPr>
            <p:ph type="ftr" sz="quarter" idx="11"/>
          </p:nvPr>
        </p:nvSpPr>
        <p:spPr/>
        <p:txBody>
          <a:bodyPr/>
          <a:lstStyle/>
          <a:p>
            <a:endParaRPr lang="sr-Latn-BA"/>
          </a:p>
        </p:txBody>
      </p:sp>
      <p:sp>
        <p:nvSpPr>
          <p:cNvPr id="4" name="Slide Number Placeholder 3"/>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1904940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21BAEB-43A4-4B36-B885-92090E641D42}" type="datetimeFigureOut">
              <a:rPr lang="sr-Latn-BA" smtClean="0"/>
              <a:t>17.12.2025.</a:t>
            </a:fld>
            <a:endParaRPr lang="sr-Latn-BA"/>
          </a:p>
        </p:txBody>
      </p:sp>
      <p:sp>
        <p:nvSpPr>
          <p:cNvPr id="6" name="Footer Placeholder 5"/>
          <p:cNvSpPr>
            <a:spLocks noGrp="1"/>
          </p:cNvSpPr>
          <p:nvPr>
            <p:ph type="ftr" sz="quarter" idx="11"/>
          </p:nvPr>
        </p:nvSpPr>
        <p:spPr/>
        <p:txBody>
          <a:bodyPr/>
          <a:lstStyle/>
          <a:p>
            <a:endParaRPr lang="sr-Latn-BA"/>
          </a:p>
        </p:txBody>
      </p:sp>
      <p:sp>
        <p:nvSpPr>
          <p:cNvPr id="7" name="Slide Number Placeholder 6"/>
          <p:cNvSpPr>
            <a:spLocks noGrp="1"/>
          </p:cNvSpPr>
          <p:nvPr>
            <p:ph type="sldNum" sz="quarter" idx="12"/>
          </p:nvPr>
        </p:nvSpPr>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3076001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3F21BAEB-43A4-4B36-B885-92090E641D42}" type="datetimeFigureOut">
              <a:rPr lang="sr-Latn-BA" smtClean="0"/>
              <a:t>17.12.2025.</a:t>
            </a:fld>
            <a:endParaRPr lang="sr-Latn-BA"/>
          </a:p>
        </p:txBody>
      </p:sp>
      <p:sp>
        <p:nvSpPr>
          <p:cNvPr id="6" name="Footer Placeholder 5"/>
          <p:cNvSpPr>
            <a:spLocks noGrp="1"/>
          </p:cNvSpPr>
          <p:nvPr>
            <p:ph type="ftr" sz="quarter" idx="11"/>
          </p:nvPr>
        </p:nvSpPr>
        <p:spPr>
          <a:xfrm>
            <a:off x="590396" y="6041362"/>
            <a:ext cx="3295413" cy="365125"/>
          </a:xfrm>
        </p:spPr>
        <p:txBody>
          <a:bodyPr/>
          <a:lstStyle/>
          <a:p>
            <a:endParaRPr lang="sr-Latn-BA"/>
          </a:p>
        </p:txBody>
      </p:sp>
      <p:sp>
        <p:nvSpPr>
          <p:cNvPr id="7" name="Slide Number Placeholder 6"/>
          <p:cNvSpPr>
            <a:spLocks noGrp="1"/>
          </p:cNvSpPr>
          <p:nvPr>
            <p:ph type="sldNum" sz="quarter" idx="12"/>
          </p:nvPr>
        </p:nvSpPr>
        <p:spPr>
          <a:xfrm>
            <a:off x="4862689" y="5915888"/>
            <a:ext cx="1062155" cy="490599"/>
          </a:xfrm>
        </p:spPr>
        <p:txBody>
          <a:bodyPr/>
          <a:lstStyle/>
          <a:p>
            <a:fld id="{B1A091DA-F3E1-4DE8-9AA9-C22D84129119}" type="slidenum">
              <a:rPr lang="sr-Latn-BA" smtClean="0"/>
              <a:t>‹#›</a:t>
            </a:fld>
            <a:endParaRPr lang="sr-Latn-BA"/>
          </a:p>
        </p:txBody>
      </p:sp>
    </p:spTree>
    <p:extLst>
      <p:ext uri="{BB962C8B-B14F-4D97-AF65-F5344CB8AC3E}">
        <p14:creationId xmlns:p14="http://schemas.microsoft.com/office/powerpoint/2010/main" val="1714242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sr-Latn-BA"/>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3F21BAEB-43A4-4B36-B885-92090E641D42}" type="datetimeFigureOut">
              <a:rPr lang="sr-Latn-BA" smtClean="0"/>
              <a:t>17.12.2025.</a:t>
            </a:fld>
            <a:endParaRPr lang="sr-Latn-BA"/>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B1A091DA-F3E1-4DE8-9AA9-C22D84129119}" type="slidenum">
              <a:rPr lang="sr-Latn-BA" smtClean="0"/>
              <a:t>‹#›</a:t>
            </a:fld>
            <a:endParaRPr lang="sr-Latn-BA"/>
          </a:p>
        </p:txBody>
      </p:sp>
    </p:spTree>
    <p:extLst>
      <p:ext uri="{BB962C8B-B14F-4D97-AF65-F5344CB8AC3E}">
        <p14:creationId xmlns:p14="http://schemas.microsoft.com/office/powerpoint/2010/main" val="167793142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1081" y="2239872"/>
            <a:ext cx="10554574" cy="3636511"/>
          </a:xfrm>
        </p:spPr>
        <p:txBody>
          <a:bodyPr>
            <a:normAutofit/>
          </a:bodyPr>
          <a:lstStyle/>
          <a:p>
            <a:pPr marL="3371400" lvl="8" indent="0" algn="r">
              <a:buNone/>
            </a:pPr>
            <a:r>
              <a:rPr lang="sr-Cyrl-BA" sz="5000" b="1" dirty="0" smtClean="0"/>
              <a:t>ПОРЕСКИ СИСТЕМИ </a:t>
            </a:r>
            <a:endParaRPr lang="en-US" sz="5000" b="1" dirty="0"/>
          </a:p>
        </p:txBody>
      </p:sp>
    </p:spTree>
    <p:extLst>
      <p:ext uri="{BB962C8B-B14F-4D97-AF65-F5344CB8AC3E}">
        <p14:creationId xmlns:p14="http://schemas.microsoft.com/office/powerpoint/2010/main" val="184265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3DF08-E008-59BC-ADFB-B069D6D07E8A}"/>
              </a:ext>
            </a:extLst>
          </p:cNvPr>
          <p:cNvSpPr>
            <a:spLocks noGrp="1"/>
          </p:cNvSpPr>
          <p:nvPr>
            <p:ph type="title"/>
          </p:nvPr>
        </p:nvSpPr>
        <p:spPr/>
        <p:txBody>
          <a:bodyPr>
            <a:normAutofit fontScale="90000"/>
          </a:bodyPr>
          <a:lstStyle/>
          <a:p>
            <a:r>
              <a:rPr lang="ru-RU" dirty="0"/>
              <a:t>Пропорционално опорезивање или неутрални порески систем</a:t>
            </a:r>
            <a:endParaRPr lang="sr-Latn-BA" dirty="0"/>
          </a:p>
        </p:txBody>
      </p:sp>
      <p:sp>
        <p:nvSpPr>
          <p:cNvPr id="3" name="Content Placeholder 2">
            <a:extLst>
              <a:ext uri="{FF2B5EF4-FFF2-40B4-BE49-F238E27FC236}">
                <a16:creationId xmlns:a16="http://schemas.microsoft.com/office/drawing/2014/main" id="{8956FB1E-7253-98E6-5E00-85FCFA5814BC}"/>
              </a:ext>
            </a:extLst>
          </p:cNvPr>
          <p:cNvSpPr>
            <a:spLocks noGrp="1"/>
          </p:cNvSpPr>
          <p:nvPr>
            <p:ph idx="1"/>
          </p:nvPr>
        </p:nvSpPr>
        <p:spPr>
          <a:xfrm>
            <a:off x="204617" y="2022231"/>
            <a:ext cx="11107123" cy="4669935"/>
          </a:xfrm>
        </p:spPr>
        <p:txBody>
          <a:bodyPr>
            <a:normAutofit/>
          </a:bodyPr>
          <a:lstStyle/>
          <a:p>
            <a:r>
              <a:rPr lang="ru-RU" b="1" dirty="0">
                <a:solidFill>
                  <a:srgbClr val="FFC000"/>
                </a:solidFill>
              </a:rPr>
              <a:t>Пропорционално опорезивање или неутрални порески систем</a:t>
            </a:r>
            <a:r>
              <a:rPr lang="ru-RU" b="1" dirty="0"/>
              <a:t>, познат и као „flat tax“, значи да сви грађани плаћају исти проценат пореза без обзира на висину својих прихода</a:t>
            </a:r>
            <a:r>
              <a:rPr lang="ru-RU" b="1" dirty="0" smtClean="0"/>
              <a:t>.</a:t>
            </a:r>
          </a:p>
          <a:p>
            <a:endParaRPr lang="ru-RU" dirty="0"/>
          </a:p>
          <a:p>
            <a:r>
              <a:rPr lang="ru-RU" dirty="0"/>
              <a:t>Предност пропорционалног система је његова </a:t>
            </a:r>
            <a:r>
              <a:rPr lang="ru-RU" b="1" dirty="0"/>
              <a:t>једноставност и транспарентност</a:t>
            </a:r>
            <a:r>
              <a:rPr lang="ru-RU" dirty="0"/>
              <a:t>. Како сви грађани плаћају исти проценат, избјегава се сложена администрација прогресивног система, што олакшава наплату и смањује могућност пореске евазије</a:t>
            </a:r>
            <a:r>
              <a:rPr lang="ru-RU" dirty="0" smtClean="0"/>
              <a:t>.</a:t>
            </a:r>
          </a:p>
          <a:p>
            <a:endParaRPr lang="ru-RU" dirty="0"/>
          </a:p>
          <a:p>
            <a:r>
              <a:rPr lang="ru-RU" dirty="0"/>
              <a:t>Овај систем се такође често сматра </a:t>
            </a:r>
            <a:r>
              <a:rPr lang="ru-RU" b="1" dirty="0"/>
              <a:t>стимулативним за економски раст</a:t>
            </a:r>
            <a:r>
              <a:rPr lang="ru-RU" dirty="0"/>
              <a:t>, јер не дестимулише повећање прихода кроз додатне пореске намете</a:t>
            </a:r>
            <a:r>
              <a:rPr lang="ru-RU" dirty="0" smtClean="0"/>
              <a:t>.</a:t>
            </a:r>
            <a:endParaRPr lang="ru-RU" dirty="0"/>
          </a:p>
        </p:txBody>
      </p:sp>
    </p:spTree>
    <p:extLst>
      <p:ext uri="{BB962C8B-B14F-4D97-AF65-F5344CB8AC3E}">
        <p14:creationId xmlns:p14="http://schemas.microsoft.com/office/powerpoint/2010/main" val="4199545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431" y="2837748"/>
            <a:ext cx="11289323" cy="3636511"/>
          </a:xfrm>
        </p:spPr>
        <p:txBody>
          <a:bodyPr>
            <a:noAutofit/>
          </a:bodyPr>
          <a:lstStyle/>
          <a:p>
            <a:r>
              <a:rPr lang="ru-RU" sz="2400" dirty="0"/>
              <a:t>Међутим, </a:t>
            </a:r>
            <a:r>
              <a:rPr lang="ru-RU" sz="2400" b="1" dirty="0"/>
              <a:t>пропорционални порез може бити проблематичан са становишта друштвене једнакости</a:t>
            </a:r>
            <a:r>
              <a:rPr lang="ru-RU" sz="2400" dirty="0"/>
              <a:t>. Сиромашнији грађани, иако номинално плаћају исти проценат, осјећају веће финансијско оптерећење у односу на богатије. Лице са ниским приходима може имати тешкоће у подмиривању основних животних потреба након плаћања пореза, док богатији грађани лакше подносе исти проценат пореског оптерећења</a:t>
            </a:r>
            <a:r>
              <a:rPr lang="ru-RU" sz="2400" dirty="0" smtClean="0"/>
              <a:t>.</a:t>
            </a:r>
          </a:p>
          <a:p>
            <a:endParaRPr lang="ru-RU" sz="2400" dirty="0"/>
          </a:p>
          <a:p>
            <a:r>
              <a:rPr lang="ru-RU" sz="2400" dirty="0"/>
              <a:t>Тако, </a:t>
            </a:r>
            <a:r>
              <a:rPr lang="ru-RU" sz="2400" b="1" dirty="0"/>
              <a:t>пропорционални порез не успијева да обезбиједи праведну редистрибуцију богатства и често доводи до веће економске неједнакости.</a:t>
            </a:r>
            <a:endParaRPr lang="ru-RU" sz="2400" dirty="0"/>
          </a:p>
          <a:p>
            <a:endParaRPr lang="en-US" sz="2400" dirty="0"/>
          </a:p>
        </p:txBody>
      </p:sp>
    </p:spTree>
    <p:extLst>
      <p:ext uri="{BB962C8B-B14F-4D97-AF65-F5344CB8AC3E}">
        <p14:creationId xmlns:p14="http://schemas.microsoft.com/office/powerpoint/2010/main" val="3921176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2AC52-8E16-F012-6ACE-0789FA242DFA}"/>
              </a:ext>
            </a:extLst>
          </p:cNvPr>
          <p:cNvSpPr>
            <a:spLocks noGrp="1"/>
          </p:cNvSpPr>
          <p:nvPr>
            <p:ph type="title"/>
          </p:nvPr>
        </p:nvSpPr>
        <p:spPr/>
        <p:txBody>
          <a:bodyPr/>
          <a:lstStyle/>
          <a:p>
            <a:r>
              <a:rPr lang="ru-RU" dirty="0"/>
              <a:t>Регресивни порески систем</a:t>
            </a:r>
            <a:endParaRPr lang="sr-Latn-BA" dirty="0"/>
          </a:p>
        </p:txBody>
      </p:sp>
      <p:sp>
        <p:nvSpPr>
          <p:cNvPr id="3" name="Content Placeholder 2">
            <a:extLst>
              <a:ext uri="{FF2B5EF4-FFF2-40B4-BE49-F238E27FC236}">
                <a16:creationId xmlns:a16="http://schemas.microsoft.com/office/drawing/2014/main" id="{E9989828-D4F4-CDA8-FBC3-99CD3DFA9AF0}"/>
              </a:ext>
            </a:extLst>
          </p:cNvPr>
          <p:cNvSpPr>
            <a:spLocks noGrp="1"/>
          </p:cNvSpPr>
          <p:nvPr>
            <p:ph idx="1"/>
          </p:nvPr>
        </p:nvSpPr>
        <p:spPr>
          <a:xfrm>
            <a:off x="47223" y="2222287"/>
            <a:ext cx="11805633" cy="4577758"/>
          </a:xfrm>
        </p:spPr>
        <p:txBody>
          <a:bodyPr>
            <a:normAutofit/>
          </a:bodyPr>
          <a:lstStyle/>
          <a:p>
            <a:r>
              <a:rPr lang="ru-RU" sz="2000" b="1" dirty="0"/>
              <a:t>Регресивни порески систем карактерише оптерећење које </a:t>
            </a:r>
            <a:r>
              <a:rPr lang="ru-RU" sz="2000" b="1" dirty="0">
                <a:solidFill>
                  <a:schemeClr val="accent5">
                    <a:lumMod val="60000"/>
                    <a:lumOff val="40000"/>
                  </a:schemeClr>
                </a:solidFill>
              </a:rPr>
              <a:t>релативно више погађа грађане с нижим приходима</a:t>
            </a:r>
            <a:r>
              <a:rPr lang="ru-RU" sz="2000" b="1" dirty="0"/>
              <a:t>, будући да они плаћају већи проценат свог дохотка на име пореза у односу на грађане с вишим приходима</a:t>
            </a:r>
            <a:r>
              <a:rPr lang="ru-RU" sz="2000" b="1" dirty="0" smtClean="0"/>
              <a:t>.</a:t>
            </a:r>
          </a:p>
          <a:p>
            <a:endParaRPr lang="ru-RU" sz="2000" dirty="0"/>
          </a:p>
          <a:p>
            <a:r>
              <a:rPr lang="ru-RU" sz="2000" dirty="0"/>
              <a:t>Овај систем је најчешће повезан са </a:t>
            </a:r>
            <a:r>
              <a:rPr lang="ru-RU" sz="2000" b="1" dirty="0"/>
              <a:t>индиректним порезима</a:t>
            </a:r>
            <a:r>
              <a:rPr lang="ru-RU" sz="2000" dirty="0"/>
              <a:t>, као што су порез на додату вриједност (ПДВ), акцизе и други облици потрошачких пореза</a:t>
            </a:r>
            <a:r>
              <a:rPr lang="ru-RU" sz="2000" dirty="0" smtClean="0"/>
              <a:t>.</a:t>
            </a:r>
          </a:p>
          <a:p>
            <a:endParaRPr lang="ru-RU" sz="2000" dirty="0"/>
          </a:p>
          <a:p>
            <a:r>
              <a:rPr lang="ru-RU" sz="2000" dirty="0"/>
              <a:t>Уколико се ПДВ примјењује једнако на све грађане, пошто сиромашнији људи троше већи проценат свог прихода на основне потребе, </a:t>
            </a:r>
            <a:r>
              <a:rPr lang="ru-RU" sz="2000" b="1" dirty="0"/>
              <a:t>они су пропорционално више погођени овим порезом</a:t>
            </a:r>
            <a:r>
              <a:rPr lang="ru-RU" sz="2000" dirty="0"/>
              <a:t> у односу на богатије слојеве</a:t>
            </a:r>
            <a:r>
              <a:rPr lang="ru-RU" sz="2000" dirty="0" smtClean="0"/>
              <a:t>.</a:t>
            </a:r>
            <a:endParaRPr lang="ru-RU" sz="2000" dirty="0"/>
          </a:p>
        </p:txBody>
      </p:sp>
    </p:spTree>
    <p:extLst>
      <p:ext uri="{BB962C8B-B14F-4D97-AF65-F5344CB8AC3E}">
        <p14:creationId xmlns:p14="http://schemas.microsoft.com/office/powerpoint/2010/main" val="2978314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3769" y="2222287"/>
            <a:ext cx="11649808" cy="4538998"/>
          </a:xfrm>
        </p:spPr>
        <p:txBody>
          <a:bodyPr>
            <a:noAutofit/>
          </a:bodyPr>
          <a:lstStyle/>
          <a:p>
            <a:r>
              <a:rPr lang="ru-RU" sz="2200" dirty="0"/>
              <a:t>Регресивни систем може имати и одређене користи у економији. На примјер, ниже пореске стопе за богате могу подстаћи инвестиције и економски раст, што би дугорочно могло донијети корист цијелој економији. Такође, једноставност прикупљања индиректних пореза чини их ефикасним извором прихода за државу</a:t>
            </a:r>
            <a:r>
              <a:rPr lang="ru-RU" sz="2200" dirty="0" smtClean="0"/>
              <a:t>.</a:t>
            </a:r>
          </a:p>
          <a:p>
            <a:endParaRPr lang="ru-RU" sz="2200" dirty="0"/>
          </a:p>
          <a:p>
            <a:r>
              <a:rPr lang="ru-RU" sz="2200" dirty="0"/>
              <a:t>Ипак, </a:t>
            </a:r>
            <a:r>
              <a:rPr lang="ru-RU" sz="2200" b="1" dirty="0"/>
              <a:t>регресивно опорезивање се често сматра неправедним</a:t>
            </a:r>
            <a:r>
              <a:rPr lang="ru-RU" sz="2200" dirty="0"/>
              <a:t>, јер додатно оптерећује сиромашније слојеве и повећава економску неједнакост. У оним системима у којима индиректни порези чине већи дио државних прихода, нижи слојеви становништва често сносе несразмјерно већи терет пореског система, док богатији грађани имају могућност да дио свог богатства штеде или инвестирају, чиме додатно повећавају свој економски статус, али и неједнакост у друштву.</a:t>
            </a:r>
          </a:p>
          <a:p>
            <a:endParaRPr lang="en-US" sz="2200" dirty="0"/>
          </a:p>
        </p:txBody>
      </p:sp>
    </p:spTree>
    <p:extLst>
      <p:ext uri="{BB962C8B-B14F-4D97-AF65-F5344CB8AC3E}">
        <p14:creationId xmlns:p14="http://schemas.microsoft.com/office/powerpoint/2010/main" val="3134753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7807F-6EC2-E185-CBBA-11662653214E}"/>
              </a:ext>
            </a:extLst>
          </p:cNvPr>
          <p:cNvSpPr>
            <a:spLocks noGrp="1"/>
          </p:cNvSpPr>
          <p:nvPr>
            <p:ph type="title"/>
          </p:nvPr>
        </p:nvSpPr>
        <p:spPr/>
        <p:txBody>
          <a:bodyPr/>
          <a:lstStyle/>
          <a:p>
            <a:r>
              <a:rPr lang="sr-Cyrl-BA" dirty="0" smtClean="0"/>
              <a:t>Структура пореских система</a:t>
            </a:r>
            <a:endParaRPr lang="sr-Latn-BA" dirty="0"/>
          </a:p>
        </p:txBody>
      </p:sp>
      <p:sp>
        <p:nvSpPr>
          <p:cNvPr id="3" name="Content Placeholder 2">
            <a:extLst>
              <a:ext uri="{FF2B5EF4-FFF2-40B4-BE49-F238E27FC236}">
                <a16:creationId xmlns:a16="http://schemas.microsoft.com/office/drawing/2014/main" id="{BBCB0079-CBA7-5652-6ADD-C7FE77B36409}"/>
              </a:ext>
            </a:extLst>
          </p:cNvPr>
          <p:cNvSpPr>
            <a:spLocks noGrp="1"/>
          </p:cNvSpPr>
          <p:nvPr>
            <p:ph idx="1"/>
          </p:nvPr>
        </p:nvSpPr>
        <p:spPr>
          <a:xfrm>
            <a:off x="77273" y="2092569"/>
            <a:ext cx="11951595" cy="4598377"/>
          </a:xfrm>
        </p:spPr>
        <p:txBody>
          <a:bodyPr>
            <a:noAutofit/>
          </a:bodyPr>
          <a:lstStyle/>
          <a:p>
            <a:r>
              <a:rPr lang="ru-RU" sz="1900" b="1" dirty="0"/>
              <a:t>Порески системи представљају сложене структуре осмишљене да обезбиједе прикупљање јавних прихода неопходних за финансирање државних функција и услуга.</a:t>
            </a:r>
            <a:r>
              <a:rPr lang="ru-RU" sz="1900" dirty="0"/>
              <a:t> Ови системи обухватају различите врсте пореза, укључујући директне и индиректне порезе, опорезивање дохотка и добити, порезе на потрошњу, порезе на имовину и капитал, као и друге јавне приходе</a:t>
            </a:r>
            <a:r>
              <a:rPr lang="ru-RU" sz="1900" dirty="0" smtClean="0"/>
              <a:t>.</a:t>
            </a:r>
          </a:p>
          <a:p>
            <a:endParaRPr lang="ru-RU" sz="1900" dirty="0"/>
          </a:p>
          <a:p>
            <a:r>
              <a:rPr lang="ru-RU" sz="1900" dirty="0"/>
              <a:t>Најраспрострањенија класификација пореза заснива се на економској подјели, према којој се сви порези сврставају у двије основне категорије: </a:t>
            </a:r>
            <a:r>
              <a:rPr lang="ru-RU" sz="1900" b="1" dirty="0">
                <a:solidFill>
                  <a:srgbClr val="FFC000"/>
                </a:solidFill>
              </a:rPr>
              <a:t>директне и индиректне порезе</a:t>
            </a:r>
            <a:r>
              <a:rPr lang="ru-RU" sz="1900" b="1" dirty="0" smtClean="0"/>
              <a:t>.</a:t>
            </a:r>
          </a:p>
          <a:p>
            <a:endParaRPr lang="ru-RU" sz="1900" dirty="0"/>
          </a:p>
          <a:p>
            <a:r>
              <a:rPr lang="ru-RU" sz="1900" b="1" dirty="0">
                <a:solidFill>
                  <a:srgbClr val="FFC000"/>
                </a:solidFill>
              </a:rPr>
              <a:t>Директни порези</a:t>
            </a:r>
            <a:r>
              <a:rPr lang="ru-RU" sz="1900" dirty="0">
                <a:solidFill>
                  <a:srgbClr val="FFC000"/>
                </a:solidFill>
              </a:rPr>
              <a:t> </a:t>
            </a:r>
            <a:r>
              <a:rPr lang="ru-RU" sz="1900" dirty="0"/>
              <a:t>наплаћују се непосредно од физичких и правних лица, а заснивају се на њиховом дохотку, добити или имовини.</a:t>
            </a:r>
            <a:br>
              <a:rPr lang="ru-RU" sz="1900" dirty="0"/>
            </a:br>
            <a:r>
              <a:rPr lang="ru-RU" sz="1900" dirty="0"/>
              <a:t>Међу најчешће примјењиваним облицима директних пореза издвајају се порез на остварену добит предузећа и порез на лични доходак грађана. Ови порези се карактеришу тиме што је </a:t>
            </a:r>
            <a:r>
              <a:rPr lang="ru-RU" sz="1900" b="1" dirty="0"/>
              <a:t>обвезник пореза истовремено и стварни носилац пореског оптерећења.</a:t>
            </a:r>
            <a:endParaRPr lang="ru-RU" sz="1900" dirty="0"/>
          </a:p>
        </p:txBody>
      </p:sp>
    </p:spTree>
    <p:extLst>
      <p:ext uri="{BB962C8B-B14F-4D97-AF65-F5344CB8AC3E}">
        <p14:creationId xmlns:p14="http://schemas.microsoft.com/office/powerpoint/2010/main" val="4255936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4C360-0652-900D-C304-09ABA4218DDB}"/>
              </a:ext>
            </a:extLst>
          </p:cNvPr>
          <p:cNvSpPr>
            <a:spLocks noGrp="1"/>
          </p:cNvSpPr>
          <p:nvPr>
            <p:ph idx="1"/>
          </p:nvPr>
        </p:nvSpPr>
        <p:spPr>
          <a:xfrm>
            <a:off x="298939" y="2222287"/>
            <a:ext cx="11491546" cy="4354359"/>
          </a:xfrm>
        </p:spPr>
        <p:txBody>
          <a:bodyPr>
            <a:normAutofit/>
          </a:bodyPr>
          <a:lstStyle/>
          <a:p>
            <a:r>
              <a:rPr lang="ru-RU" sz="2000" b="1" dirty="0">
                <a:solidFill>
                  <a:srgbClr val="FFC000"/>
                </a:solidFill>
              </a:rPr>
              <a:t>Индиректни порези се наплаћују посредно</a:t>
            </a:r>
            <a:r>
              <a:rPr lang="ru-RU" sz="2000" b="1" dirty="0"/>
              <a:t>, преко потрошње добара и услуга</a:t>
            </a:r>
            <a:r>
              <a:rPr lang="ru-RU" sz="2000" b="1" dirty="0" smtClean="0"/>
              <a:t>.</a:t>
            </a:r>
          </a:p>
          <a:p>
            <a:endParaRPr lang="ru-RU" sz="2000" dirty="0"/>
          </a:p>
          <a:p>
            <a:r>
              <a:rPr lang="ru-RU" sz="2000" dirty="0"/>
              <a:t>Најчешћи облици су порез на додату вриједност (ПДВ), акцизе, царине и путарине</a:t>
            </a:r>
            <a:r>
              <a:rPr lang="ru-RU" sz="2000" dirty="0" smtClean="0"/>
              <a:t>.</a:t>
            </a:r>
          </a:p>
          <a:p>
            <a:endParaRPr lang="ru-RU" sz="2000" dirty="0"/>
          </a:p>
          <a:p>
            <a:r>
              <a:rPr lang="ru-RU" sz="2000" dirty="0"/>
              <a:t>Код ових пореза, иако је порески обвезник технички одговоран за уплату пореза држави, </a:t>
            </a:r>
            <a:r>
              <a:rPr lang="ru-RU" sz="2000" b="1" dirty="0"/>
              <a:t>економски терет се фактички преноси на крајњег потрошача</a:t>
            </a:r>
            <a:r>
              <a:rPr lang="ru-RU" sz="2000" dirty="0"/>
              <a:t> путем виших цијена производа или услуга.</a:t>
            </a:r>
          </a:p>
        </p:txBody>
      </p:sp>
    </p:spTree>
    <p:extLst>
      <p:ext uri="{BB962C8B-B14F-4D97-AF65-F5344CB8AC3E}">
        <p14:creationId xmlns:p14="http://schemas.microsoft.com/office/powerpoint/2010/main" val="3015725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4DF45-45F9-6757-8663-679F06559A1E}"/>
              </a:ext>
            </a:extLst>
          </p:cNvPr>
          <p:cNvSpPr>
            <a:spLocks noGrp="1"/>
          </p:cNvSpPr>
          <p:nvPr>
            <p:ph type="title"/>
          </p:nvPr>
        </p:nvSpPr>
        <p:spPr/>
        <p:txBody>
          <a:bodyPr/>
          <a:lstStyle/>
          <a:p>
            <a:r>
              <a:rPr lang="sr-Cyrl-BA" dirty="0" smtClean="0"/>
              <a:t>Изазови у опорезивању</a:t>
            </a:r>
            <a:endParaRPr lang="sr-Latn-BA" dirty="0"/>
          </a:p>
        </p:txBody>
      </p:sp>
      <p:sp>
        <p:nvSpPr>
          <p:cNvPr id="3" name="Content Placeholder 2">
            <a:extLst>
              <a:ext uri="{FF2B5EF4-FFF2-40B4-BE49-F238E27FC236}">
                <a16:creationId xmlns:a16="http://schemas.microsoft.com/office/drawing/2014/main" id="{4419C96D-00B9-4F59-D1E0-19511E071E85}"/>
              </a:ext>
            </a:extLst>
          </p:cNvPr>
          <p:cNvSpPr>
            <a:spLocks noGrp="1"/>
          </p:cNvSpPr>
          <p:nvPr>
            <p:ph idx="1"/>
          </p:nvPr>
        </p:nvSpPr>
        <p:spPr>
          <a:xfrm>
            <a:off x="149469" y="2222287"/>
            <a:ext cx="11764108" cy="4530205"/>
          </a:xfrm>
        </p:spPr>
        <p:txBody>
          <a:bodyPr>
            <a:normAutofit/>
          </a:bodyPr>
          <a:lstStyle/>
          <a:p>
            <a:r>
              <a:rPr lang="ru-RU" sz="2100" b="1" dirty="0"/>
              <a:t>Демографска кретања, технолошке иновације, питања заштите животне средине и уопште (де)глобализација, значајно утичу на финансијску ситуацију држава</a:t>
            </a:r>
            <a:r>
              <a:rPr lang="ru-RU" sz="2100" b="1" dirty="0" smtClean="0"/>
              <a:t>.</a:t>
            </a:r>
          </a:p>
          <a:p>
            <a:endParaRPr lang="ru-RU" sz="2100" dirty="0"/>
          </a:p>
          <a:p>
            <a:r>
              <a:rPr lang="ru-RU" sz="2100" dirty="0"/>
              <a:t>Узимајући у обзир растуће потребе и захтјеве грађана, уз ограничене ресурсе, владе настоје ефикасније управљати јавним финансијама како би осигурале дугорочан економски развој и друштвену стабилност</a:t>
            </a:r>
            <a:r>
              <a:rPr lang="ru-RU" sz="2100" dirty="0" smtClean="0"/>
              <a:t>.</a:t>
            </a:r>
          </a:p>
          <a:p>
            <a:endParaRPr lang="ru-RU" sz="2100" dirty="0"/>
          </a:p>
          <a:p>
            <a:r>
              <a:rPr lang="ru-RU" sz="2100" dirty="0"/>
              <a:t>У савременом контексту, управљање јавним финансијама захтијева </a:t>
            </a:r>
            <a:r>
              <a:rPr lang="ru-RU" sz="2100" b="1" dirty="0"/>
              <a:t>правичност, одговорност и ефикасност</a:t>
            </a:r>
            <a:r>
              <a:rPr lang="ru-RU" sz="2100" dirty="0"/>
              <a:t>.</a:t>
            </a:r>
          </a:p>
        </p:txBody>
      </p:sp>
    </p:spTree>
    <p:extLst>
      <p:ext uri="{BB962C8B-B14F-4D97-AF65-F5344CB8AC3E}">
        <p14:creationId xmlns:p14="http://schemas.microsoft.com/office/powerpoint/2010/main" val="771205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A2AA0-BBA0-134E-4F5E-A49B8ACEB555}"/>
              </a:ext>
            </a:extLst>
          </p:cNvPr>
          <p:cNvSpPr>
            <a:spLocks noGrp="1"/>
          </p:cNvSpPr>
          <p:nvPr>
            <p:ph type="title"/>
          </p:nvPr>
        </p:nvSpPr>
        <p:spPr/>
        <p:txBody>
          <a:bodyPr/>
          <a:lstStyle/>
          <a:p>
            <a:r>
              <a:rPr lang="ru-RU" dirty="0"/>
              <a:t>Порески систем као инструмент економске конкурентности</a:t>
            </a:r>
            <a:endParaRPr lang="sr-Latn-BA" dirty="0"/>
          </a:p>
        </p:txBody>
      </p:sp>
      <p:sp>
        <p:nvSpPr>
          <p:cNvPr id="3" name="Content Placeholder 2">
            <a:extLst>
              <a:ext uri="{FF2B5EF4-FFF2-40B4-BE49-F238E27FC236}">
                <a16:creationId xmlns:a16="http://schemas.microsoft.com/office/drawing/2014/main" id="{393FD9FF-AD10-73B4-A9C6-274A38CDCF12}"/>
              </a:ext>
            </a:extLst>
          </p:cNvPr>
          <p:cNvSpPr>
            <a:spLocks noGrp="1"/>
          </p:cNvSpPr>
          <p:nvPr>
            <p:ph idx="1"/>
          </p:nvPr>
        </p:nvSpPr>
        <p:spPr>
          <a:xfrm>
            <a:off x="123092" y="2013438"/>
            <a:ext cx="11790485" cy="4633547"/>
          </a:xfrm>
        </p:spPr>
        <p:txBody>
          <a:bodyPr>
            <a:normAutofit/>
          </a:bodyPr>
          <a:lstStyle/>
          <a:p>
            <a:r>
              <a:rPr lang="ru-RU" sz="1900" b="1" dirty="0"/>
              <a:t>Пореска конкурентност представља способност државе да путем </a:t>
            </a:r>
            <a:r>
              <a:rPr lang="ru-RU" sz="1900" b="1" dirty="0" smtClean="0"/>
              <a:t>свог</a:t>
            </a:r>
            <a:r>
              <a:rPr lang="sr-Latn-BA" sz="1900" b="1" dirty="0" smtClean="0"/>
              <a:t> </a:t>
            </a:r>
            <a:r>
              <a:rPr lang="ru-RU" sz="1900" b="1" dirty="0" smtClean="0"/>
              <a:t>пореског </a:t>
            </a:r>
            <a:r>
              <a:rPr lang="ru-RU" sz="1900" b="1" dirty="0"/>
              <a:t>система привуче и задржи инвестиције, истовремено </a:t>
            </a:r>
            <a:r>
              <a:rPr lang="ru-RU" sz="1900" b="1" dirty="0" smtClean="0"/>
              <a:t>подстичући</a:t>
            </a:r>
            <a:r>
              <a:rPr lang="sr-Latn-BA" sz="1900" b="1" dirty="0" smtClean="0"/>
              <a:t> </a:t>
            </a:r>
            <a:r>
              <a:rPr lang="ru-RU" sz="1900" b="1" dirty="0" smtClean="0"/>
              <a:t>економски </a:t>
            </a:r>
            <a:r>
              <a:rPr lang="ru-RU" sz="1900" b="1" dirty="0"/>
              <a:t>раст и отварање нових радних мјеста. </a:t>
            </a:r>
            <a:endParaRPr lang="sr-Latn-BA" sz="1900" b="1" dirty="0" smtClean="0"/>
          </a:p>
          <a:p>
            <a:endParaRPr lang="sr-Latn-BA" sz="1900" b="1" dirty="0" smtClean="0"/>
          </a:p>
          <a:p>
            <a:r>
              <a:rPr lang="ru-RU" sz="1900" b="1" dirty="0" smtClean="0"/>
              <a:t>У </a:t>
            </a:r>
            <a:r>
              <a:rPr lang="ru-RU" sz="1900" b="1" dirty="0"/>
              <a:t>околностима </a:t>
            </a:r>
            <a:r>
              <a:rPr lang="ru-RU" sz="1900" b="1" dirty="0" smtClean="0"/>
              <a:t>повећане</a:t>
            </a:r>
            <a:r>
              <a:rPr lang="sr-Latn-BA" sz="1900" b="1" dirty="0" smtClean="0"/>
              <a:t> </a:t>
            </a:r>
            <a:r>
              <a:rPr lang="ru-RU" sz="1900" b="1" dirty="0" smtClean="0"/>
              <a:t>мобилности </a:t>
            </a:r>
            <a:r>
              <a:rPr lang="ru-RU" sz="1900" b="1" dirty="0"/>
              <a:t>капитала и радне снаге, обликовање пореске </a:t>
            </a:r>
            <a:r>
              <a:rPr lang="ru-RU" sz="1900" b="1" dirty="0" smtClean="0"/>
              <a:t>политике</a:t>
            </a:r>
            <a:r>
              <a:rPr lang="sr-Latn-BA" sz="1900" b="1" dirty="0" smtClean="0"/>
              <a:t> </a:t>
            </a:r>
            <a:r>
              <a:rPr lang="ru-RU" sz="1900" b="1" dirty="0" smtClean="0"/>
              <a:t>постаје</a:t>
            </a:r>
            <a:r>
              <a:rPr lang="sr-Latn-BA" sz="1900" b="1" dirty="0" smtClean="0"/>
              <a:t> </a:t>
            </a:r>
            <a:r>
              <a:rPr lang="ru-RU" sz="1900" b="1" dirty="0" smtClean="0"/>
              <a:t>детерминишући </a:t>
            </a:r>
            <a:r>
              <a:rPr lang="ru-RU" sz="1900" b="1" dirty="0"/>
              <a:t>елемент у дефинисању економске привлачности </a:t>
            </a:r>
            <a:r>
              <a:rPr lang="ru-RU" sz="1900" b="1" dirty="0" smtClean="0"/>
              <a:t>одређене</a:t>
            </a:r>
            <a:r>
              <a:rPr lang="sr-Latn-BA" sz="1900" b="1" dirty="0" smtClean="0"/>
              <a:t> </a:t>
            </a:r>
            <a:r>
              <a:rPr lang="ru-RU" sz="1900" b="1" dirty="0" smtClean="0"/>
              <a:t>земље</a:t>
            </a:r>
            <a:r>
              <a:rPr lang="ru-RU" sz="1900" b="1" dirty="0"/>
              <a:t>. </a:t>
            </a:r>
            <a:endParaRPr lang="sr-Latn-BA" sz="1900" b="1" dirty="0" smtClean="0"/>
          </a:p>
          <a:p>
            <a:endParaRPr lang="sr-Latn-BA" sz="1900" b="1" dirty="0"/>
          </a:p>
          <a:p>
            <a:r>
              <a:rPr lang="ru-RU" sz="1900" b="1" dirty="0" smtClean="0"/>
              <a:t>Ипак</a:t>
            </a:r>
            <a:r>
              <a:rPr lang="ru-RU" sz="1900" b="1" dirty="0"/>
              <a:t>, због сложености овог концепта, неопходно је </a:t>
            </a:r>
            <a:r>
              <a:rPr lang="ru-RU" sz="1900" b="1" dirty="0" smtClean="0"/>
              <a:t>пажљиво</a:t>
            </a:r>
            <a:r>
              <a:rPr lang="sr-Latn-BA" sz="1900" b="1" dirty="0" smtClean="0"/>
              <a:t> </a:t>
            </a:r>
            <a:r>
              <a:rPr lang="ru-RU" sz="1900" b="1" dirty="0" smtClean="0"/>
              <a:t>усклађивање </a:t>
            </a:r>
            <a:r>
              <a:rPr lang="ru-RU" sz="1900" b="1" dirty="0"/>
              <a:t>пореских мјера како би се истовремено стимулисале </a:t>
            </a:r>
            <a:r>
              <a:rPr lang="ru-RU" sz="1900" b="1" dirty="0" smtClean="0"/>
              <a:t>инвестиције</a:t>
            </a:r>
            <a:r>
              <a:rPr lang="sr-Latn-BA" sz="1900" b="1" dirty="0" smtClean="0"/>
              <a:t> </a:t>
            </a:r>
            <a:r>
              <a:rPr lang="ru-RU" sz="1900" b="1" dirty="0" smtClean="0"/>
              <a:t>и </a:t>
            </a:r>
            <a:r>
              <a:rPr lang="ru-RU" sz="1900" b="1" dirty="0"/>
              <a:t>осигурали довољни јавни приходи. </a:t>
            </a:r>
            <a:r>
              <a:rPr lang="sr-Latn-BA" sz="1900" b="1" dirty="0" smtClean="0"/>
              <a:t> </a:t>
            </a:r>
            <a:r>
              <a:rPr lang="ru-RU" sz="1900" b="1" dirty="0" smtClean="0"/>
              <a:t>Преком</a:t>
            </a:r>
            <a:r>
              <a:rPr lang="sr-Latn-BA" sz="1900" b="1" dirty="0" smtClean="0"/>
              <a:t>j</a:t>
            </a:r>
            <a:r>
              <a:rPr lang="ru-RU" sz="1900" b="1" dirty="0" smtClean="0"/>
              <a:t>ерна </a:t>
            </a:r>
            <a:r>
              <a:rPr lang="ru-RU" sz="1900" b="1" dirty="0"/>
              <a:t>пореска конкурентност </a:t>
            </a:r>
            <a:r>
              <a:rPr lang="ru-RU" sz="1900" b="1" dirty="0" smtClean="0"/>
              <a:t>може</a:t>
            </a:r>
            <a:r>
              <a:rPr lang="sr-Latn-BA" sz="1900" b="1" dirty="0" smtClean="0"/>
              <a:t> </a:t>
            </a:r>
            <a:r>
              <a:rPr lang="ru-RU" sz="1900" b="1" dirty="0" smtClean="0"/>
              <a:t>резултирати </a:t>
            </a:r>
            <a:r>
              <a:rPr lang="ru-RU" sz="1900" b="1" dirty="0"/>
              <a:t>смањењем јавних прихода, што негативно утиче на </a:t>
            </a:r>
            <a:r>
              <a:rPr lang="ru-RU" sz="1900" b="1" dirty="0" smtClean="0"/>
              <a:t>финансирање</a:t>
            </a:r>
            <a:r>
              <a:rPr lang="sr-Latn-BA" sz="1900" b="1" dirty="0" smtClean="0"/>
              <a:t> </a:t>
            </a:r>
            <a:r>
              <a:rPr lang="ru-RU" sz="1900" b="1" dirty="0" smtClean="0"/>
              <a:t>јавних </a:t>
            </a:r>
            <a:r>
              <a:rPr lang="ru-RU" sz="1900" b="1" dirty="0"/>
              <a:t>услуга и дугорочну одрживост нижег нивоа пореских стопа.</a:t>
            </a:r>
            <a:endParaRPr lang="sr-Latn-BA" sz="1900" b="1" dirty="0"/>
          </a:p>
        </p:txBody>
      </p:sp>
    </p:spTree>
    <p:extLst>
      <p:ext uri="{BB962C8B-B14F-4D97-AF65-F5344CB8AC3E}">
        <p14:creationId xmlns:p14="http://schemas.microsoft.com/office/powerpoint/2010/main" val="2017996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4325" y="2222287"/>
            <a:ext cx="11601450" cy="4426163"/>
          </a:xfrm>
        </p:spPr>
        <p:txBody>
          <a:bodyPr>
            <a:noAutofit/>
          </a:bodyPr>
          <a:lstStyle/>
          <a:p>
            <a:r>
              <a:rPr lang="ru-RU" sz="2100" b="1" dirty="0"/>
              <a:t>Ниски порески терети не само да стимулишу прилив страног капитала, већ и подстичу домаће предузетнике на покретање нових пословних подухвата и проширење постојећих капацитета, што генерише позитивне ефекте у смислу раста запослености и економске стабилности. </a:t>
            </a:r>
            <a:endParaRPr lang="sr-Latn-BA" sz="2100" b="1" dirty="0" smtClean="0"/>
          </a:p>
          <a:p>
            <a:endParaRPr lang="sr-Latn-BA" sz="2100" b="1" dirty="0"/>
          </a:p>
          <a:p>
            <a:r>
              <a:rPr lang="ru-RU" sz="2100" b="1" dirty="0" smtClean="0"/>
              <a:t>Из </a:t>
            </a:r>
            <a:r>
              <a:rPr lang="ru-RU" sz="2100" b="1" dirty="0"/>
              <a:t>макроекономске перспективе, ефикасан и стабилан порески систем од суштинске је важности за стабилно финансирање јавног сектора и пружање основних друштвених услуга, укључујући здравствену заштиту, инфраструктурне пројекте и образовање, без нарушавања фискалне одрживости или прекомјерног оптерећивања привредних субјеката. Поред тога, конкурентан порески систем може допринијети смањењу пореске евазије и избјегавања пореских обавеза, што доприноси повећању укупне пореске основице и стабилности фискалне политике.</a:t>
            </a:r>
            <a:endParaRPr lang="en-US" sz="2100" b="1" dirty="0"/>
          </a:p>
        </p:txBody>
      </p:sp>
    </p:spTree>
    <p:extLst>
      <p:ext uri="{BB962C8B-B14F-4D97-AF65-F5344CB8AC3E}">
        <p14:creationId xmlns:p14="http://schemas.microsoft.com/office/powerpoint/2010/main" val="2020933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a:t>Порески систем Републике Српске</a:t>
            </a:r>
            <a:endParaRPr lang="en-US" dirty="0"/>
          </a:p>
        </p:txBody>
      </p:sp>
      <p:sp>
        <p:nvSpPr>
          <p:cNvPr id="3" name="Content Placeholder 2"/>
          <p:cNvSpPr>
            <a:spLocks noGrp="1"/>
          </p:cNvSpPr>
          <p:nvPr>
            <p:ph idx="1"/>
          </p:nvPr>
        </p:nvSpPr>
        <p:spPr>
          <a:xfrm>
            <a:off x="323850" y="2222287"/>
            <a:ext cx="11049436" cy="4511888"/>
          </a:xfrm>
        </p:spPr>
        <p:txBody>
          <a:bodyPr/>
          <a:lstStyle/>
          <a:p>
            <a:r>
              <a:rPr lang="sr-Latn-BA" sz="2000" b="1" dirty="0"/>
              <a:t>Порески систем Републике Српске обухвата све облике пореских и непореских давања која се наплаћују на њеној територији. </a:t>
            </a:r>
            <a:endParaRPr lang="sr-Cyrl-BA" sz="2000" b="1" dirty="0" smtClean="0"/>
          </a:p>
          <a:p>
            <a:endParaRPr lang="sr-Cyrl-BA" sz="2000" b="1" dirty="0"/>
          </a:p>
          <a:p>
            <a:r>
              <a:rPr lang="sr-Latn-BA" sz="2000" b="1" dirty="0" smtClean="0">
                <a:solidFill>
                  <a:schemeClr val="accent5">
                    <a:lumMod val="60000"/>
                    <a:lumOff val="40000"/>
                  </a:schemeClr>
                </a:solidFill>
              </a:rPr>
              <a:t>Пореска </a:t>
            </a:r>
            <a:r>
              <a:rPr lang="sr-Latn-BA" sz="2000" b="1" dirty="0">
                <a:solidFill>
                  <a:schemeClr val="accent5">
                    <a:lumMod val="60000"/>
                    <a:lumOff val="40000"/>
                  </a:schemeClr>
                </a:solidFill>
              </a:rPr>
              <a:t>давања </a:t>
            </a:r>
            <a:r>
              <a:rPr lang="sr-Latn-BA" sz="2000" b="1" dirty="0"/>
              <a:t>дефинишу се као принудне и неповратне новчане обавезе које порески обвезник уплаћује без непосредне противуслуге од стране државе, а које служе финансирању јавних потреба док непореска давања подразумијевају плаћања уз која обвезник добија одређену корист или услугу. </a:t>
            </a:r>
            <a:endParaRPr lang="sr-Cyrl-BA" sz="2000" b="1" dirty="0" smtClean="0"/>
          </a:p>
          <a:p>
            <a:endParaRPr lang="sr-Cyrl-BA" sz="2000" b="1" dirty="0"/>
          </a:p>
          <a:p>
            <a:r>
              <a:rPr lang="sr-Latn-BA" sz="2000" b="1" dirty="0" smtClean="0"/>
              <a:t>Овај </a:t>
            </a:r>
            <a:r>
              <a:rPr lang="sr-Latn-BA" sz="2000" b="1" dirty="0"/>
              <a:t>систем је уређен законом који осигурава његово транспарентно функционисање и оптимално пореско оптерећење, штитећи истовремено интересе пореских обвезника и омогућавајући стабилне приходе за јавне институције.</a:t>
            </a:r>
            <a:endParaRPr lang="en-US" sz="2000" b="1" dirty="0"/>
          </a:p>
          <a:p>
            <a:endParaRPr lang="en-US" b="1" dirty="0"/>
          </a:p>
        </p:txBody>
      </p:sp>
    </p:spTree>
    <p:extLst>
      <p:ext uri="{BB962C8B-B14F-4D97-AF65-F5344CB8AC3E}">
        <p14:creationId xmlns:p14="http://schemas.microsoft.com/office/powerpoint/2010/main" val="2693653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98FA0-0F88-5042-4589-55A19A0E5F59}"/>
              </a:ext>
            </a:extLst>
          </p:cNvPr>
          <p:cNvSpPr>
            <a:spLocks noGrp="1"/>
          </p:cNvSpPr>
          <p:nvPr>
            <p:ph type="title"/>
          </p:nvPr>
        </p:nvSpPr>
        <p:spPr/>
        <p:txBody>
          <a:bodyPr/>
          <a:lstStyle/>
          <a:p>
            <a:r>
              <a:rPr lang="sr-Cyrl-BA" dirty="0" smtClean="0">
                <a:solidFill>
                  <a:schemeClr val="bg1"/>
                </a:solidFill>
              </a:rPr>
              <a:t>Појам и значај пореских система</a:t>
            </a:r>
            <a:endParaRPr lang="sr-Latn-BA" dirty="0">
              <a:solidFill>
                <a:schemeClr val="bg1"/>
              </a:solidFill>
            </a:endParaRPr>
          </a:p>
        </p:txBody>
      </p:sp>
      <p:sp>
        <p:nvSpPr>
          <p:cNvPr id="3" name="Content Placeholder 2">
            <a:extLst>
              <a:ext uri="{FF2B5EF4-FFF2-40B4-BE49-F238E27FC236}">
                <a16:creationId xmlns:a16="http://schemas.microsoft.com/office/drawing/2014/main" id="{8C77958D-CFF8-A594-C5CD-B37E910B36A7}"/>
              </a:ext>
            </a:extLst>
          </p:cNvPr>
          <p:cNvSpPr>
            <a:spLocks noGrp="1"/>
          </p:cNvSpPr>
          <p:nvPr>
            <p:ph idx="1"/>
          </p:nvPr>
        </p:nvSpPr>
        <p:spPr>
          <a:xfrm>
            <a:off x="154545" y="2154116"/>
            <a:ext cx="11801341" cy="4545622"/>
          </a:xfrm>
        </p:spPr>
        <p:txBody>
          <a:bodyPr>
            <a:normAutofit fontScale="92500" lnSpcReduction="10000"/>
          </a:bodyPr>
          <a:lstStyle/>
          <a:p>
            <a:r>
              <a:rPr lang="ru-RU" sz="2200" b="1" dirty="0"/>
              <a:t>Под пореским системом се подразумијева </a:t>
            </a:r>
            <a:r>
              <a:rPr lang="ru-RU" sz="2200" b="1" dirty="0">
                <a:solidFill>
                  <a:schemeClr val="accent5">
                    <a:lumMod val="20000"/>
                    <a:lumOff val="80000"/>
                  </a:schemeClr>
                </a:solidFill>
              </a:rPr>
              <a:t>оквир који обухвата све порезе, регулацију, администрацију, политику наплате и примјене пореза унутар једне државе</a:t>
            </a:r>
            <a:r>
              <a:rPr lang="ru-RU" sz="2200" b="1" dirty="0" smtClean="0">
                <a:solidFill>
                  <a:schemeClr val="accent5">
                    <a:lumMod val="20000"/>
                    <a:lumOff val="80000"/>
                  </a:schemeClr>
                </a:solidFill>
              </a:rPr>
              <a:t>.</a:t>
            </a:r>
          </a:p>
          <a:p>
            <a:endParaRPr lang="ru-RU" sz="2200" dirty="0"/>
          </a:p>
          <a:p>
            <a:r>
              <a:rPr lang="ru-RU" sz="2200" b="1" dirty="0"/>
              <a:t>Док су порези појединачни елементи пореског система, порески систем представља </a:t>
            </a:r>
            <a:r>
              <a:rPr lang="ru-RU" sz="2200" b="1" dirty="0">
                <a:solidFill>
                  <a:schemeClr val="accent5">
                    <a:lumMod val="60000"/>
                    <a:lumOff val="40000"/>
                  </a:schemeClr>
                </a:solidFill>
              </a:rPr>
              <a:t>цјелокупну структуру која регулише начин на који се порези прикупљају и користе</a:t>
            </a:r>
            <a:r>
              <a:rPr lang="ru-RU" sz="2200" b="1" dirty="0" smtClean="0">
                <a:solidFill>
                  <a:schemeClr val="accent5">
                    <a:lumMod val="60000"/>
                    <a:lumOff val="40000"/>
                  </a:schemeClr>
                </a:solidFill>
              </a:rPr>
              <a:t>.</a:t>
            </a:r>
          </a:p>
          <a:p>
            <a:endParaRPr lang="ru-RU" sz="2200" dirty="0"/>
          </a:p>
          <a:p>
            <a:r>
              <a:rPr lang="ru-RU" sz="2200" b="1" dirty="0"/>
              <a:t>То укључује:</a:t>
            </a:r>
            <a:r>
              <a:rPr lang="ru-RU" sz="2200" dirty="0"/>
              <a:t/>
            </a:r>
            <a:br>
              <a:rPr lang="ru-RU" sz="2200" dirty="0"/>
            </a:br>
            <a:r>
              <a:rPr lang="ru-RU" sz="2200" dirty="0"/>
              <a:t>• врсте пореза који се примјењују у земљи,</a:t>
            </a:r>
            <a:br>
              <a:rPr lang="ru-RU" sz="2200" dirty="0"/>
            </a:br>
            <a:r>
              <a:rPr lang="ru-RU" sz="2200" dirty="0"/>
              <a:t>• начин њихове наплате и администрације,</a:t>
            </a:r>
            <a:br>
              <a:rPr lang="ru-RU" sz="2200" dirty="0"/>
            </a:br>
            <a:r>
              <a:rPr lang="ru-RU" sz="2200" dirty="0"/>
              <a:t>• стопе опорезивања и пореске олакшице,</a:t>
            </a:r>
            <a:br>
              <a:rPr lang="ru-RU" sz="2200" dirty="0"/>
            </a:br>
            <a:r>
              <a:rPr lang="ru-RU" sz="2200" dirty="0"/>
              <a:t>• законе и регулативе који уређују пореске обавезе и</a:t>
            </a:r>
            <a:br>
              <a:rPr lang="ru-RU" sz="2200" dirty="0"/>
            </a:br>
            <a:r>
              <a:rPr lang="ru-RU" sz="2200" dirty="0"/>
              <a:t>• институције задужене за прикупљање пореза.</a:t>
            </a:r>
          </a:p>
        </p:txBody>
      </p:sp>
    </p:spTree>
    <p:extLst>
      <p:ext uri="{BB962C8B-B14F-4D97-AF65-F5344CB8AC3E}">
        <p14:creationId xmlns:p14="http://schemas.microsoft.com/office/powerpoint/2010/main" val="36029636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stretch>
            <a:fillRect/>
          </a:stretch>
        </p:blipFill>
        <p:spPr>
          <a:xfrm>
            <a:off x="600075" y="85725"/>
            <a:ext cx="10801349" cy="6638925"/>
          </a:xfrm>
          <a:prstGeom prst="rect">
            <a:avLst/>
          </a:prstGeom>
        </p:spPr>
      </p:pic>
    </p:spTree>
    <p:extLst>
      <p:ext uri="{BB962C8B-B14F-4D97-AF65-F5344CB8AC3E}">
        <p14:creationId xmlns:p14="http://schemas.microsoft.com/office/powerpoint/2010/main" val="19704665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075" y="1885951"/>
            <a:ext cx="11725275" cy="4972050"/>
          </a:xfrm>
        </p:spPr>
        <p:txBody>
          <a:bodyPr>
            <a:noAutofit/>
          </a:bodyPr>
          <a:lstStyle/>
          <a:p>
            <a:r>
              <a:rPr lang="sr-Latn-BA" sz="2200" b="1" dirty="0"/>
              <a:t>Основни принципи пореског система укључују </a:t>
            </a:r>
            <a:r>
              <a:rPr lang="sr-Latn-BA" sz="2200" b="1" dirty="0">
                <a:solidFill>
                  <a:schemeClr val="accent5">
                    <a:lumMod val="60000"/>
                    <a:lumOff val="40000"/>
                  </a:schemeClr>
                </a:solidFill>
              </a:rPr>
              <a:t>законитост</a:t>
            </a:r>
            <a:r>
              <a:rPr lang="sr-Latn-BA" sz="2200" b="1" dirty="0"/>
              <a:t>, што значи да се све врсте давања морају уводити, укидати или мијењати искључиво законом, чиме се осигурава правна сигурност и предвидивост фискалне политике. </a:t>
            </a:r>
            <a:endParaRPr lang="sr-Cyrl-BA" sz="2200" b="1" dirty="0" smtClean="0"/>
          </a:p>
          <a:p>
            <a:endParaRPr lang="sr-Cyrl-BA" sz="2200" b="1" dirty="0"/>
          </a:p>
          <a:p>
            <a:r>
              <a:rPr lang="sr-Latn-BA" sz="2200" b="1" dirty="0" smtClean="0"/>
              <a:t>Такође</a:t>
            </a:r>
            <a:r>
              <a:rPr lang="sr-Latn-BA" sz="2200" b="1" dirty="0"/>
              <a:t>, систем се заснива на </a:t>
            </a:r>
            <a:r>
              <a:rPr lang="sr-Latn-BA" sz="2200" b="1" dirty="0">
                <a:solidFill>
                  <a:schemeClr val="accent5">
                    <a:lumMod val="60000"/>
                    <a:lumOff val="40000"/>
                  </a:schemeClr>
                </a:solidFill>
              </a:rPr>
              <a:t>сразмјерности</a:t>
            </a:r>
            <a:r>
              <a:rPr lang="sr-Latn-BA" sz="2200" b="1" dirty="0"/>
              <a:t>, при чему висина пореских обавеза зависи од економске снаге пореских обвезника, те еквивалентности у непореским давањима, гдје висина накнада мора одговарати вриједности добијених јавних добара или услуга. </a:t>
            </a:r>
            <a:endParaRPr lang="sr-Cyrl-BA" sz="2200" b="1" dirty="0" smtClean="0"/>
          </a:p>
          <a:p>
            <a:endParaRPr lang="sr-Cyrl-BA" sz="2200" b="1" dirty="0"/>
          </a:p>
          <a:p>
            <a:r>
              <a:rPr lang="sr-Latn-BA" sz="2200" b="1" dirty="0" smtClean="0">
                <a:solidFill>
                  <a:schemeClr val="accent5">
                    <a:lumMod val="60000"/>
                    <a:lumOff val="40000"/>
                  </a:schemeClr>
                </a:solidFill>
              </a:rPr>
              <a:t>Рационалност</a:t>
            </a:r>
            <a:r>
              <a:rPr lang="sr-Latn-BA" sz="2200" b="1" dirty="0" smtClean="0"/>
              <a:t> </a:t>
            </a:r>
            <a:r>
              <a:rPr lang="sr-Latn-BA" sz="2200" b="1" dirty="0"/>
              <a:t>је још један важан принцип, који налаже да трошкови наплате пореских и непореских давања не смију бити већи од самог износа који се прикупља.</a:t>
            </a:r>
            <a:endParaRPr lang="en-US" sz="2200" b="1" dirty="0"/>
          </a:p>
        </p:txBody>
      </p:sp>
    </p:spTree>
    <p:extLst>
      <p:ext uri="{BB962C8B-B14F-4D97-AF65-F5344CB8AC3E}">
        <p14:creationId xmlns:p14="http://schemas.microsoft.com/office/powerpoint/2010/main" val="4145143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1943100"/>
            <a:ext cx="11658600" cy="4819649"/>
          </a:xfrm>
        </p:spPr>
        <p:txBody>
          <a:bodyPr/>
          <a:lstStyle/>
          <a:p>
            <a:r>
              <a:rPr lang="sr-Latn-BA" sz="2500" b="1" dirty="0"/>
              <a:t>Главни циљеви пореског система Републике Српске су </a:t>
            </a:r>
            <a:r>
              <a:rPr lang="sr-Latn-BA" sz="2500" b="1" dirty="0">
                <a:solidFill>
                  <a:schemeClr val="accent5">
                    <a:lumMod val="60000"/>
                    <a:lumOff val="40000"/>
                  </a:schemeClr>
                </a:solidFill>
              </a:rPr>
              <a:t>обезбјеђење оптималног пореског оптерећења, заштита пореских обвезника, транспарентност наплате јавних прихода, јачање правне сигурности, унапређење пословног окружења и повећање конкурентности привреде</a:t>
            </a:r>
            <a:r>
              <a:rPr lang="sr-Latn-BA" sz="2500" b="1" dirty="0" smtClean="0"/>
              <a:t>.</a:t>
            </a:r>
            <a:endParaRPr lang="sr-Cyrl-BA" sz="2500" b="1" dirty="0" smtClean="0"/>
          </a:p>
          <a:p>
            <a:endParaRPr lang="sr-Cyrl-BA" sz="2500" b="1" dirty="0"/>
          </a:p>
          <a:p>
            <a:r>
              <a:rPr lang="sr-Latn-BA" sz="2500" b="1" dirty="0" smtClean="0"/>
              <a:t>Кроз </a:t>
            </a:r>
            <a:r>
              <a:rPr lang="sr-Latn-BA" sz="2500" b="1" dirty="0"/>
              <a:t>јасно дефинисане принципе и правила, систем настоји да успостави равнотежу између фискалне стабилности државе и одрживости пореског оптерећења за грађане и привреду.</a:t>
            </a:r>
            <a:endParaRPr lang="en-US" sz="2500" b="1" dirty="0"/>
          </a:p>
          <a:p>
            <a:endParaRPr lang="en-US" dirty="0"/>
          </a:p>
        </p:txBody>
      </p:sp>
    </p:spTree>
    <p:extLst>
      <p:ext uri="{BB962C8B-B14F-4D97-AF65-F5344CB8AC3E}">
        <p14:creationId xmlns:p14="http://schemas.microsoft.com/office/powerpoint/2010/main" val="296698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l="14056" t="16667" r="36750" b="6250"/>
          <a:stretch>
            <a:fillRect/>
          </a:stretch>
        </p:blipFill>
        <p:spPr bwMode="auto">
          <a:xfrm>
            <a:off x="1905000" y="0"/>
            <a:ext cx="8458200" cy="6858000"/>
          </a:xfrm>
          <a:prstGeom prst="rect">
            <a:avLst/>
          </a:prstGeom>
          <a:noFill/>
          <a:ln w="9525">
            <a:noFill/>
            <a:miter lim="800000"/>
            <a:headEnd/>
            <a:tailEnd/>
          </a:ln>
        </p:spPr>
      </p:pic>
    </p:spTree>
    <p:extLst>
      <p:ext uri="{BB962C8B-B14F-4D97-AF65-F5344CB8AC3E}">
        <p14:creationId xmlns:p14="http://schemas.microsoft.com/office/powerpoint/2010/main" val="32422736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l="21621" t="17708" r="29722" b="6250"/>
          <a:stretch>
            <a:fillRect/>
          </a:stretch>
        </p:blipFill>
        <p:spPr bwMode="auto">
          <a:xfrm>
            <a:off x="1981200" y="0"/>
            <a:ext cx="8458200" cy="6858000"/>
          </a:xfrm>
          <a:prstGeom prst="rect">
            <a:avLst/>
          </a:prstGeom>
          <a:noFill/>
          <a:ln w="9525">
            <a:noFill/>
            <a:miter lim="800000"/>
            <a:headEnd/>
            <a:tailEnd/>
          </a:ln>
        </p:spPr>
      </p:pic>
    </p:spTree>
    <p:extLst>
      <p:ext uri="{BB962C8B-B14F-4D97-AF65-F5344CB8AC3E}">
        <p14:creationId xmlns:p14="http://schemas.microsoft.com/office/powerpoint/2010/main" val="17892774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a:r>
              <a:rPr lang="sr-Cyrl-BA" sz="2500" b="1" dirty="0" smtClean="0">
                <a:solidFill>
                  <a:srgbClr val="FFC000"/>
                </a:solidFill>
              </a:rPr>
              <a:t>Хвала на пажњи!</a:t>
            </a:r>
            <a:endParaRPr lang="en-US" sz="2500" b="1" dirty="0">
              <a:solidFill>
                <a:srgbClr val="FFC000"/>
              </a:solidFill>
            </a:endParaRPr>
          </a:p>
        </p:txBody>
      </p:sp>
    </p:spTree>
    <p:extLst>
      <p:ext uri="{BB962C8B-B14F-4D97-AF65-F5344CB8AC3E}">
        <p14:creationId xmlns:p14="http://schemas.microsoft.com/office/powerpoint/2010/main" val="1681955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5F375F-9FFD-399F-28C0-09C74CC6330F}"/>
              </a:ext>
            </a:extLst>
          </p:cNvPr>
          <p:cNvSpPr>
            <a:spLocks noGrp="1"/>
          </p:cNvSpPr>
          <p:nvPr>
            <p:ph idx="1"/>
          </p:nvPr>
        </p:nvSpPr>
        <p:spPr>
          <a:xfrm>
            <a:off x="228600" y="2222287"/>
            <a:ext cx="11834446" cy="4486244"/>
          </a:xfrm>
        </p:spPr>
        <p:txBody>
          <a:bodyPr>
            <a:normAutofit/>
          </a:bodyPr>
          <a:lstStyle/>
          <a:p>
            <a:r>
              <a:rPr lang="ru-RU" sz="2200" b="1" dirty="0"/>
              <a:t>Питање: да ли опорезивање треба да буде засновано на једном универзалном порезу или на комбинацији више пореских облика</a:t>
            </a:r>
            <a:r>
              <a:rPr lang="ru-RU" sz="2200" b="1" dirty="0" smtClean="0"/>
              <a:t>.</a:t>
            </a:r>
          </a:p>
          <a:p>
            <a:endParaRPr lang="ru-RU" sz="2200" dirty="0"/>
          </a:p>
          <a:p>
            <a:r>
              <a:rPr lang="ru-RU" sz="2200" dirty="0"/>
              <a:t>Сходно томе, развијена су два супротстављена концепта: </a:t>
            </a:r>
            <a:r>
              <a:rPr lang="ru-RU" sz="2200" b="1" dirty="0">
                <a:solidFill>
                  <a:srgbClr val="FFC000"/>
                </a:solidFill>
              </a:rPr>
              <a:t>порески монизам</a:t>
            </a:r>
            <a:r>
              <a:rPr lang="ru-RU" sz="2200" dirty="0">
                <a:solidFill>
                  <a:srgbClr val="FFC000"/>
                </a:solidFill>
              </a:rPr>
              <a:t> и </a:t>
            </a:r>
            <a:r>
              <a:rPr lang="ru-RU" sz="2200" b="1" dirty="0">
                <a:solidFill>
                  <a:srgbClr val="FFC000"/>
                </a:solidFill>
              </a:rPr>
              <a:t>порески плурализам</a:t>
            </a:r>
            <a:r>
              <a:rPr lang="ru-RU" sz="2200" dirty="0">
                <a:solidFill>
                  <a:srgbClr val="FFC000"/>
                </a:solidFill>
              </a:rPr>
              <a:t>.</a:t>
            </a:r>
            <a:r>
              <a:rPr lang="ru-RU" sz="2200" dirty="0"/>
              <a:t> У савременој фискалној пракси превладава плуралистички приступ, гдје се користи више врста пореза за обухват различитих аспеката економске моћи пореских обвезника</a:t>
            </a:r>
            <a:r>
              <a:rPr lang="ru-RU" sz="2200" dirty="0" smtClean="0"/>
              <a:t>.</a:t>
            </a:r>
          </a:p>
          <a:p>
            <a:endParaRPr lang="ru-RU" sz="2200" dirty="0"/>
          </a:p>
        </p:txBody>
      </p:sp>
    </p:spTree>
    <p:extLst>
      <p:ext uri="{BB962C8B-B14F-4D97-AF65-F5344CB8AC3E}">
        <p14:creationId xmlns:p14="http://schemas.microsoft.com/office/powerpoint/2010/main" val="2081043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523" y="2222287"/>
            <a:ext cx="11693769" cy="4477451"/>
          </a:xfrm>
        </p:spPr>
        <p:txBody>
          <a:bodyPr>
            <a:normAutofit/>
          </a:bodyPr>
          <a:lstStyle/>
          <a:p>
            <a:r>
              <a:rPr lang="ru-RU" sz="2200" b="1" dirty="0">
                <a:solidFill>
                  <a:srgbClr val="FFC000"/>
                </a:solidFill>
              </a:rPr>
              <a:t>Порески монизам</a:t>
            </a:r>
            <a:r>
              <a:rPr lang="ru-RU" sz="2200" dirty="0">
                <a:solidFill>
                  <a:srgbClr val="FFC000"/>
                </a:solidFill>
              </a:rPr>
              <a:t> </a:t>
            </a:r>
            <a:r>
              <a:rPr lang="ru-RU" sz="2200" dirty="0"/>
              <a:t>је теоријски концепт који заговара постојање </a:t>
            </a:r>
            <a:r>
              <a:rPr lang="ru-RU" sz="2200" dirty="0">
                <a:solidFill>
                  <a:schemeClr val="accent5">
                    <a:lumMod val="60000"/>
                    <a:lumOff val="40000"/>
                  </a:schemeClr>
                </a:solidFill>
              </a:rPr>
              <a:t>само једног </a:t>
            </a:r>
            <a:r>
              <a:rPr lang="ru-RU" sz="2200" dirty="0"/>
              <a:t>главног пореза као доминантног извора државних прихода.</a:t>
            </a:r>
            <a:br>
              <a:rPr lang="ru-RU" sz="2200" dirty="0"/>
            </a:br>
            <a:r>
              <a:rPr lang="ru-RU" sz="2200" dirty="0"/>
              <a:t>Основна идеја овог система јесте поједностављење пореског система и елиминација вишеструких пореза који могу узроковати административне трошкове и економске дисторзије.</a:t>
            </a:r>
          </a:p>
          <a:p>
            <a:endParaRPr lang="ru-RU" sz="2200" dirty="0"/>
          </a:p>
          <a:p>
            <a:r>
              <a:rPr lang="ru-RU" sz="2200" dirty="0"/>
              <a:t>Главни недостатак пореског монизма је његова </a:t>
            </a:r>
            <a:r>
              <a:rPr lang="ru-RU" sz="2200" b="1" dirty="0"/>
              <a:t>ригидност</a:t>
            </a:r>
            <a:r>
              <a:rPr lang="ru-RU" sz="2200" dirty="0"/>
              <a:t>. Ослaњање на један порез може довести до неправедне расподјеле пореског терета и повећати рањивост буџетских прихода у случају економских криза.</a:t>
            </a:r>
          </a:p>
          <a:p>
            <a:endParaRPr lang="en-US" sz="2200" dirty="0"/>
          </a:p>
        </p:txBody>
      </p:sp>
    </p:spTree>
    <p:extLst>
      <p:ext uri="{BB962C8B-B14F-4D97-AF65-F5344CB8AC3E}">
        <p14:creationId xmlns:p14="http://schemas.microsoft.com/office/powerpoint/2010/main" val="1855953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9801C9-6B0D-6AF1-32B1-AD4063AF94D0}"/>
              </a:ext>
            </a:extLst>
          </p:cNvPr>
          <p:cNvSpPr>
            <a:spLocks noGrp="1"/>
          </p:cNvSpPr>
          <p:nvPr>
            <p:ph idx="1"/>
          </p:nvPr>
        </p:nvSpPr>
        <p:spPr>
          <a:xfrm>
            <a:off x="201895" y="2303853"/>
            <a:ext cx="11633790" cy="4387093"/>
          </a:xfrm>
        </p:spPr>
        <p:txBody>
          <a:bodyPr>
            <a:normAutofit/>
          </a:bodyPr>
          <a:lstStyle/>
          <a:p>
            <a:r>
              <a:rPr lang="ru-RU" b="1" dirty="0">
                <a:solidFill>
                  <a:srgbClr val="FFC000"/>
                </a:solidFill>
              </a:rPr>
              <a:t>Порески плурализам </a:t>
            </a:r>
            <a:r>
              <a:rPr lang="ru-RU" b="1" dirty="0"/>
              <a:t>подразумјева постојање </a:t>
            </a:r>
            <a:r>
              <a:rPr lang="ru-RU" b="1" dirty="0">
                <a:solidFill>
                  <a:schemeClr val="accent5">
                    <a:lumMod val="60000"/>
                    <a:lumOff val="40000"/>
                  </a:schemeClr>
                </a:solidFill>
              </a:rPr>
              <a:t>више врста пореза</a:t>
            </a:r>
            <a:r>
              <a:rPr lang="ru-RU" b="1" dirty="0"/>
              <a:t>, који су комплементарни и допуњују се у циљу праведније и ефикасније расподјеле пореског оптерећења</a:t>
            </a:r>
            <a:r>
              <a:rPr lang="ru-RU" b="1" dirty="0" smtClean="0"/>
              <a:t>.</a:t>
            </a:r>
          </a:p>
          <a:p>
            <a:endParaRPr lang="ru-RU" dirty="0"/>
          </a:p>
          <a:p>
            <a:r>
              <a:rPr lang="ru-RU" b="1" dirty="0"/>
              <a:t>Овај систем комбинује различите врсте пореза</a:t>
            </a:r>
            <a:r>
              <a:rPr lang="ru-RU" dirty="0"/>
              <a:t>, као што су порез на доходак, порез на добит, порез на потрошњу (ПДВ), акцизе и имовинске порезе</a:t>
            </a:r>
            <a:r>
              <a:rPr lang="ru-RU" dirty="0" smtClean="0"/>
              <a:t>.</a:t>
            </a:r>
          </a:p>
          <a:p>
            <a:endParaRPr lang="ru-RU" dirty="0"/>
          </a:p>
          <a:p>
            <a:r>
              <a:rPr lang="ru-RU" b="1" dirty="0"/>
              <a:t>Порески плурализам се често истиче као праведнији модел опорезивања</a:t>
            </a:r>
            <a:r>
              <a:rPr lang="ru-RU" dirty="0"/>
              <a:t>, јер омогућава равномјернију расподјелу пореског терета међу различитим друштвеним групама</a:t>
            </a:r>
            <a:r>
              <a:rPr lang="ru-RU" dirty="0" smtClean="0"/>
              <a:t>.</a:t>
            </a:r>
          </a:p>
          <a:p>
            <a:endParaRPr lang="ru-RU" dirty="0"/>
          </a:p>
          <a:p>
            <a:r>
              <a:rPr lang="ru-RU" dirty="0"/>
              <a:t>Захваљујући постојању различитих извора опорезивања, пореске обавезе се не концентришу на један сегмент становништва или привреде, већ се распоређују тако да боље одражавају економске могућности појединаца и предузећа.</a:t>
            </a:r>
          </a:p>
        </p:txBody>
      </p:sp>
    </p:spTree>
    <p:extLst>
      <p:ext uri="{BB962C8B-B14F-4D97-AF65-F5344CB8AC3E}">
        <p14:creationId xmlns:p14="http://schemas.microsoft.com/office/powerpoint/2010/main" val="3739288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361B993-811A-624E-89DA-3089952935B1}"/>
              </a:ext>
            </a:extLst>
          </p:cNvPr>
          <p:cNvPicPr>
            <a:picLocks noGrp="1" noChangeAspect="1"/>
          </p:cNvPicPr>
          <p:nvPr>
            <p:ph idx="1"/>
          </p:nvPr>
        </p:nvPicPr>
        <p:blipFill>
          <a:blip r:embed="rId2"/>
          <a:stretch>
            <a:fillRect/>
          </a:stretch>
        </p:blipFill>
        <p:spPr>
          <a:xfrm>
            <a:off x="1938155" y="457201"/>
            <a:ext cx="8050570" cy="6077259"/>
          </a:xfrm>
          <a:prstGeom prst="rect">
            <a:avLst/>
          </a:prstGeom>
          <a:effectLst>
            <a:outerShdw blurRad="50800" dir="14400000">
              <a:srgbClr val="000000">
                <a:alpha val="40000"/>
              </a:srgbClr>
            </a:outerShdw>
          </a:effectLst>
        </p:spPr>
      </p:pic>
    </p:spTree>
    <p:extLst>
      <p:ext uri="{BB962C8B-B14F-4D97-AF65-F5344CB8AC3E}">
        <p14:creationId xmlns:p14="http://schemas.microsoft.com/office/powerpoint/2010/main" val="373394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E4519C-D176-14EB-2970-B04F256B619C}"/>
              </a:ext>
            </a:extLst>
          </p:cNvPr>
          <p:cNvSpPr>
            <a:spLocks noGrp="1"/>
          </p:cNvSpPr>
          <p:nvPr>
            <p:ph idx="1"/>
          </p:nvPr>
        </p:nvSpPr>
        <p:spPr>
          <a:xfrm>
            <a:off x="64394" y="2288146"/>
            <a:ext cx="11964474" cy="4374524"/>
          </a:xfrm>
        </p:spPr>
        <p:txBody>
          <a:bodyPr>
            <a:normAutofit/>
          </a:bodyPr>
          <a:lstStyle/>
          <a:p>
            <a:r>
              <a:rPr lang="ru-RU" sz="2500" b="1" dirty="0"/>
              <a:t>Избор пореског система представља </a:t>
            </a:r>
            <a:r>
              <a:rPr lang="ru-RU" sz="2500" b="1" dirty="0">
                <a:solidFill>
                  <a:schemeClr val="accent5">
                    <a:lumMod val="60000"/>
                    <a:lumOff val="40000"/>
                  </a:schemeClr>
                </a:solidFill>
              </a:rPr>
              <a:t>избор инструмента економске политике </a:t>
            </a:r>
            <a:r>
              <a:rPr lang="ru-RU" sz="2500" b="1" dirty="0"/>
              <a:t>којим држава одређује начин прикупљања прихода и расподјеле фискалног терета међу грађанима и привредним субјектима</a:t>
            </a:r>
            <a:r>
              <a:rPr lang="ru-RU" sz="2500" b="1" dirty="0" smtClean="0"/>
              <a:t>.</a:t>
            </a:r>
          </a:p>
          <a:p>
            <a:endParaRPr lang="ru-RU" sz="2500" dirty="0"/>
          </a:p>
          <a:p>
            <a:r>
              <a:rPr lang="ru-RU" sz="2500" dirty="0"/>
              <a:t>У зависности од </a:t>
            </a:r>
            <a:r>
              <a:rPr lang="ru-RU" sz="2500" dirty="0">
                <a:solidFill>
                  <a:srgbClr val="FFC000"/>
                </a:solidFill>
              </a:rPr>
              <a:t>начина расподјеле пореског оптерећења</a:t>
            </a:r>
            <a:r>
              <a:rPr lang="ru-RU" sz="2500" dirty="0"/>
              <a:t>, порески систем може бити </a:t>
            </a:r>
            <a:r>
              <a:rPr lang="ru-RU" sz="2500" b="1" dirty="0">
                <a:solidFill>
                  <a:srgbClr val="FFC000"/>
                </a:solidFill>
              </a:rPr>
              <a:t>прогресиван, пропорционалан или регресиван</a:t>
            </a:r>
            <a:r>
              <a:rPr lang="ru-RU" sz="2500" dirty="0"/>
              <a:t>.</a:t>
            </a:r>
            <a:br>
              <a:rPr lang="ru-RU" sz="2500" dirty="0"/>
            </a:br>
            <a:r>
              <a:rPr lang="ru-RU" sz="2500" dirty="0"/>
              <a:t>Сваки од ових система има своје предности и недостатке, а њихов избор значајно утиче на економску једнакост, развој и социјалну стабилност једног друштва.</a:t>
            </a:r>
          </a:p>
        </p:txBody>
      </p:sp>
    </p:spTree>
    <p:extLst>
      <p:ext uri="{BB962C8B-B14F-4D97-AF65-F5344CB8AC3E}">
        <p14:creationId xmlns:p14="http://schemas.microsoft.com/office/powerpoint/2010/main" val="8248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23C4-8FA4-E02B-F6BD-606685D1449C}"/>
              </a:ext>
            </a:extLst>
          </p:cNvPr>
          <p:cNvSpPr>
            <a:spLocks noGrp="1"/>
          </p:cNvSpPr>
          <p:nvPr>
            <p:ph type="title"/>
          </p:nvPr>
        </p:nvSpPr>
        <p:spPr/>
        <p:txBody>
          <a:bodyPr/>
          <a:lstStyle/>
          <a:p>
            <a:r>
              <a:rPr lang="ru-RU" dirty="0"/>
              <a:t>Прогресивни порески систем</a:t>
            </a:r>
            <a:endParaRPr lang="sr-Latn-BA" dirty="0"/>
          </a:p>
        </p:txBody>
      </p:sp>
      <p:sp>
        <p:nvSpPr>
          <p:cNvPr id="3" name="Content Placeholder 2">
            <a:extLst>
              <a:ext uri="{FF2B5EF4-FFF2-40B4-BE49-F238E27FC236}">
                <a16:creationId xmlns:a16="http://schemas.microsoft.com/office/drawing/2014/main" id="{58E6FD37-CBD5-5484-9F99-8332F63358F9}"/>
              </a:ext>
            </a:extLst>
          </p:cNvPr>
          <p:cNvSpPr>
            <a:spLocks noGrp="1"/>
          </p:cNvSpPr>
          <p:nvPr>
            <p:ph idx="1"/>
          </p:nvPr>
        </p:nvSpPr>
        <p:spPr>
          <a:xfrm>
            <a:off x="272561" y="2222287"/>
            <a:ext cx="11746523" cy="4310398"/>
          </a:xfrm>
        </p:spPr>
        <p:txBody>
          <a:bodyPr>
            <a:normAutofit fontScale="92500"/>
          </a:bodyPr>
          <a:lstStyle/>
          <a:p>
            <a:r>
              <a:rPr lang="ru-RU" sz="2200" b="1" dirty="0"/>
              <a:t>Прогресивни порески систем подразумјева да пореска стопа расте са повећањем прихода, што значи да богатији слојеви плаћају већи проценат свог прихода у поређењу са сиромашнијима.</a:t>
            </a:r>
            <a:r>
              <a:rPr lang="ru-RU" sz="2200" dirty="0"/>
              <a:t> Овај систем се често примјењује код пореза на доходак, гдје се користе прогресивне пореске стопе – што виши приход, то је виша пореска </a:t>
            </a:r>
            <a:r>
              <a:rPr lang="ru-RU" sz="2200" dirty="0" smtClean="0"/>
              <a:t>стопа</a:t>
            </a:r>
          </a:p>
          <a:p>
            <a:endParaRPr lang="ru-RU" sz="2200" dirty="0"/>
          </a:p>
          <a:p>
            <a:r>
              <a:rPr lang="ru-RU" sz="2200" dirty="0" smtClean="0"/>
              <a:t>прогресивно </a:t>
            </a:r>
            <a:r>
              <a:rPr lang="ru-RU" sz="2200" dirty="0"/>
              <a:t>опорезивање као средство за постизање </a:t>
            </a:r>
            <a:r>
              <a:rPr lang="ru-RU" sz="2200" b="1" dirty="0"/>
              <a:t>вертикалне правичности</a:t>
            </a:r>
            <a:r>
              <a:rPr lang="ru-RU" sz="2200" dirty="0"/>
              <a:t>, гдје порески обвезници са већом платежном способношћу сносе већи терет опорезивања, чиме се доприноси праведнијој расподјели богатства</a:t>
            </a:r>
            <a:r>
              <a:rPr lang="ru-RU" sz="2200" dirty="0" smtClean="0"/>
              <a:t>.</a:t>
            </a:r>
          </a:p>
          <a:p>
            <a:endParaRPr lang="ru-RU" sz="2200" dirty="0"/>
          </a:p>
          <a:p>
            <a:r>
              <a:rPr lang="ru-RU" sz="2200" b="1" dirty="0"/>
              <a:t>Главна предност прогресивног система је његова способност да смањи економску неједнакост и редистрибуира богатство у друштву.</a:t>
            </a:r>
            <a:endParaRPr lang="ru-RU" sz="2200" dirty="0"/>
          </a:p>
        </p:txBody>
      </p:sp>
    </p:spTree>
    <p:extLst>
      <p:ext uri="{BB962C8B-B14F-4D97-AF65-F5344CB8AC3E}">
        <p14:creationId xmlns:p14="http://schemas.microsoft.com/office/powerpoint/2010/main" val="3489281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C616B7-2618-2B57-FE85-561B3A2FF8C6}"/>
              </a:ext>
            </a:extLst>
          </p:cNvPr>
          <p:cNvSpPr>
            <a:spLocks noGrp="1"/>
          </p:cNvSpPr>
          <p:nvPr>
            <p:ph idx="1"/>
          </p:nvPr>
        </p:nvSpPr>
        <p:spPr>
          <a:xfrm>
            <a:off x="351692" y="2222287"/>
            <a:ext cx="11021594" cy="3636511"/>
          </a:xfrm>
        </p:spPr>
        <p:txBody>
          <a:bodyPr>
            <a:normAutofit/>
          </a:bodyPr>
          <a:lstStyle/>
          <a:p>
            <a:r>
              <a:rPr lang="ru-RU" sz="2300" b="1" dirty="0"/>
              <a:t>Али, претјерано високе пореске стопе могу дестимулисати предузетништво и инвестиције, јер богатији грађани и компаније могу настојати да избјегну плаћање пореза кроз пореске олакшице или премјештање капитала у земље са нижим пореским оптерећењем</a:t>
            </a:r>
            <a:r>
              <a:rPr lang="ru-RU" sz="2300" b="1" dirty="0" smtClean="0"/>
              <a:t>.</a:t>
            </a:r>
          </a:p>
          <a:p>
            <a:endParaRPr lang="ru-RU" sz="2300" dirty="0"/>
          </a:p>
          <a:p>
            <a:r>
              <a:rPr lang="ru-RU" sz="2300" dirty="0"/>
              <a:t>Такође, </a:t>
            </a:r>
            <a:r>
              <a:rPr lang="ru-RU" sz="2300" b="1" dirty="0"/>
              <a:t>сложеност прогресивног система</a:t>
            </a:r>
            <a:r>
              <a:rPr lang="ru-RU" sz="2300" dirty="0"/>
              <a:t> може отежати његову администрацију и повећати трошкове наплате.</a:t>
            </a:r>
          </a:p>
        </p:txBody>
      </p:sp>
    </p:spTree>
    <p:extLst>
      <p:ext uri="{BB962C8B-B14F-4D97-AF65-F5344CB8AC3E}">
        <p14:creationId xmlns:p14="http://schemas.microsoft.com/office/powerpoint/2010/main" val="4692223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Quotable</Template>
  <TotalTime>196</TotalTime>
  <Words>1499</Words>
  <Application>Microsoft Office PowerPoint</Application>
  <PresentationFormat>Widescreen</PresentationFormat>
  <Paragraphs>91</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Calibri</vt:lpstr>
      <vt:lpstr>Century Gothic</vt:lpstr>
      <vt:lpstr>Wingdings 2</vt:lpstr>
      <vt:lpstr>Quotable</vt:lpstr>
      <vt:lpstr>PowerPoint Presentation</vt:lpstr>
      <vt:lpstr>Појам и значај пореских система</vt:lpstr>
      <vt:lpstr>PowerPoint Presentation</vt:lpstr>
      <vt:lpstr>PowerPoint Presentation</vt:lpstr>
      <vt:lpstr>PowerPoint Presentation</vt:lpstr>
      <vt:lpstr>PowerPoint Presentation</vt:lpstr>
      <vt:lpstr>PowerPoint Presentation</vt:lpstr>
      <vt:lpstr>Прогресивни порески систем</vt:lpstr>
      <vt:lpstr>PowerPoint Presentation</vt:lpstr>
      <vt:lpstr>Пропорционално опорезивање или неутрални порески систем</vt:lpstr>
      <vt:lpstr>PowerPoint Presentation</vt:lpstr>
      <vt:lpstr>Регресивни порески систем</vt:lpstr>
      <vt:lpstr>PowerPoint Presentation</vt:lpstr>
      <vt:lpstr>Структура пореских система</vt:lpstr>
      <vt:lpstr>PowerPoint Presentation</vt:lpstr>
      <vt:lpstr>Изазови у опорезивању</vt:lpstr>
      <vt:lpstr>Порески систем као инструмент економске конкурентности</vt:lpstr>
      <vt:lpstr>PowerPoint Presentation</vt:lpstr>
      <vt:lpstr>Порески систем Републике Српске</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ПОРЕЗИ</dc:title>
  <dc:creator>TopicPavkovic, Branka (FAOBA)</dc:creator>
  <cp:lastModifiedBy>Branka</cp:lastModifiedBy>
  <cp:revision>44</cp:revision>
  <dcterms:created xsi:type="dcterms:W3CDTF">2025-11-28T07:35:31Z</dcterms:created>
  <dcterms:modified xsi:type="dcterms:W3CDTF">2025-12-17T11:29:44Z</dcterms:modified>
</cp:coreProperties>
</file>