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46"/>
  </p:notesMasterIdLst>
  <p:sldIdLst>
    <p:sldId id="256" r:id="rId2"/>
    <p:sldId id="282" r:id="rId3"/>
    <p:sldId id="283" r:id="rId4"/>
    <p:sldId id="297" r:id="rId5"/>
    <p:sldId id="284" r:id="rId6"/>
    <p:sldId id="275" r:id="rId7"/>
    <p:sldId id="277" r:id="rId8"/>
    <p:sldId id="285" r:id="rId9"/>
    <p:sldId id="276" r:id="rId10"/>
    <p:sldId id="278" r:id="rId11"/>
    <p:sldId id="279" r:id="rId12"/>
    <p:sldId id="280" r:id="rId13"/>
    <p:sldId id="294" r:id="rId14"/>
    <p:sldId id="288" r:id="rId15"/>
    <p:sldId id="289" r:id="rId16"/>
    <p:sldId id="304" r:id="rId17"/>
    <p:sldId id="306" r:id="rId18"/>
    <p:sldId id="257" r:id="rId19"/>
    <p:sldId id="286" r:id="rId20"/>
    <p:sldId id="287" r:id="rId21"/>
    <p:sldId id="290" r:id="rId22"/>
    <p:sldId id="295" r:id="rId23"/>
    <p:sldId id="307" r:id="rId24"/>
    <p:sldId id="308" r:id="rId25"/>
    <p:sldId id="293" r:id="rId26"/>
    <p:sldId id="258" r:id="rId27"/>
    <p:sldId id="259" r:id="rId28"/>
    <p:sldId id="260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310" r:id="rId37"/>
    <p:sldId id="311" r:id="rId38"/>
    <p:sldId id="298" r:id="rId39"/>
    <p:sldId id="299" r:id="rId40"/>
    <p:sldId id="300" r:id="rId41"/>
    <p:sldId id="301" r:id="rId42"/>
    <p:sldId id="302" r:id="rId43"/>
    <p:sldId id="312" r:id="rId44"/>
    <p:sldId id="30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43" autoAdjust="0"/>
    <p:restoredTop sz="94713" autoAdjust="0"/>
  </p:normalViewPr>
  <p:slideViewPr>
    <p:cSldViewPr>
      <p:cViewPr varScale="1">
        <p:scale>
          <a:sx n="109" d="100"/>
          <a:sy n="109" d="100"/>
        </p:scale>
        <p:origin x="129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UBI\Docs\TEZA\ECB\III\Strategija%20ECB\Referentne%20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UBI\Docs\TEZA\ECB\III\Strategija%20ECB\Referentne%20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Glavne kamatne stope ECB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4861162214536333E-2"/>
          <c:y val="0.18953855430233427"/>
          <c:w val="0.59542416142936105"/>
          <c:h val="0.48120096474427276"/>
        </c:manualLayout>
      </c:layout>
      <c:lineChart>
        <c:grouping val="standard"/>
        <c:varyColors val="0"/>
        <c:ser>
          <c:idx val="0"/>
          <c:order val="0"/>
          <c:tx>
            <c:strRef>
              <c:f>Sheet1!$C$58</c:f>
              <c:strCache>
                <c:ptCount val="1"/>
                <c:pt idx="0">
                  <c:v>Depozitne olakšice</c:v>
                </c:pt>
              </c:strCache>
            </c:strRef>
          </c:tx>
          <c:marker>
            <c:symbol val="none"/>
          </c:marker>
          <c:cat>
            <c:strRef>
              <c:f>Sheet1!$B$59:$B$104</c:f>
              <c:strCache>
                <c:ptCount val="46"/>
                <c:pt idx="0">
                  <c:v>01 Jan 1999</c:v>
                </c:pt>
                <c:pt idx="1">
                  <c:v>04 Jan 1999</c:v>
                </c:pt>
                <c:pt idx="2">
                  <c:v>22 Jan 1999</c:v>
                </c:pt>
                <c:pt idx="3">
                  <c:v>09 Apr 1999</c:v>
                </c:pt>
                <c:pt idx="4">
                  <c:v>05 Nov 1999</c:v>
                </c:pt>
                <c:pt idx="5">
                  <c:v>04 Feb 2000</c:v>
                </c:pt>
                <c:pt idx="6">
                  <c:v>17 Mar 2000</c:v>
                </c:pt>
                <c:pt idx="7">
                  <c:v>28 Apr 2000</c:v>
                </c:pt>
                <c:pt idx="8">
                  <c:v>09 Jun 2000</c:v>
                </c:pt>
                <c:pt idx="9">
                  <c:v>28 Jun 2000</c:v>
                </c:pt>
                <c:pt idx="10">
                  <c:v>01 Sep 2000</c:v>
                </c:pt>
                <c:pt idx="11">
                  <c:v>06 Oct 2000</c:v>
                </c:pt>
                <c:pt idx="12">
                  <c:v>11 May 2001</c:v>
                </c:pt>
                <c:pt idx="13">
                  <c:v>31 Aug 2001</c:v>
                </c:pt>
                <c:pt idx="14">
                  <c:v>18 Sep 2001</c:v>
                </c:pt>
                <c:pt idx="15">
                  <c:v>09 Nov 2001</c:v>
                </c:pt>
                <c:pt idx="16">
                  <c:v>06 Dec 2002</c:v>
                </c:pt>
                <c:pt idx="17">
                  <c:v>07 Mar 2003</c:v>
                </c:pt>
                <c:pt idx="18">
                  <c:v>06 Jun 2003</c:v>
                </c:pt>
                <c:pt idx="19">
                  <c:v>06 Dec 2005</c:v>
                </c:pt>
                <c:pt idx="20">
                  <c:v>08 Mar 2006</c:v>
                </c:pt>
                <c:pt idx="21">
                  <c:v>15 Jun 2006</c:v>
                </c:pt>
                <c:pt idx="22">
                  <c:v>09 Aug 2006</c:v>
                </c:pt>
                <c:pt idx="23">
                  <c:v>11 Oct 2006</c:v>
                </c:pt>
                <c:pt idx="24">
                  <c:v>13 Dec 2006</c:v>
                </c:pt>
                <c:pt idx="25">
                  <c:v>14 Mar 2007</c:v>
                </c:pt>
                <c:pt idx="26">
                  <c:v>13 Jun 2007</c:v>
                </c:pt>
                <c:pt idx="27">
                  <c:v>09 Jul 2008</c:v>
                </c:pt>
                <c:pt idx="28">
                  <c:v>08 Oct 2008</c:v>
                </c:pt>
                <c:pt idx="29">
                  <c:v>09 Oct 2008</c:v>
                </c:pt>
                <c:pt idx="30">
                  <c:v>15 Oct 2008</c:v>
                </c:pt>
                <c:pt idx="31">
                  <c:v>12 Nov 2008</c:v>
                </c:pt>
                <c:pt idx="32">
                  <c:v>10 Dec 2008</c:v>
                </c:pt>
                <c:pt idx="33">
                  <c:v>21 Jan 2009</c:v>
                </c:pt>
                <c:pt idx="34">
                  <c:v>11 Mar 2009</c:v>
                </c:pt>
                <c:pt idx="35">
                  <c:v>08 Apr 2009</c:v>
                </c:pt>
                <c:pt idx="36">
                  <c:v>13 May 2009</c:v>
                </c:pt>
                <c:pt idx="37">
                  <c:v>13 Apr 2011</c:v>
                </c:pt>
                <c:pt idx="38">
                  <c:v>13. Jul 2011</c:v>
                </c:pt>
                <c:pt idx="39">
                  <c:v>9. Nov 2011</c:v>
                </c:pt>
                <c:pt idx="40">
                  <c:v>14. Dec 2011</c:v>
                </c:pt>
                <c:pt idx="41">
                  <c:v>11 Jul.2012</c:v>
                </c:pt>
                <c:pt idx="42">
                  <c:v>8. May 2013</c:v>
                </c:pt>
                <c:pt idx="43">
                  <c:v>13. Nov 2013</c:v>
                </c:pt>
                <c:pt idx="44">
                  <c:v>11.Jun2014</c:v>
                </c:pt>
                <c:pt idx="45">
                  <c:v>10.Sep.2014</c:v>
                </c:pt>
              </c:strCache>
            </c:strRef>
          </c:cat>
          <c:val>
            <c:numRef>
              <c:f>Sheet1!$C$59:$C$104</c:f>
              <c:numCache>
                <c:formatCode>General</c:formatCode>
                <c:ptCount val="46"/>
                <c:pt idx="0">
                  <c:v>2</c:v>
                </c:pt>
                <c:pt idx="1">
                  <c:v>2.75</c:v>
                </c:pt>
                <c:pt idx="2">
                  <c:v>2</c:v>
                </c:pt>
                <c:pt idx="3">
                  <c:v>1.5</c:v>
                </c:pt>
                <c:pt idx="4">
                  <c:v>2</c:v>
                </c:pt>
                <c:pt idx="5">
                  <c:v>2.25</c:v>
                </c:pt>
                <c:pt idx="6">
                  <c:v>2.5</c:v>
                </c:pt>
                <c:pt idx="7">
                  <c:v>2.75</c:v>
                </c:pt>
                <c:pt idx="8">
                  <c:v>3.25</c:v>
                </c:pt>
                <c:pt idx="9">
                  <c:v>3.25</c:v>
                </c:pt>
                <c:pt idx="10">
                  <c:v>3.5</c:v>
                </c:pt>
                <c:pt idx="11">
                  <c:v>3.75</c:v>
                </c:pt>
                <c:pt idx="12">
                  <c:v>3.5</c:v>
                </c:pt>
                <c:pt idx="13">
                  <c:v>3.25</c:v>
                </c:pt>
                <c:pt idx="14">
                  <c:v>2.75</c:v>
                </c:pt>
                <c:pt idx="15">
                  <c:v>2.25</c:v>
                </c:pt>
                <c:pt idx="16">
                  <c:v>1.75</c:v>
                </c:pt>
                <c:pt idx="17">
                  <c:v>1.5</c:v>
                </c:pt>
                <c:pt idx="18">
                  <c:v>1</c:v>
                </c:pt>
                <c:pt idx="19">
                  <c:v>1.25</c:v>
                </c:pt>
                <c:pt idx="20">
                  <c:v>1.5</c:v>
                </c:pt>
                <c:pt idx="21">
                  <c:v>1.75</c:v>
                </c:pt>
                <c:pt idx="22">
                  <c:v>2</c:v>
                </c:pt>
                <c:pt idx="23">
                  <c:v>2.25</c:v>
                </c:pt>
                <c:pt idx="24">
                  <c:v>2.5</c:v>
                </c:pt>
                <c:pt idx="25">
                  <c:v>2.75</c:v>
                </c:pt>
                <c:pt idx="26">
                  <c:v>3</c:v>
                </c:pt>
                <c:pt idx="27">
                  <c:v>3.25</c:v>
                </c:pt>
                <c:pt idx="28">
                  <c:v>2.75</c:v>
                </c:pt>
                <c:pt idx="29">
                  <c:v>3.25</c:v>
                </c:pt>
                <c:pt idx="30">
                  <c:v>3.25</c:v>
                </c:pt>
                <c:pt idx="31">
                  <c:v>2.75</c:v>
                </c:pt>
                <c:pt idx="32">
                  <c:v>2</c:v>
                </c:pt>
                <c:pt idx="33">
                  <c:v>1</c:v>
                </c:pt>
                <c:pt idx="34">
                  <c:v>0.5</c:v>
                </c:pt>
                <c:pt idx="35">
                  <c:v>0.25</c:v>
                </c:pt>
                <c:pt idx="36">
                  <c:v>0.25</c:v>
                </c:pt>
                <c:pt idx="37">
                  <c:v>0.5</c:v>
                </c:pt>
                <c:pt idx="38">
                  <c:v>0.75000000000000122</c:v>
                </c:pt>
                <c:pt idx="39">
                  <c:v>0.5</c:v>
                </c:pt>
                <c:pt idx="40">
                  <c:v>0.25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-0.1</c:v>
                </c:pt>
                <c:pt idx="45">
                  <c:v>-0.2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62-4753-BCE4-6663515C74B7}"/>
            </c:ext>
          </c:extLst>
        </c:ser>
        <c:ser>
          <c:idx val="1"/>
          <c:order val="1"/>
          <c:tx>
            <c:strRef>
              <c:f>Sheet1!$D$58</c:f>
              <c:strCache>
                <c:ptCount val="1"/>
                <c:pt idx="0">
                  <c:v>Marginalne kreditne olakšice 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Sheet1!$B$59:$B$104</c:f>
              <c:strCache>
                <c:ptCount val="46"/>
                <c:pt idx="0">
                  <c:v>01 Jan 1999</c:v>
                </c:pt>
                <c:pt idx="1">
                  <c:v>04 Jan 1999</c:v>
                </c:pt>
                <c:pt idx="2">
                  <c:v>22 Jan 1999</c:v>
                </c:pt>
                <c:pt idx="3">
                  <c:v>09 Apr 1999</c:v>
                </c:pt>
                <c:pt idx="4">
                  <c:v>05 Nov 1999</c:v>
                </c:pt>
                <c:pt idx="5">
                  <c:v>04 Feb 2000</c:v>
                </c:pt>
                <c:pt idx="6">
                  <c:v>17 Mar 2000</c:v>
                </c:pt>
                <c:pt idx="7">
                  <c:v>28 Apr 2000</c:v>
                </c:pt>
                <c:pt idx="8">
                  <c:v>09 Jun 2000</c:v>
                </c:pt>
                <c:pt idx="9">
                  <c:v>28 Jun 2000</c:v>
                </c:pt>
                <c:pt idx="10">
                  <c:v>01 Sep 2000</c:v>
                </c:pt>
                <c:pt idx="11">
                  <c:v>06 Oct 2000</c:v>
                </c:pt>
                <c:pt idx="12">
                  <c:v>11 May 2001</c:v>
                </c:pt>
                <c:pt idx="13">
                  <c:v>31 Aug 2001</c:v>
                </c:pt>
                <c:pt idx="14">
                  <c:v>18 Sep 2001</c:v>
                </c:pt>
                <c:pt idx="15">
                  <c:v>09 Nov 2001</c:v>
                </c:pt>
                <c:pt idx="16">
                  <c:v>06 Dec 2002</c:v>
                </c:pt>
                <c:pt idx="17">
                  <c:v>07 Mar 2003</c:v>
                </c:pt>
                <c:pt idx="18">
                  <c:v>06 Jun 2003</c:v>
                </c:pt>
                <c:pt idx="19">
                  <c:v>06 Dec 2005</c:v>
                </c:pt>
                <c:pt idx="20">
                  <c:v>08 Mar 2006</c:v>
                </c:pt>
                <c:pt idx="21">
                  <c:v>15 Jun 2006</c:v>
                </c:pt>
                <c:pt idx="22">
                  <c:v>09 Aug 2006</c:v>
                </c:pt>
                <c:pt idx="23">
                  <c:v>11 Oct 2006</c:v>
                </c:pt>
                <c:pt idx="24">
                  <c:v>13 Dec 2006</c:v>
                </c:pt>
                <c:pt idx="25">
                  <c:v>14 Mar 2007</c:v>
                </c:pt>
                <c:pt idx="26">
                  <c:v>13 Jun 2007</c:v>
                </c:pt>
                <c:pt idx="27">
                  <c:v>09 Jul 2008</c:v>
                </c:pt>
                <c:pt idx="28">
                  <c:v>08 Oct 2008</c:v>
                </c:pt>
                <c:pt idx="29">
                  <c:v>09 Oct 2008</c:v>
                </c:pt>
                <c:pt idx="30">
                  <c:v>15 Oct 2008</c:v>
                </c:pt>
                <c:pt idx="31">
                  <c:v>12 Nov 2008</c:v>
                </c:pt>
                <c:pt idx="32">
                  <c:v>10 Dec 2008</c:v>
                </c:pt>
                <c:pt idx="33">
                  <c:v>21 Jan 2009</c:v>
                </c:pt>
                <c:pt idx="34">
                  <c:v>11 Mar 2009</c:v>
                </c:pt>
                <c:pt idx="35">
                  <c:v>08 Apr 2009</c:v>
                </c:pt>
                <c:pt idx="36">
                  <c:v>13 May 2009</c:v>
                </c:pt>
                <c:pt idx="37">
                  <c:v>13 Apr 2011</c:v>
                </c:pt>
                <c:pt idx="38">
                  <c:v>13. Jul 2011</c:v>
                </c:pt>
                <c:pt idx="39">
                  <c:v>9. Nov 2011</c:v>
                </c:pt>
                <c:pt idx="40">
                  <c:v>14. Dec 2011</c:v>
                </c:pt>
                <c:pt idx="41">
                  <c:v>11 Jul.2012</c:v>
                </c:pt>
                <c:pt idx="42">
                  <c:v>8. May 2013</c:v>
                </c:pt>
                <c:pt idx="43">
                  <c:v>13. Nov 2013</c:v>
                </c:pt>
                <c:pt idx="44">
                  <c:v>11.Jun2014</c:v>
                </c:pt>
                <c:pt idx="45">
                  <c:v>10.Sep.2014</c:v>
                </c:pt>
              </c:strCache>
            </c:strRef>
          </c:cat>
          <c:val>
            <c:numRef>
              <c:f>Sheet1!$D$59:$D$104</c:f>
              <c:numCache>
                <c:formatCode>General</c:formatCode>
                <c:ptCount val="46"/>
                <c:pt idx="0">
                  <c:v>4.5</c:v>
                </c:pt>
                <c:pt idx="1">
                  <c:v>3.25</c:v>
                </c:pt>
                <c:pt idx="2">
                  <c:v>4.5</c:v>
                </c:pt>
                <c:pt idx="3">
                  <c:v>3.5</c:v>
                </c:pt>
                <c:pt idx="4">
                  <c:v>4</c:v>
                </c:pt>
                <c:pt idx="5">
                  <c:v>4.25</c:v>
                </c:pt>
                <c:pt idx="6">
                  <c:v>4.5</c:v>
                </c:pt>
                <c:pt idx="7">
                  <c:v>4.75</c:v>
                </c:pt>
                <c:pt idx="8">
                  <c:v>5.25</c:v>
                </c:pt>
                <c:pt idx="9">
                  <c:v>5.25</c:v>
                </c:pt>
                <c:pt idx="10">
                  <c:v>5.5</c:v>
                </c:pt>
                <c:pt idx="11">
                  <c:v>5.75</c:v>
                </c:pt>
                <c:pt idx="12">
                  <c:v>5.5</c:v>
                </c:pt>
                <c:pt idx="13">
                  <c:v>5.25</c:v>
                </c:pt>
                <c:pt idx="14">
                  <c:v>4.75</c:v>
                </c:pt>
                <c:pt idx="15">
                  <c:v>4.25</c:v>
                </c:pt>
                <c:pt idx="16">
                  <c:v>3.75</c:v>
                </c:pt>
                <c:pt idx="17">
                  <c:v>3.5</c:v>
                </c:pt>
                <c:pt idx="18">
                  <c:v>3</c:v>
                </c:pt>
                <c:pt idx="19">
                  <c:v>3.25</c:v>
                </c:pt>
                <c:pt idx="20">
                  <c:v>3.5</c:v>
                </c:pt>
                <c:pt idx="21">
                  <c:v>3.75</c:v>
                </c:pt>
                <c:pt idx="22">
                  <c:v>4</c:v>
                </c:pt>
                <c:pt idx="23">
                  <c:v>4.25</c:v>
                </c:pt>
                <c:pt idx="24">
                  <c:v>4.5</c:v>
                </c:pt>
                <c:pt idx="25">
                  <c:v>4.75</c:v>
                </c:pt>
                <c:pt idx="26">
                  <c:v>5</c:v>
                </c:pt>
                <c:pt idx="27">
                  <c:v>5.25</c:v>
                </c:pt>
                <c:pt idx="28">
                  <c:v>4.75</c:v>
                </c:pt>
                <c:pt idx="29">
                  <c:v>4.25</c:v>
                </c:pt>
                <c:pt idx="30">
                  <c:v>4.25</c:v>
                </c:pt>
                <c:pt idx="31">
                  <c:v>3.75</c:v>
                </c:pt>
                <c:pt idx="32">
                  <c:v>3</c:v>
                </c:pt>
                <c:pt idx="33">
                  <c:v>3</c:v>
                </c:pt>
                <c:pt idx="34">
                  <c:v>2.5</c:v>
                </c:pt>
                <c:pt idx="35">
                  <c:v>2.25</c:v>
                </c:pt>
                <c:pt idx="36">
                  <c:v>1.75</c:v>
                </c:pt>
                <c:pt idx="37">
                  <c:v>2</c:v>
                </c:pt>
                <c:pt idx="38">
                  <c:v>2.25</c:v>
                </c:pt>
                <c:pt idx="39">
                  <c:v>2</c:v>
                </c:pt>
                <c:pt idx="40">
                  <c:v>1.75</c:v>
                </c:pt>
                <c:pt idx="41">
                  <c:v>1.5</c:v>
                </c:pt>
                <c:pt idx="42">
                  <c:v>1</c:v>
                </c:pt>
                <c:pt idx="43">
                  <c:v>0.75000000000000122</c:v>
                </c:pt>
                <c:pt idx="44">
                  <c:v>0.4</c:v>
                </c:pt>
                <c:pt idx="45">
                  <c:v>0.30000000000000032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62-4753-BCE4-6663515C74B7}"/>
            </c:ext>
          </c:extLst>
        </c:ser>
        <c:ser>
          <c:idx val="2"/>
          <c:order val="2"/>
          <c:tx>
            <c:strRef>
              <c:f>Sheet1!$E$58</c:f>
              <c:strCache>
                <c:ptCount val="1"/>
                <c:pt idx="0">
                  <c:v>Glavne operacije refinansiranja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Sheet1!$B$59:$B$104</c:f>
              <c:strCache>
                <c:ptCount val="46"/>
                <c:pt idx="0">
                  <c:v>01 Jan 1999</c:v>
                </c:pt>
                <c:pt idx="1">
                  <c:v>04 Jan 1999</c:v>
                </c:pt>
                <c:pt idx="2">
                  <c:v>22 Jan 1999</c:v>
                </c:pt>
                <c:pt idx="3">
                  <c:v>09 Apr 1999</c:v>
                </c:pt>
                <c:pt idx="4">
                  <c:v>05 Nov 1999</c:v>
                </c:pt>
                <c:pt idx="5">
                  <c:v>04 Feb 2000</c:v>
                </c:pt>
                <c:pt idx="6">
                  <c:v>17 Mar 2000</c:v>
                </c:pt>
                <c:pt idx="7">
                  <c:v>28 Apr 2000</c:v>
                </c:pt>
                <c:pt idx="8">
                  <c:v>09 Jun 2000</c:v>
                </c:pt>
                <c:pt idx="9">
                  <c:v>28 Jun 2000</c:v>
                </c:pt>
                <c:pt idx="10">
                  <c:v>01 Sep 2000</c:v>
                </c:pt>
                <c:pt idx="11">
                  <c:v>06 Oct 2000</c:v>
                </c:pt>
                <c:pt idx="12">
                  <c:v>11 May 2001</c:v>
                </c:pt>
                <c:pt idx="13">
                  <c:v>31 Aug 2001</c:v>
                </c:pt>
                <c:pt idx="14">
                  <c:v>18 Sep 2001</c:v>
                </c:pt>
                <c:pt idx="15">
                  <c:v>09 Nov 2001</c:v>
                </c:pt>
                <c:pt idx="16">
                  <c:v>06 Dec 2002</c:v>
                </c:pt>
                <c:pt idx="17">
                  <c:v>07 Mar 2003</c:v>
                </c:pt>
                <c:pt idx="18">
                  <c:v>06 Jun 2003</c:v>
                </c:pt>
                <c:pt idx="19">
                  <c:v>06 Dec 2005</c:v>
                </c:pt>
                <c:pt idx="20">
                  <c:v>08 Mar 2006</c:v>
                </c:pt>
                <c:pt idx="21">
                  <c:v>15 Jun 2006</c:v>
                </c:pt>
                <c:pt idx="22">
                  <c:v>09 Aug 2006</c:v>
                </c:pt>
                <c:pt idx="23">
                  <c:v>11 Oct 2006</c:v>
                </c:pt>
                <c:pt idx="24">
                  <c:v>13 Dec 2006</c:v>
                </c:pt>
                <c:pt idx="25">
                  <c:v>14 Mar 2007</c:v>
                </c:pt>
                <c:pt idx="26">
                  <c:v>13 Jun 2007</c:v>
                </c:pt>
                <c:pt idx="27">
                  <c:v>09 Jul 2008</c:v>
                </c:pt>
                <c:pt idx="28">
                  <c:v>08 Oct 2008</c:v>
                </c:pt>
                <c:pt idx="29">
                  <c:v>09 Oct 2008</c:v>
                </c:pt>
                <c:pt idx="30">
                  <c:v>15 Oct 2008</c:v>
                </c:pt>
                <c:pt idx="31">
                  <c:v>12 Nov 2008</c:v>
                </c:pt>
                <c:pt idx="32">
                  <c:v>10 Dec 2008</c:v>
                </c:pt>
                <c:pt idx="33">
                  <c:v>21 Jan 2009</c:v>
                </c:pt>
                <c:pt idx="34">
                  <c:v>11 Mar 2009</c:v>
                </c:pt>
                <c:pt idx="35">
                  <c:v>08 Apr 2009</c:v>
                </c:pt>
                <c:pt idx="36">
                  <c:v>13 May 2009</c:v>
                </c:pt>
                <c:pt idx="37">
                  <c:v>13 Apr 2011</c:v>
                </c:pt>
                <c:pt idx="38">
                  <c:v>13. Jul 2011</c:v>
                </c:pt>
                <c:pt idx="39">
                  <c:v>9. Nov 2011</c:v>
                </c:pt>
                <c:pt idx="40">
                  <c:v>14. Dec 2011</c:v>
                </c:pt>
                <c:pt idx="41">
                  <c:v>11 Jul.2012</c:v>
                </c:pt>
                <c:pt idx="42">
                  <c:v>8. May 2013</c:v>
                </c:pt>
                <c:pt idx="43">
                  <c:v>13. Nov 2013</c:v>
                </c:pt>
                <c:pt idx="44">
                  <c:v>11.Jun2014</c:v>
                </c:pt>
                <c:pt idx="45">
                  <c:v>10.Sep.2014</c:v>
                </c:pt>
              </c:strCache>
            </c:strRef>
          </c:cat>
          <c:val>
            <c:numRef>
              <c:f>Sheet1!$E$59:$E$104</c:f>
              <c:numCache>
                <c:formatCode>General</c:formatCode>
                <c:ptCount val="4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2.5</c:v>
                </c:pt>
                <c:pt idx="4">
                  <c:v>3</c:v>
                </c:pt>
                <c:pt idx="5">
                  <c:v>3.25</c:v>
                </c:pt>
                <c:pt idx="6">
                  <c:v>3.5</c:v>
                </c:pt>
                <c:pt idx="7">
                  <c:v>3.75</c:v>
                </c:pt>
                <c:pt idx="8">
                  <c:v>4.25</c:v>
                </c:pt>
                <c:pt idx="9">
                  <c:v>4.25</c:v>
                </c:pt>
                <c:pt idx="10">
                  <c:v>4.5</c:v>
                </c:pt>
                <c:pt idx="11">
                  <c:v>4.75</c:v>
                </c:pt>
                <c:pt idx="12">
                  <c:v>4.5</c:v>
                </c:pt>
                <c:pt idx="13">
                  <c:v>4.25</c:v>
                </c:pt>
                <c:pt idx="14">
                  <c:v>3.75</c:v>
                </c:pt>
                <c:pt idx="15">
                  <c:v>3.25</c:v>
                </c:pt>
                <c:pt idx="16">
                  <c:v>2.75</c:v>
                </c:pt>
                <c:pt idx="17">
                  <c:v>2.5</c:v>
                </c:pt>
                <c:pt idx="18">
                  <c:v>2</c:v>
                </c:pt>
                <c:pt idx="19">
                  <c:v>2.25</c:v>
                </c:pt>
                <c:pt idx="20">
                  <c:v>2.5</c:v>
                </c:pt>
                <c:pt idx="21">
                  <c:v>2.75</c:v>
                </c:pt>
                <c:pt idx="22">
                  <c:v>3</c:v>
                </c:pt>
                <c:pt idx="23">
                  <c:v>3.25</c:v>
                </c:pt>
                <c:pt idx="24">
                  <c:v>3.5</c:v>
                </c:pt>
                <c:pt idx="25">
                  <c:v>3.75</c:v>
                </c:pt>
                <c:pt idx="26">
                  <c:v>4</c:v>
                </c:pt>
                <c:pt idx="27">
                  <c:v>4.25</c:v>
                </c:pt>
                <c:pt idx="28">
                  <c:v>3.75</c:v>
                </c:pt>
                <c:pt idx="29">
                  <c:v>3.75</c:v>
                </c:pt>
                <c:pt idx="30">
                  <c:v>3.75</c:v>
                </c:pt>
                <c:pt idx="31">
                  <c:v>3.25</c:v>
                </c:pt>
                <c:pt idx="32">
                  <c:v>2.5</c:v>
                </c:pt>
                <c:pt idx="33">
                  <c:v>2</c:v>
                </c:pt>
                <c:pt idx="34">
                  <c:v>1.5</c:v>
                </c:pt>
                <c:pt idx="35">
                  <c:v>1.25</c:v>
                </c:pt>
                <c:pt idx="36">
                  <c:v>1</c:v>
                </c:pt>
                <c:pt idx="37">
                  <c:v>1.25</c:v>
                </c:pt>
                <c:pt idx="38">
                  <c:v>1.5</c:v>
                </c:pt>
                <c:pt idx="39">
                  <c:v>1.25</c:v>
                </c:pt>
                <c:pt idx="40">
                  <c:v>1</c:v>
                </c:pt>
                <c:pt idx="41">
                  <c:v>0.75000000000000122</c:v>
                </c:pt>
                <c:pt idx="42">
                  <c:v>0.5</c:v>
                </c:pt>
                <c:pt idx="43">
                  <c:v>0.25</c:v>
                </c:pt>
                <c:pt idx="44">
                  <c:v>0.15000000000000024</c:v>
                </c:pt>
                <c:pt idx="45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62-4753-BCE4-6663515C7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441472"/>
        <c:axId val="54443008"/>
      </c:lineChart>
      <c:catAx>
        <c:axId val="54441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54443008"/>
        <c:crosses val="autoZero"/>
        <c:auto val="1"/>
        <c:lblAlgn val="ctr"/>
        <c:lblOffset val="100"/>
        <c:noMultiLvlLbl val="0"/>
      </c:catAx>
      <c:valAx>
        <c:axId val="54443008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44414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Euribor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Euribor!$A$33</c:f>
              <c:strCache>
                <c:ptCount val="1"/>
                <c:pt idx="0">
                  <c:v>1 nedelja</c:v>
                </c:pt>
              </c:strCache>
            </c:strRef>
          </c:tx>
          <c:marker>
            <c:symbol val="none"/>
          </c:marker>
          <c:cat>
            <c:numRef>
              <c:f>Euribor!$B$32:$O$32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Euribor!$B$33:$O$33</c:f>
              <c:numCache>
                <c:formatCode>0.000</c:formatCode>
                <c:ptCount val="14"/>
                <c:pt idx="0">
                  <c:v>3.3169999999999957</c:v>
                </c:pt>
                <c:pt idx="1">
                  <c:v>2.9079999999999999</c:v>
                </c:pt>
                <c:pt idx="2">
                  <c:v>2.0870000000000002</c:v>
                </c:pt>
                <c:pt idx="3">
                  <c:v>2.1119999999999997</c:v>
                </c:pt>
                <c:pt idx="4">
                  <c:v>2.3609999999999998</c:v>
                </c:pt>
                <c:pt idx="5">
                  <c:v>3.6139999999999999</c:v>
                </c:pt>
                <c:pt idx="6">
                  <c:v>4.1239999999999899</c:v>
                </c:pt>
                <c:pt idx="7">
                  <c:v>2.3569999999999967</c:v>
                </c:pt>
                <c:pt idx="8">
                  <c:v>0.36900000000000038</c:v>
                </c:pt>
                <c:pt idx="9">
                  <c:v>0.59</c:v>
                </c:pt>
                <c:pt idx="10" formatCode="General">
                  <c:v>0.65200000000000136</c:v>
                </c:pt>
                <c:pt idx="11" formatCode="General">
                  <c:v>8.0000000000000043E-2</c:v>
                </c:pt>
                <c:pt idx="12" formatCode="General">
                  <c:v>0.18300000000000027</c:v>
                </c:pt>
                <c:pt idx="13" formatCode="General">
                  <c:v>-2.0000000000000011E-2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B5-42CD-A3C4-3B2B8A4FC08E}"/>
            </c:ext>
          </c:extLst>
        </c:ser>
        <c:ser>
          <c:idx val="1"/>
          <c:order val="1"/>
          <c:tx>
            <c:strRef>
              <c:f>Euribor!$A$34</c:f>
              <c:strCache>
                <c:ptCount val="1"/>
                <c:pt idx="0">
                  <c:v>1 mesec</c:v>
                </c:pt>
              </c:strCache>
            </c:strRef>
          </c:tx>
          <c:marker>
            <c:symbol val="none"/>
          </c:marker>
          <c:cat>
            <c:numRef>
              <c:f>Euribor!$B$32:$O$32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Euribor!$B$34:$O$34</c:f>
              <c:numCache>
                <c:formatCode>0.000</c:formatCode>
                <c:ptCount val="14"/>
                <c:pt idx="0">
                  <c:v>3.3119999999999967</c:v>
                </c:pt>
                <c:pt idx="1">
                  <c:v>2.8989999999999987</c:v>
                </c:pt>
                <c:pt idx="2">
                  <c:v>2.0989999999999998</c:v>
                </c:pt>
                <c:pt idx="3">
                  <c:v>2.125</c:v>
                </c:pt>
                <c:pt idx="4">
                  <c:v>2.3989999999999987</c:v>
                </c:pt>
                <c:pt idx="5">
                  <c:v>3.629</c:v>
                </c:pt>
                <c:pt idx="6">
                  <c:v>4.2389999999999999</c:v>
                </c:pt>
                <c:pt idx="7">
                  <c:v>2.57</c:v>
                </c:pt>
                <c:pt idx="8">
                  <c:v>0.45300000000000001</c:v>
                </c:pt>
                <c:pt idx="9">
                  <c:v>0.77400000000000124</c:v>
                </c:pt>
                <c:pt idx="10" formatCode="General">
                  <c:v>1.0049999999999975</c:v>
                </c:pt>
                <c:pt idx="11" formatCode="General">
                  <c:v>0.10900000000000012</c:v>
                </c:pt>
                <c:pt idx="12" formatCode="General">
                  <c:v>0.21400000000000027</c:v>
                </c:pt>
                <c:pt idx="13" formatCode="General">
                  <c:v>1.6000000000000021E-2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B5-42CD-A3C4-3B2B8A4FC08E}"/>
            </c:ext>
          </c:extLst>
        </c:ser>
        <c:ser>
          <c:idx val="2"/>
          <c:order val="2"/>
          <c:tx>
            <c:strRef>
              <c:f>Euribor!$A$35</c:f>
              <c:strCache>
                <c:ptCount val="1"/>
                <c:pt idx="0">
                  <c:v>3 meseca</c:v>
                </c:pt>
              </c:strCache>
            </c:strRef>
          </c:tx>
          <c:marker>
            <c:symbol val="none"/>
          </c:marker>
          <c:cat>
            <c:numRef>
              <c:f>Euribor!$B$32:$O$32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Euribor!$B$35:$O$35</c:f>
              <c:numCache>
                <c:formatCode>0.000</c:formatCode>
                <c:ptCount val="14"/>
                <c:pt idx="0">
                  <c:v>3.2789999999999999</c:v>
                </c:pt>
                <c:pt idx="1">
                  <c:v>2.8609999999999998</c:v>
                </c:pt>
                <c:pt idx="2">
                  <c:v>2.12</c:v>
                </c:pt>
                <c:pt idx="3">
                  <c:v>2.1539999999999999</c:v>
                </c:pt>
                <c:pt idx="4">
                  <c:v>2.488</c:v>
                </c:pt>
                <c:pt idx="5">
                  <c:v>3.7250000000000001</c:v>
                </c:pt>
                <c:pt idx="6">
                  <c:v>4.6649999999999867</c:v>
                </c:pt>
                <c:pt idx="7">
                  <c:v>2.8589999999999987</c:v>
                </c:pt>
                <c:pt idx="8">
                  <c:v>0.70000000000000062</c:v>
                </c:pt>
                <c:pt idx="9">
                  <c:v>1.0009999999999974</c:v>
                </c:pt>
                <c:pt idx="10" formatCode="General">
                  <c:v>1.343</c:v>
                </c:pt>
                <c:pt idx="11" formatCode="General">
                  <c:v>0.18800000000000031</c:v>
                </c:pt>
                <c:pt idx="12" formatCode="General">
                  <c:v>0.28400000000000031</c:v>
                </c:pt>
                <c:pt idx="13" formatCode="General">
                  <c:v>7.5999999999999998E-2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B5-42CD-A3C4-3B2B8A4FC08E}"/>
            </c:ext>
          </c:extLst>
        </c:ser>
        <c:ser>
          <c:idx val="3"/>
          <c:order val="3"/>
          <c:tx>
            <c:strRef>
              <c:f>Euribor!$A$36</c:f>
              <c:strCache>
                <c:ptCount val="1"/>
                <c:pt idx="0">
                  <c:v>6 meseci </c:v>
                </c:pt>
              </c:strCache>
            </c:strRef>
          </c:tx>
          <c:marker>
            <c:symbol val="none"/>
          </c:marker>
          <c:cat>
            <c:numRef>
              <c:f>Euribor!$B$32:$O$32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Euribor!$B$36:$O$36</c:f>
              <c:numCache>
                <c:formatCode>0.000</c:formatCode>
                <c:ptCount val="14"/>
                <c:pt idx="0">
                  <c:v>3.2280000000000002</c:v>
                </c:pt>
                <c:pt idx="1">
                  <c:v>2.794</c:v>
                </c:pt>
                <c:pt idx="2">
                  <c:v>2.1509999999999998</c:v>
                </c:pt>
                <c:pt idx="3">
                  <c:v>2.2090000000000001</c:v>
                </c:pt>
                <c:pt idx="4">
                  <c:v>2.6429999999999998</c:v>
                </c:pt>
                <c:pt idx="5">
                  <c:v>3.8569999999999967</c:v>
                </c:pt>
                <c:pt idx="6">
                  <c:v>4.7030000000000003</c:v>
                </c:pt>
                <c:pt idx="7">
                  <c:v>2.9449999999999998</c:v>
                </c:pt>
                <c:pt idx="8">
                  <c:v>0.996</c:v>
                </c:pt>
                <c:pt idx="9">
                  <c:v>1.224</c:v>
                </c:pt>
                <c:pt idx="10" formatCode="General">
                  <c:v>1.6060000000000001</c:v>
                </c:pt>
                <c:pt idx="11" formatCode="General">
                  <c:v>0.31900000000000062</c:v>
                </c:pt>
                <c:pt idx="12" formatCode="General">
                  <c:v>0.38700000000000062</c:v>
                </c:pt>
                <c:pt idx="13" formatCode="General">
                  <c:v>0.16900000000000001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7B5-42CD-A3C4-3B2B8A4FC08E}"/>
            </c:ext>
          </c:extLst>
        </c:ser>
        <c:ser>
          <c:idx val="4"/>
          <c:order val="4"/>
          <c:tx>
            <c:strRef>
              <c:f>Euribor!$A$37</c:f>
              <c:strCache>
                <c:ptCount val="1"/>
                <c:pt idx="0">
                  <c:v>12 meseci </c:v>
                </c:pt>
              </c:strCache>
            </c:strRef>
          </c:tx>
          <c:marker>
            <c:symbol val="none"/>
          </c:marker>
          <c:cat>
            <c:numRef>
              <c:f>Euribor!$B$32:$O$32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Euribor!$B$37:$O$37</c:f>
              <c:numCache>
                <c:formatCode>0.000</c:formatCode>
                <c:ptCount val="14"/>
                <c:pt idx="0">
                  <c:v>3.3119999999999967</c:v>
                </c:pt>
                <c:pt idx="1">
                  <c:v>2.734</c:v>
                </c:pt>
                <c:pt idx="2">
                  <c:v>2.2749999999999999</c:v>
                </c:pt>
                <c:pt idx="3">
                  <c:v>2.343</c:v>
                </c:pt>
                <c:pt idx="4">
                  <c:v>2.8549999999999978</c:v>
                </c:pt>
                <c:pt idx="5">
                  <c:v>4.03</c:v>
                </c:pt>
                <c:pt idx="6">
                  <c:v>4.7329999999999997</c:v>
                </c:pt>
                <c:pt idx="7">
                  <c:v>3.0249999999999999</c:v>
                </c:pt>
                <c:pt idx="8">
                  <c:v>1.2509999999999974</c:v>
                </c:pt>
                <c:pt idx="9">
                  <c:v>1.504</c:v>
                </c:pt>
                <c:pt idx="10" formatCode="General">
                  <c:v>1.9370000000000001</c:v>
                </c:pt>
                <c:pt idx="11" formatCode="General">
                  <c:v>0.54300000000000004</c:v>
                </c:pt>
                <c:pt idx="12" formatCode="General">
                  <c:v>0.55500000000000005</c:v>
                </c:pt>
                <c:pt idx="13" formatCode="General">
                  <c:v>0.32300000000000062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7B5-42CD-A3C4-3B2B8A4FC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348416"/>
        <c:axId val="54366592"/>
      </c:lineChart>
      <c:catAx>
        <c:axId val="5434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366592"/>
        <c:crosses val="autoZero"/>
        <c:auto val="1"/>
        <c:lblAlgn val="ctr"/>
        <c:lblOffset val="100"/>
        <c:noMultiLvlLbl val="0"/>
      </c:catAx>
      <c:valAx>
        <c:axId val="54366592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0.00" sourceLinked="0"/>
        <c:majorTickMark val="out"/>
        <c:minorTickMark val="none"/>
        <c:tickLblPos val="nextTo"/>
        <c:crossAx val="54348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42448-F563-4A0B-89AA-F24926205F2E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7F036-DA22-4535-966A-C282C7314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5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7F036-DA22-4535-966A-C282C731463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44B1-0A8A-4BF8-B45C-C95ADA9239C8}" type="datetime1">
              <a:rPr lang="en-US" smtClean="0"/>
              <a:pPr/>
              <a:t>10/29/2025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1E2206-3594-4BBF-8164-552FDF4DD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BB3C-B4E7-4BE6-A624-A35482B8AF3E}" type="datetime1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8145-A5C2-4DD2-B71A-19A7D4AF8390}" type="datetime1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AC1B-6736-49D5-BFB3-A1F1D70F655C}" type="datetime1">
              <a:rPr lang="en-US" smtClean="0"/>
              <a:pPr/>
              <a:t>10/29/2025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1E2206-3594-4BBF-8164-552FDF4DD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D4F9-4934-4864-B4A3-45CA39727775}" type="datetime1">
              <a:rPr lang="en-US" smtClean="0"/>
              <a:pPr/>
              <a:t>10/29/2025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4688-00DD-418C-805A-ADEA0262D2D0}" type="datetime1">
              <a:rPr lang="en-US" smtClean="0"/>
              <a:pPr/>
              <a:t>10/29/2025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859-71CA-4D29-B689-1985920A8E22}" type="datetime1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31E2206-3594-4BBF-8164-552FDF4DD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CF41-1181-4B47-8EB8-7CC562E72747}" type="datetime1">
              <a:rPr lang="en-US" smtClean="0"/>
              <a:pPr/>
              <a:t>10/29/2025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A0ED-872E-4D92-BDAD-4EB8A76BE583}" type="datetime1">
              <a:rPr lang="en-US" smtClean="0"/>
              <a:pPr/>
              <a:t>10/29/2025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A05E-D65D-45DB-8EF8-CED93588CEC3}" type="datetime1">
              <a:rPr lang="en-US" smtClean="0"/>
              <a:pPr/>
              <a:t>10/29/2025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FD93-CA57-4B71-9349-7724E6A35CD1}" type="datetime1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BE204D-512C-47A3-A62E-11E0997258C6}" type="datetime1">
              <a:rPr lang="en-US" smtClean="0"/>
              <a:pPr/>
              <a:t>10/29/2025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1E2206-3594-4BBF-8164-552FDF4DD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allstreethedge.com/wp-content/uploads/2015/01/ecb-hq.jpe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438400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sr-Latn-RS" sz="4000" dirty="0"/>
              <a:t>EVROPSKA CENTRALNA BANKA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2290" name="AutoShape 2" descr="Image result for EC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Image result for EC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Image result for EC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562600"/>
          </a:xfrm>
        </p:spPr>
        <p:txBody>
          <a:bodyPr>
            <a:normAutofit fontScale="85000" lnSpcReduction="20000"/>
          </a:bodyPr>
          <a:lstStyle/>
          <a:p>
            <a:r>
              <a:rPr lang="vi-VN" smtClean="0"/>
              <a:t>Evropska komisija je 1969. godine predložila nacrt prvog plana za uspostavljanje Ekonomske i monetarne unije. </a:t>
            </a:r>
            <a:endParaRPr lang="sr-Latn-ME" smtClean="0"/>
          </a:p>
          <a:p>
            <a:endParaRPr lang="sr-Latn-ME" smtClean="0"/>
          </a:p>
          <a:p>
            <a:r>
              <a:rPr lang="vi-VN" smtClean="0"/>
              <a:t>Ova odluka predstavlja formalni osnov stvaranja Evropske monetarne unije (EMU). </a:t>
            </a:r>
            <a:endParaRPr lang="sr-Latn-ME" smtClean="0"/>
          </a:p>
          <a:p>
            <a:endParaRPr lang="sr-Latn-ME" smtClean="0"/>
          </a:p>
          <a:p>
            <a:r>
              <a:rPr lang="vi-VN" smtClean="0"/>
              <a:t>Vernerov izvještaj je predviđao postepeno stvaranje monetarne unije do kraja 70-ih godina prošlog vijeka, uz preporuku o usvajanju glavnih monetarnih odluka na nivou Evropske ekonomske zajednice. </a:t>
            </a:r>
            <a:endParaRPr lang="en-US" smtClean="0"/>
          </a:p>
          <a:p>
            <a:endParaRPr lang="sr-Cyrl-CS" smtClean="0"/>
          </a:p>
          <a:p>
            <a:r>
              <a:rPr lang="vi-VN" smtClean="0"/>
              <a:t>Ovim planom je bila predviđena potpuna konvertibilnost valuta zemalja članica EEZ, fiksnost pariteta, kao i liberalizovano kretanje kapitala.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10200"/>
          </a:xfrm>
        </p:spPr>
        <p:txBody>
          <a:bodyPr>
            <a:normAutofit fontScale="92500"/>
          </a:bodyPr>
          <a:lstStyle/>
          <a:p>
            <a:r>
              <a:rPr lang="vi-VN" smtClean="0"/>
              <a:t>Vernerov izvještaj je definisao okvire i intenzitet stvaranja monetarne politike članica Evropske ekonomske zajednice. Planirana je i organizacija centralnih banaka na nivou EEZ sa zajedničkom kreditnom i monetarnom politikom. </a:t>
            </a:r>
            <a:endParaRPr lang="sr-Latn-ME" smtClean="0"/>
          </a:p>
          <a:p>
            <a:endParaRPr lang="sr-Latn-ME" smtClean="0"/>
          </a:p>
          <a:p>
            <a:r>
              <a:rPr lang="vi-VN" smtClean="0"/>
              <a:t>Slabosti Vernerovog izvještaja su se ogledale u nedostatku čvršćih kriterijuma za koordinaciju ostalih dijelova ekonomskih politika članica EEZ u uslovima monetarne integracije.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86400"/>
          </a:xfrm>
        </p:spPr>
        <p:txBody>
          <a:bodyPr>
            <a:normAutofit fontScale="92500"/>
          </a:bodyPr>
          <a:lstStyle/>
          <a:p>
            <a:r>
              <a:rPr lang="vi-VN" dirty="0" smtClean="0"/>
              <a:t>Generalno posmatrano, Evropski monetarni sistem je bio uspješan u obezbjeđivanju monetarne stabilnosti, dok je disciplinovanost koju je sistem nametao dovela do postavljanja stabilnosti cijena kao cilja monetarne politike i u zemljama sa relativno visokim stopama inflacije.</a:t>
            </a:r>
            <a:endParaRPr lang="sr-Cyrl-CS" dirty="0" smtClean="0"/>
          </a:p>
          <a:p>
            <a:endParaRPr lang="sr-Cyrl-CS" dirty="0" smtClean="0"/>
          </a:p>
          <a:p>
            <a:r>
              <a:rPr lang="vi-VN" dirty="0" smtClean="0"/>
              <a:t>Ovim je otvoren put ka višoj fazi integracije Evrope jer je ekonomska konvergencija zemalja članica osnova stvaranja ekonomske i monetarne unije.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024186"/>
              </p:ext>
            </p:extLst>
          </p:nvPr>
        </p:nvGraphicFramePr>
        <p:xfrm>
          <a:off x="76200" y="457199"/>
          <a:ext cx="8915401" cy="626427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582723">
                  <a:extLst>
                    <a:ext uri="{9D8B030D-6E8A-4147-A177-3AD203B41FA5}">
                      <a16:colId xmlns:a16="http://schemas.microsoft.com/office/drawing/2014/main" val="2725411393"/>
                    </a:ext>
                  </a:extLst>
                </a:gridCol>
                <a:gridCol w="1349207">
                  <a:extLst>
                    <a:ext uri="{9D8B030D-6E8A-4147-A177-3AD203B41FA5}">
                      <a16:colId xmlns:a16="http://schemas.microsoft.com/office/drawing/2014/main" val="760331309"/>
                    </a:ext>
                  </a:extLst>
                </a:gridCol>
                <a:gridCol w="1440020">
                  <a:extLst>
                    <a:ext uri="{9D8B030D-6E8A-4147-A177-3AD203B41FA5}">
                      <a16:colId xmlns:a16="http://schemas.microsoft.com/office/drawing/2014/main" val="3407982935"/>
                    </a:ext>
                  </a:extLst>
                </a:gridCol>
                <a:gridCol w="1440020">
                  <a:extLst>
                    <a:ext uri="{9D8B030D-6E8A-4147-A177-3AD203B41FA5}">
                      <a16:colId xmlns:a16="http://schemas.microsoft.com/office/drawing/2014/main" val="1040275205"/>
                    </a:ext>
                  </a:extLst>
                </a:gridCol>
                <a:gridCol w="1440020">
                  <a:extLst>
                    <a:ext uri="{9D8B030D-6E8A-4147-A177-3AD203B41FA5}">
                      <a16:colId xmlns:a16="http://schemas.microsoft.com/office/drawing/2014/main" val="61630077"/>
                    </a:ext>
                  </a:extLst>
                </a:gridCol>
                <a:gridCol w="106634">
                  <a:extLst>
                    <a:ext uri="{9D8B030D-6E8A-4147-A177-3AD203B41FA5}">
                      <a16:colId xmlns:a16="http://schemas.microsoft.com/office/drawing/2014/main" val="1709320784"/>
                    </a:ext>
                  </a:extLst>
                </a:gridCol>
                <a:gridCol w="1556777">
                  <a:extLst>
                    <a:ext uri="{9D8B030D-6E8A-4147-A177-3AD203B41FA5}">
                      <a16:colId xmlns:a16="http://schemas.microsoft.com/office/drawing/2014/main" val="1475120107"/>
                    </a:ext>
                  </a:extLst>
                </a:gridCol>
              </a:tblGrid>
              <a:tr h="316233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 dirty="0">
                          <a:effectLst/>
                        </a:rPr>
                        <a:t>FAZE NASTANKA EVROPSKE MONETARNE UNIJE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369878"/>
                  </a:ext>
                </a:extLst>
              </a:tr>
              <a:tr h="1687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 dirty="0">
                          <a:effectLst/>
                        </a:rPr>
                        <a:t>06.1990.</a:t>
                      </a:r>
                      <a:endParaRPr lang="en-US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 dirty="0">
                          <a:effectLst/>
                        </a:rPr>
                        <a:t>Početak prve etape EMU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</a:rPr>
                        <a:t>01.1994.</a:t>
                      </a:r>
                      <a:endParaRPr lang="en-US" sz="16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</a:rPr>
                        <a:t>Početak druge etape EMU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</a:rPr>
                        <a:t>15–16.12.1995.</a:t>
                      </a:r>
                      <a:endParaRPr lang="en-US" sz="16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</a:rPr>
                        <a:t>Rezolucija Vijeća Evrope u Madridu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 dirty="0">
                          <a:effectLst/>
                        </a:rPr>
                        <a:t>Početak 1998.</a:t>
                      </a:r>
                      <a:endParaRPr lang="en-US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 dirty="0">
                          <a:effectLst/>
                        </a:rPr>
                        <a:t>Rezolucija Vijeća Evrope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</a:rPr>
                        <a:t>01.1999</a:t>
                      </a:r>
                      <a:endParaRPr lang="en-US" sz="16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</a:rPr>
                        <a:t>Početak treće etape EMU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</a:rPr>
                        <a:t>2002.</a:t>
                      </a:r>
                      <a:endParaRPr lang="en-US" sz="16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</a:rPr>
                        <a:t>Početak zamjene valuta u evro – efektivni novac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07861"/>
                  </a:ext>
                </a:extLst>
              </a:tr>
              <a:tr h="303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 dirty="0">
                          <a:effectLst/>
                        </a:rPr>
                        <a:t>Prva etapa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 dirty="0">
                          <a:effectLst/>
                        </a:rPr>
                        <a:t>Druga etapa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 dirty="0">
                          <a:effectLst/>
                        </a:rPr>
                        <a:t>Treća etapa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142170"/>
                  </a:ext>
                </a:extLst>
              </a:tr>
              <a:tr h="39578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 dirty="0">
                          <a:effectLst/>
                        </a:rPr>
                        <a:t>Puna </a:t>
                      </a:r>
                      <a:r>
                        <a:rPr lang="sr-Cyrl-CS" sz="1600" b="1" dirty="0" smtClean="0">
                          <a:effectLst/>
                        </a:rPr>
                        <a:t>liberalizacija</a:t>
                      </a:r>
                      <a:endParaRPr lang="en-US" sz="16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 dirty="0">
                          <a:effectLst/>
                        </a:rPr>
                        <a:t>kretanja kapitala</a:t>
                      </a:r>
                      <a:endParaRPr lang="en-US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 dirty="0">
                          <a:effectLst/>
                        </a:rPr>
                        <a:t>Koordinacija ekonomske, fiskalne i monetarne politike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</a:rPr>
                        <a:t>Osnovan Evropski monetarni institut</a:t>
                      </a:r>
                      <a:endParaRPr lang="en-US" sz="16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</a:rPr>
                        <a:t>Autonomija nacionalnih centralnih banaka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</a:rPr>
                        <a:t>Ime Evropske valute biće evro</a:t>
                      </a:r>
                      <a:endParaRPr lang="en-US" sz="16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</a:rPr>
                        <a:t>Ustanovlјen scenario tranzicije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</a:rPr>
                        <a:t>Odluka o konačnom početku EMU 01.01.1999.</a:t>
                      </a:r>
                      <a:endParaRPr lang="en-US" sz="16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</a:rPr>
                        <a:t>Odabir zemalјa članica EMU</a:t>
                      </a:r>
                      <a:endParaRPr lang="en-US" sz="16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</a:rPr>
                        <a:t>Osnivanje Evropske centralne banke (ECB)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</a:rPr>
                        <a:t>Uspostavlјanje neopozivo fiksnih deviznih kurseva</a:t>
                      </a:r>
                      <a:endParaRPr lang="en-US" sz="16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</a:rPr>
                        <a:t>Odgovornost za monetarnu politiku preuzima ECB</a:t>
                      </a:r>
                      <a:endParaRPr lang="en-US" sz="16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</a:rPr>
                        <a:t>Počinje zamjena u evro u finansijskom sektoru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 dirty="0">
                          <a:effectLst/>
                        </a:rPr>
                        <a:t>Evro postaje službeni novac u evrosistemu</a:t>
                      </a:r>
                      <a:endParaRPr lang="en-US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 dirty="0">
                          <a:effectLst/>
                        </a:rPr>
                        <a:t>Zamjena valuta u evro novčanice i kovanice</a:t>
                      </a:r>
                      <a:endParaRPr lang="en-US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 dirty="0">
                          <a:effectLst/>
                        </a:rPr>
                        <a:t>Denominacija svih finansijskih instrumenata u evro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0172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899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cap="none" smtClean="0">
                <a:latin typeface="Arial" pitchFamily="34" charset="0"/>
                <a:cs typeface="Arial" pitchFamily="34" charset="0"/>
              </a:rPr>
              <a:t>O</a:t>
            </a:r>
            <a:r>
              <a:rPr lang="vi-VN" cap="none" smtClean="0"/>
              <a:t>snovne prednosti i koristi od uvođenja zajedničke valute</a:t>
            </a:r>
            <a:endParaRPr lang="en-US" cap="none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54162"/>
            <a:ext cx="8610600" cy="499903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vi-VN" smtClean="0"/>
              <a:t>veća mikroekonomska efikasnost kroz povećanu korisnost novca; </a:t>
            </a:r>
            <a:endParaRPr lang="sr-Latn-ME" smtClean="0"/>
          </a:p>
          <a:p>
            <a:pPr lvl="1"/>
            <a:r>
              <a:rPr lang="vi-VN" smtClean="0"/>
              <a:t>veća transparentnost cijena; </a:t>
            </a:r>
            <a:endParaRPr lang="sr-Latn-ME" smtClean="0"/>
          </a:p>
          <a:p>
            <a:pPr lvl="1"/>
            <a:r>
              <a:rPr lang="vi-VN" smtClean="0"/>
              <a:t>eliminisanje nesigurnosti nominalnog deviznog kursa unutar područja (što je značajno sa aspekta jačanja unutrašnjeg tržišta, smanjenja rizika investiranja i podsticanja stranih direktnih investicija na valutnom području); </a:t>
            </a:r>
            <a:endParaRPr lang="sr-Latn-ME" smtClean="0"/>
          </a:p>
          <a:p>
            <a:pPr lvl="1"/>
            <a:r>
              <a:rPr lang="vi-VN" smtClean="0"/>
              <a:t>povećana makroekonomska stabilnost kao rezultat opšte stabilnosti cijena, pristupa finansijskom tržištu, mogućnostima korištenja eksternih izvora finansiranja i drugo.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t</a:t>
            </a:r>
            <a:r>
              <a:rPr lang="vi-VN" cap="none" dirty="0" smtClean="0"/>
              <a:t>rošak monetarne unije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 fontScale="85000" lnSpcReduction="20000"/>
          </a:bodyPr>
          <a:lstStyle/>
          <a:p>
            <a:r>
              <a:rPr lang="vi-VN" smtClean="0"/>
              <a:t>kao najbitniji trošak monetarne unije navodi se napuštanje instrumenta ekonomske politike, tj. </a:t>
            </a:r>
            <a:r>
              <a:rPr lang="vi-VN" smtClean="0">
                <a:solidFill>
                  <a:srgbClr val="FF0000"/>
                </a:solidFill>
              </a:rPr>
              <a:t>gubitka mogućnosti da država članica unije upravlja nacionalnom monetarnom politikom</a:t>
            </a:r>
            <a:r>
              <a:rPr lang="vi-VN" smtClean="0"/>
              <a:t>.</a:t>
            </a:r>
            <a:endParaRPr lang="sr-Latn-ME" smtClean="0"/>
          </a:p>
          <a:p>
            <a:endParaRPr lang="sr-Latn-ME" smtClean="0"/>
          </a:p>
          <a:p>
            <a:r>
              <a:rPr lang="vi-VN" smtClean="0"/>
              <a:t>To znači da pridruživanjem monetarnoj uniji država gubi pravo da utiče na promjenu cijena valute, da određuje količinu novca u opticaju ili mijenja kratkoročne kamatne stope. </a:t>
            </a:r>
            <a:endParaRPr lang="sr-Latn-ME" smtClean="0"/>
          </a:p>
          <a:p>
            <a:endParaRPr lang="sr-Latn-ME" smtClean="0"/>
          </a:p>
          <a:p>
            <a:r>
              <a:rPr lang="vi-VN" smtClean="0"/>
              <a:t>Troškovi promjene i uvođenja nove valute, te povećani administrativni troškovi zbog stvaranja novih monetarnih institucija, takođe predstavljaju troškove za zemlje koje pristupaju uniji.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111240"/>
          </a:xfrm>
        </p:spPr>
        <p:txBody>
          <a:bodyPr>
            <a:normAutofit fontScale="85000" lnSpcReduction="20000"/>
          </a:bodyPr>
          <a:lstStyle/>
          <a:p>
            <a:r>
              <a:rPr lang="sr-Latn-BA" dirty="0" smtClean="0"/>
              <a:t>Različitost</a:t>
            </a:r>
            <a:r>
              <a:rPr lang="sr-Cyrl-BA" dirty="0" smtClean="0"/>
              <a:t> </a:t>
            </a:r>
            <a:r>
              <a:rPr lang="sr-Latn-BA" dirty="0" smtClean="0"/>
              <a:t>d</a:t>
            </a:r>
            <a:r>
              <a:rPr lang="sr-Cyrl-BA" dirty="0"/>
              <a:t>ržava koje pristupaju uniji po ekonomskom, institucionalnom i političkom porijeklu, može da utiče na efikasnost </a:t>
            </a:r>
            <a:r>
              <a:rPr lang="sr-Cyrl-BA" dirty="0" smtClean="0"/>
              <a:t>integracije</a:t>
            </a:r>
          </a:p>
          <a:p>
            <a:endParaRPr lang="sr-Cyrl-BA" dirty="0" smtClean="0"/>
          </a:p>
          <a:p>
            <a:pPr algn="just"/>
            <a:r>
              <a:rPr lang="sr-Cyrl-BA" dirty="0"/>
              <a:t>Za države sa relativno </a:t>
            </a:r>
            <a:r>
              <a:rPr lang="sr-Cyrl-BA" b="1" i="1" dirty="0"/>
              <a:t>većim stepenom otvorenosti </a:t>
            </a:r>
            <a:r>
              <a:rPr lang="sr-Cyrl-BA" dirty="0"/>
              <a:t>u odnosu na EU partnere, vidlјive su neto koristi od članstva u EMU. </a:t>
            </a:r>
            <a:endParaRPr lang="sr-Cyrl-BA" dirty="0" smtClean="0"/>
          </a:p>
          <a:p>
            <a:pPr algn="just"/>
            <a:endParaRPr lang="sr-Cyrl-BA" dirty="0"/>
          </a:p>
          <a:p>
            <a:pPr algn="just"/>
            <a:r>
              <a:rPr lang="sr-Latn-BA" dirty="0" smtClean="0"/>
              <a:t>Što </a:t>
            </a:r>
            <a:r>
              <a:rPr lang="sr-Latn-BA" dirty="0"/>
              <a:t>je stepen otvorenosti ekonomija veći i što je veća korelacija dohotka među potencijalnim članicama </a:t>
            </a:r>
            <a:r>
              <a:rPr lang="sr-Cyrl-BA" dirty="0"/>
              <a:t>u</a:t>
            </a:r>
            <a:r>
              <a:rPr lang="sr-Latn-BA" dirty="0"/>
              <a:t>nije</a:t>
            </a:r>
            <a:r>
              <a:rPr lang="sr-Latn-CS" dirty="0"/>
              <a:t>, </a:t>
            </a:r>
            <a:r>
              <a:rPr lang="sr-Latn-BA" dirty="0"/>
              <a:t>tj</a:t>
            </a:r>
            <a:r>
              <a:rPr lang="sr-Cyrl-BA" dirty="0"/>
              <a:t>. </a:t>
            </a:r>
            <a:r>
              <a:rPr lang="sr-Latn-BA" dirty="0"/>
              <a:t>što su dohoci sličniji</a:t>
            </a:r>
            <a:r>
              <a:rPr lang="sr-Latn-CS" dirty="0"/>
              <a:t>, </a:t>
            </a:r>
            <a:r>
              <a:rPr lang="sr-Latn-BA" dirty="0"/>
              <a:t>prednosti uvođenja zajedničke valute </a:t>
            </a:r>
            <a:r>
              <a:rPr lang="sr-Cyrl-BA" dirty="0"/>
              <a:t>se povećava</a:t>
            </a:r>
            <a:r>
              <a:rPr lang="sr-Latn-BA" dirty="0"/>
              <a:t>ju</a:t>
            </a:r>
            <a:r>
              <a:rPr lang="sr-Latn-CS" dirty="0"/>
              <a:t>. </a:t>
            </a:r>
            <a:endParaRPr lang="sr-Cyrl-BA" dirty="0" smtClean="0"/>
          </a:p>
          <a:p>
            <a:pPr algn="just"/>
            <a:endParaRPr lang="sr-Cyrl-BA" dirty="0" smtClean="0"/>
          </a:p>
          <a:p>
            <a:pPr algn="just"/>
            <a:r>
              <a:rPr lang="sr-Cyrl-BA" dirty="0" smtClean="0"/>
              <a:t>Suprot</a:t>
            </a:r>
            <a:r>
              <a:rPr lang="sr-Latn-BA" dirty="0"/>
              <a:t>no</a:t>
            </a:r>
            <a:r>
              <a:rPr lang="sr-Latn-CS" dirty="0"/>
              <a:t>, </a:t>
            </a:r>
            <a:r>
              <a:rPr lang="sr-Latn-BA" dirty="0"/>
              <a:t>što je manji stepen međusobne trgovine među zemlјama članicama i što su razlike u dohocima veće</a:t>
            </a:r>
            <a:r>
              <a:rPr lang="sr-Latn-CS" dirty="0"/>
              <a:t>, </a:t>
            </a:r>
            <a:r>
              <a:rPr lang="sr-Latn-BA" dirty="0"/>
              <a:t>dominiraju </a:t>
            </a:r>
            <a:r>
              <a:rPr lang="sr-Cyrl-BA" dirty="0"/>
              <a:t>troškovi monetarne unije</a:t>
            </a:r>
            <a:r>
              <a:rPr lang="sr-Latn-CS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1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750" t="41851" r="25834" b="12963"/>
          <a:stretch/>
        </p:blipFill>
        <p:spPr>
          <a:xfrm>
            <a:off x="96715" y="685800"/>
            <a:ext cx="8915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21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26" name="AutoShape 2" descr="Image result for EC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European Union: euro z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23050"/>
            <a:ext cx="6934200" cy="588754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152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1.1.1999.  ECB je preuzela odgovornost za vođenje jedinstvene monetarne politike u EMU (19 zemalja)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Kriterijumi</a:t>
            </a:r>
            <a:r>
              <a:rPr lang="sr-Latn-ME" smtClean="0"/>
              <a:t> konvergencije zemalja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ME" smtClean="0"/>
              <a:t>Uslov ulaska u monetarnu uniju bilo je ispunjavanje kriterijuma konvergencije</a:t>
            </a:r>
          </a:p>
          <a:p>
            <a:endParaRPr lang="sr-Latn-ME" smtClean="0"/>
          </a:p>
          <a:p>
            <a:r>
              <a:rPr lang="sr-Latn-ME" smtClean="0"/>
              <a:t>Nominalna konvergencija </a:t>
            </a:r>
            <a:r>
              <a:rPr lang="sr-Latn-ME" sz="2400" smtClean="0"/>
              <a:t>(</a:t>
            </a:r>
            <a:r>
              <a:rPr lang="en-US" sz="2400" smtClean="0"/>
              <a:t>ispunjavanje kvantitativno preciziranih kriterijuma propisanih Mastrihtskim ugovorom o spremnosti zemlje članice za ulazak u evrozonu</a:t>
            </a:r>
            <a:r>
              <a:rPr lang="sr-Latn-ME" sz="2400" smtClean="0"/>
              <a:t>)</a:t>
            </a:r>
          </a:p>
          <a:p>
            <a:r>
              <a:rPr lang="en-US" smtClean="0"/>
              <a:t>R</a:t>
            </a:r>
            <a:r>
              <a:rPr lang="sr-Latn-ME" smtClean="0"/>
              <a:t>ealna konvergencija </a:t>
            </a:r>
            <a:r>
              <a:rPr lang="sr-Latn-ME" sz="2400" smtClean="0"/>
              <a:t>(približavanje realnih ekonomskih parametara)</a:t>
            </a:r>
            <a:endParaRPr 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>
            <a:normAutofit fontScale="85000" lnSpcReduction="10000"/>
          </a:bodyPr>
          <a:lstStyle/>
          <a:p>
            <a:r>
              <a:rPr lang="vi-VN" dirty="0" smtClean="0"/>
              <a:t>Kraj II svjetskog rata bio je i početak reformi međunarodnog monetarnog sistema koji je nastojao da pomiri ciljeve unutrašnje i spoljne ravnoteže.</a:t>
            </a:r>
            <a:endParaRPr lang="sr-Cyrl-CS" dirty="0" smtClean="0"/>
          </a:p>
          <a:p>
            <a:endParaRPr lang="sr-Cyrl-CS" dirty="0" smtClean="0"/>
          </a:p>
          <a:p>
            <a:r>
              <a:rPr lang="vi-VN" dirty="0" smtClean="0"/>
              <a:t>Poučeni posljedicama Prvog svjetskog rata, saveznici su počeli sa prijedlozima novog izmijenjenog oblika međunarodnog monetarnog sistema. </a:t>
            </a:r>
            <a:endParaRPr lang="sr-Cyrl-CS" dirty="0" smtClean="0"/>
          </a:p>
          <a:p>
            <a:endParaRPr lang="sr-Cyrl-CS" dirty="0" smtClean="0"/>
          </a:p>
          <a:p>
            <a:r>
              <a:rPr lang="vi-VN" dirty="0" smtClean="0"/>
              <a:t>Iako su se pojavila četiri plana  za organizaciju međunarodne monetarne saradnje, kao temeljna osnova za formiranje međunarodnih finansijskih organizacija u poslijeratnom periodu izabran je Vajtov plan.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smtClean="0"/>
              <a:t>Monetarna konvergencija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10435"/>
            <a:ext cx="8686800" cy="5075238"/>
          </a:xfrm>
        </p:spPr>
        <p:txBody>
          <a:bodyPr>
            <a:noAutofit/>
          </a:bodyPr>
          <a:lstStyle/>
          <a:p>
            <a:r>
              <a:rPr lang="vi-VN" sz="2800" dirty="0" smtClean="0">
                <a:latin typeface="Arial" pitchFamily="34" charset="0"/>
                <a:cs typeface="Arial" pitchFamily="34" charset="0"/>
              </a:rPr>
              <a:t>1.	stopa inflacije nije viša za 1,5%, od prosjeka tri najniže stope inflacije u grupi država članica,</a:t>
            </a:r>
            <a:endParaRPr lang="sr-Latn-ME" sz="2800" dirty="0" smtClean="0">
              <a:latin typeface="Arial" pitchFamily="34" charset="0"/>
              <a:cs typeface="Arial" pitchFamily="34" charset="0"/>
            </a:endParaRPr>
          </a:p>
          <a:p>
            <a:endParaRPr lang="sr-Latn-M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2800" dirty="0" smtClean="0">
                <a:latin typeface="Arial" pitchFamily="34" charset="0"/>
                <a:cs typeface="Arial" pitchFamily="34" charset="0"/>
              </a:rPr>
              <a:t>2.	dugoročna kamatna stopa na državne obveznice nije za više od 2% veća od prosjeka koji je zabilježen u tri države sa najmanjom inflacijom,</a:t>
            </a:r>
            <a:endParaRPr lang="sr-Latn-ME" sz="2800" dirty="0" smtClean="0">
              <a:latin typeface="Arial" pitchFamily="34" charset="0"/>
              <a:cs typeface="Arial" pitchFamily="34" charset="0"/>
            </a:endParaRPr>
          </a:p>
          <a:p>
            <a:endParaRPr lang="sr-Latn-M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2800" dirty="0" smtClean="0">
                <a:latin typeface="Arial" pitchFamily="34" charset="0"/>
                <a:cs typeface="Arial" pitchFamily="34" charset="0"/>
              </a:rPr>
              <a:t>3.	</a:t>
            </a:r>
            <a:r>
              <a:rPr lang="sr-Latn-BA" sz="2800" dirty="0" smtClean="0">
                <a:latin typeface="Arial" pitchFamily="34" charset="0"/>
                <a:cs typeface="Arial" pitchFamily="34" charset="0"/>
              </a:rPr>
              <a:t>država mora pristupiti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mehanizm</a:t>
            </a:r>
            <a:r>
              <a:rPr lang="sr-Latn-BA" sz="28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 deviznog kursa (ERM II) evropskog monetarnog sistema, i </a:t>
            </a:r>
            <a:r>
              <a:rPr lang="sr-Latn-BA" sz="2800" dirty="0" smtClean="0">
                <a:latin typeface="Arial" pitchFamily="34" charset="0"/>
                <a:cs typeface="Arial" pitchFamily="34" charset="0"/>
              </a:rPr>
              <a:t>dvije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 godine prije ulaska u </a:t>
            </a:r>
            <a:r>
              <a:rPr lang="sr-Latn-BA" sz="2800" dirty="0" smtClean="0">
                <a:latin typeface="Arial" pitchFamily="34" charset="0"/>
                <a:cs typeface="Arial" pitchFamily="34" charset="0"/>
              </a:rPr>
              <a:t>monetarnu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uniju ne </a:t>
            </a:r>
            <a:r>
              <a:rPr lang="sr-Latn-ME" sz="2800" dirty="0" smtClean="0">
                <a:latin typeface="Arial" pitchFamily="34" charset="0"/>
                <a:cs typeface="Arial" pitchFamily="34" charset="0"/>
              </a:rPr>
              <a:t>smije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izvrši</a:t>
            </a:r>
            <a:r>
              <a:rPr lang="sr-Latn-ME" sz="2800" dirty="0" smtClean="0">
                <a:latin typeface="Arial" pitchFamily="34" charset="0"/>
                <a:cs typeface="Arial" pitchFamily="34" charset="0"/>
              </a:rPr>
              <a:t>ti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 devalvacij</a:t>
            </a:r>
            <a:r>
              <a:rPr lang="sr-Latn-ME" sz="28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 valute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</a:t>
            </a:r>
            <a:r>
              <a:rPr lang="sr-Latn-ME" smtClean="0"/>
              <a:t>iskalna konvergencija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572000"/>
          </a:xfrm>
        </p:spPr>
        <p:txBody>
          <a:bodyPr>
            <a:normAutofit lnSpcReduction="10000"/>
          </a:bodyPr>
          <a:lstStyle/>
          <a:p>
            <a:r>
              <a:rPr lang="sr-Latn-ME" smtClean="0"/>
              <a:t>1. </a:t>
            </a:r>
            <a:r>
              <a:rPr lang="vi-VN" smtClean="0"/>
              <a:t>budžetski deficit nije veći od 3% BDP-a (a ako to jeste slučaj, deficit bi trebalo da pada kontinuirano i da se značajno približi stopi od 3%) </a:t>
            </a:r>
            <a:endParaRPr lang="sr-Latn-ME" smtClean="0"/>
          </a:p>
          <a:p>
            <a:endParaRPr lang="sr-Latn-ME" smtClean="0"/>
          </a:p>
          <a:p>
            <a:r>
              <a:rPr lang="sr-Latn-ME" smtClean="0"/>
              <a:t>2. </a:t>
            </a:r>
            <a:r>
              <a:rPr lang="vi-VN" smtClean="0"/>
              <a:t>javni dug ne bi trebalo da premaši 60% BDP (ako je to slučaj, dug treba značajno smanjiti i približiti referentnoj vrijednosti odgovarajućim tempom).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154442"/>
              </p:ext>
            </p:extLst>
          </p:nvPr>
        </p:nvGraphicFramePr>
        <p:xfrm>
          <a:off x="221341" y="84329"/>
          <a:ext cx="8389259" cy="677367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76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19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621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Kriterijumi konvergencije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HICP </a:t>
                      </a:r>
                      <a:r>
                        <a:rPr lang="sr-Latn-BA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stopa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Latn-BA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inflacije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7" marR="5805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Budžetski deficit kao % BDP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Javni dug kao % BDP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Članica Evropskog valutnog mehanizma   ERM-II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Dugoročne kamatne stope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Referentna vrijednost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 b="1"/>
                        <a:t>max 2.7% </a:t>
                      </a:r>
                      <a:endParaRPr lang="en-US" sz="1400" b="1"/>
                    </a:p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 b="1"/>
                        <a:t>max 3%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 b="1"/>
                        <a:t>max 60% 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/>
                        <a:t>min 2 године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 b="1" dirty="0"/>
                        <a:t>max 7,80% 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Belgija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1,4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2,1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>
                          <a:solidFill>
                            <a:srgbClr val="FF0000"/>
                          </a:solidFill>
                        </a:rPr>
                        <a:t>122,2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600" dirty="0" smtClean="0"/>
                        <a:t>Da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5,7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Danska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1,9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-0,7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>
                          <a:solidFill>
                            <a:srgbClr val="FF0000"/>
                          </a:solidFill>
                        </a:rPr>
                        <a:t>65,1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BA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Da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6,2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Nјemačka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1,4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2,7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 dirty="0">
                          <a:solidFill>
                            <a:srgbClr val="FF0000"/>
                          </a:solidFill>
                        </a:rPr>
                        <a:t>61,3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BA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Da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5,6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Grčka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 dirty="0">
                          <a:solidFill>
                            <a:srgbClr val="FF0000"/>
                          </a:solidFill>
                        </a:rPr>
                        <a:t>5,2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>
                          <a:solidFill>
                            <a:srgbClr val="FF0000"/>
                          </a:solidFill>
                        </a:rPr>
                        <a:t>4,0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>
                          <a:solidFill>
                            <a:srgbClr val="FF0000"/>
                          </a:solidFill>
                        </a:rPr>
                        <a:t>108,7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BA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Da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>
                          <a:solidFill>
                            <a:srgbClr val="FF0000"/>
                          </a:solidFill>
                        </a:rPr>
                        <a:t>9,8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Španija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1,8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2,6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 dirty="0">
                          <a:solidFill>
                            <a:srgbClr val="FF0000"/>
                          </a:solidFill>
                        </a:rPr>
                        <a:t>68,8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BA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Da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6,3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Francuska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1,2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3,0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58,0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BA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Da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5,5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Irska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1,2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-0,9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>
                          <a:solidFill>
                            <a:srgbClr val="FF0000"/>
                          </a:solidFill>
                        </a:rPr>
                        <a:t>66,3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BA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Da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6,2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Italija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 dirty="0"/>
                        <a:t>1,8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2,7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>
                          <a:solidFill>
                            <a:srgbClr val="FF0000"/>
                          </a:solidFill>
                        </a:rPr>
                        <a:t>121,6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BA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Da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6,7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Luksemburg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1,4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-1,7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6,7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BA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Da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5,6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Holandija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1,8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1,4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>
                          <a:solidFill>
                            <a:srgbClr val="FF0000"/>
                          </a:solidFill>
                        </a:rPr>
                        <a:t>72,1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BA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Da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5,5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Austrija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1,1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2,5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>
                          <a:solidFill>
                            <a:srgbClr val="FF0000"/>
                          </a:solidFill>
                        </a:rPr>
                        <a:t>66,1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BA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Da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5,6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Portugal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1,8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2,5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 dirty="0">
                          <a:solidFill>
                            <a:srgbClr val="FF0000"/>
                          </a:solidFill>
                        </a:rPr>
                        <a:t>62,0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BA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Da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6,2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Finska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1,3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0,9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55,8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B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Da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5,9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Švedska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1,9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0,8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>
                          <a:solidFill>
                            <a:srgbClr val="FF0000"/>
                          </a:solidFill>
                        </a:rPr>
                        <a:t>76,6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600" dirty="0" smtClean="0"/>
                        <a:t>N</a:t>
                      </a:r>
                      <a:r>
                        <a:rPr lang="sr-Cyrl-CS" sz="1600" dirty="0" smtClean="0"/>
                        <a:t>е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6,5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4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Velika Britanija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1,8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1,9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52,4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600" dirty="0" smtClean="0"/>
                        <a:t>N</a:t>
                      </a:r>
                      <a:r>
                        <a:rPr lang="sr-Cyrl-CS" sz="1600" dirty="0" smtClean="0"/>
                        <a:t>е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7,0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Cyrl-CS" sz="1600"/>
                        <a:t>1,6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Cyrl-CS" sz="1600" dirty="0"/>
                        <a:t>2,4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Cyrl-CS" sz="1600">
                          <a:solidFill>
                            <a:srgbClr val="FF0000"/>
                          </a:solidFill>
                        </a:rPr>
                        <a:t>72,1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Cyrl-CS" sz="1600" dirty="0"/>
                        <a:t>6,1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522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9352" y="228600"/>
            <a:ext cx="8839200" cy="6492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1. </a:t>
            </a:r>
            <a:r>
              <a:rPr lang="en-US" sz="1800" b="1" dirty="0" err="1"/>
              <a:t>Politički</a:t>
            </a:r>
            <a:r>
              <a:rPr lang="en-US" sz="1800" b="1" dirty="0"/>
              <a:t> </a:t>
            </a:r>
            <a:r>
              <a:rPr lang="en-US" sz="1800" b="1" dirty="0" err="1"/>
              <a:t>razlozi</a:t>
            </a:r>
            <a:r>
              <a:rPr lang="en-US" sz="1800" b="1" dirty="0"/>
              <a:t> </a:t>
            </a:r>
            <a:r>
              <a:rPr lang="en-US" sz="1800" b="1" dirty="0" err="1"/>
              <a:t>su</a:t>
            </a:r>
            <a:r>
              <a:rPr lang="en-US" sz="1800" b="1" dirty="0"/>
              <a:t> </a:t>
            </a:r>
            <a:r>
              <a:rPr lang="en-US" sz="1800" b="1" dirty="0" err="1"/>
              <a:t>prevagnuli</a:t>
            </a:r>
            <a:r>
              <a:rPr lang="en-US" sz="1800" b="1" dirty="0"/>
              <a:t> </a:t>
            </a:r>
            <a:r>
              <a:rPr lang="en-US" sz="1800" b="1" dirty="0" err="1"/>
              <a:t>nad</a:t>
            </a:r>
            <a:r>
              <a:rPr lang="en-US" sz="1800" b="1" dirty="0"/>
              <a:t> </a:t>
            </a:r>
            <a:r>
              <a:rPr lang="en-US" sz="1800" b="1" dirty="0" err="1"/>
              <a:t>ekonomskim</a:t>
            </a:r>
            <a:endParaRPr lang="en-US" sz="1800" b="1" dirty="0"/>
          </a:p>
          <a:p>
            <a:endParaRPr lang="en-US" sz="1800" dirty="0"/>
          </a:p>
          <a:p>
            <a:r>
              <a:rPr lang="sr-Latn-BA" sz="1800" dirty="0" smtClean="0"/>
              <a:t>P</a:t>
            </a:r>
            <a:r>
              <a:rPr lang="en-US" sz="1800" dirty="0" err="1" smtClean="0"/>
              <a:t>olitička</a:t>
            </a:r>
            <a:r>
              <a:rPr lang="en-US" sz="1800" dirty="0" smtClean="0"/>
              <a:t> </a:t>
            </a:r>
            <a:r>
              <a:rPr lang="en-US" sz="1800" dirty="0" err="1"/>
              <a:t>volja</a:t>
            </a:r>
            <a:r>
              <a:rPr lang="en-US" sz="1800" dirty="0"/>
              <a:t> </a:t>
            </a:r>
            <a:r>
              <a:rPr lang="en-US" sz="1800" dirty="0" err="1"/>
              <a:t>za</a:t>
            </a:r>
            <a:r>
              <a:rPr lang="en-US" sz="1800" dirty="0"/>
              <a:t> </a:t>
            </a:r>
            <a:r>
              <a:rPr lang="en-US" sz="1800" dirty="0" err="1"/>
              <a:t>širenjem</a:t>
            </a:r>
            <a:r>
              <a:rPr lang="en-US" sz="1800" dirty="0"/>
              <a:t> </a:t>
            </a:r>
            <a:r>
              <a:rPr lang="en-US" sz="1800" dirty="0" err="1"/>
              <a:t>monetarne</a:t>
            </a:r>
            <a:r>
              <a:rPr lang="en-US" sz="1800" dirty="0"/>
              <a:t> </a:t>
            </a:r>
            <a:r>
              <a:rPr lang="en-US" sz="1800" dirty="0" err="1"/>
              <a:t>unije</a:t>
            </a:r>
            <a:r>
              <a:rPr lang="en-US" sz="1800" dirty="0"/>
              <a:t> </a:t>
            </a:r>
            <a:r>
              <a:rPr lang="en-US" sz="1800" dirty="0" err="1"/>
              <a:t>bila</a:t>
            </a:r>
            <a:r>
              <a:rPr lang="en-US" sz="1800" dirty="0"/>
              <a:t> je </a:t>
            </a:r>
            <a:r>
              <a:rPr lang="en-US" sz="1800" dirty="0" err="1"/>
              <a:t>presudna</a:t>
            </a:r>
            <a:r>
              <a:rPr lang="en-US" sz="1800" dirty="0"/>
              <a:t>.</a:t>
            </a:r>
          </a:p>
          <a:p>
            <a:pPr lvl="1"/>
            <a:r>
              <a:rPr lang="en-US" sz="1400" dirty="0" err="1" smtClean="0"/>
              <a:t>ojača</a:t>
            </a:r>
            <a:r>
              <a:rPr lang="sr-Latn-BA" sz="1400" dirty="0" smtClean="0"/>
              <a:t>ti</a:t>
            </a:r>
            <a:r>
              <a:rPr lang="en-US" sz="1400" dirty="0" smtClean="0"/>
              <a:t> </a:t>
            </a:r>
            <a:r>
              <a:rPr lang="en-US" sz="1400" dirty="0" err="1"/>
              <a:t>političko</a:t>
            </a:r>
            <a:r>
              <a:rPr lang="en-US" sz="1400" dirty="0"/>
              <a:t> </a:t>
            </a:r>
            <a:r>
              <a:rPr lang="en-US" sz="1400" dirty="0" err="1"/>
              <a:t>jedinstvo</a:t>
            </a:r>
            <a:r>
              <a:rPr lang="en-US" sz="1400" dirty="0"/>
              <a:t> EU </a:t>
            </a:r>
            <a:r>
              <a:rPr lang="en-US" sz="1400" dirty="0" err="1"/>
              <a:t>nakon</a:t>
            </a:r>
            <a:r>
              <a:rPr lang="en-US" sz="1400" dirty="0"/>
              <a:t> </a:t>
            </a:r>
            <a:r>
              <a:rPr lang="en-US" sz="1400" dirty="0" err="1"/>
              <a:t>kraja</a:t>
            </a:r>
            <a:r>
              <a:rPr lang="en-US" sz="1400" dirty="0"/>
              <a:t> </a:t>
            </a:r>
            <a:r>
              <a:rPr lang="en-US" sz="1400" dirty="0" err="1"/>
              <a:t>Hladnog</a:t>
            </a:r>
            <a:r>
              <a:rPr lang="en-US" sz="1400" dirty="0"/>
              <a:t> rata,</a:t>
            </a:r>
          </a:p>
          <a:p>
            <a:pPr lvl="1"/>
            <a:r>
              <a:rPr lang="en-US" sz="1400" dirty="0" err="1" smtClean="0"/>
              <a:t>uključ</a:t>
            </a:r>
            <a:r>
              <a:rPr lang="sr-Latn-BA" sz="1400" dirty="0" smtClean="0"/>
              <a:t>iti</a:t>
            </a:r>
            <a:r>
              <a:rPr lang="en-US" sz="1400" dirty="0" smtClean="0"/>
              <a:t> </a:t>
            </a:r>
            <a:r>
              <a:rPr lang="en-US" sz="1400" dirty="0"/>
              <a:t>jug </a:t>
            </a:r>
            <a:r>
              <a:rPr lang="en-US" sz="1400" dirty="0" err="1"/>
              <a:t>Evrope</a:t>
            </a:r>
            <a:r>
              <a:rPr lang="en-US" sz="1400" dirty="0"/>
              <a:t> </a:t>
            </a:r>
            <a:r>
              <a:rPr lang="en-US" sz="1400" dirty="0" err="1"/>
              <a:t>kako</a:t>
            </a:r>
            <a:r>
              <a:rPr lang="en-US" sz="1400" dirty="0"/>
              <a:t> bi se </a:t>
            </a:r>
            <a:r>
              <a:rPr lang="en-US" sz="1400" dirty="0" err="1" smtClean="0"/>
              <a:t>izb</a:t>
            </a:r>
            <a:r>
              <a:rPr lang="sr-Latn-BA" sz="1400" dirty="0" smtClean="0"/>
              <a:t>j</a:t>
            </a:r>
            <a:r>
              <a:rPr lang="en-US" sz="1400" dirty="0" err="1" smtClean="0"/>
              <a:t>egle</a:t>
            </a:r>
            <a:r>
              <a:rPr lang="en-US" sz="1400" dirty="0" smtClean="0"/>
              <a:t> </a:t>
            </a:r>
            <a:r>
              <a:rPr lang="en-US" sz="1400" dirty="0" err="1"/>
              <a:t>podjele</a:t>
            </a:r>
            <a:r>
              <a:rPr lang="en-US" sz="1400" dirty="0"/>
              <a:t> </a:t>
            </a:r>
            <a:r>
              <a:rPr lang="en-US" sz="1400" dirty="0" err="1"/>
              <a:t>između</a:t>
            </a:r>
            <a:r>
              <a:rPr lang="en-US" sz="1400" dirty="0"/>
              <a:t> „</a:t>
            </a:r>
            <a:r>
              <a:rPr lang="en-US" sz="1400" dirty="0" err="1"/>
              <a:t>jezgra</a:t>
            </a:r>
            <a:r>
              <a:rPr lang="en-US" sz="1400" dirty="0"/>
              <a:t>“ (</a:t>
            </a:r>
            <a:r>
              <a:rPr lang="en-US" sz="1400" dirty="0" err="1"/>
              <a:t>Nemačka</a:t>
            </a:r>
            <a:r>
              <a:rPr lang="en-US" sz="1400" dirty="0"/>
              <a:t>, </a:t>
            </a:r>
            <a:r>
              <a:rPr lang="en-US" sz="1400" dirty="0" err="1"/>
              <a:t>Francuska</a:t>
            </a:r>
            <a:r>
              <a:rPr lang="en-US" sz="1400" dirty="0"/>
              <a:t>, </a:t>
            </a:r>
            <a:r>
              <a:rPr lang="en-US" sz="1400" dirty="0" err="1"/>
              <a:t>Beneluks</a:t>
            </a:r>
            <a:r>
              <a:rPr lang="en-US" sz="1400" dirty="0"/>
              <a:t>) </a:t>
            </a:r>
            <a:r>
              <a:rPr lang="en-US" sz="1400" dirty="0" err="1"/>
              <a:t>i</a:t>
            </a:r>
            <a:r>
              <a:rPr lang="en-US" sz="1400" dirty="0"/>
              <a:t> „</a:t>
            </a:r>
            <a:r>
              <a:rPr lang="en-US" sz="1400" dirty="0" err="1"/>
              <a:t>periferije</a:t>
            </a:r>
            <a:r>
              <a:rPr lang="en-US" sz="1400" dirty="0"/>
              <a:t>“,</a:t>
            </a:r>
          </a:p>
          <a:p>
            <a:pPr lvl="1"/>
            <a:r>
              <a:rPr lang="en-US" sz="1400" dirty="0" err="1" smtClean="0"/>
              <a:t>učvrst</a:t>
            </a:r>
            <a:r>
              <a:rPr lang="sr-Latn-BA" sz="1400" dirty="0" smtClean="0"/>
              <a:t>iti</a:t>
            </a:r>
            <a:r>
              <a:rPr lang="en-US" sz="1400" dirty="0" smtClean="0"/>
              <a:t> </a:t>
            </a:r>
            <a:r>
              <a:rPr lang="en-US" sz="1400" dirty="0" err="1"/>
              <a:t>evropski</a:t>
            </a:r>
            <a:r>
              <a:rPr lang="en-US" sz="1400" dirty="0"/>
              <a:t> </a:t>
            </a:r>
            <a:r>
              <a:rPr lang="en-US" sz="1400" dirty="0" err="1"/>
              <a:t>identitet</a:t>
            </a:r>
            <a:r>
              <a:rPr lang="en-US" sz="1400" dirty="0"/>
              <a:t> </a:t>
            </a:r>
            <a:r>
              <a:rPr lang="en-US" sz="1400" dirty="0" err="1"/>
              <a:t>kroz</a:t>
            </a:r>
            <a:r>
              <a:rPr lang="en-US" sz="1400" dirty="0"/>
              <a:t> </a:t>
            </a:r>
            <a:r>
              <a:rPr lang="en-US" sz="1400" dirty="0" err="1"/>
              <a:t>zajedničku</a:t>
            </a:r>
            <a:r>
              <a:rPr lang="en-US" sz="1400" dirty="0"/>
              <a:t> </a:t>
            </a:r>
            <a:r>
              <a:rPr lang="en-US" sz="1400" dirty="0" err="1"/>
              <a:t>valutu</a:t>
            </a:r>
            <a:r>
              <a:rPr lang="en-US" sz="1400" dirty="0"/>
              <a:t> </a:t>
            </a:r>
            <a:r>
              <a:rPr lang="en-US" sz="1400" dirty="0" err="1"/>
              <a:t>koja</a:t>
            </a:r>
            <a:r>
              <a:rPr lang="en-US" sz="1400" dirty="0"/>
              <a:t> bi </a:t>
            </a:r>
            <a:r>
              <a:rPr lang="en-US" sz="1400" dirty="0" err="1"/>
              <a:t>simbolizovala</a:t>
            </a:r>
            <a:r>
              <a:rPr lang="en-US" sz="1400" dirty="0"/>
              <a:t> </a:t>
            </a:r>
            <a:r>
              <a:rPr lang="en-US" sz="1400" dirty="0" err="1"/>
              <a:t>ujedinjen</a:t>
            </a:r>
            <a:r>
              <a:rPr lang="en-US" sz="1400" dirty="0"/>
              <a:t> </a:t>
            </a:r>
            <a:r>
              <a:rPr lang="en-US" sz="1400" dirty="0" err="1"/>
              <a:t>kontinent</a:t>
            </a:r>
            <a:r>
              <a:rPr lang="en-US" sz="1400" dirty="0" smtClean="0"/>
              <a:t>.</a:t>
            </a:r>
            <a:endParaRPr lang="sr-Latn-BA" sz="1400" dirty="0" smtClean="0"/>
          </a:p>
          <a:p>
            <a:endParaRPr lang="en-US" sz="1800" dirty="0"/>
          </a:p>
          <a:p>
            <a:r>
              <a:rPr lang="en-US" sz="1800" dirty="0" err="1"/>
              <a:t>Drugim</a:t>
            </a:r>
            <a:r>
              <a:rPr lang="en-US" sz="1800" dirty="0"/>
              <a:t> </a:t>
            </a:r>
            <a:r>
              <a:rPr lang="en-US" sz="1800" dirty="0" smtClean="0"/>
              <a:t>r</a:t>
            </a:r>
            <a:r>
              <a:rPr lang="sr-Latn-BA" sz="1800" dirty="0" smtClean="0"/>
              <a:t>ij</a:t>
            </a:r>
            <a:r>
              <a:rPr lang="en-US" sz="1800" dirty="0" err="1" smtClean="0"/>
              <a:t>ečima</a:t>
            </a:r>
            <a:r>
              <a:rPr lang="en-US" sz="1800" dirty="0"/>
              <a:t>, </a:t>
            </a:r>
            <a:r>
              <a:rPr lang="en-US" sz="1800" dirty="0" err="1"/>
              <a:t>odluka</a:t>
            </a:r>
            <a:r>
              <a:rPr lang="en-US" sz="1800" dirty="0"/>
              <a:t> je </a:t>
            </a:r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err="1"/>
              <a:t>više</a:t>
            </a:r>
            <a:r>
              <a:rPr lang="en-US" sz="1800" dirty="0"/>
              <a:t> </a:t>
            </a:r>
            <a:r>
              <a:rPr lang="en-US" sz="1800" dirty="0" err="1"/>
              <a:t>politička</a:t>
            </a:r>
            <a:r>
              <a:rPr lang="en-US" sz="1800" dirty="0"/>
              <a:t> </a:t>
            </a:r>
            <a:r>
              <a:rPr lang="en-US" sz="1800" dirty="0" err="1"/>
              <a:t>nego</a:t>
            </a:r>
            <a:r>
              <a:rPr lang="en-US" sz="1800" dirty="0"/>
              <a:t> </a:t>
            </a:r>
            <a:r>
              <a:rPr lang="en-US" sz="1800" dirty="0" err="1"/>
              <a:t>ekonomska</a:t>
            </a:r>
            <a:r>
              <a:rPr lang="en-US" sz="1800" dirty="0" smtClean="0"/>
              <a:t>.</a:t>
            </a:r>
            <a:endParaRPr lang="sr-Latn-BA" sz="1800" dirty="0" smtClean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2. </a:t>
            </a:r>
            <a:r>
              <a:rPr lang="en-US" sz="1800" b="1" dirty="0" err="1"/>
              <a:t>Manipulacija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kreativno</a:t>
            </a:r>
            <a:r>
              <a:rPr lang="en-US" sz="1800" b="1" dirty="0"/>
              <a:t> </a:t>
            </a:r>
            <a:r>
              <a:rPr lang="en-US" sz="1800" b="1" dirty="0" err="1"/>
              <a:t>računovodstvo</a:t>
            </a:r>
            <a:endParaRPr lang="en-US" sz="1800" b="1" dirty="0"/>
          </a:p>
          <a:p>
            <a:r>
              <a:rPr lang="en-US" sz="1800" dirty="0" err="1" smtClean="0"/>
              <a:t>Grčka</a:t>
            </a:r>
            <a:r>
              <a:rPr lang="en-US" sz="1800" dirty="0" smtClean="0"/>
              <a:t> </a:t>
            </a:r>
            <a:r>
              <a:rPr lang="en-US" sz="1800" dirty="0"/>
              <a:t>je </a:t>
            </a:r>
            <a:r>
              <a:rPr lang="en-US" sz="1800" dirty="0" err="1"/>
              <a:t>prikazala</a:t>
            </a:r>
            <a:r>
              <a:rPr lang="en-US" sz="1800" dirty="0"/>
              <a:t> </a:t>
            </a:r>
            <a:r>
              <a:rPr lang="en-US" sz="1800" dirty="0" err="1"/>
              <a:t>podatke</a:t>
            </a:r>
            <a:r>
              <a:rPr lang="en-US" sz="1800" dirty="0"/>
              <a:t> o </a:t>
            </a:r>
            <a:r>
              <a:rPr lang="en-US" sz="1800" dirty="0" err="1"/>
              <a:t>deficitu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dugu</a:t>
            </a:r>
            <a:r>
              <a:rPr lang="en-US" sz="1800" dirty="0"/>
              <a:t> u </a:t>
            </a:r>
            <a:r>
              <a:rPr lang="en-US" sz="1800" dirty="0" err="1"/>
              <a:t>povoljnijem</a:t>
            </a:r>
            <a:r>
              <a:rPr lang="en-US" sz="1800" dirty="0"/>
              <a:t> </a:t>
            </a:r>
            <a:r>
              <a:rPr lang="en-US" sz="1800" dirty="0" err="1" smtClean="0"/>
              <a:t>sv</a:t>
            </a:r>
            <a:r>
              <a:rPr lang="sr-Latn-BA" sz="1800" dirty="0" smtClean="0"/>
              <a:t>j</a:t>
            </a:r>
            <a:r>
              <a:rPr lang="en-US" sz="1800" dirty="0" err="1" smtClean="0"/>
              <a:t>etlu</a:t>
            </a:r>
            <a:r>
              <a:rPr lang="en-US" sz="1800" dirty="0" smtClean="0"/>
              <a:t> </a:t>
            </a:r>
            <a:r>
              <a:rPr lang="en-US" sz="1800" dirty="0" err="1"/>
              <a:t>kako</a:t>
            </a:r>
            <a:r>
              <a:rPr lang="en-US" sz="1800" dirty="0"/>
              <a:t> bi </a:t>
            </a:r>
            <a:r>
              <a:rPr lang="en-US" sz="1800" dirty="0" err="1"/>
              <a:t>formalno</a:t>
            </a:r>
            <a:r>
              <a:rPr lang="en-US" sz="1800" dirty="0"/>
              <a:t> </a:t>
            </a:r>
            <a:r>
              <a:rPr lang="en-US" sz="1800" dirty="0" err="1"/>
              <a:t>zadovoljila</a:t>
            </a:r>
            <a:r>
              <a:rPr lang="en-US" sz="1800" dirty="0"/>
              <a:t> </a:t>
            </a:r>
            <a:r>
              <a:rPr lang="en-US" sz="1800" dirty="0" err="1"/>
              <a:t>kriterijume</a:t>
            </a:r>
            <a:r>
              <a:rPr lang="en-US" sz="1800" dirty="0" smtClean="0"/>
              <a:t>.</a:t>
            </a:r>
            <a:r>
              <a:rPr lang="sr-Latn-BA" sz="1800" dirty="0" smtClean="0"/>
              <a:t> </a:t>
            </a:r>
            <a:r>
              <a:rPr lang="en-US" sz="1800" dirty="0" err="1" smtClean="0"/>
              <a:t>Kasnije</a:t>
            </a:r>
            <a:r>
              <a:rPr lang="en-US" sz="1800" dirty="0" smtClean="0"/>
              <a:t> </a:t>
            </a:r>
            <a:r>
              <a:rPr lang="en-US" sz="1800" dirty="0"/>
              <a:t>se </a:t>
            </a:r>
            <a:r>
              <a:rPr lang="en-US" sz="1800" dirty="0" err="1"/>
              <a:t>otkrilo</a:t>
            </a:r>
            <a:r>
              <a:rPr lang="en-US" sz="1800" dirty="0"/>
              <a:t> da </a:t>
            </a:r>
            <a:r>
              <a:rPr lang="en-US" sz="1800" dirty="0" err="1"/>
              <a:t>su</a:t>
            </a:r>
            <a:r>
              <a:rPr lang="en-US" sz="1800" dirty="0"/>
              <a:t>:</a:t>
            </a:r>
          </a:p>
          <a:p>
            <a:pPr lvl="1"/>
            <a:r>
              <a:rPr lang="en-US" sz="1400" dirty="0" err="1" smtClean="0"/>
              <a:t>korišćene</a:t>
            </a:r>
            <a:r>
              <a:rPr lang="en-US" sz="1400" dirty="0" smtClean="0"/>
              <a:t> </a:t>
            </a:r>
            <a:r>
              <a:rPr lang="en-US" sz="1400" dirty="0" err="1"/>
              <a:t>statističke</a:t>
            </a:r>
            <a:r>
              <a:rPr lang="en-US" sz="1400" dirty="0"/>
              <a:t> </a:t>
            </a:r>
            <a:r>
              <a:rPr lang="en-US" sz="1400" dirty="0" err="1"/>
              <a:t>revizije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derivati</a:t>
            </a:r>
            <a:r>
              <a:rPr lang="en-US" sz="1400" dirty="0"/>
              <a:t> (swap </a:t>
            </a:r>
            <a:r>
              <a:rPr lang="en-US" sz="1400" dirty="0" err="1"/>
              <a:t>ugovori</a:t>
            </a:r>
            <a:r>
              <a:rPr lang="en-US" sz="1400" dirty="0"/>
              <a:t>) </a:t>
            </a:r>
            <a:r>
              <a:rPr lang="en-US" sz="1400" dirty="0" err="1"/>
              <a:t>uz</a:t>
            </a:r>
            <a:r>
              <a:rPr lang="en-US" sz="1400" dirty="0"/>
              <a:t> </a:t>
            </a:r>
            <a:r>
              <a:rPr lang="en-US" sz="1400" dirty="0" err="1"/>
              <a:t>pomoć</a:t>
            </a:r>
            <a:r>
              <a:rPr lang="en-US" sz="1400" dirty="0"/>
              <a:t> </a:t>
            </a:r>
            <a:r>
              <a:rPr lang="en-US" sz="1400" dirty="0" err="1"/>
              <a:t>investicionih</a:t>
            </a:r>
            <a:r>
              <a:rPr lang="en-US" sz="1400" dirty="0"/>
              <a:t> </a:t>
            </a:r>
            <a:r>
              <a:rPr lang="en-US" sz="1400" dirty="0" err="1"/>
              <a:t>banaka</a:t>
            </a:r>
            <a:r>
              <a:rPr lang="en-US" sz="1400" dirty="0"/>
              <a:t> (</a:t>
            </a:r>
            <a:r>
              <a:rPr lang="en-US" sz="1400" dirty="0" err="1"/>
              <a:t>posebno</a:t>
            </a:r>
            <a:r>
              <a:rPr lang="en-US" sz="1400" dirty="0"/>
              <a:t> Goldman Sachs),</a:t>
            </a:r>
          </a:p>
          <a:p>
            <a:pPr lvl="1"/>
            <a:r>
              <a:rPr lang="en-US" sz="1400" dirty="0" err="1" smtClean="0"/>
              <a:t>zvanični</a:t>
            </a:r>
            <a:r>
              <a:rPr lang="en-US" sz="1400" dirty="0" smtClean="0"/>
              <a:t> </a:t>
            </a:r>
            <a:r>
              <a:rPr lang="en-US" sz="1400" dirty="0" err="1"/>
              <a:t>podaci</a:t>
            </a:r>
            <a:r>
              <a:rPr lang="en-US" sz="1400" dirty="0"/>
              <a:t> </a:t>
            </a:r>
            <a:r>
              <a:rPr lang="en-US" sz="1400" dirty="0" err="1"/>
              <a:t>prikazivali</a:t>
            </a:r>
            <a:r>
              <a:rPr lang="en-US" sz="1400" dirty="0"/>
              <a:t> </a:t>
            </a:r>
            <a:r>
              <a:rPr lang="en-US" sz="1400" dirty="0" err="1"/>
              <a:t>manje</a:t>
            </a:r>
            <a:r>
              <a:rPr lang="en-US" sz="1400" dirty="0"/>
              <a:t> </a:t>
            </a:r>
            <a:r>
              <a:rPr lang="en-US" sz="1400" dirty="0" err="1"/>
              <a:t>deficite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dug, </a:t>
            </a:r>
            <a:r>
              <a:rPr lang="en-US" sz="1400" dirty="0" err="1"/>
              <a:t>nego</a:t>
            </a:r>
            <a:r>
              <a:rPr lang="en-US" sz="1400" dirty="0"/>
              <a:t> </a:t>
            </a:r>
            <a:r>
              <a:rPr lang="en-US" sz="1400" dirty="0" err="1"/>
              <a:t>što</a:t>
            </a:r>
            <a:r>
              <a:rPr lang="en-US" sz="1400" dirty="0"/>
              <a:t> je </a:t>
            </a:r>
            <a:r>
              <a:rPr lang="en-US" sz="1400" dirty="0" err="1"/>
              <a:t>stvarno</a:t>
            </a:r>
            <a:r>
              <a:rPr lang="en-US" sz="1400" dirty="0"/>
              <a:t> </a:t>
            </a:r>
            <a:r>
              <a:rPr lang="en-US" sz="1400" dirty="0" err="1"/>
              <a:t>stanje</a:t>
            </a:r>
            <a:r>
              <a:rPr lang="en-US" sz="1400" dirty="0"/>
              <a:t> </a:t>
            </a:r>
            <a:r>
              <a:rPr lang="en-US" sz="1400" dirty="0" err="1"/>
              <a:t>bilo</a:t>
            </a:r>
            <a:r>
              <a:rPr lang="en-US" sz="1400" dirty="0" smtClean="0"/>
              <a:t>.</a:t>
            </a:r>
            <a:endParaRPr lang="sr-Latn-BA" sz="1400" dirty="0" smtClean="0"/>
          </a:p>
          <a:p>
            <a:endParaRPr lang="en-US" sz="1800" dirty="0"/>
          </a:p>
          <a:p>
            <a:pPr algn="just"/>
            <a:r>
              <a:rPr lang="en-US" sz="1800" dirty="0" err="1"/>
              <a:t>Evropska</a:t>
            </a:r>
            <a:r>
              <a:rPr lang="en-US" sz="1800" dirty="0"/>
              <a:t> </a:t>
            </a:r>
            <a:r>
              <a:rPr lang="en-US" sz="1800" dirty="0" err="1"/>
              <a:t>komisija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Evropska</a:t>
            </a:r>
            <a:r>
              <a:rPr lang="en-US" sz="1800" dirty="0"/>
              <a:t> </a:t>
            </a:r>
            <a:r>
              <a:rPr lang="en-US" sz="1800" dirty="0" err="1"/>
              <a:t>centralna</a:t>
            </a:r>
            <a:r>
              <a:rPr lang="en-US" sz="1800" dirty="0"/>
              <a:t> </a:t>
            </a:r>
            <a:r>
              <a:rPr lang="en-US" sz="1800" dirty="0" err="1"/>
              <a:t>banka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zatvarale</a:t>
            </a:r>
            <a:r>
              <a:rPr lang="en-US" sz="1800" dirty="0"/>
              <a:t> </a:t>
            </a:r>
            <a:r>
              <a:rPr lang="en-US" sz="1800" dirty="0" err="1"/>
              <a:t>oči</a:t>
            </a:r>
            <a:r>
              <a:rPr lang="en-US" sz="1800" dirty="0"/>
              <a:t> </a:t>
            </a:r>
            <a:r>
              <a:rPr lang="en-US" sz="1800" dirty="0" err="1"/>
              <a:t>jer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 smtClean="0"/>
              <a:t>žel</a:t>
            </a:r>
            <a:r>
              <a:rPr lang="sr-Latn-BA" sz="1800" dirty="0" smtClean="0"/>
              <a:t>j</a:t>
            </a:r>
            <a:r>
              <a:rPr lang="en-US" sz="1800" dirty="0" err="1" smtClean="0"/>
              <a:t>ele</a:t>
            </a:r>
            <a:r>
              <a:rPr lang="en-US" sz="1800" dirty="0" smtClean="0"/>
              <a:t> </a:t>
            </a:r>
            <a:r>
              <a:rPr lang="en-US" sz="1800" dirty="0"/>
              <a:t>da </a:t>
            </a:r>
            <a:r>
              <a:rPr lang="en-US" sz="1800" dirty="0" err="1"/>
              <a:t>projektuju</a:t>
            </a:r>
            <a:r>
              <a:rPr lang="en-US" sz="1800" dirty="0"/>
              <a:t> </a:t>
            </a:r>
            <a:r>
              <a:rPr lang="en-US" sz="1800" dirty="0" err="1"/>
              <a:t>sliku</a:t>
            </a:r>
            <a:r>
              <a:rPr lang="en-US" sz="1800" dirty="0"/>
              <a:t> </a:t>
            </a:r>
            <a:r>
              <a:rPr lang="en-US" sz="1800" dirty="0" err="1"/>
              <a:t>napretka</a:t>
            </a:r>
            <a:r>
              <a:rPr lang="en-US" sz="1800" dirty="0"/>
              <a:t> </a:t>
            </a:r>
            <a:r>
              <a:rPr lang="en-US" sz="1800" dirty="0" err="1"/>
              <a:t>integracije</a:t>
            </a:r>
            <a:r>
              <a:rPr lang="en-US" sz="1800" dirty="0" smtClean="0"/>
              <a:t>.</a:t>
            </a:r>
            <a:endParaRPr lang="sr-Latn-BA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5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644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3. </a:t>
            </a:r>
            <a:r>
              <a:rPr lang="en-US" sz="1600" b="1" dirty="0" err="1"/>
              <a:t>Vjera</a:t>
            </a:r>
            <a:r>
              <a:rPr lang="en-US" sz="1600" b="1" dirty="0"/>
              <a:t> u </a:t>
            </a:r>
            <a:r>
              <a:rPr lang="en-US" sz="1600" b="1" dirty="0" err="1"/>
              <a:t>konvergenciju</a:t>
            </a:r>
            <a:r>
              <a:rPr lang="en-US" sz="1600" b="1" dirty="0"/>
              <a:t> </a:t>
            </a:r>
            <a:r>
              <a:rPr lang="en-US" sz="1600" b="1" dirty="0" err="1"/>
              <a:t>kroz</a:t>
            </a:r>
            <a:r>
              <a:rPr lang="en-US" sz="1600" b="1" dirty="0"/>
              <a:t> </a:t>
            </a:r>
            <a:r>
              <a:rPr lang="en-US" sz="1600" b="1" dirty="0" err="1"/>
              <a:t>članstvo</a:t>
            </a:r>
            <a:endParaRPr lang="en-US" sz="1600" b="1" dirty="0"/>
          </a:p>
          <a:p>
            <a:endParaRPr lang="en-US" sz="1600" dirty="0"/>
          </a:p>
          <a:p>
            <a:r>
              <a:rPr lang="en-US" sz="1600" dirty="0" err="1"/>
              <a:t>Postojalo</a:t>
            </a:r>
            <a:r>
              <a:rPr lang="en-US" sz="1600" dirty="0"/>
              <a:t> je </a:t>
            </a:r>
            <a:r>
              <a:rPr lang="en-US" sz="1600" dirty="0" err="1" smtClean="0"/>
              <a:t>uv</a:t>
            </a:r>
            <a:r>
              <a:rPr lang="sr-Latn-BA" sz="1600" dirty="0" smtClean="0"/>
              <a:t>j</a:t>
            </a:r>
            <a:r>
              <a:rPr lang="en-US" sz="1600" dirty="0" err="1" smtClean="0"/>
              <a:t>erenje</a:t>
            </a:r>
            <a:r>
              <a:rPr lang="en-US" sz="1600" dirty="0" smtClean="0"/>
              <a:t> </a:t>
            </a:r>
            <a:r>
              <a:rPr lang="en-US" sz="1600" dirty="0"/>
              <a:t>da </a:t>
            </a:r>
            <a:r>
              <a:rPr lang="en-US" sz="1600" dirty="0" err="1"/>
              <a:t>će</a:t>
            </a:r>
            <a:r>
              <a:rPr lang="en-US" sz="1600" dirty="0"/>
              <a:t>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integracija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članstvo</a:t>
            </a:r>
            <a:r>
              <a:rPr lang="en-US" sz="1600" dirty="0"/>
              <a:t> u EMU </a:t>
            </a:r>
            <a:r>
              <a:rPr lang="en-US" sz="1600" dirty="0" err="1" smtClean="0"/>
              <a:t>nat</a:t>
            </a:r>
            <a:r>
              <a:rPr lang="sr-Latn-BA" sz="1600" dirty="0" smtClean="0"/>
              <a:t>j</a:t>
            </a:r>
            <a:r>
              <a:rPr lang="en-US" sz="1600" dirty="0" err="1" smtClean="0"/>
              <a:t>erati</a:t>
            </a:r>
            <a:r>
              <a:rPr lang="en-US" sz="1600" dirty="0" smtClean="0"/>
              <a:t> </a:t>
            </a:r>
            <a:r>
              <a:rPr lang="en-US" sz="1600" dirty="0" err="1"/>
              <a:t>zemlje</a:t>
            </a:r>
            <a:r>
              <a:rPr lang="en-US" sz="1600" dirty="0"/>
              <a:t> </a:t>
            </a:r>
            <a:r>
              <a:rPr lang="en-US" sz="1600" dirty="0" err="1"/>
              <a:t>poput</a:t>
            </a:r>
            <a:r>
              <a:rPr lang="en-US" sz="1600" dirty="0"/>
              <a:t> </a:t>
            </a:r>
            <a:r>
              <a:rPr lang="en-US" sz="1600" dirty="0" err="1"/>
              <a:t>Grčke</a:t>
            </a:r>
            <a:r>
              <a:rPr lang="en-US" sz="1600" dirty="0"/>
              <a:t> da:</a:t>
            </a:r>
          </a:p>
          <a:p>
            <a:pPr lvl="1"/>
            <a:r>
              <a:rPr lang="en-US" sz="1600" dirty="0" err="1" smtClean="0"/>
              <a:t>sprovedu</a:t>
            </a:r>
            <a:r>
              <a:rPr lang="en-US" sz="1600" dirty="0" smtClean="0"/>
              <a:t> </a:t>
            </a:r>
            <a:r>
              <a:rPr lang="en-US" sz="1600" dirty="0" err="1"/>
              <a:t>strukturne</a:t>
            </a:r>
            <a:r>
              <a:rPr lang="en-US" sz="1600" dirty="0"/>
              <a:t> </a:t>
            </a:r>
            <a:r>
              <a:rPr lang="en-US" sz="1600" dirty="0" err="1"/>
              <a:t>reforme</a:t>
            </a:r>
            <a:r>
              <a:rPr lang="en-US" sz="1600" dirty="0"/>
              <a:t>,</a:t>
            </a:r>
          </a:p>
          <a:p>
            <a:pPr lvl="1"/>
            <a:r>
              <a:rPr lang="en-US" sz="1600" dirty="0" err="1" smtClean="0"/>
              <a:t>povećaju</a:t>
            </a:r>
            <a:r>
              <a:rPr lang="en-US" sz="1600" dirty="0" smtClean="0"/>
              <a:t> </a:t>
            </a:r>
            <a:r>
              <a:rPr lang="en-US" sz="1600" dirty="0" err="1"/>
              <a:t>fiskalnu</a:t>
            </a:r>
            <a:r>
              <a:rPr lang="en-US" sz="1600" dirty="0"/>
              <a:t> </a:t>
            </a:r>
            <a:r>
              <a:rPr lang="en-US" sz="1600" dirty="0" err="1"/>
              <a:t>disciplinu</a:t>
            </a:r>
            <a:r>
              <a:rPr lang="en-US" sz="1600" dirty="0"/>
              <a:t>,</a:t>
            </a:r>
          </a:p>
          <a:p>
            <a:pPr lvl="1"/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/>
              <a:t>time </a:t>
            </a:r>
            <a:r>
              <a:rPr lang="en-US" sz="1600" dirty="0" err="1"/>
              <a:t>vremenom</a:t>
            </a:r>
            <a:r>
              <a:rPr lang="en-US" sz="1600" dirty="0"/>
              <a:t> </a:t>
            </a:r>
            <a:r>
              <a:rPr lang="en-US" sz="1600" dirty="0" err="1"/>
              <a:t>zaista</a:t>
            </a:r>
            <a:r>
              <a:rPr lang="en-US" sz="1600" dirty="0"/>
              <a:t> </a:t>
            </a:r>
            <a:r>
              <a:rPr lang="en-US" sz="1600" dirty="0" err="1"/>
              <a:t>konvergiraju</a:t>
            </a:r>
            <a:r>
              <a:rPr lang="en-US" sz="1600" dirty="0"/>
              <a:t> </a:t>
            </a:r>
            <a:r>
              <a:rPr lang="en-US" sz="1600" dirty="0" err="1"/>
              <a:t>prema</a:t>
            </a:r>
            <a:r>
              <a:rPr lang="en-US" sz="1600" dirty="0"/>
              <a:t> </a:t>
            </a:r>
            <a:r>
              <a:rPr lang="en-US" sz="1600" dirty="0" err="1"/>
              <a:t>jezgru</a:t>
            </a:r>
            <a:r>
              <a:rPr lang="en-US" sz="1600" dirty="0"/>
              <a:t> </a:t>
            </a:r>
            <a:r>
              <a:rPr lang="en-US" sz="1600" dirty="0" err="1"/>
              <a:t>evrozone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 err="1"/>
              <a:t>Drugim</a:t>
            </a:r>
            <a:r>
              <a:rPr lang="en-US" sz="1600" dirty="0"/>
              <a:t> </a:t>
            </a:r>
            <a:r>
              <a:rPr lang="en-US" sz="1600" dirty="0" smtClean="0"/>
              <a:t>r</a:t>
            </a:r>
            <a:r>
              <a:rPr lang="sr-Latn-BA" sz="1600" dirty="0" smtClean="0"/>
              <a:t>ij</a:t>
            </a:r>
            <a:r>
              <a:rPr lang="en-US" sz="1600" dirty="0" err="1" smtClean="0"/>
              <a:t>ečima</a:t>
            </a:r>
            <a:r>
              <a:rPr lang="en-US" sz="1600" dirty="0"/>
              <a:t>, </a:t>
            </a:r>
            <a:r>
              <a:rPr lang="en-US" sz="1600" dirty="0" err="1"/>
              <a:t>računalo</a:t>
            </a:r>
            <a:r>
              <a:rPr lang="en-US" sz="1600" dirty="0"/>
              <a:t> se </a:t>
            </a:r>
            <a:r>
              <a:rPr lang="en-US" sz="1600" dirty="0" err="1"/>
              <a:t>na</a:t>
            </a:r>
            <a:r>
              <a:rPr lang="en-US" sz="1600" dirty="0"/>
              <a:t> "</a:t>
            </a:r>
            <a:r>
              <a:rPr lang="en-US" sz="1600" dirty="0" err="1"/>
              <a:t>konvergenciju</a:t>
            </a:r>
            <a:r>
              <a:rPr lang="en-US" sz="1600" dirty="0"/>
              <a:t> </a:t>
            </a:r>
            <a:r>
              <a:rPr lang="en-US" sz="1600" dirty="0" err="1"/>
              <a:t>putem</a:t>
            </a:r>
            <a:r>
              <a:rPr lang="en-US" sz="1600" dirty="0"/>
              <a:t> </a:t>
            </a:r>
            <a:r>
              <a:rPr lang="en-US" sz="1600" dirty="0" err="1"/>
              <a:t>pritiska</a:t>
            </a:r>
            <a:r>
              <a:rPr lang="en-US" sz="1600" dirty="0"/>
              <a:t> </a:t>
            </a:r>
            <a:r>
              <a:rPr lang="en-US" sz="1600" dirty="0" err="1"/>
              <a:t>tržišta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pravila</a:t>
            </a:r>
            <a:r>
              <a:rPr lang="en-US" sz="1600" dirty="0"/>
              <a:t>" </a:t>
            </a:r>
            <a:r>
              <a:rPr lang="en-US" sz="1600" dirty="0" smtClean="0"/>
              <a:t> </a:t>
            </a:r>
            <a:r>
              <a:rPr lang="en-US" sz="1600" dirty="0" err="1"/>
              <a:t>što</a:t>
            </a:r>
            <a:r>
              <a:rPr lang="en-US" sz="1600" dirty="0"/>
              <a:t> se </a:t>
            </a:r>
            <a:r>
              <a:rPr lang="en-US" sz="1600" dirty="0" err="1"/>
              <a:t>kasnije</a:t>
            </a:r>
            <a:r>
              <a:rPr lang="en-US" sz="1600" dirty="0"/>
              <a:t> </a:t>
            </a:r>
            <a:r>
              <a:rPr lang="en-US" sz="1600" dirty="0" err="1"/>
              <a:t>pokazalo</a:t>
            </a:r>
            <a:r>
              <a:rPr lang="en-US" sz="1600" dirty="0"/>
              <a:t> 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 smtClean="0"/>
              <a:t>pret</a:t>
            </a:r>
            <a:r>
              <a:rPr lang="sr-Latn-BA" sz="1600" dirty="0" smtClean="0"/>
              <a:t>j</a:t>
            </a:r>
            <a:r>
              <a:rPr lang="en-US" sz="1600" dirty="0" err="1" smtClean="0"/>
              <a:t>erano</a:t>
            </a:r>
            <a:r>
              <a:rPr lang="en-US" sz="1600" dirty="0" smtClean="0"/>
              <a:t> </a:t>
            </a:r>
            <a:r>
              <a:rPr lang="en-US" sz="1600" dirty="0" err="1"/>
              <a:t>optimistično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4. </a:t>
            </a:r>
            <a:r>
              <a:rPr lang="en-US" sz="1600" b="1" dirty="0" err="1"/>
              <a:t>Teorija</a:t>
            </a:r>
            <a:r>
              <a:rPr lang="en-US" sz="1600" b="1" dirty="0"/>
              <a:t> </a:t>
            </a:r>
            <a:r>
              <a:rPr lang="en-US" sz="1600" b="1" dirty="0" err="1"/>
              <a:t>optimalnog</a:t>
            </a:r>
            <a:r>
              <a:rPr lang="en-US" sz="1600" b="1" dirty="0"/>
              <a:t> </a:t>
            </a:r>
            <a:r>
              <a:rPr lang="en-US" sz="1600" b="1" dirty="0" err="1"/>
              <a:t>valutnog</a:t>
            </a:r>
            <a:r>
              <a:rPr lang="en-US" sz="1600" b="1" dirty="0"/>
              <a:t> </a:t>
            </a:r>
            <a:r>
              <a:rPr lang="en-US" sz="1600" b="1" dirty="0" err="1"/>
              <a:t>područja</a:t>
            </a:r>
            <a:r>
              <a:rPr lang="en-US" sz="1600" b="1" dirty="0"/>
              <a:t> </a:t>
            </a:r>
            <a:r>
              <a:rPr lang="en-US" sz="1600" b="1" dirty="0" err="1"/>
              <a:t>zanemarena</a:t>
            </a:r>
            <a:endParaRPr lang="en-US" sz="1600" b="1" dirty="0"/>
          </a:p>
          <a:p>
            <a:endParaRPr lang="en-US" sz="1600" dirty="0"/>
          </a:p>
          <a:p>
            <a:r>
              <a:rPr lang="en-US" sz="1600" dirty="0"/>
              <a:t>Po </a:t>
            </a:r>
            <a:r>
              <a:rPr lang="en-US" sz="1600" dirty="0" err="1"/>
              <a:t>teoriji</a:t>
            </a:r>
            <a:r>
              <a:rPr lang="en-US" sz="1600" dirty="0"/>
              <a:t> </a:t>
            </a:r>
            <a:r>
              <a:rPr lang="en-US" sz="1600" dirty="0" err="1"/>
              <a:t>optimalnog</a:t>
            </a:r>
            <a:r>
              <a:rPr lang="en-US" sz="1600" dirty="0"/>
              <a:t> </a:t>
            </a:r>
            <a:r>
              <a:rPr lang="en-US" sz="1600" dirty="0" err="1"/>
              <a:t>valutnog</a:t>
            </a:r>
            <a:r>
              <a:rPr lang="en-US" sz="1600" dirty="0"/>
              <a:t> </a:t>
            </a:r>
            <a:r>
              <a:rPr lang="en-US" sz="1600" dirty="0" err="1"/>
              <a:t>područja</a:t>
            </a:r>
            <a:r>
              <a:rPr lang="en-US" sz="1600" dirty="0"/>
              <a:t> (Mundell, 1961.), </a:t>
            </a:r>
            <a:r>
              <a:rPr lang="en-US" sz="1600" dirty="0" err="1"/>
              <a:t>Grčka</a:t>
            </a:r>
            <a:r>
              <a:rPr lang="en-US" sz="1600" dirty="0"/>
              <a:t> je </a:t>
            </a:r>
            <a:r>
              <a:rPr lang="en-US" sz="1600" dirty="0" err="1"/>
              <a:t>bila</a:t>
            </a:r>
            <a:r>
              <a:rPr lang="en-US" sz="1600" dirty="0"/>
              <a:t> </a:t>
            </a:r>
            <a:r>
              <a:rPr lang="en-US" sz="1600" dirty="0" err="1"/>
              <a:t>daleko</a:t>
            </a:r>
            <a:r>
              <a:rPr lang="en-US" sz="1600" dirty="0"/>
              <a:t> od </a:t>
            </a:r>
            <a:r>
              <a:rPr lang="en-US" sz="1600" dirty="0" err="1"/>
              <a:t>optimalnog</a:t>
            </a:r>
            <a:r>
              <a:rPr lang="en-US" sz="1600" dirty="0"/>
              <a:t> </a:t>
            </a:r>
            <a:r>
              <a:rPr lang="en-US" sz="1600" dirty="0" err="1"/>
              <a:t>kandidata</a:t>
            </a:r>
            <a:r>
              <a:rPr lang="en-US" sz="1600" dirty="0"/>
              <a:t>:</a:t>
            </a:r>
          </a:p>
          <a:p>
            <a:pPr lvl="1"/>
            <a:r>
              <a:rPr lang="en-US" sz="1600" dirty="0" err="1" smtClean="0"/>
              <a:t>nije</a:t>
            </a:r>
            <a:r>
              <a:rPr lang="en-US" sz="1600" dirty="0" smtClean="0"/>
              <a:t> </a:t>
            </a:r>
            <a:r>
              <a:rPr lang="en-US" sz="1600" dirty="0" err="1"/>
              <a:t>imala</a:t>
            </a:r>
            <a:r>
              <a:rPr lang="en-US" sz="1600" dirty="0"/>
              <a:t> </a:t>
            </a:r>
            <a:r>
              <a:rPr lang="en-US" sz="1600" dirty="0" err="1"/>
              <a:t>visoku</a:t>
            </a:r>
            <a:r>
              <a:rPr lang="en-US" sz="1600" dirty="0"/>
              <a:t> </a:t>
            </a:r>
            <a:r>
              <a:rPr lang="en-US" sz="1600" dirty="0" err="1"/>
              <a:t>trgovinsku</a:t>
            </a:r>
            <a:r>
              <a:rPr lang="en-US" sz="1600" dirty="0"/>
              <a:t> </a:t>
            </a:r>
            <a:r>
              <a:rPr lang="en-US" sz="1600" dirty="0" err="1"/>
              <a:t>integraciju</a:t>
            </a:r>
            <a:r>
              <a:rPr lang="en-US" sz="1600" dirty="0"/>
              <a:t> s </a:t>
            </a:r>
            <a:r>
              <a:rPr lang="en-US" sz="1600" dirty="0" err="1"/>
              <a:t>ostatkom</a:t>
            </a:r>
            <a:r>
              <a:rPr lang="en-US" sz="1600" dirty="0"/>
              <a:t> EU,</a:t>
            </a:r>
          </a:p>
          <a:p>
            <a:pPr lvl="1"/>
            <a:r>
              <a:rPr lang="en-US" sz="1600" dirty="0" err="1" smtClean="0"/>
              <a:t>nije</a:t>
            </a:r>
            <a:r>
              <a:rPr lang="en-US" sz="1600" dirty="0" smtClean="0"/>
              <a:t> </a:t>
            </a:r>
            <a:r>
              <a:rPr lang="en-US" sz="1600" dirty="0" err="1"/>
              <a:t>imala</a:t>
            </a:r>
            <a:r>
              <a:rPr lang="en-US" sz="1600" dirty="0"/>
              <a:t> </a:t>
            </a:r>
            <a:r>
              <a:rPr lang="en-US" sz="1600" dirty="0" err="1"/>
              <a:t>fleksibilno</a:t>
            </a:r>
            <a:r>
              <a:rPr lang="en-US" sz="1600" dirty="0"/>
              <a:t> </a:t>
            </a:r>
            <a:r>
              <a:rPr lang="en-US" sz="1600" dirty="0" err="1"/>
              <a:t>tržište</a:t>
            </a:r>
            <a:r>
              <a:rPr lang="en-US" sz="1600" dirty="0"/>
              <a:t> </a:t>
            </a:r>
            <a:r>
              <a:rPr lang="en-US" sz="1600" dirty="0" err="1"/>
              <a:t>rada</a:t>
            </a:r>
            <a:r>
              <a:rPr lang="en-US" sz="1600" dirty="0"/>
              <a:t>,</a:t>
            </a:r>
          </a:p>
          <a:p>
            <a:pPr lvl="1"/>
            <a:r>
              <a:rPr lang="en-US" sz="1600" dirty="0" err="1" smtClean="0"/>
              <a:t>fiskalni</a:t>
            </a:r>
            <a:r>
              <a:rPr lang="en-US" sz="1600" dirty="0" smtClean="0"/>
              <a:t> </a:t>
            </a:r>
            <a:r>
              <a:rPr lang="en-US" sz="1600" dirty="0" err="1"/>
              <a:t>transferi</a:t>
            </a:r>
            <a:r>
              <a:rPr lang="en-US" sz="1600" dirty="0"/>
              <a:t> </a:t>
            </a:r>
            <a:r>
              <a:rPr lang="en-US" sz="1600" dirty="0" err="1"/>
              <a:t>unutar</a:t>
            </a:r>
            <a:r>
              <a:rPr lang="en-US" sz="1600" dirty="0"/>
              <a:t> EMU </a:t>
            </a:r>
            <a:r>
              <a:rPr lang="en-US" sz="1600" dirty="0" err="1"/>
              <a:t>nisu</a:t>
            </a:r>
            <a:r>
              <a:rPr lang="en-US" sz="1600" dirty="0"/>
              <a:t> </a:t>
            </a:r>
            <a:r>
              <a:rPr lang="en-US" sz="1600" dirty="0" err="1"/>
              <a:t>postojali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 err="1"/>
              <a:t>Ipak</a:t>
            </a:r>
            <a:r>
              <a:rPr lang="en-US" sz="1600" dirty="0"/>
              <a:t>, </a:t>
            </a:r>
            <a:r>
              <a:rPr lang="en-US" sz="1600" dirty="0" err="1"/>
              <a:t>teoretska</a:t>
            </a:r>
            <a:r>
              <a:rPr lang="en-US" sz="1600" dirty="0"/>
              <a:t> </a:t>
            </a:r>
            <a:r>
              <a:rPr lang="en-US" sz="1600" dirty="0" err="1"/>
              <a:t>ograničenja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bila</a:t>
            </a:r>
            <a:r>
              <a:rPr lang="en-US" sz="1600" dirty="0"/>
              <a:t> </a:t>
            </a:r>
            <a:r>
              <a:rPr lang="en-US" sz="1600" dirty="0" err="1"/>
              <a:t>svesno</a:t>
            </a:r>
            <a:r>
              <a:rPr lang="en-US" sz="1600" dirty="0"/>
              <a:t> </a:t>
            </a:r>
            <a:r>
              <a:rPr lang="en-US" sz="1600" dirty="0" err="1"/>
              <a:t>ignorisana</a:t>
            </a:r>
            <a:r>
              <a:rPr lang="en-US" sz="1600" dirty="0"/>
              <a:t> u </a:t>
            </a:r>
            <a:r>
              <a:rPr lang="en-US" sz="1600" dirty="0" err="1"/>
              <a:t>korist</a:t>
            </a:r>
            <a:r>
              <a:rPr lang="en-US" sz="1600" dirty="0"/>
              <a:t> </a:t>
            </a:r>
            <a:r>
              <a:rPr lang="en-US" sz="1600" dirty="0" err="1"/>
              <a:t>političkog</a:t>
            </a:r>
            <a:r>
              <a:rPr lang="en-US" sz="1600" dirty="0"/>
              <a:t> </a:t>
            </a:r>
            <a:r>
              <a:rPr lang="en-US" sz="1600" dirty="0" err="1"/>
              <a:t>projekta</a:t>
            </a:r>
            <a:r>
              <a:rPr lang="en-US" sz="1600" dirty="0"/>
              <a:t> </a:t>
            </a:r>
            <a:r>
              <a:rPr lang="en-US" sz="1600" dirty="0" err="1"/>
              <a:t>stvaranja</a:t>
            </a:r>
            <a:r>
              <a:rPr lang="en-US" sz="1600" dirty="0"/>
              <a:t> </a:t>
            </a:r>
            <a:r>
              <a:rPr lang="en-US" sz="1600" dirty="0" err="1"/>
              <a:t>evra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 err="1" smtClean="0"/>
              <a:t>Posl</a:t>
            </a:r>
            <a:r>
              <a:rPr lang="sr-Latn-BA" sz="1600" dirty="0" smtClean="0"/>
              <a:t>j</a:t>
            </a:r>
            <a:r>
              <a:rPr lang="en-US" sz="1600" dirty="0" err="1" smtClean="0"/>
              <a:t>edice</a:t>
            </a:r>
            <a:endParaRPr lang="en-US" sz="1600" dirty="0"/>
          </a:p>
          <a:p>
            <a:r>
              <a:rPr lang="en-US" sz="1500" dirty="0" err="1" smtClean="0"/>
              <a:t>Kada</a:t>
            </a:r>
            <a:r>
              <a:rPr lang="en-US" sz="1500" dirty="0" smtClean="0"/>
              <a:t> </a:t>
            </a:r>
            <a:r>
              <a:rPr lang="en-US" sz="1500" dirty="0"/>
              <a:t>je </a:t>
            </a:r>
            <a:r>
              <a:rPr lang="en-US" sz="1500" dirty="0" err="1"/>
              <a:t>nastupila</a:t>
            </a:r>
            <a:r>
              <a:rPr lang="en-US" sz="1500" dirty="0"/>
              <a:t> </a:t>
            </a:r>
            <a:r>
              <a:rPr lang="en-US" sz="1500" dirty="0" err="1"/>
              <a:t>dužnička</a:t>
            </a:r>
            <a:r>
              <a:rPr lang="en-US" sz="1500" dirty="0"/>
              <a:t> </a:t>
            </a:r>
            <a:r>
              <a:rPr lang="en-US" sz="1500" dirty="0" err="1"/>
              <a:t>kriza</a:t>
            </a:r>
            <a:r>
              <a:rPr lang="en-US" sz="1500" dirty="0"/>
              <a:t> 2009–2010, </a:t>
            </a:r>
            <a:r>
              <a:rPr lang="en-US" sz="1500" dirty="0" err="1"/>
              <a:t>upravo</a:t>
            </a:r>
            <a:r>
              <a:rPr lang="en-US" sz="1500" dirty="0"/>
              <a:t> </a:t>
            </a:r>
            <a:r>
              <a:rPr lang="en-US" sz="1500" dirty="0" err="1"/>
              <a:t>su</a:t>
            </a:r>
            <a:r>
              <a:rPr lang="en-US" sz="1500" dirty="0"/>
              <a:t> </a:t>
            </a:r>
            <a:r>
              <a:rPr lang="en-US" sz="1500" dirty="0" err="1"/>
              <a:t>te</a:t>
            </a:r>
            <a:r>
              <a:rPr lang="en-US" sz="1500" dirty="0"/>
              <a:t> </a:t>
            </a:r>
            <a:r>
              <a:rPr lang="en-US" sz="1500" dirty="0" err="1"/>
              <a:t>strukturalne</a:t>
            </a:r>
            <a:r>
              <a:rPr lang="en-US" sz="1500" dirty="0"/>
              <a:t> </a:t>
            </a:r>
            <a:r>
              <a:rPr lang="en-US" sz="1500" dirty="0" err="1"/>
              <a:t>slabosti</a:t>
            </a:r>
            <a:r>
              <a:rPr lang="en-US" sz="1500" dirty="0"/>
              <a:t> </a:t>
            </a:r>
            <a:r>
              <a:rPr lang="en-US" sz="1500" dirty="0" err="1"/>
              <a:t>i</a:t>
            </a:r>
            <a:r>
              <a:rPr lang="en-US" sz="1500" dirty="0"/>
              <a:t> </a:t>
            </a:r>
            <a:r>
              <a:rPr lang="en-US" sz="1500" dirty="0" err="1"/>
              <a:t>nedostatak</a:t>
            </a:r>
            <a:r>
              <a:rPr lang="en-US" sz="1500" dirty="0"/>
              <a:t> </a:t>
            </a:r>
            <a:r>
              <a:rPr lang="en-US" sz="1500" dirty="0" err="1"/>
              <a:t>fiskalne</a:t>
            </a:r>
            <a:r>
              <a:rPr lang="en-US" sz="1500" dirty="0"/>
              <a:t> </a:t>
            </a:r>
            <a:r>
              <a:rPr lang="en-US" sz="1500" dirty="0" err="1"/>
              <a:t>unije</a:t>
            </a:r>
            <a:r>
              <a:rPr lang="en-US" sz="1500" dirty="0"/>
              <a:t> </a:t>
            </a:r>
            <a:r>
              <a:rPr lang="en-US" sz="1500" dirty="0" err="1"/>
              <a:t>doveli</a:t>
            </a:r>
            <a:r>
              <a:rPr lang="en-US" sz="1500" dirty="0"/>
              <a:t> do </a:t>
            </a:r>
            <a:r>
              <a:rPr lang="en-US" sz="1500" dirty="0" err="1"/>
              <a:t>grčke</a:t>
            </a:r>
            <a:r>
              <a:rPr lang="en-US" sz="1500" dirty="0"/>
              <a:t> </a:t>
            </a:r>
            <a:r>
              <a:rPr lang="en-US" sz="1500" dirty="0" err="1"/>
              <a:t>krize</a:t>
            </a:r>
            <a:r>
              <a:rPr lang="en-US" sz="1500" dirty="0"/>
              <a:t>, </a:t>
            </a:r>
            <a:r>
              <a:rPr lang="en-US" sz="1500" dirty="0" err="1"/>
              <a:t>koja</a:t>
            </a:r>
            <a:r>
              <a:rPr lang="en-US" sz="1500" dirty="0"/>
              <a:t> je </a:t>
            </a:r>
            <a:r>
              <a:rPr lang="en-US" sz="1500" dirty="0" err="1"/>
              <a:t>pokazala</a:t>
            </a:r>
            <a:r>
              <a:rPr lang="en-US" sz="1500" dirty="0"/>
              <a:t> </a:t>
            </a:r>
            <a:r>
              <a:rPr lang="en-US" sz="1500" dirty="0" err="1"/>
              <a:t>koliko</a:t>
            </a:r>
            <a:r>
              <a:rPr lang="en-US" sz="1500" dirty="0"/>
              <a:t> </a:t>
            </a:r>
            <a:r>
              <a:rPr lang="en-US" sz="1500" dirty="0" err="1"/>
              <a:t>su</a:t>
            </a:r>
            <a:r>
              <a:rPr lang="en-US" sz="1500" dirty="0"/>
              <a:t> </a:t>
            </a:r>
            <a:r>
              <a:rPr lang="en-US" sz="1500" dirty="0" err="1"/>
              <a:t>političke</a:t>
            </a:r>
            <a:r>
              <a:rPr lang="en-US" sz="1500" dirty="0"/>
              <a:t> </a:t>
            </a:r>
            <a:r>
              <a:rPr lang="en-US" sz="1500" dirty="0" err="1"/>
              <a:t>odluke</a:t>
            </a:r>
            <a:r>
              <a:rPr lang="en-US" sz="1500" dirty="0"/>
              <a:t> </a:t>
            </a:r>
            <a:r>
              <a:rPr lang="en-US" sz="1500" dirty="0" err="1"/>
              <a:t>potisnule</a:t>
            </a:r>
            <a:r>
              <a:rPr lang="en-US" sz="1500" dirty="0"/>
              <a:t> </a:t>
            </a:r>
            <a:r>
              <a:rPr lang="en-US" sz="1500" dirty="0" err="1"/>
              <a:t>ekonomske</a:t>
            </a:r>
            <a:r>
              <a:rPr lang="en-US" sz="1500" dirty="0"/>
              <a:t> </a:t>
            </a:r>
            <a:r>
              <a:rPr lang="en-US" sz="1500" dirty="0" err="1"/>
              <a:t>realnosti</a:t>
            </a:r>
            <a:r>
              <a:rPr lang="en-US" sz="1500" dirty="0"/>
              <a:t>.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54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EVROSISTEM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R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600" b="1" dirty="0">
                <a:latin typeface="Times New Roman" pitchFamily="18" charset="0"/>
                <a:cs typeface="Times New Roman" pitchFamily="18" charset="0"/>
              </a:rPr>
              <a:t>Evropski sistem centralnih banaka</a:t>
            </a:r>
            <a:r>
              <a:rPr lang="sr-Latn-RS" sz="2600" dirty="0">
                <a:latin typeface="Times New Roman" pitchFamily="18" charset="0"/>
                <a:cs typeface="Times New Roman" pitchFamily="18" charset="0"/>
              </a:rPr>
              <a:t>: ECB i nacionalne CB članica EU</a:t>
            </a:r>
          </a:p>
          <a:p>
            <a:pPr lvl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RS" sz="2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zemalja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nisu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prihvatile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600" dirty="0">
                <a:latin typeface="Times New Roman" pitchFamily="18" charset="0"/>
                <a:cs typeface="Times New Roman" pitchFamily="18" charset="0"/>
              </a:rPr>
              <a:t>evro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600" dirty="0">
                <a:latin typeface="Times New Roman" pitchFamily="18" charset="0"/>
                <a:cs typeface="Times New Roman" pitchFamily="18" charset="0"/>
              </a:rPr>
              <a:t>imaju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monetarnu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autonomiju</a:t>
            </a:r>
            <a:r>
              <a:rPr lang="sr-Latn-RS" sz="2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učestvuju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sprovođenju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zajedničke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600" dirty="0">
                <a:latin typeface="Times New Roman" pitchFamily="18" charset="0"/>
                <a:cs typeface="Times New Roman" pitchFamily="18" charset="0"/>
              </a:rPr>
              <a:t>MP</a:t>
            </a:r>
          </a:p>
          <a:p>
            <a:pPr lvl="1"/>
            <a:endParaRPr lang="sr-Latn-R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600" b="1" dirty="0" smtClean="0">
                <a:latin typeface="Times New Roman" pitchFamily="18" charset="0"/>
                <a:cs typeface="Times New Roman" pitchFamily="18" charset="0"/>
              </a:rPr>
              <a:t>Evrosistem</a:t>
            </a:r>
            <a:r>
              <a:rPr lang="sr-Latn-RS" sz="2600" dirty="0">
                <a:latin typeface="Times New Roman" pitchFamily="18" charset="0"/>
                <a:cs typeface="Times New Roman" pitchFamily="18" charset="0"/>
              </a:rPr>
              <a:t>: ECB i NCB članica zone evra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OSNOVNI ZADACI EvROSISTEMA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81808"/>
            <a:ext cx="8836152" cy="5715000"/>
          </a:xfrm>
        </p:spPr>
        <p:txBody>
          <a:bodyPr>
            <a:noAutofit/>
          </a:bodyPr>
          <a:lstStyle/>
          <a:p>
            <a:pPr lvl="0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Definisanje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implementacija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monetarne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politike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oblasti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Sprovođenje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deviznih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operacija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Upravljanje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zvaničnim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deviznim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rezervama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država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članica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Obezb</a:t>
            </a:r>
            <a:r>
              <a:rPr lang="sr-Latn-ME" sz="22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eđenje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nesmetanog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funkcionisanja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sistema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plaćanja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sr-Latn-R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Ostali</a:t>
            </a:r>
            <a:r>
              <a:rPr lang="en-US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povezani</a:t>
            </a:r>
            <a:r>
              <a:rPr lang="en-US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zadaci</a:t>
            </a:r>
            <a:r>
              <a:rPr lang="en-US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sr-Latn-RS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 </a:t>
            </a:r>
            <a:r>
              <a:rPr lang="sr-Latn-R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funkcije</a:t>
            </a:r>
          </a:p>
          <a:p>
            <a:pPr lvl="0"/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Emisij</a:t>
            </a:r>
            <a:r>
              <a:rPr lang="sr-Latn-ME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sr-Latn-ME" sz="22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banknota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kovanica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jedinog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zakonskog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sredstva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plaćanja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Prikupljanje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statističkih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podataka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neophodnih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realizaciju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zadataka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Eurosistema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Latn-RS" sz="22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omo</a:t>
            </a:r>
            <a:r>
              <a:rPr lang="sr-Latn-RS" sz="2200" dirty="0" smtClean="0">
                <a:latin typeface="Times New Roman" pitchFamily="18" charset="0"/>
                <a:cs typeface="Times New Roman" pitchFamily="18" charset="0"/>
              </a:rPr>
              <a:t>ć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procesu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prudencione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supervizije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nadležnim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ME" sz="2200" dirty="0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elima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RS" sz="2200" dirty="0" smtClean="0">
                <a:latin typeface="Times New Roman" pitchFamily="18" charset="0"/>
                <a:cs typeface="Times New Roman" pitchFamily="18" charset="0"/>
              </a:rPr>
              <a:t>omoć i doprinos nacionalnim tijelima u </a:t>
            </a:r>
            <a:r>
              <a:rPr lang="sr-Latn-R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obezbjeđenju finansijske stabilnosti</a:t>
            </a:r>
          </a:p>
          <a:p>
            <a:pPr lvl="0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R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avjetodavna funkcija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"/>
            <a:ext cx="7772400" cy="761999"/>
          </a:xfrm>
        </p:spPr>
        <p:txBody>
          <a:bodyPr>
            <a:normAutofit/>
          </a:bodyPr>
          <a:lstStyle/>
          <a:p>
            <a:pPr algn="l"/>
            <a:r>
              <a:rPr lang="sr-Latn-R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ORGANI ODLUČIVANJA</a:t>
            </a:r>
            <a:endParaRPr lang="en-US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sr-Latn-R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R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vjet </a:t>
            </a:r>
            <a:r>
              <a:rPr lang="sr-Latn-R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guvernera</a:t>
            </a:r>
          </a:p>
          <a:p>
            <a:pPr marL="457200" lvl="2" algn="l">
              <a:buFont typeface="Arial" pitchFamily="34" charset="0"/>
              <a:buChar char="•"/>
            </a:pP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lanovi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Izvršn</a:t>
            </a: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og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odbor</a:t>
            </a: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guverneri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NCB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članica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zone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evr</a:t>
            </a:r>
            <a:r>
              <a:rPr lang="sr-Latn-R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lvl="1" algn="l">
              <a:buFont typeface="Arial" pitchFamily="34" charset="0"/>
              <a:buChar char="•"/>
            </a:pP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Strateški značajne odluke Eurosistema</a:t>
            </a:r>
          </a:p>
          <a:p>
            <a:pPr lvl="2" algn="l">
              <a:buFont typeface="Arial" pitchFamily="34" charset="0"/>
              <a:buChar char="•"/>
            </a:pPr>
            <a:r>
              <a:rPr lang="sr-Latn-R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Formuliše MP</a:t>
            </a:r>
          </a:p>
          <a:p>
            <a:pPr lvl="3" algn="l">
              <a:buFont typeface="Arial" pitchFamily="34" charset="0"/>
              <a:buChar char="•"/>
            </a:pP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Definiše s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trategij</a:t>
            </a:r>
            <a:r>
              <a:rPr lang="sr-Latn-R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operativni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okvir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monetarne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politike</a:t>
            </a:r>
            <a:endParaRPr lang="sr-Latn-R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3" algn="l">
              <a:buFont typeface="Arial" pitchFamily="34" charset="0"/>
              <a:buChar char="•"/>
            </a:pP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onosi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potrebne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odluke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podešavanje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instrumenata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r-Latn-R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3" algn="l">
              <a:buFont typeface="Arial" pitchFamily="34" charset="0"/>
              <a:buChar char="•"/>
            </a:pP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60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svaja</a:t>
            </a:r>
            <a:r>
              <a:rPr lang="en-US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sm</a:t>
            </a:r>
            <a:r>
              <a:rPr lang="sr-Latn-ME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ernice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nacionalne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centralne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banke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treba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izvrše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operacije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monetarne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politike</a:t>
            </a:r>
            <a:endParaRPr lang="sr-Latn-R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sr-Latn-R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Izvršni odbor</a:t>
            </a:r>
          </a:p>
          <a:p>
            <a:pPr lvl="1" algn="l">
              <a:buFont typeface="Arial" pitchFamily="34" charset="0"/>
              <a:buChar char="•"/>
            </a:pP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članova, priznatih stručnjaka sa iskustvom u oblasti bankarstva i monetarne politike</a:t>
            </a:r>
          </a:p>
          <a:p>
            <a:pPr lvl="1" algn="l">
              <a:buFont typeface="Arial" pitchFamily="34" charset="0"/>
              <a:buChar char="•"/>
            </a:pP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Nadležan za donošenje operativnih odluka (dnevno)</a:t>
            </a:r>
          </a:p>
          <a:p>
            <a:pPr lvl="2" algn="l">
              <a:buFont typeface="Arial" pitchFamily="34" charset="0"/>
              <a:buChar char="•"/>
            </a:pPr>
            <a:r>
              <a:rPr lang="sr-Latn-R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Implementacija MP</a:t>
            </a:r>
          </a:p>
          <a:p>
            <a:pPr lvl="2" algn="l">
              <a:buFont typeface="Arial" pitchFamily="34" charset="0"/>
              <a:buChar char="•"/>
            </a:pPr>
            <a:r>
              <a:rPr lang="sr-Latn-R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Upravljanje tekućim poslovanjem  </a:t>
            </a: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ECB</a:t>
            </a:r>
          </a:p>
          <a:p>
            <a:pPr lvl="2" algn="l">
              <a:buFont typeface="Arial" pitchFamily="34" charset="0"/>
              <a:buChar char="•"/>
            </a:pP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Usvaja i publikuje različite izveštaje</a:t>
            </a:r>
          </a:p>
          <a:p>
            <a:pPr lvl="2" algn="l">
              <a:buFont typeface="Arial" pitchFamily="34" charset="0"/>
              <a:buChar char="•"/>
            </a:pPr>
            <a:endParaRPr lang="sr-Latn-R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sr-Latn-R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Generalni savjet</a:t>
            </a:r>
            <a:endParaRPr lang="sr-Latn-R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Guverneri svih zemalja EU</a:t>
            </a:r>
          </a:p>
          <a:p>
            <a:pPr lvl="1" algn="l">
              <a:buFont typeface="Arial" pitchFamily="34" charset="0"/>
              <a:buChar char="•"/>
            </a:pP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Institucionalna </a:t>
            </a:r>
            <a:r>
              <a:rPr lang="sr-Latn-R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veza ECB i NCB </a:t>
            </a: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zemalja van zone evra</a:t>
            </a:r>
          </a:p>
          <a:p>
            <a:pPr lvl="1" algn="l">
              <a:buFont typeface="Arial" pitchFamily="34" charset="0"/>
              <a:buChar char="•"/>
            </a:pPr>
            <a:r>
              <a:rPr lang="sr-Latn-RS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Savjetodavac </a:t>
            </a: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pripremama za uključenje u Eurosistem, usvaja izveštaj o konvergenciji, nadgleda funkcionisanje ERM II </a:t>
            </a:r>
          </a:p>
          <a:p>
            <a:pPr lvl="1" algn="l"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sr-Latn-R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CILJEVI MONETARNE POLITIKE ECB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Primarni cilj: </a:t>
            </a:r>
            <a:r>
              <a:rPr lang="sr-Latn-RS" sz="2000" b="1" dirty="0" smtClean="0">
                <a:latin typeface="Times New Roman" pitchFamily="18" charset="0"/>
                <a:cs typeface="Times New Roman" pitchFamily="18" charset="0"/>
              </a:rPr>
              <a:t>održavanje stabilnosti cijena u zoni evra</a:t>
            </a:r>
          </a:p>
          <a:p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Latn-RS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Godišnji rast HARMONIZOVANOG INDEKSA POTROŠAČKIH CENA u zoni evra ispod, ali blizu 2% u srednjem roku</a:t>
            </a:r>
          </a:p>
          <a:p>
            <a:pPr>
              <a:buNone/>
            </a:pPr>
            <a:endParaRPr lang="sr-Latn-R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umerički reper je garant visoke odgovornosti i čvrsto sidro za inflatorna očekivanja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ovećava transparentnost MP, okvir MP je jasniji javnosti </a:t>
            </a:r>
          </a:p>
          <a:p>
            <a:pPr lvl="1"/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ECB vodi računa o riziku deflacije</a:t>
            </a:r>
          </a:p>
          <a:p>
            <a:pPr lvl="1"/>
            <a:endParaRPr lang="sr-Latn-R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ECB podržava ekonomsku politiku zajednice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isok nivo zaposlenosti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drživi neinflatorni rast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305800" cy="533399"/>
          </a:xfrm>
        </p:spPr>
        <p:txBody>
          <a:bodyPr anchor="ctr">
            <a:normAutofit/>
          </a:bodyPr>
          <a:lstStyle/>
          <a:p>
            <a:pPr algn="ctr"/>
            <a:r>
              <a:rPr lang="sr-Latn-R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KARAKTERISTIKE STRATEGIJE MONETARNE POLITIKE ECB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9144000" cy="2057400"/>
          </a:xfrm>
        </p:spPr>
        <p:txBody>
          <a:bodyPr>
            <a:normAutofit fontScale="77500" lnSpcReduction="20000"/>
          </a:bodyPr>
          <a:lstStyle/>
          <a:p>
            <a:pPr algn="l"/>
            <a:endParaRPr lang="sr-Latn-ME" sz="2000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l"/>
            <a:endParaRPr lang="sr-Latn-ME" sz="2000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l"/>
            <a:endParaRPr lang="sr-Latn-ME" sz="2000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l"/>
            <a:r>
              <a:rPr lang="sr-Latn-ME" sz="2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Stuba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strategije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ekonomska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anali</a:t>
            </a:r>
            <a:r>
              <a:rPr lang="sr-Latn-RS" sz="2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z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 </a:t>
            </a:r>
            <a:r>
              <a:rPr lang="sr-Latn-RS" sz="2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monetarna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anali</a:t>
            </a:r>
            <a:r>
              <a:rPr lang="sr-Latn-RS" sz="2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z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</a:t>
            </a:r>
            <a:endParaRPr lang="sr-Latn-RS" sz="2600" b="1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l"/>
            <a:endParaRPr lang="sr-Latn-RS" sz="2000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sr-Latn-RS" sz="20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sr-Latn-RS" sz="2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1) Ekonomska analiza:  </a:t>
            </a:r>
          </a:p>
          <a:p>
            <a:pPr algn="l"/>
            <a:r>
              <a:rPr lang="sr-Latn-RS" sz="20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sr-Latn-R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roc</a:t>
            </a:r>
            <a:r>
              <a:rPr lang="sr-Latn-ME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j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en</a:t>
            </a:r>
            <a:r>
              <a:rPr lang="sr-Latn-R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tekućih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ekonomskih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finansijskih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kretanja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njihovih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implikacija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u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kratkom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srednjem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roku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na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</a:t>
            </a:r>
            <a:r>
              <a:rPr lang="sr-Latn-ME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j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enovnu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stabilnost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endParaRPr lang="sr-Latn-RS" sz="2000" i="1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l"/>
            <a:endParaRPr lang="sr-Latn-RS" sz="2000" i="1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l"/>
            <a:endParaRPr lang="sr-Latn-RS" sz="2000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2590800"/>
            <a:ext cx="457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kretanje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determinante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autputa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agregatna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tražnja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komponente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fiskalna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politika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uslovi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karakteristike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tržištu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pokazatelji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sr-Latn-ME" dirty="0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troškova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kretanje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determinante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deviznih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kurseva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situacija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sv</a:t>
            </a:r>
            <a:r>
              <a:rPr lang="sr-Latn-ME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etskoj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privredi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platni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bilansi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finansijska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tržišta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bilansna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pozicija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sektora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privrede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euro zone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dentifikovanje šokova koji pogađaju privredu</a:t>
            </a:r>
          </a:p>
          <a:p>
            <a:pPr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romjene očekivanja transaktora</a:t>
            </a:r>
          </a:p>
          <a:p>
            <a:pPr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akroekonomske projekcije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7800" y="4419600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roc</a:t>
            </a:r>
            <a:r>
              <a:rPr lang="sr-Latn-ME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enjuje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dinamika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realne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aktivnosti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moguće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putanje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sr-Latn-ME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ena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4648200" y="2667000"/>
            <a:ext cx="381000" cy="35052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22838"/>
          </a:xfrm>
        </p:spPr>
        <p:txBody>
          <a:bodyPr>
            <a:normAutofit fontScale="92500" lnSpcReduction="10000"/>
          </a:bodyPr>
          <a:lstStyle/>
          <a:p>
            <a:r>
              <a:rPr lang="vi-VN" smtClean="0"/>
              <a:t>Rast uloge SAD u svjetskoj privredi, i tendencije međunarodnih ekonomskih odnosa u uslovima globalizacije, odredili su pravce formiranja i razvoj međunarodnog devizno-monetarnog sistema.</a:t>
            </a:r>
            <a:endParaRPr lang="en-US" smtClean="0"/>
          </a:p>
          <a:p>
            <a:endParaRPr lang="en-US" smtClean="0"/>
          </a:p>
          <a:p>
            <a:r>
              <a:rPr lang="vi-VN" smtClean="0"/>
              <a:t>Plan počiva na osnovama sporazuma, koji je krajem 1945. godine potpisalo 35 zemalja od ukupno 44 zemlje prisutne na konferenciji u američkom gradu Breton Vudsu (Bretton Woods).</a:t>
            </a:r>
            <a:endParaRPr lang="sr-Cyrl-CS" smtClean="0"/>
          </a:p>
          <a:p>
            <a:endParaRPr lang="sr-Cyrl-C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7870"/>
            <a:ext cx="8686800" cy="1219200"/>
          </a:xfrm>
        </p:spPr>
        <p:txBody>
          <a:bodyPr>
            <a:normAutofit fontScale="92500" lnSpcReduction="20000"/>
          </a:bodyPr>
          <a:lstStyle/>
          <a:p>
            <a:r>
              <a:rPr lang="sr-Latn-R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Monetarna analiza:</a:t>
            </a:r>
          </a:p>
          <a:p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sz="2000" i="1" dirty="0" smtClean="0">
                <a:latin typeface="Times New Roman" pitchFamily="18" charset="0"/>
                <a:cs typeface="Times New Roman" pitchFamily="18" charset="0"/>
              </a:rPr>
              <a:t>     P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roc</a:t>
            </a:r>
            <a:r>
              <a:rPr lang="sr-Latn-ME" sz="20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sr-Latn-R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likvidnosti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osnovu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informacija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bilansa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monetarnih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finansijskih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institucija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osnovu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strukture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komponenti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rasta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M3</a:t>
            </a:r>
            <a:endParaRPr lang="sr-Latn-RS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00200" y="326767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dstupanja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stope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rasta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novčane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kredita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trendne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mogu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ukažu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stvaranje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finansijskih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neravnoteža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sr-Latn-ME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enovnih m</a:t>
            </a:r>
            <a:r>
              <a:rPr lang="sr-Latn-ME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ehura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potencijalnim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destabilizujućim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posl</a:t>
            </a:r>
            <a:r>
              <a:rPr lang="sr-Latn-ME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edicama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privredi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sr-Latn-ME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ene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srednjem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roku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7200" y="2505670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235327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arakter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prom</a:t>
            </a:r>
            <a:r>
              <a:rPr lang="sr-Latn-ME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ena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monetarnog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rasta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 portfolio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prilagođavanju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će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prom</a:t>
            </a:r>
            <a:r>
              <a:rPr lang="sr-Latn-ME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ene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imati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implikacije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stabilnost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sr-Latn-ME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ena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33400" y="3420070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09600"/>
          </a:xfrm>
        </p:spPr>
        <p:txBody>
          <a:bodyPr>
            <a:normAutofit/>
          </a:bodyPr>
          <a:lstStyle/>
          <a:p>
            <a:pPr algn="l"/>
            <a:r>
              <a:rPr lang="sr-Latn-C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INSTRUMENTI MONETARNE POLITIKE ECB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71500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sr-Latn-R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OPERACIJE NA OTVORENOM TRŽIŠTU</a:t>
            </a:r>
            <a:endParaRPr lang="sr-Cyrl-BA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sr-Latn-RS" sz="22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sr-Latn-RS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</a:t>
            </a:r>
            <a:r>
              <a:rPr lang="sr-Latn-ME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eravanj</a:t>
            </a:r>
            <a:r>
              <a:rPr lang="sr-Latn-RS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kamatnih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stopa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upravljanj</a:t>
            </a:r>
            <a:r>
              <a:rPr lang="sr-Latn-RS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likvidnošću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tržištu</a:t>
            </a:r>
            <a:r>
              <a:rPr lang="sr-Latn-RS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signaliziranj</a:t>
            </a:r>
            <a:r>
              <a:rPr lang="sr-Latn-RS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sr-Latn-ME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</a:t>
            </a:r>
            <a:r>
              <a:rPr lang="en-US" sz="2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monetarne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politike</a:t>
            </a:r>
            <a:r>
              <a:rPr lang="en-US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2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sr-Latn-RS" sz="2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sr-Latn-R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sr-Latn-RS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1.1. </a:t>
            </a:r>
            <a:r>
              <a:rPr lang="sr-Latn-RS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lavne</a:t>
            </a:r>
            <a:r>
              <a:rPr lang="en-US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operacije</a:t>
            </a:r>
            <a:r>
              <a:rPr lang="en-U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refinansiranja</a:t>
            </a:r>
            <a:endParaRPr lang="sr-Latn-RS" sz="2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7300" lvl="2" indent="-457200"/>
            <a:r>
              <a:rPr lang="en-US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RS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ajvaž</a:t>
            </a:r>
            <a:r>
              <a:rPr lang="en-US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RS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ije operacije na OT</a:t>
            </a:r>
          </a:p>
          <a:p>
            <a:pPr marL="1257300" lvl="2" indent="-457200"/>
            <a:r>
              <a:rPr lang="en-US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RS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ilj: obezbjeđenje likvidnosti, uticaj na formiranje kamatnih stopa</a:t>
            </a:r>
          </a:p>
          <a:p>
            <a:pPr marL="1257300" lvl="2" indent="-457200"/>
            <a:r>
              <a:rPr lang="en-US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r-Latn-RS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 dospijeća: 1 nedelja</a:t>
            </a:r>
          </a:p>
          <a:p>
            <a:pPr marL="1257300" lvl="2" indent="-457200"/>
            <a:r>
              <a:rPr lang="en-US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RS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provode se regularno svake nedelje</a:t>
            </a:r>
          </a:p>
          <a:p>
            <a:pPr marL="457200" indent="-457200">
              <a:buNone/>
            </a:pPr>
            <a:r>
              <a:rPr lang="sr-Latn-R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1.2.</a:t>
            </a:r>
            <a:r>
              <a:rPr lang="en-US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en-US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goročne</a:t>
            </a:r>
            <a:r>
              <a:rPr lang="en-US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operacije</a:t>
            </a:r>
            <a:r>
              <a:rPr lang="en-U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refinansiranja</a:t>
            </a:r>
            <a:endParaRPr lang="sr-Latn-RS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7300" lvl="2" indent="-457200"/>
            <a:r>
              <a:rPr lang="sr-Latn-R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Rok </a:t>
            </a:r>
            <a:r>
              <a:rPr lang="sr-Latn-RS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dospijeća</a:t>
            </a:r>
            <a:r>
              <a:rPr lang="sr-Latn-R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sr-Latn-RS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mjeseca</a:t>
            </a:r>
            <a:endParaRPr lang="sr-Latn-RS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7300" lvl="2" indent="-457200"/>
            <a:r>
              <a:rPr lang="sr-Latn-R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Cilj: dodatno dugoročno refinansiranje finansijskog sektora</a:t>
            </a:r>
          </a:p>
          <a:p>
            <a:pPr marL="1257300" lvl="2" indent="-457200"/>
            <a:r>
              <a:rPr lang="sr-Latn-R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ECB prihvata kamatu koja se formira na tržištu</a:t>
            </a:r>
          </a:p>
          <a:p>
            <a:pPr marL="1257300" lvl="2" indent="-457200"/>
            <a:r>
              <a:rPr lang="sr-Latn-R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Izvršavaju se regularno svakog </a:t>
            </a:r>
            <a:r>
              <a:rPr lang="sr-Latn-RS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mjeseca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Latn-RS" sz="21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RS" sz="2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100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trukturne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operacije</a:t>
            </a:r>
            <a:endParaRPr lang="sr-Latn-R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sr-Latn-RS" sz="2100" b="1" dirty="0" smtClean="0">
                <a:latin typeface="Times New Roman" pitchFamily="18" charset="0"/>
                <a:cs typeface="Times New Roman" pitchFamily="18" charset="0"/>
              </a:rPr>
              <a:t>Cilj: prilagođavanje strukturne pozicije Eurosistema prema finansijskom sektoru, radi obezbjeđenja ili povlačenja likvidnosti</a:t>
            </a:r>
          </a:p>
          <a:p>
            <a:pPr lvl="1">
              <a:buFont typeface="Arial" pitchFamily="34" charset="0"/>
              <a:buChar char="•"/>
            </a:pPr>
            <a:r>
              <a:rPr lang="sr-Latn-RS" sz="2100" b="1" dirty="0" smtClean="0">
                <a:latin typeface="Times New Roman" pitchFamily="18" charset="0"/>
                <a:cs typeface="Times New Roman" pitchFamily="18" charset="0"/>
              </a:rPr>
              <a:t>Nije određen unapr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sr-Latn-RS" sz="2100" b="1" dirty="0" smtClean="0">
                <a:latin typeface="Times New Roman" pitchFamily="18" charset="0"/>
                <a:cs typeface="Times New Roman" pitchFamily="18" charset="0"/>
              </a:rPr>
              <a:t>ed rok dospijeća i učestalost </a:t>
            </a:r>
          </a:p>
          <a:p>
            <a:pPr lvl="1">
              <a:buFont typeface="Arial" pitchFamily="34" charset="0"/>
              <a:buChar char="•"/>
            </a:pP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RS" sz="2100" b="1" dirty="0" smtClean="0">
                <a:latin typeface="Times New Roman" pitchFamily="18" charset="0"/>
                <a:cs typeface="Times New Roman" pitchFamily="18" charset="0"/>
              </a:rPr>
              <a:t>ogu da budu i REPO i trajne transakcije</a:t>
            </a:r>
          </a:p>
          <a:p>
            <a:pPr>
              <a:buNone/>
            </a:pPr>
            <a:endParaRPr lang="sr-Latn-R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Latn-R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2</a:t>
            </a:r>
            <a:r>
              <a:rPr lang="sr-Latn-R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STALNE OLAKŠICE</a:t>
            </a:r>
          </a:p>
          <a:p>
            <a:pPr>
              <a:buNone/>
            </a:pPr>
            <a:r>
              <a:rPr lang="sr-Latn-RS" sz="20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r-Latn-RS" sz="2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Cilj: </a:t>
            </a:r>
            <a:r>
              <a:rPr lang="en-US" sz="21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obezb</a:t>
            </a:r>
            <a:r>
              <a:rPr lang="sr-Latn-ME" sz="2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1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eđenje</a:t>
            </a:r>
            <a:r>
              <a:rPr lang="en-US" sz="2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2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apsorbovanje</a:t>
            </a:r>
            <a:r>
              <a:rPr lang="en-US" sz="2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prekonoćne</a:t>
            </a:r>
            <a:r>
              <a:rPr lang="en-US" sz="2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likvidnosti</a:t>
            </a:r>
            <a:r>
              <a:rPr lang="en-US" sz="2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signaliziranje</a:t>
            </a:r>
            <a:r>
              <a:rPr lang="en-US" sz="2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stava</a:t>
            </a:r>
            <a:r>
              <a:rPr lang="en-US" sz="2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monetarne</a:t>
            </a:r>
            <a:r>
              <a:rPr lang="en-US" sz="2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politike</a:t>
            </a:r>
            <a:r>
              <a:rPr lang="en-US" sz="2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ograničavanje</a:t>
            </a:r>
            <a:r>
              <a:rPr lang="en-US" sz="2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kretanja</a:t>
            </a:r>
            <a:r>
              <a:rPr lang="en-US" sz="2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prekonoćnih</a:t>
            </a:r>
            <a:r>
              <a:rPr lang="en-US" sz="2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kamatnih</a:t>
            </a:r>
            <a:r>
              <a:rPr lang="en-US" sz="2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stopa</a:t>
            </a:r>
            <a:r>
              <a:rPr lang="en-US" sz="2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RS" sz="21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RS" sz="21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2.1. Kreditne olakšice (marginalni kreditni aranžmani)</a:t>
            </a:r>
          </a:p>
          <a:p>
            <a:pPr lvl="1">
              <a:buFont typeface="Arial" pitchFamily="34" charset="0"/>
              <a:buChar char="•"/>
            </a:pPr>
            <a:r>
              <a:rPr lang="sr-Latn-RS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Finansijske institucije pozajmljuju prekonoćna sredstva na bazi odgovarajućih HOV</a:t>
            </a:r>
          </a:p>
          <a:p>
            <a:pPr lvl="1">
              <a:buFont typeface="Arial" pitchFamily="34" charset="0"/>
              <a:buChar char="•"/>
            </a:pPr>
            <a:r>
              <a:rPr lang="sr-Latn-RS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Formirana kamata je plafon kretanja prekonoćnih kamata</a:t>
            </a:r>
          </a:p>
          <a:p>
            <a:pPr lvl="1">
              <a:buFont typeface="Arial" pitchFamily="34" charset="0"/>
              <a:buChar char="•"/>
            </a:pPr>
            <a:r>
              <a:rPr lang="en-US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RS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rekonoćne REPO transakcije ili kolateralizovani krediti </a:t>
            </a:r>
          </a:p>
          <a:p>
            <a:pPr lvl="1">
              <a:buFont typeface="Arial" pitchFamily="34" charset="0"/>
              <a:buChar char="•"/>
            </a:pPr>
            <a:r>
              <a:rPr lang="sr-Latn-RS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Kredit se vraća po otvaranju narednog radnog dana </a:t>
            </a:r>
          </a:p>
          <a:p>
            <a:pPr>
              <a:buNone/>
            </a:pP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sr-Latn-R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Latn-RS" sz="2000" b="1" dirty="0" smtClean="0">
                <a:latin typeface="Times New Roman" pitchFamily="18" charset="0"/>
                <a:cs typeface="Times New Roman" pitchFamily="18" charset="0"/>
              </a:rPr>
              <a:t>    2.2. Depozitne olakšice</a:t>
            </a:r>
          </a:p>
          <a:p>
            <a:pPr lvl="1">
              <a:buFont typeface="Arial" pitchFamily="34" charset="0"/>
              <a:buChar char="•"/>
            </a:pPr>
            <a:r>
              <a:rPr lang="sr-Latn-RS" sz="1800" b="1" dirty="0" smtClean="0">
                <a:latin typeface="Times New Roman" pitchFamily="18" charset="0"/>
                <a:cs typeface="Times New Roman" pitchFamily="18" charset="0"/>
              </a:rPr>
              <a:t>Finansijske institucije deponuju prekonoćna sredstva u CB</a:t>
            </a:r>
          </a:p>
          <a:p>
            <a:pPr lvl="1">
              <a:buFont typeface="Arial" pitchFamily="34" charset="0"/>
              <a:buChar char="•"/>
            </a:pPr>
            <a:r>
              <a:rPr lang="sr-Latn-RS" sz="1800" b="1" dirty="0" smtClean="0">
                <a:latin typeface="Times New Roman" pitchFamily="18" charset="0"/>
                <a:cs typeface="Times New Roman" pitchFamily="18" charset="0"/>
              </a:rPr>
              <a:t>Formirana kamata je donja granica kretanja prekonoćnih kamata na tržištu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RS" sz="1800" b="1" dirty="0" smtClean="0">
                <a:latin typeface="Times New Roman" pitchFamily="18" charset="0"/>
                <a:cs typeface="Times New Roman" pitchFamily="18" charset="0"/>
              </a:rPr>
              <a:t>e postoji kolateral</a:t>
            </a:r>
          </a:p>
          <a:p>
            <a:pPr lvl="1">
              <a:buFont typeface="Arial" pitchFamily="34" charset="0"/>
              <a:buChar char="•"/>
            </a:pPr>
            <a:r>
              <a:rPr lang="sr-Latn-RS" sz="1800" b="1" dirty="0" smtClean="0">
                <a:latin typeface="Times New Roman" pitchFamily="18" charset="0"/>
                <a:cs typeface="Times New Roman" pitchFamily="18" charset="0"/>
              </a:rPr>
              <a:t>Novac se povlači narednog radnog dana </a:t>
            </a:r>
          </a:p>
          <a:p>
            <a:endParaRPr lang="sr-Latn-R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OBAVEZNE REZERVE</a:t>
            </a:r>
          </a:p>
          <a:p>
            <a:pPr>
              <a:buNone/>
            </a:pP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Cilj: stabilizacija kamatnih stopa na novčanom tržištu i stvaranje ili povlačenje likvidnosti</a:t>
            </a:r>
          </a:p>
          <a:p>
            <a:pPr>
              <a:buNone/>
            </a:pPr>
            <a:endParaRPr lang="sr-Latn-RS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sr-Latn-R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Drže se na računima kod nacionalnih CB</a:t>
            </a:r>
          </a:p>
          <a:p>
            <a:pPr lvl="1">
              <a:buFont typeface="Arial" pitchFamily="34" charset="0"/>
              <a:buChar char="•"/>
            </a:pPr>
            <a:r>
              <a:rPr lang="sr-Latn-R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Izdvajaju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sr-Latn-R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ozicije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depozita</a:t>
            </a:r>
            <a:endParaRPr lang="sr-Latn-R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prekonoćne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depozite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depozite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rokom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dosp</a:t>
            </a:r>
            <a:r>
              <a:rPr lang="sr-Latn-ME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eća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maksimalno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</a:t>
            </a:r>
            <a:r>
              <a:rPr lang="sr-Latn-ME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depozite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mogu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povući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uz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najavu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rokom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maksimalno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</a:t>
            </a:r>
            <a:r>
              <a:rPr lang="sr-Latn-ME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endParaRPr lang="sr-Latn-R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iznos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emitovanih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dužničkih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hartija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</a:t>
            </a:r>
            <a:r>
              <a:rPr lang="sr-Latn-ME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ednosti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originalnim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rokom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dosp</a:t>
            </a:r>
            <a:r>
              <a:rPr lang="sr-Latn-ME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eća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maksimalno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</a:t>
            </a:r>
            <a:r>
              <a:rPr lang="sr-Latn-ME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endParaRPr lang="sr-Latn-R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iznos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obračunatih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obaveznih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rezervi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ECB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plaća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kamatu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jednakoj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kamatnoj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stopi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glavne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operacije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refinansiranja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Na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višak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rezervi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ne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plaća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kamata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382000" cy="792162"/>
          </a:xfrm>
        </p:spPr>
        <p:txBody>
          <a:bodyPr>
            <a:normAutofit/>
          </a:bodyPr>
          <a:lstStyle/>
          <a:p>
            <a:pPr algn="l"/>
            <a:r>
              <a:rPr lang="sr-Latn-R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REFERENTNA KAMATNA STOPA I VODEĆI KAMATNI INDIKATORI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638800"/>
          </a:xfrm>
        </p:spPr>
        <p:txBody>
          <a:bodyPr>
            <a:normAutofit/>
          </a:bodyPr>
          <a:lstStyle/>
          <a:p>
            <a:pPr marL="457200" indent="-457200"/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Referentna kamatna stopa: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Kamatna</a:t>
            </a:r>
            <a:r>
              <a:rPr lang="sr-Latn-RS" sz="2000" u="sng" dirty="0" smtClean="0">
                <a:latin typeface="Times New Roman" pitchFamily="18" charset="0"/>
                <a:cs typeface="Times New Roman" pitchFamily="18" charset="0"/>
              </a:rPr>
              <a:t> stopa na glavne operacije refinansiranja</a:t>
            </a:r>
          </a:p>
          <a:p>
            <a:pPr marL="457200" indent="-457200">
              <a:buAutoNum type="arabicPeriod"/>
            </a:pP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sr-Latn-CS" sz="1800" dirty="0" smtClean="0">
                <a:latin typeface="Times New Roman" pitchFamily="18" charset="0"/>
                <a:cs typeface="Times New Roman" pitchFamily="18" charset="0"/>
              </a:rPr>
              <a:t>        ECB </a:t>
            </a:r>
            <a:r>
              <a:rPr lang="sr-Latn-CS" sz="1800" dirty="0">
                <a:latin typeface="Times New Roman" pitchFamily="18" charset="0"/>
                <a:cs typeface="Times New Roman" pitchFamily="18" charset="0"/>
              </a:rPr>
              <a:t>utiče na </a:t>
            </a:r>
            <a:r>
              <a:rPr lang="sr-Latn-CS" sz="1800" dirty="0" smtClean="0">
                <a:latin typeface="Times New Roman" pitchFamily="18" charset="0"/>
                <a:cs typeface="Times New Roman" pitchFamily="18" charset="0"/>
              </a:rPr>
              <a:t>promjenu </a:t>
            </a:r>
            <a:r>
              <a:rPr lang="sr-Latn-CS" sz="1800" dirty="0">
                <a:latin typeface="Times New Roman" pitchFamily="18" charset="0"/>
                <a:cs typeface="Times New Roman" pitchFamily="18" charset="0"/>
              </a:rPr>
              <a:t>kamatnih stopa na novčanom </a:t>
            </a:r>
            <a:r>
              <a:rPr lang="sr-Latn-CS" sz="1800" dirty="0" smtClean="0">
                <a:latin typeface="Times New Roman" pitchFamily="18" charset="0"/>
                <a:cs typeface="Times New Roman" pitchFamily="18" charset="0"/>
              </a:rPr>
              <a:t>tržištu      </a:t>
            </a:r>
          </a:p>
          <a:p>
            <a:pPr marL="457200" indent="-457200">
              <a:buNone/>
            </a:pPr>
            <a:r>
              <a:rPr lang="sr-Latn-C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utiče na ostale </a:t>
            </a:r>
            <a:r>
              <a:rPr lang="sr-Latn-CS" sz="1800" dirty="0">
                <a:latin typeface="Times New Roman" pitchFamily="18" charset="0"/>
                <a:cs typeface="Times New Roman" pitchFamily="18" charset="0"/>
              </a:rPr>
              <a:t>bankarske kamatne stope i druge kamate u </a:t>
            </a:r>
            <a:r>
              <a:rPr lang="sr-Latn-CS" sz="1800" dirty="0" smtClean="0">
                <a:latin typeface="Times New Roman" pitchFamily="18" charset="0"/>
                <a:cs typeface="Times New Roman" pitchFamily="18" charset="0"/>
              </a:rPr>
              <a:t>privredi</a:t>
            </a:r>
          </a:p>
          <a:p>
            <a:pPr marL="457200" indent="-457200">
              <a:buNone/>
            </a:pPr>
            <a:r>
              <a:rPr lang="sr-Latn-C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pokreće </a:t>
            </a:r>
            <a:r>
              <a:rPr lang="sr-Latn-CS" sz="1800" dirty="0">
                <a:latin typeface="Times New Roman" pitchFamily="18" charset="0"/>
                <a:cs typeface="Times New Roman" pitchFamily="18" charset="0"/>
              </a:rPr>
              <a:t>različite akcije ekonomskih </a:t>
            </a:r>
            <a:r>
              <a:rPr lang="sr-Latn-CS" sz="1800" dirty="0" smtClean="0">
                <a:latin typeface="Times New Roman" pitchFamily="18" charset="0"/>
                <a:cs typeface="Times New Roman" pitchFamily="18" charset="0"/>
              </a:rPr>
              <a:t>transaktora</a:t>
            </a:r>
          </a:p>
          <a:p>
            <a:pPr marL="457200" indent="-457200">
              <a:buNone/>
            </a:pPr>
            <a:r>
              <a:rPr lang="sr-Latn-C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odgovarajuće promjene </a:t>
            </a:r>
            <a:r>
              <a:rPr lang="sr-Latn-CS" sz="1800" dirty="0">
                <a:latin typeface="Times New Roman" pitchFamily="18" charset="0"/>
                <a:cs typeface="Times New Roman" pitchFamily="18" charset="0"/>
              </a:rPr>
              <a:t>ekonomskih varijabli- autputa i </a:t>
            </a:r>
            <a:r>
              <a:rPr lang="sr-Latn-CS" sz="1800" dirty="0" smtClean="0">
                <a:latin typeface="Times New Roman" pitchFamily="18" charset="0"/>
                <a:cs typeface="Times New Roman" pitchFamily="18" charset="0"/>
              </a:rPr>
              <a:t>cijena</a:t>
            </a:r>
          </a:p>
          <a:p>
            <a:pPr marL="457200" indent="-457200">
              <a:buNone/>
            </a:pPr>
            <a:endParaRPr lang="sr-Latn-CS" sz="1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sr-Latn-C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endParaRPr lang="sr-Latn-C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838200" y="2209800"/>
            <a:ext cx="838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838200" y="2514600"/>
            <a:ext cx="838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838200" y="2819400"/>
            <a:ext cx="838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59207770"/>
              </p:ext>
            </p:extLst>
          </p:nvPr>
        </p:nvGraphicFramePr>
        <p:xfrm>
          <a:off x="152400" y="3411650"/>
          <a:ext cx="8839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43000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/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28601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VODEĆI KAMATNI INDIKATORI</a:t>
            </a:r>
          </a:p>
          <a:p>
            <a:pPr marL="457200" indent="-457200"/>
            <a:endParaRPr lang="sr-Latn-CS" b="1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>
              <a:buAutoNum type="arabicPeriod"/>
            </a:pP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Euribor (Euro Interbank Offered Rate)</a:t>
            </a:r>
          </a:p>
          <a:p>
            <a:pPr marL="857250" lvl="1" indent="-457200">
              <a:buAutoNum type="arabicPeriod"/>
            </a:pPr>
            <a:endParaRPr lang="sr-Latn-CS" b="1" dirty="0" smtClean="0">
              <a:latin typeface="Times New Roman" pitchFamily="18" charset="0"/>
              <a:cs typeface="Times New Roman" pitchFamily="18" charset="0"/>
            </a:endParaRPr>
          </a:p>
          <a:p>
            <a:pPr marL="1257300" lvl="2" indent="-457200">
              <a:buFont typeface="Arial" pitchFamily="34" charset="0"/>
              <a:buChar char="•"/>
            </a:pP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Najznačajnija referentna stopa na evropskom novčanom tržištu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Na osnovu nje formiraju se cijene i kamate za različite finansijske proizvode  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Prosječna kamatna stopa po kojoj 57 evropskih panel banaka međusobno pozajmljuju novac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8 različitih Euribor kamatnih stopa: 1,2 nedelje, 1,2,3,6,9,12 mjeseci</a:t>
            </a:r>
            <a:endParaRPr lang="en-US" b="1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228600" y="3200400"/>
          <a:ext cx="8610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074" name="Picture 2" descr="Euro Area: ECB Interest Rate - Main Refinancing Operations Rat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1" y="609600"/>
            <a:ext cx="885801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6074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351687"/>
              </p:ext>
            </p:extLst>
          </p:nvPr>
        </p:nvGraphicFramePr>
        <p:xfrm>
          <a:off x="228600" y="304804"/>
          <a:ext cx="8763000" cy="594359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val="442815926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299471135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4204016389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1643161242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Datum primjene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Depozitna olakšica (Deposit facility)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Glavna refinansirajuća operacija (MRO)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Marginalna kreditna olakšica (Marginal lending)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3441486954"/>
                  </a:ext>
                </a:extLst>
              </a:tr>
              <a:tr h="80009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11. 6. 2014.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−0,10 %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0,15 %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0,40 % 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429573311"/>
                  </a:ext>
                </a:extLst>
              </a:tr>
              <a:tr h="800099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10. 9. 2014.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−0,20 %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0,05 %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0,30 </a:t>
                      </a:r>
                      <a:r>
                        <a:rPr lang="en-US" sz="1700" dirty="0" smtClean="0"/>
                        <a:t>%</a:t>
                      </a:r>
                      <a:endParaRPr lang="en-US" sz="1700" dirty="0"/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200874425"/>
                  </a:ext>
                </a:extLst>
              </a:tr>
              <a:tr h="800099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23. 10. 2024.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3,25 %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3,40 %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3,65 </a:t>
                      </a:r>
                      <a:r>
                        <a:rPr lang="en-US" sz="1700" dirty="0" smtClean="0"/>
                        <a:t>%</a:t>
                      </a:r>
                      <a:endParaRPr lang="en-US" sz="1700" dirty="0"/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3190335005"/>
                  </a:ext>
                </a:extLst>
              </a:tr>
              <a:tr h="800099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18. 12. 2024.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3,00 %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3,15 %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3,40 </a:t>
                      </a:r>
                      <a:r>
                        <a:rPr lang="en-US" sz="1700" dirty="0" smtClean="0"/>
                        <a:t>%</a:t>
                      </a:r>
                      <a:endParaRPr lang="en-US" sz="1700" dirty="0"/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2178297514"/>
                  </a:ext>
                </a:extLst>
              </a:tr>
              <a:tr h="800099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12. 3. 2025.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2,50 %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2,65 %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2,90 </a:t>
                      </a:r>
                      <a:r>
                        <a:rPr lang="en-US" sz="1700" dirty="0" smtClean="0"/>
                        <a:t>%</a:t>
                      </a:r>
                      <a:endParaRPr lang="en-US" sz="1700" dirty="0"/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3822971422"/>
                  </a:ext>
                </a:extLst>
              </a:tr>
              <a:tr h="800099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11. 6. 2025.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2,00 %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2,15 %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2,40 </a:t>
                      </a:r>
                      <a:r>
                        <a:rPr lang="en-US" sz="1700" dirty="0" smtClean="0"/>
                        <a:t>%</a:t>
                      </a:r>
                      <a:endParaRPr lang="en-US" sz="1700" dirty="0"/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92807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8022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0"/>
            <a:ext cx="6777317" cy="16002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sr-Latn-BA" b="1" dirty="0" smtClean="0"/>
              <a:t>NESTANDARDNE (NEKONVENCIONALNE) MJERE MONETARNE POLITIKE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8416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0628"/>
            <a:ext cx="8610600" cy="552877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sr-Cyrl-BA" dirty="0"/>
              <a:t>Nestandardne mjere predstavlјaju alternativu i produženu ruku monetarne politike. </a:t>
            </a:r>
            <a:endParaRPr lang="sr-Latn-BA" dirty="0" smtClean="0"/>
          </a:p>
          <a:p>
            <a:pPr lvl="0"/>
            <a:endParaRPr lang="en-US" dirty="0"/>
          </a:p>
          <a:p>
            <a:pPr lvl="0"/>
            <a:r>
              <a:rPr lang="sr-Cyrl-BA" dirty="0"/>
              <a:t>Ove mjere trebaju biti shvaćene kao dopuna, a ne kao zamjena standardnim mjerama monetarne politike. Primjene nestandarnih mjera su privremene u smislu svog trajanja, do potpunog neutralisanja ili eliminisanja uzroka koji su ih izazvali, odnosno do potpunog izlaska iz krize. </a:t>
            </a:r>
            <a:endParaRPr lang="sr-Latn-BA" dirty="0" smtClean="0"/>
          </a:p>
          <a:p>
            <a:pPr lvl="0"/>
            <a:endParaRPr lang="en-US" dirty="0"/>
          </a:p>
          <a:p>
            <a:pPr lvl="0"/>
            <a:r>
              <a:rPr lang="sr-Cyrl-BA" dirty="0"/>
              <a:t>Uklјučivanjem nestandardnih mjera i alata, ECB je ojačala svoj odbrambeni kapacitet u borbi protiv razvoja finansijske zaraze i potencijalnih prijetnji od deflacije.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33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27457"/>
              </p:ext>
            </p:extLst>
          </p:nvPr>
        </p:nvGraphicFramePr>
        <p:xfrm>
          <a:off x="76200" y="76200"/>
          <a:ext cx="90678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012">
                  <a:extLst>
                    <a:ext uri="{9D8B030D-6E8A-4147-A177-3AD203B41FA5}">
                      <a16:colId xmlns:a16="http://schemas.microsoft.com/office/drawing/2014/main" val="2950132371"/>
                    </a:ext>
                  </a:extLst>
                </a:gridCol>
                <a:gridCol w="6508788">
                  <a:extLst>
                    <a:ext uri="{9D8B030D-6E8A-4147-A177-3AD203B41FA5}">
                      <a16:colId xmlns:a16="http://schemas.microsoft.com/office/drawing/2014/main" val="344039036"/>
                    </a:ext>
                  </a:extLst>
                </a:gridCol>
              </a:tblGrid>
              <a:tr h="468146">
                <a:tc>
                  <a:txBody>
                    <a:bodyPr/>
                    <a:lstStyle/>
                    <a:p>
                      <a:pPr marL="114300" indent="-2654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s-Latn-BA" sz="1800" b="1" dirty="0">
                          <a:effectLst/>
                        </a:rPr>
                        <a:t>Циљеви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017" marR="62017" marT="22226" marB="22226"/>
                </a:tc>
                <a:tc>
                  <a:txBody>
                    <a:bodyPr/>
                    <a:lstStyle/>
                    <a:p>
                      <a:pPr marL="114300" indent="-2654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s-Latn-BA" sz="1800" b="1" dirty="0">
                          <a:effectLst/>
                        </a:rPr>
                        <a:t>Инструменти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017" marR="62017" marT="22226" marB="22226"/>
                </a:tc>
                <a:extLst>
                  <a:ext uri="{0D108BD9-81ED-4DB2-BD59-A6C34878D82A}">
                    <a16:rowId xmlns:a16="http://schemas.microsoft.com/office/drawing/2014/main" val="3264278510"/>
                  </a:ext>
                </a:extLst>
              </a:tr>
              <a:tr h="807751">
                <a:tc>
                  <a:txBody>
                    <a:bodyPr/>
                    <a:lstStyle/>
                    <a:p>
                      <a:pPr marL="114300" indent="-2654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s-Latn-BA" sz="1800" b="1" dirty="0">
                          <a:effectLst/>
                        </a:rPr>
                        <a:t>Спријечити валутни дампинг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017" marR="62017" marT="22226" marB="22226"/>
                </a:tc>
                <a:tc>
                  <a:txBody>
                    <a:bodyPr/>
                    <a:lstStyle/>
                    <a:p>
                      <a:pPr marL="114300" indent="-2654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s-Latn-BA" sz="1800" b="1" dirty="0">
                          <a:effectLst/>
                        </a:rPr>
                        <a:t>Утврђивање паритета и одржавање курса на нивоу +/-1% око утврђеног паритета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017" marR="62017" marT="22226" marB="22226"/>
                </a:tc>
                <a:extLst>
                  <a:ext uri="{0D108BD9-81ED-4DB2-BD59-A6C34878D82A}">
                    <a16:rowId xmlns:a16="http://schemas.microsoft.com/office/drawing/2014/main" val="848571557"/>
                  </a:ext>
                </a:extLst>
              </a:tr>
              <a:tr h="1430623">
                <a:tc>
                  <a:txBody>
                    <a:bodyPr/>
                    <a:lstStyle/>
                    <a:p>
                      <a:pPr marL="114300" indent="-2654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s-Latn-BA" sz="1800" b="1">
                          <a:effectLst/>
                        </a:rPr>
                        <a:t>Приморати земљу да се придржава правила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017" marR="62017" marT="22226" marB="22226"/>
                </a:tc>
                <a:tc>
                  <a:txBody>
                    <a:bodyPr/>
                    <a:lstStyle/>
                    <a:p>
                      <a:pPr marL="114300" indent="-2654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s-Latn-BA" sz="1800" b="1" dirty="0">
                          <a:effectLst/>
                        </a:rPr>
                        <a:t>Земља не може сама да мијења паритет без сагласности  ММФ (само у случају фундаменталне неравнотеже), те мора обезбиједити конвертибилност за текуће трансакције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017" marR="62017" marT="22226" marB="22226"/>
                </a:tc>
                <a:extLst>
                  <a:ext uri="{0D108BD9-81ED-4DB2-BD59-A6C34878D82A}">
                    <a16:rowId xmlns:a16="http://schemas.microsoft.com/office/drawing/2014/main" val="199124842"/>
                  </a:ext>
                </a:extLst>
              </a:tr>
              <a:tr h="2151886">
                <a:tc>
                  <a:txBody>
                    <a:bodyPr/>
                    <a:lstStyle/>
                    <a:p>
                      <a:pPr marL="114300" indent="-2654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s-Latn-BA" sz="1800" b="1">
                          <a:effectLst/>
                        </a:rPr>
                        <a:t>Избјећи посљедице крутих правила </a:t>
                      </a:r>
                      <a:endParaRPr lang="en-US" sz="1800" b="1">
                        <a:effectLst/>
                      </a:endParaRPr>
                    </a:p>
                    <a:p>
                      <a:pPr marL="114300" indent="-2654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s-Latn-BA" sz="1800" b="1">
                          <a:effectLst/>
                        </a:rPr>
                        <a:t>(која су постојала у златном стандарду)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017" marR="62017" marT="22226" marB="22226"/>
                </a:tc>
                <a:tc>
                  <a:txBody>
                    <a:bodyPr/>
                    <a:lstStyle/>
                    <a:p>
                      <a:pPr marL="114300" indent="-2654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s-Latn-BA" sz="1800" b="1" dirty="0">
                          <a:effectLst/>
                        </a:rPr>
                        <a:t>Девизни курсеви су фиксни, али прилагодљиви; </a:t>
                      </a:r>
                      <a:endParaRPr lang="en-US" sz="1800" b="1" dirty="0">
                        <a:effectLst/>
                      </a:endParaRPr>
                    </a:p>
                    <a:p>
                      <a:pPr marL="114300" indent="-2654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s-Latn-BA" sz="1800" b="1" dirty="0">
                          <a:effectLst/>
                        </a:rPr>
                        <a:t>ММФ позајмљује средства земљама са платнобилансним потешкоћама;</a:t>
                      </a:r>
                      <a:endParaRPr lang="en-US" sz="1800" b="1" dirty="0">
                        <a:effectLst/>
                      </a:endParaRPr>
                    </a:p>
                    <a:p>
                      <a:pPr marL="114300" indent="-2654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s-Latn-BA" sz="1800" b="1" dirty="0">
                          <a:effectLst/>
                        </a:rPr>
                        <a:t>Земље </a:t>
                      </a:r>
                      <a:r>
                        <a:rPr lang="bs-Latn-BA" sz="1800" b="1" i="1" baseline="0" dirty="0" smtClean="0"/>
                        <a:t>de facto </a:t>
                      </a:r>
                      <a:r>
                        <a:rPr lang="bs-Latn-BA" sz="1800" b="1" dirty="0" smtClean="0">
                          <a:effectLst/>
                        </a:rPr>
                        <a:t>имају </a:t>
                      </a:r>
                      <a:r>
                        <a:rPr lang="bs-Latn-BA" sz="1800" b="1" dirty="0">
                          <a:effectLst/>
                        </a:rPr>
                        <a:t>могућност да аутономно остварују домаће циљеве и стерилишу ефекте девизних трансакција.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017" marR="62017" marT="22226" marB="22226"/>
                </a:tc>
                <a:extLst>
                  <a:ext uri="{0D108BD9-81ED-4DB2-BD59-A6C34878D82A}">
                    <a16:rowId xmlns:a16="http://schemas.microsoft.com/office/drawing/2014/main" val="842375827"/>
                  </a:ext>
                </a:extLst>
              </a:tr>
              <a:tr h="1847194">
                <a:tc>
                  <a:txBody>
                    <a:bodyPr/>
                    <a:lstStyle/>
                    <a:p>
                      <a:pPr marL="114300" indent="-2654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s-Latn-BA" sz="1800" b="1" dirty="0">
                          <a:effectLst/>
                        </a:rPr>
                        <a:t>Кредибилан и стабилан међународни монетарни систем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017" marR="62017" marT="22226" marB="22226"/>
                </a:tc>
                <a:tc>
                  <a:txBody>
                    <a:bodyPr/>
                    <a:lstStyle/>
                    <a:p>
                      <a:pPr marL="114300" indent="-2654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s-Latn-BA" sz="1800" b="1" dirty="0">
                          <a:effectLst/>
                        </a:rPr>
                        <a:t>Злато је и даље у центру система;</a:t>
                      </a:r>
                      <a:endParaRPr lang="en-US" sz="1800" b="1" dirty="0">
                        <a:effectLst/>
                      </a:endParaRPr>
                    </a:p>
                    <a:p>
                      <a:pPr marL="114300" indent="-2654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s-Latn-BA" sz="1800" b="1" dirty="0">
                          <a:effectLst/>
                        </a:rPr>
                        <a:t>Земље могу конвертовати потраживања у злато по фиксном курсу;</a:t>
                      </a:r>
                      <a:endParaRPr lang="en-US" sz="1800" b="1" dirty="0">
                        <a:effectLst/>
                      </a:endParaRPr>
                    </a:p>
                    <a:p>
                      <a:pPr marL="114300" indent="-2654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s-Latn-BA" sz="1800" b="1" dirty="0">
                          <a:effectLst/>
                        </a:rPr>
                        <a:t>Дозвољава се контрола кретања капитала (осим за текуће трансакције)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017" marR="62017" marT="22226" marB="22226"/>
                </a:tc>
                <a:extLst>
                  <a:ext uri="{0D108BD9-81ED-4DB2-BD59-A6C34878D82A}">
                    <a16:rowId xmlns:a16="http://schemas.microsoft.com/office/drawing/2014/main" val="2807714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0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62484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Politika nulte kamatne stope (ZIRP) </a:t>
            </a:r>
            <a:r>
              <a:rPr lang="ru-RU" dirty="0"/>
              <a:t>je politika „nulte nominalne kamatne stope“ koju su sprovele centralne banke Sjedinjenih Država, Japana, Velike Britanije i nekoliko zemalјa članica Evropske unije, u cilјu borbe protiv deflacije u postkriznim godinama i bržeg osiguranja ekonomski oporavak održavanjem spolјne konkurentnosti </a:t>
            </a:r>
            <a:r>
              <a:rPr lang="ru-RU" dirty="0" smtClean="0"/>
              <a:t>.</a:t>
            </a:r>
            <a:endParaRPr lang="sr-Latn-BA" dirty="0" smtClean="0"/>
          </a:p>
          <a:p>
            <a:endParaRPr lang="en-US" dirty="0"/>
          </a:p>
          <a:p>
            <a:pPr lvl="0"/>
            <a:r>
              <a:rPr lang="ru-RU" dirty="0"/>
              <a:t>ZIRP je metoda stimulisanja rasta </a:t>
            </a:r>
            <a:r>
              <a:rPr lang="ru-RU" dirty="0">
                <a:solidFill>
                  <a:srgbClr val="FF0000"/>
                </a:solidFill>
              </a:rPr>
              <a:t>spuštanjem nominalnog nivoa kamatnih stopa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na pozitivan nivo blizu nule ili nule.</a:t>
            </a:r>
            <a:r>
              <a:rPr lang="ru-RU" dirty="0"/>
              <a:t> Usvajanjem ove politike, centralna banka se zapravo odriče konvencionalnih monetarnih mjera, kao instrumenata monetarne politike, koje u tim uslovima postaju neefikasne.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811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Kvantitativno</a:t>
            </a:r>
            <a:r>
              <a:rPr lang="en-US" dirty="0" smtClean="0"/>
              <a:t> </a:t>
            </a:r>
            <a:r>
              <a:rPr lang="en-US" dirty="0" err="1"/>
              <a:t>popuštanje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</a:t>
            </a:r>
            <a:r>
              <a:rPr lang="en-US" i="1" dirty="0"/>
              <a:t>quantitative easing</a:t>
            </a:r>
            <a:r>
              <a:rPr lang="en-US" dirty="0"/>
              <a:t>, QE) je </a:t>
            </a:r>
            <a:r>
              <a:rPr lang="sr-Latn-BA" b="1" dirty="0" smtClean="0"/>
              <a:t>mjera </a:t>
            </a:r>
            <a:r>
              <a:rPr lang="en-US" dirty="0" err="1" smtClean="0"/>
              <a:t>kojom</a:t>
            </a:r>
            <a:r>
              <a:rPr lang="en-US" dirty="0" smtClean="0"/>
              <a:t> </a:t>
            </a:r>
            <a:r>
              <a:rPr lang="en-US" dirty="0" err="1"/>
              <a:t>centralna</a:t>
            </a:r>
            <a:r>
              <a:rPr lang="en-US" dirty="0"/>
              <a:t> </a:t>
            </a:r>
            <a:r>
              <a:rPr lang="en-US" dirty="0" err="1"/>
              <a:t>banka</a:t>
            </a:r>
            <a:r>
              <a:rPr lang="en-US" dirty="0"/>
              <a:t> </a:t>
            </a:r>
            <a:r>
              <a:rPr lang="en-US" b="1" dirty="0" err="1"/>
              <a:t>povećava</a:t>
            </a:r>
            <a:r>
              <a:rPr lang="en-US" b="1" dirty="0"/>
              <a:t> </a:t>
            </a:r>
            <a:r>
              <a:rPr lang="en-US" b="1" dirty="0" err="1"/>
              <a:t>količinu</a:t>
            </a:r>
            <a:r>
              <a:rPr lang="en-US" b="1" dirty="0"/>
              <a:t> </a:t>
            </a:r>
            <a:r>
              <a:rPr lang="en-US" b="1" dirty="0" err="1"/>
              <a:t>novca</a:t>
            </a:r>
            <a:r>
              <a:rPr lang="en-US" b="1" dirty="0"/>
              <a:t> u </a:t>
            </a:r>
            <a:r>
              <a:rPr lang="en-US" b="1" dirty="0" err="1"/>
              <a:t>opticaju</a:t>
            </a:r>
            <a:r>
              <a:rPr lang="en-US" dirty="0"/>
              <a:t> </a:t>
            </a:r>
            <a:r>
              <a:rPr lang="en-US" dirty="0" err="1"/>
              <a:t>kupovinom</a:t>
            </a:r>
            <a:r>
              <a:rPr lang="en-US" dirty="0"/>
              <a:t> </a:t>
            </a:r>
            <a:r>
              <a:rPr lang="en-US" dirty="0" err="1"/>
              <a:t>državnih</a:t>
            </a:r>
            <a:r>
              <a:rPr lang="en-US" dirty="0"/>
              <a:t> </a:t>
            </a:r>
            <a:r>
              <a:rPr lang="en-US" dirty="0" err="1"/>
              <a:t>obveznica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sr-Latn-BA" dirty="0" smtClean="0"/>
              <a:t>HOV </a:t>
            </a:r>
            <a:r>
              <a:rPr lang="en-US" dirty="0" smtClean="0"/>
              <a:t>od </a:t>
            </a:r>
            <a:r>
              <a:rPr lang="en-US" dirty="0" err="1"/>
              <a:t>banaka</a:t>
            </a:r>
            <a:r>
              <a:rPr lang="en-US" dirty="0" smtClean="0"/>
              <a:t>.</a:t>
            </a:r>
            <a:endParaRPr lang="sr-Latn-BA" dirty="0" smtClean="0"/>
          </a:p>
          <a:p>
            <a:endParaRPr lang="en-US" dirty="0"/>
          </a:p>
          <a:p>
            <a:r>
              <a:rPr lang="en-US" dirty="0" err="1"/>
              <a:t>Cilj</a:t>
            </a:r>
            <a:r>
              <a:rPr lang="en-US" dirty="0"/>
              <a:t> je da:</a:t>
            </a:r>
          </a:p>
          <a:p>
            <a:pPr lvl="1"/>
            <a:r>
              <a:rPr lang="en-US" b="1" dirty="0" err="1"/>
              <a:t>smanji</a:t>
            </a:r>
            <a:r>
              <a:rPr lang="en-US" b="1" dirty="0"/>
              <a:t> </a:t>
            </a:r>
            <a:r>
              <a:rPr lang="en-US" b="1" dirty="0" err="1"/>
              <a:t>kamatne</a:t>
            </a:r>
            <a:r>
              <a:rPr lang="en-US" b="1" dirty="0"/>
              <a:t> stope</a:t>
            </a:r>
            <a:r>
              <a:rPr lang="en-US" dirty="0"/>
              <a:t>,</a:t>
            </a:r>
          </a:p>
          <a:p>
            <a:pPr lvl="1"/>
            <a:r>
              <a:rPr lang="en-US" b="1" dirty="0" err="1"/>
              <a:t>podstakne</a:t>
            </a:r>
            <a:r>
              <a:rPr lang="en-US" b="1" dirty="0"/>
              <a:t> </a:t>
            </a:r>
            <a:r>
              <a:rPr lang="en-US" b="1" dirty="0" err="1"/>
              <a:t>kreditiranje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potrošnju</a:t>
            </a:r>
            <a:r>
              <a:rPr lang="en-US" dirty="0"/>
              <a:t>,</a:t>
            </a:r>
          </a:p>
          <a:p>
            <a:pPr lvl="1"/>
            <a:r>
              <a:rPr lang="en-US" b="1" dirty="0" err="1"/>
              <a:t>oživi</a:t>
            </a:r>
            <a:r>
              <a:rPr lang="en-US" b="1" dirty="0"/>
              <a:t> </a:t>
            </a:r>
            <a:r>
              <a:rPr lang="en-US" b="1" dirty="0" err="1"/>
              <a:t>privredu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kamate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niske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klasične</a:t>
            </a:r>
            <a:r>
              <a:rPr lang="en-US" dirty="0"/>
              <a:t> </a:t>
            </a:r>
            <a:r>
              <a:rPr lang="en-US" dirty="0" smtClean="0"/>
              <a:t>m</a:t>
            </a:r>
            <a:r>
              <a:rPr lang="sr-Latn-BA" dirty="0" smtClean="0"/>
              <a:t>j</a:t>
            </a:r>
            <a:r>
              <a:rPr lang="en-US" dirty="0" smtClean="0"/>
              <a:t>ere </a:t>
            </a:r>
            <a:r>
              <a:rPr lang="en-US" dirty="0" err="1"/>
              <a:t>više</a:t>
            </a:r>
            <a:r>
              <a:rPr lang="en-US" dirty="0"/>
              <a:t> ne </a:t>
            </a:r>
            <a:r>
              <a:rPr lang="en-US" dirty="0" err="1"/>
              <a:t>pomažu</a:t>
            </a:r>
            <a:r>
              <a:rPr lang="en-US" dirty="0" smtClean="0"/>
              <a:t>.</a:t>
            </a:r>
            <a:endParaRPr lang="sr-Latn-BA" dirty="0" smtClean="0"/>
          </a:p>
          <a:p>
            <a:pPr lvl="1"/>
            <a:endParaRPr lang="en-US" dirty="0"/>
          </a:p>
          <a:p>
            <a:r>
              <a:rPr lang="en-US" dirty="0" err="1"/>
              <a:t>Ukratko</a:t>
            </a:r>
            <a:r>
              <a:rPr lang="en-US" dirty="0"/>
              <a:t>: </a:t>
            </a:r>
            <a:r>
              <a:rPr lang="en-US" dirty="0" err="1"/>
              <a:t>centralna</a:t>
            </a:r>
            <a:r>
              <a:rPr lang="en-US" dirty="0"/>
              <a:t> </a:t>
            </a:r>
            <a:r>
              <a:rPr lang="en-US" dirty="0" err="1"/>
              <a:t>banka</a:t>
            </a:r>
            <a:r>
              <a:rPr lang="en-US" dirty="0"/>
              <a:t> „</a:t>
            </a:r>
            <a:r>
              <a:rPr lang="en-US" dirty="0" err="1"/>
              <a:t>štampa</a:t>
            </a:r>
            <a:r>
              <a:rPr lang="en-US" dirty="0"/>
              <a:t>“ </a:t>
            </a:r>
            <a:r>
              <a:rPr lang="en-US" dirty="0" err="1"/>
              <a:t>novac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njime</a:t>
            </a:r>
            <a:r>
              <a:rPr lang="en-US" dirty="0"/>
              <a:t> </a:t>
            </a:r>
            <a:r>
              <a:rPr lang="en-US" dirty="0" err="1"/>
              <a:t>kupuje</a:t>
            </a:r>
            <a:r>
              <a:rPr lang="en-US" dirty="0"/>
              <a:t> </a:t>
            </a:r>
            <a:r>
              <a:rPr lang="en-US" dirty="0" err="1"/>
              <a:t>obveznice</a:t>
            </a:r>
            <a:r>
              <a:rPr lang="en-US" dirty="0"/>
              <a:t> da bi </a:t>
            </a:r>
            <a:r>
              <a:rPr lang="en-US" dirty="0" err="1"/>
              <a:t>podstakla</a:t>
            </a:r>
            <a:r>
              <a:rPr lang="en-US" dirty="0"/>
              <a:t> </a:t>
            </a:r>
            <a:r>
              <a:rPr lang="en-US" dirty="0" err="1"/>
              <a:t>ekonomski</a:t>
            </a:r>
            <a:r>
              <a:rPr lang="en-US" dirty="0"/>
              <a:t> </a:t>
            </a:r>
            <a:r>
              <a:rPr lang="en-US" dirty="0" err="1"/>
              <a:t>rast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2478" y="457200"/>
            <a:ext cx="7024744" cy="496336"/>
          </a:xfrm>
        </p:spPr>
        <p:txBody>
          <a:bodyPr>
            <a:normAutofit fontScale="90000"/>
          </a:bodyPr>
          <a:lstStyle/>
          <a:p>
            <a:r>
              <a:rPr lang="sr-Latn-BA" b="1" dirty="0" smtClean="0"/>
              <a:t>KVANTITATIVNO POPUŠTANJE (qe)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87781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91600" cy="6553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sr-Latn-RS" b="1" dirty="0"/>
              <a:t>Kvantitativn</a:t>
            </a:r>
            <a:r>
              <a:rPr lang="sr-Cyrl-RS" b="1" dirty="0"/>
              <a:t>o popuštanje </a:t>
            </a:r>
            <a:r>
              <a:rPr lang="sr-Latn-RS" b="1" dirty="0"/>
              <a:t>treba razlikovati od kvalitativn</a:t>
            </a:r>
            <a:r>
              <a:rPr lang="sr-Cyrl-RS" b="1" dirty="0"/>
              <a:t>og popuštanja</a:t>
            </a:r>
            <a:r>
              <a:rPr lang="sr-Latn-RS" b="1" dirty="0"/>
              <a:t>. </a:t>
            </a:r>
            <a:endParaRPr lang="sr-Latn-RS" b="1" dirty="0" smtClean="0"/>
          </a:p>
          <a:p>
            <a:pPr lvl="0"/>
            <a:endParaRPr lang="en-US" dirty="0"/>
          </a:p>
          <a:p>
            <a:r>
              <a:rPr lang="en-US" dirty="0" err="1">
                <a:solidFill>
                  <a:schemeClr val="tx1"/>
                </a:solidFill>
              </a:rPr>
              <a:t>Kvantitativno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popuštanje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znači</a:t>
            </a:r>
            <a:r>
              <a:rPr lang="en-US" dirty="0">
                <a:solidFill>
                  <a:schemeClr val="tx1"/>
                </a:solidFill>
              </a:rPr>
              <a:t> da </a:t>
            </a:r>
            <a:r>
              <a:rPr lang="en-US" b="1" dirty="0" err="1">
                <a:solidFill>
                  <a:schemeClr val="tx1"/>
                </a:solidFill>
              </a:rPr>
              <a:t>centralna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banka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proširuje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svoj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bilans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stanja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tj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b="1" dirty="0" err="1">
                <a:solidFill>
                  <a:srgbClr val="FF0000"/>
                </a:solidFill>
              </a:rPr>
              <a:t>povećava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ukupnu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količinu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novca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aktive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kojom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raspolaže</a:t>
            </a:r>
            <a:r>
              <a:rPr lang="en-US" dirty="0" smtClean="0"/>
              <a:t>.</a:t>
            </a:r>
            <a:endParaRPr lang="sr-Latn-BA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err="1">
                <a:solidFill>
                  <a:schemeClr val="tx1"/>
                </a:solidFill>
              </a:rPr>
              <a:t>čini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tako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što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kupuje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obveznice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ili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druge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hartije</a:t>
            </a:r>
            <a:r>
              <a:rPr lang="en-US" b="1" dirty="0">
                <a:solidFill>
                  <a:schemeClr val="tx1"/>
                </a:solidFill>
              </a:rPr>
              <a:t> od </a:t>
            </a:r>
            <a:r>
              <a:rPr lang="en-US" b="1" dirty="0" err="1" smtClean="0">
                <a:solidFill>
                  <a:schemeClr val="tx1"/>
                </a:solidFill>
              </a:rPr>
              <a:t>vr</a:t>
            </a:r>
            <a:r>
              <a:rPr lang="sr-Latn-BA" b="1" dirty="0" smtClean="0">
                <a:solidFill>
                  <a:schemeClr val="tx1"/>
                </a:solidFill>
              </a:rPr>
              <a:t>ij</a:t>
            </a:r>
            <a:r>
              <a:rPr lang="en-US" b="1" dirty="0" err="1" smtClean="0">
                <a:solidFill>
                  <a:schemeClr val="tx1"/>
                </a:solidFill>
              </a:rPr>
              <a:t>ednosti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od </a:t>
            </a:r>
            <a:r>
              <a:rPr lang="en-US" dirty="0" err="1">
                <a:solidFill>
                  <a:schemeClr val="tx1"/>
                </a:solidFill>
              </a:rPr>
              <a:t>banaka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time </a:t>
            </a:r>
            <a:r>
              <a:rPr lang="en-US" dirty="0" err="1">
                <a:solidFill>
                  <a:schemeClr val="tx1"/>
                </a:solidFill>
              </a:rPr>
              <a:t>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više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novca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likvidnosti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  <a:endParaRPr lang="sr-Latn-BA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➡ </a:t>
            </a:r>
            <a:r>
              <a:rPr lang="en-US" dirty="0" err="1">
                <a:solidFill>
                  <a:schemeClr val="tx1"/>
                </a:solidFill>
              </a:rPr>
              <a:t>Rezultat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b="1" dirty="0" err="1">
                <a:solidFill>
                  <a:schemeClr val="tx1"/>
                </a:solidFill>
              </a:rPr>
              <a:t>više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novca</a:t>
            </a:r>
            <a:r>
              <a:rPr lang="en-US" b="1" dirty="0">
                <a:solidFill>
                  <a:schemeClr val="tx1"/>
                </a:solidFill>
              </a:rPr>
              <a:t> u </a:t>
            </a:r>
            <a:r>
              <a:rPr lang="en-US" b="1" dirty="0" err="1">
                <a:solidFill>
                  <a:schemeClr val="tx1"/>
                </a:solidFill>
              </a:rPr>
              <a:t>opticaju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niže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kamatne</a:t>
            </a:r>
            <a:r>
              <a:rPr lang="en-US" dirty="0">
                <a:solidFill>
                  <a:schemeClr val="tx1"/>
                </a:solidFill>
              </a:rPr>
              <a:t> stope, </a:t>
            </a:r>
            <a:r>
              <a:rPr lang="en-US" dirty="0" err="1">
                <a:solidFill>
                  <a:schemeClr val="tx1"/>
                </a:solidFill>
              </a:rPr>
              <a:t>lakši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pristup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kreditima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sr-Latn-BA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Dakle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bilans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centralne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banke</a:t>
            </a:r>
            <a:r>
              <a:rPr lang="en-US" dirty="0">
                <a:solidFill>
                  <a:schemeClr val="tx1"/>
                </a:solidFill>
              </a:rPr>
              <a:t> „</a:t>
            </a:r>
            <a:r>
              <a:rPr lang="en-US" dirty="0" err="1">
                <a:solidFill>
                  <a:schemeClr val="tx1"/>
                </a:solidFill>
              </a:rPr>
              <a:t>raste</a:t>
            </a:r>
            <a:r>
              <a:rPr lang="en-US" dirty="0">
                <a:solidFill>
                  <a:schemeClr val="tx1"/>
                </a:solidFill>
              </a:rPr>
              <a:t>“ </a:t>
            </a:r>
            <a:r>
              <a:rPr lang="en-US" dirty="0" err="1">
                <a:solidFill>
                  <a:schemeClr val="tx1"/>
                </a:solidFill>
              </a:rPr>
              <a:t>jer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povećavaju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imovina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dirty="0" err="1">
                <a:solidFill>
                  <a:schemeClr val="tx1"/>
                </a:solidFill>
              </a:rPr>
              <a:t>kupljene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obveznice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obaveze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dirty="0" err="1">
                <a:solidFill>
                  <a:schemeClr val="tx1"/>
                </a:solidFill>
              </a:rPr>
              <a:t>novac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koji</a:t>
            </a:r>
            <a:r>
              <a:rPr lang="en-US" b="1" dirty="0">
                <a:solidFill>
                  <a:schemeClr val="tx1"/>
                </a:solidFill>
              </a:rPr>
              <a:t> je </a:t>
            </a:r>
            <a:r>
              <a:rPr lang="en-US" b="1" dirty="0" err="1">
                <a:solidFill>
                  <a:schemeClr val="tx1"/>
                </a:solidFill>
              </a:rPr>
              <a:t>izdala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sr-Latn-BA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Istovremeno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struktura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imovine</a:t>
            </a:r>
            <a:r>
              <a:rPr lang="en-US" b="1" dirty="0">
                <a:solidFill>
                  <a:schemeClr val="tx1"/>
                </a:solidFill>
              </a:rPr>
              <a:t> se ne </a:t>
            </a:r>
            <a:r>
              <a:rPr lang="en-US" b="1" dirty="0" smtClean="0">
                <a:solidFill>
                  <a:schemeClr val="tx1"/>
                </a:solidFill>
              </a:rPr>
              <a:t>m</a:t>
            </a:r>
            <a:r>
              <a:rPr lang="sr-Latn-BA" b="1" dirty="0" smtClean="0">
                <a:solidFill>
                  <a:schemeClr val="tx1"/>
                </a:solidFill>
              </a:rPr>
              <a:t>ij</a:t>
            </a:r>
            <a:r>
              <a:rPr lang="en-US" b="1" dirty="0" err="1" smtClean="0">
                <a:solidFill>
                  <a:schemeClr val="tx1"/>
                </a:solidFill>
              </a:rPr>
              <a:t>enja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mnogo</a:t>
            </a:r>
            <a:r>
              <a:rPr lang="en-US" dirty="0">
                <a:solidFill>
                  <a:schemeClr val="tx1"/>
                </a:solidFill>
              </a:rPr>
              <a:t> — </a:t>
            </a:r>
            <a:r>
              <a:rPr lang="en-US" dirty="0" err="1">
                <a:solidFill>
                  <a:schemeClr val="tx1"/>
                </a:solidFill>
              </a:rPr>
              <a:t>kupuju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slične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relativno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sigurne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likvidne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hartije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700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54162"/>
            <a:ext cx="8915400" cy="516667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Kvalitativno</a:t>
            </a:r>
            <a:r>
              <a:rPr lang="en-US" dirty="0" smtClean="0"/>
              <a:t> </a:t>
            </a:r>
            <a:r>
              <a:rPr lang="en-US" dirty="0" err="1"/>
              <a:t>popuštanje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da </a:t>
            </a:r>
            <a:r>
              <a:rPr lang="en-US" b="1" dirty="0" err="1">
                <a:solidFill>
                  <a:srgbClr val="FF0000"/>
                </a:solidFill>
              </a:rPr>
              <a:t>veličina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bilansa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centralne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banke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ostaje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ista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ali</a:t>
            </a:r>
            <a:r>
              <a:rPr lang="en-US" dirty="0">
                <a:solidFill>
                  <a:srgbClr val="FF0000"/>
                </a:solidFill>
              </a:rPr>
              <a:t> se 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sr-Latn-BA" b="1" dirty="0" smtClean="0">
                <a:solidFill>
                  <a:srgbClr val="FF0000"/>
                </a:solidFill>
              </a:rPr>
              <a:t>ij</a:t>
            </a:r>
            <a:r>
              <a:rPr lang="en-US" b="1" dirty="0" err="1" smtClean="0">
                <a:solidFill>
                  <a:srgbClr val="FF0000"/>
                </a:solidFill>
              </a:rPr>
              <a:t>enja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njegov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sastav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sr-Latn-BA" dirty="0" smtClean="0">
              <a:solidFill>
                <a:srgbClr val="FF0000"/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Um</a:t>
            </a:r>
            <a:r>
              <a:rPr lang="sr-Latn-BA" dirty="0" smtClean="0"/>
              <a:t>j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/>
              <a:t>kupuje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sigurne</a:t>
            </a:r>
            <a:r>
              <a:rPr lang="en-US" dirty="0"/>
              <a:t> </a:t>
            </a:r>
            <a:r>
              <a:rPr lang="en-US" dirty="0" err="1"/>
              <a:t>državne</a:t>
            </a:r>
            <a:r>
              <a:rPr lang="en-US" dirty="0"/>
              <a:t> </a:t>
            </a:r>
            <a:r>
              <a:rPr lang="en-US" dirty="0" err="1"/>
              <a:t>obveznice</a:t>
            </a:r>
            <a:r>
              <a:rPr lang="en-US" dirty="0"/>
              <a:t>, </a:t>
            </a:r>
            <a:r>
              <a:rPr lang="en-US" dirty="0" err="1"/>
              <a:t>centralna</a:t>
            </a:r>
            <a:r>
              <a:rPr lang="en-US" dirty="0"/>
              <a:t> </a:t>
            </a:r>
            <a:r>
              <a:rPr lang="en-US" dirty="0" err="1"/>
              <a:t>banka</a:t>
            </a:r>
            <a:r>
              <a:rPr lang="en-US" dirty="0"/>
              <a:t> </a:t>
            </a:r>
            <a:r>
              <a:rPr lang="sr-Latn-BA" b="1" dirty="0" smtClean="0">
                <a:solidFill>
                  <a:srgbClr val="FF0000"/>
                </a:solidFill>
              </a:rPr>
              <a:t>mijenja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sr-Latn-BA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o </a:t>
            </a:r>
            <a:r>
              <a:rPr lang="en-US" b="1" dirty="0" err="1">
                <a:solidFill>
                  <a:srgbClr val="FF0000"/>
                </a:solidFill>
              </a:rPr>
              <a:t>svoje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aktive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rizičniju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manje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likvidnu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imovinu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korporativne</a:t>
            </a:r>
            <a:r>
              <a:rPr lang="en-US" dirty="0"/>
              <a:t> </a:t>
            </a:r>
            <a:r>
              <a:rPr lang="en-US" dirty="0" err="1"/>
              <a:t>obveznice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hipotekarne</a:t>
            </a:r>
            <a:r>
              <a:rPr lang="en-US" dirty="0"/>
              <a:t> </a:t>
            </a:r>
            <a:r>
              <a:rPr lang="en-US" dirty="0" err="1"/>
              <a:t>hartije</a:t>
            </a:r>
            <a:r>
              <a:rPr lang="en-US" dirty="0" smtClean="0"/>
              <a:t>).</a:t>
            </a:r>
            <a:endParaRPr lang="sr-Latn-BA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➡ </a:t>
            </a:r>
            <a:r>
              <a:rPr lang="en-US" dirty="0" err="1"/>
              <a:t>Cilj</a:t>
            </a:r>
            <a:r>
              <a:rPr lang="en-US" dirty="0"/>
              <a:t>: </a:t>
            </a:r>
            <a:r>
              <a:rPr lang="en-US" b="1" dirty="0" err="1"/>
              <a:t>povećati</a:t>
            </a:r>
            <a:r>
              <a:rPr lang="en-US" b="1" dirty="0"/>
              <a:t> </a:t>
            </a:r>
            <a:r>
              <a:rPr lang="en-US" b="1" dirty="0" err="1"/>
              <a:t>kreditnu</a:t>
            </a:r>
            <a:r>
              <a:rPr lang="en-US" b="1" dirty="0"/>
              <a:t> </a:t>
            </a:r>
            <a:r>
              <a:rPr lang="en-US" b="1" dirty="0" err="1"/>
              <a:t>aktivnost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podržati</a:t>
            </a:r>
            <a:r>
              <a:rPr lang="en-US" b="1" dirty="0"/>
              <a:t> </a:t>
            </a:r>
            <a:r>
              <a:rPr lang="en-US" b="1" dirty="0" err="1"/>
              <a:t>tržišta</a:t>
            </a:r>
            <a:r>
              <a:rPr lang="en-US" b="1" dirty="0"/>
              <a:t> </a:t>
            </a:r>
            <a:r>
              <a:rPr lang="en-US" b="1" dirty="0" err="1"/>
              <a:t>koja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u </a:t>
            </a:r>
            <a:r>
              <a:rPr lang="en-US" b="1" dirty="0" err="1"/>
              <a:t>problemima</a:t>
            </a:r>
            <a:r>
              <a:rPr lang="en-US" dirty="0"/>
              <a:t>, bez </a:t>
            </a:r>
            <a:r>
              <a:rPr lang="en-US" dirty="0" err="1"/>
              <a:t>stvaranja</a:t>
            </a:r>
            <a:r>
              <a:rPr lang="en-US" dirty="0"/>
              <a:t> </a:t>
            </a:r>
            <a:r>
              <a:rPr lang="en-US" dirty="0" err="1"/>
              <a:t>dodatnog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284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sr-Cyrl-RS" dirty="0" smtClean="0"/>
          </a:p>
          <a:p>
            <a:pPr algn="r"/>
            <a:endParaRPr lang="sr-Cyrl-RS" dirty="0"/>
          </a:p>
          <a:p>
            <a:pPr algn="r"/>
            <a:endParaRPr lang="sr-Cyrl-RS" dirty="0" smtClean="0"/>
          </a:p>
          <a:p>
            <a:pPr algn="r"/>
            <a:endParaRPr lang="sr-Cyrl-RS" dirty="0"/>
          </a:p>
          <a:p>
            <a:pPr algn="r"/>
            <a:endParaRPr lang="sr-Cyrl-RS" dirty="0" smtClean="0"/>
          </a:p>
          <a:p>
            <a:pPr algn="r"/>
            <a:endParaRPr lang="sr-Cyrl-RS" dirty="0"/>
          </a:p>
          <a:p>
            <a:pPr marL="68580" indent="0" algn="r">
              <a:buNone/>
            </a:pPr>
            <a:r>
              <a:rPr lang="sr-Latn-BA" dirty="0" smtClean="0"/>
              <a:t>Hvala na pažnji!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82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181600"/>
          </a:xfrm>
        </p:spPr>
        <p:txBody>
          <a:bodyPr>
            <a:normAutofit fontScale="92500" lnSpcReduction="10000"/>
          </a:bodyPr>
          <a:lstStyle/>
          <a:p>
            <a:r>
              <a:rPr lang="vi-VN" dirty="0" smtClean="0"/>
              <a:t>Na osnovama Bretonvudskog sporazuma osnovan je Međunarodni monetarni fond i Međunarodna banka za obnovu i razvoj.</a:t>
            </a:r>
            <a:endParaRPr lang="sr-Cyrl-CS" dirty="0" smtClean="0"/>
          </a:p>
          <a:p>
            <a:endParaRPr lang="sr-Cyrl-CS" dirty="0" smtClean="0"/>
          </a:p>
          <a:p>
            <a:pPr algn="just"/>
            <a:r>
              <a:rPr lang="vi-VN" dirty="0" smtClean="0"/>
              <a:t>Osnovni zadatak Međunarodnog monetarnog fonda (International Monetary Fund) bio je da </a:t>
            </a:r>
            <a:r>
              <a:rPr lang="vi-VN" dirty="0" smtClean="0">
                <a:solidFill>
                  <a:srgbClr val="FF0000"/>
                </a:solidFill>
              </a:rPr>
              <a:t>promoviše razvoj svjetske trgovine </a:t>
            </a:r>
            <a:r>
              <a:rPr lang="vi-VN" dirty="0" smtClean="0"/>
              <a:t>uspostavljanjem pravila za održavanje </a:t>
            </a:r>
            <a:r>
              <a:rPr lang="vi-VN" dirty="0" smtClean="0">
                <a:solidFill>
                  <a:srgbClr val="FF0000"/>
                </a:solidFill>
              </a:rPr>
              <a:t>fiksnog deviznog kursa</a:t>
            </a:r>
            <a:r>
              <a:rPr lang="vi-VN" dirty="0" smtClean="0"/>
              <a:t> i </a:t>
            </a:r>
            <a:r>
              <a:rPr lang="vi-VN" dirty="0" smtClean="0">
                <a:solidFill>
                  <a:srgbClr val="FF0000"/>
                </a:solidFill>
              </a:rPr>
              <a:t>odobravanjem kredita </a:t>
            </a:r>
            <a:r>
              <a:rPr lang="vi-VN" dirty="0" smtClean="0"/>
              <a:t>onim zemljama koje su se suočavale sa poteškoćama u platnom bilansu, kreditirajući njihov deficit.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>
            <a:normAutofit fontScale="92500"/>
          </a:bodyPr>
          <a:lstStyle/>
          <a:p>
            <a:endParaRPr lang="sr-Latn-ME" smtClean="0"/>
          </a:p>
          <a:p>
            <a:r>
              <a:rPr lang="vi-VN" smtClean="0"/>
              <a:t>Usljed promjena u međunarodnim ekonomskim odnosima, krajem 60-ih godina prošlog vijeka dolazi do novih impulsa za uspostavljanje novog svjetskog monetarno-deviznog sistema. </a:t>
            </a:r>
            <a:endParaRPr lang="sr-Latn-ME" smtClean="0"/>
          </a:p>
          <a:p>
            <a:endParaRPr lang="sr-Latn-ME" smtClean="0"/>
          </a:p>
          <a:p>
            <a:r>
              <a:rPr lang="vi-VN" smtClean="0"/>
              <a:t>Kao osnovni razlog navodi se da su „šezdesete godine bile vrijeme neodgovorne inflatorne monetarne politike SAD – koja je štampala novac za finansiranje Vijetnamskog rata.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922838"/>
          </a:xfrm>
        </p:spPr>
        <p:txBody>
          <a:bodyPr>
            <a:normAutofit fontScale="92500" lnSpcReduction="20000"/>
          </a:bodyPr>
          <a:lstStyle/>
          <a:p>
            <a:r>
              <a:rPr lang="sr-Latn-ME" smtClean="0"/>
              <a:t>O</a:t>
            </a:r>
            <a:r>
              <a:rPr lang="vi-VN" smtClean="0"/>
              <a:t>bzirom da su u to vrijeme sve glavne valute bile vezane za dolar (putem globalnog sistema fiksnih deviznih kurseva, tj. bretonvudskim sistemom), američka inflacija je prenijeta i u Evropu.</a:t>
            </a:r>
            <a:endParaRPr lang="sr-Latn-ME" smtClean="0"/>
          </a:p>
          <a:p>
            <a:endParaRPr lang="sr-Latn-ME" smtClean="0"/>
          </a:p>
          <a:p>
            <a:r>
              <a:rPr lang="vi-VN" smtClean="0"/>
              <a:t>To je rezultiralo postepenim slomom globalnog sistema fiksnih deviznih kurseva. </a:t>
            </a:r>
            <a:endParaRPr lang="en-US" smtClean="0"/>
          </a:p>
          <a:p>
            <a:endParaRPr lang="en-US" smtClean="0"/>
          </a:p>
          <a:p>
            <a:r>
              <a:rPr lang="vi-VN" smtClean="0"/>
              <a:t>Istorijski, Evropski monetarni sistem služio je kao most između bretonvudskog sistema u čijem je centru bio dolar, i monetarne unije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U osnovi evropskih integracija uvijek su bili kako ekonomski, tako i politički utemeljeni faktori: od želje da se spriječe ratovi i razaranja, pa do ekonomskih koristi proširenja integracija i uspostavljanja demokratskog društva na teritoriji cijele Evrope.</a:t>
            </a:r>
            <a:endParaRPr lang="sr-Latn-ME" smtClean="0"/>
          </a:p>
          <a:p>
            <a:pPr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86400"/>
          </a:xfrm>
        </p:spPr>
        <p:txBody>
          <a:bodyPr>
            <a:normAutofit fontScale="92500" lnSpcReduction="20000"/>
          </a:bodyPr>
          <a:lstStyle/>
          <a:p>
            <a:r>
              <a:rPr lang="vi-VN" smtClean="0"/>
              <a:t>Posljednjih decenija XX vijeka proces globalizacije povećao je mobilnost kapitala i nestabilnost deviznih kurseva na međunarodnom tržištu. </a:t>
            </a:r>
            <a:endParaRPr lang="sr-Latn-ME" smtClean="0"/>
          </a:p>
          <a:p>
            <a:endParaRPr lang="sr-Latn-ME" smtClean="0"/>
          </a:p>
          <a:p>
            <a:r>
              <a:rPr lang="vi-VN" smtClean="0"/>
              <a:t>Da bi prevazišle ovaj problem, evropske zemlje privredno povezane u Evropsku uniju oprijedijelile su se da formiraju Evropsku monetarnu uniju sa jedinstvenom valutom. </a:t>
            </a:r>
            <a:endParaRPr lang="sr-Latn-ME" smtClean="0"/>
          </a:p>
          <a:p>
            <a:endParaRPr lang="sr-Latn-ME" smtClean="0"/>
          </a:p>
          <a:p>
            <a:r>
              <a:rPr lang="vi-VN" smtClean="0"/>
              <a:t>Rastuća nestabilnost i neizvjesnost na globalnom planu, uslovila je transformaciju EEZ u monetarnu uniju.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1416</TotalTime>
  <Words>3174</Words>
  <Application>Microsoft Office PowerPoint</Application>
  <PresentationFormat>On-screen Show (4:3)</PresentationFormat>
  <Paragraphs>512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Franklin Gothic Book</vt:lpstr>
      <vt:lpstr>Franklin Gothic Medium</vt:lpstr>
      <vt:lpstr>Tahoma</vt:lpstr>
      <vt:lpstr>Times New Roman</vt:lpstr>
      <vt:lpstr>Wingdings 2</vt:lpstr>
      <vt:lpstr>Trek</vt:lpstr>
      <vt:lpstr>EVROPSKA CENTRALNA BANKA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Osnovne prednosti i koristi od uvođenja zajedničke valute</vt:lpstr>
      <vt:lpstr>trošak monetarne unije</vt:lpstr>
      <vt:lpstr>PowerPoint Presentation</vt:lpstr>
      <vt:lpstr>PowerPoint Presentation</vt:lpstr>
      <vt:lpstr>PowerPoint Presentation</vt:lpstr>
      <vt:lpstr>Kriterijumi konvergencije zemalja</vt:lpstr>
      <vt:lpstr>Monetarna konvergencija</vt:lpstr>
      <vt:lpstr>Fiskalna konvergencija</vt:lpstr>
      <vt:lpstr>PowerPoint Presentation</vt:lpstr>
      <vt:lpstr>PowerPoint Presentation</vt:lpstr>
      <vt:lpstr>PowerPoint Presentation</vt:lpstr>
      <vt:lpstr>EVROSISTEM</vt:lpstr>
      <vt:lpstr>OSNOVNI ZADACI EvROSISTEMA </vt:lpstr>
      <vt:lpstr>ORGANI ODLUČIVANJA</vt:lpstr>
      <vt:lpstr>CILJEVI MONETARNE POLITIKE ECB</vt:lpstr>
      <vt:lpstr>KARAKTERISTIKE STRATEGIJE MONETARNE POLITIKE ECB</vt:lpstr>
      <vt:lpstr>PowerPoint Presentation</vt:lpstr>
      <vt:lpstr>INSTRUMENTI MONETARNE POLITIKE ECB</vt:lpstr>
      <vt:lpstr>PowerPoint Presentation</vt:lpstr>
      <vt:lpstr>PowerPoint Presentation</vt:lpstr>
      <vt:lpstr>REFERENTNA KAMATNA STOPA I VODEĆI KAMATNI INDIKATORI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KVANTITATIVNO POPUŠTANJE (qe)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EVROPSKA CENTRALNA BANKA</dc:title>
  <dc:creator>BUBI</dc:creator>
  <cp:lastModifiedBy>Branka</cp:lastModifiedBy>
  <cp:revision>178</cp:revision>
  <dcterms:created xsi:type="dcterms:W3CDTF">2015-02-20T15:11:50Z</dcterms:created>
  <dcterms:modified xsi:type="dcterms:W3CDTF">2025-10-29T09:37:11Z</dcterms:modified>
</cp:coreProperties>
</file>