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4"/>
  </p:notesMasterIdLst>
  <p:sldIdLst>
    <p:sldId id="269" r:id="rId2"/>
    <p:sldId id="258" r:id="rId3"/>
    <p:sldId id="356" r:id="rId4"/>
    <p:sldId id="346" r:id="rId5"/>
    <p:sldId id="347" r:id="rId6"/>
    <p:sldId id="357" r:id="rId7"/>
    <p:sldId id="348" r:id="rId8"/>
    <p:sldId id="350" r:id="rId9"/>
    <p:sldId id="349" r:id="rId10"/>
    <p:sldId id="351" r:id="rId11"/>
    <p:sldId id="352" r:id="rId12"/>
    <p:sldId id="354" r:id="rId13"/>
    <p:sldId id="353" r:id="rId14"/>
    <p:sldId id="292" r:id="rId15"/>
    <p:sldId id="293" r:id="rId16"/>
    <p:sldId id="358" r:id="rId17"/>
    <p:sldId id="365" r:id="rId18"/>
    <p:sldId id="359" r:id="rId19"/>
    <p:sldId id="294" r:id="rId20"/>
    <p:sldId id="295" r:id="rId21"/>
    <p:sldId id="366" r:id="rId22"/>
    <p:sldId id="367" r:id="rId23"/>
    <p:sldId id="368" r:id="rId24"/>
    <p:sldId id="297" r:id="rId25"/>
    <p:sldId id="315" r:id="rId26"/>
    <p:sldId id="316" r:id="rId27"/>
    <p:sldId id="317" r:id="rId28"/>
    <p:sldId id="318" r:id="rId29"/>
    <p:sldId id="319" r:id="rId30"/>
    <p:sldId id="320" r:id="rId31"/>
    <p:sldId id="360" r:id="rId32"/>
    <p:sldId id="361" r:id="rId33"/>
    <p:sldId id="321" r:id="rId34"/>
    <p:sldId id="322" r:id="rId35"/>
    <p:sldId id="324" r:id="rId36"/>
    <p:sldId id="326" r:id="rId37"/>
    <p:sldId id="327" r:id="rId38"/>
    <p:sldId id="355" r:id="rId39"/>
    <p:sldId id="344" r:id="rId40"/>
    <p:sldId id="362" r:id="rId41"/>
    <p:sldId id="363" r:id="rId42"/>
    <p:sldId id="36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24" autoAdjust="0"/>
  </p:normalViewPr>
  <p:slideViewPr>
    <p:cSldViewPr>
      <p:cViewPr varScale="1">
        <p:scale>
          <a:sx n="109" d="100"/>
          <a:sy n="109" d="100"/>
        </p:scale>
        <p:origin x="1692" y="108"/>
      </p:cViewPr>
      <p:guideLst>
        <p:guide orient="horz" pos="2160"/>
        <p:guide pos="2880"/>
      </p:guideLst>
    </p:cSldViewPr>
  </p:slideViewPr>
  <p:outlineViewPr>
    <p:cViewPr>
      <p:scale>
        <a:sx n="33" d="100"/>
        <a:sy n="33" d="100"/>
      </p:scale>
      <p:origin x="246" y="1267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FF817-FD93-400B-9721-5C2A3CC7AC1D}"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8E162A7F-CD35-4193-9581-A51D3FE8AD7F}">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Новчана јединица</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724781E-E05B-48C5-8088-BE7FE3EF4FE1}" type="parTrans" cxnId="{07022BD1-CE9F-47BF-9D25-2210C779016C}">
      <dgm:prSet/>
      <dgm:spPr/>
      <dgm:t>
        <a:bodyPr/>
        <a:lstStyle/>
        <a:p>
          <a:endParaRPr lang="en-US"/>
        </a:p>
      </dgm:t>
    </dgm:pt>
    <dgm:pt modelId="{A4052E68-2B19-469D-8C6A-33A297C157D0}" type="sibTrans" cxnId="{07022BD1-CE9F-47BF-9D25-2210C779016C}">
      <dgm:prSet/>
      <dgm:spPr/>
      <dgm:t>
        <a:bodyPr/>
        <a:lstStyle/>
        <a:p>
          <a:endParaRPr lang="en-US"/>
        </a:p>
      </dgm:t>
    </dgm:pt>
    <dgm:pt modelId="{FD8F16F3-AC27-4099-AF40-B034A32B32D1}">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Новчани знак</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7A212CE-A61F-43FC-AD78-521779F8FD9C}" type="parTrans" cxnId="{11C36592-06DF-4772-8120-068B04547D3D}">
      <dgm:prSet/>
      <dgm:spPr/>
      <dgm:t>
        <a:bodyPr/>
        <a:lstStyle/>
        <a:p>
          <a:endParaRPr lang="en-US"/>
        </a:p>
      </dgm:t>
    </dgm:pt>
    <dgm:pt modelId="{F038434D-CDF1-4F72-A032-CFE47517D5D0}" type="sibTrans" cxnId="{11C36592-06DF-4772-8120-068B04547D3D}">
      <dgm:prSet/>
      <dgm:spPr/>
      <dgm:t>
        <a:bodyPr/>
        <a:lstStyle/>
        <a:p>
          <a:endParaRPr lang="en-US"/>
        </a:p>
      </dgm:t>
    </dgm:pt>
    <dgm:pt modelId="{2EE25026-CC37-4304-98FC-6CA5D33788FF}">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Монетарне институције</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78AFA28B-539F-4372-9DB4-3018CFFED876}" type="parTrans" cxnId="{7EF7B70C-FD6C-41A7-83C4-34F2B0C3C9FE}">
      <dgm:prSet/>
      <dgm:spPr/>
      <dgm:t>
        <a:bodyPr/>
        <a:lstStyle/>
        <a:p>
          <a:endParaRPr lang="en-US"/>
        </a:p>
      </dgm:t>
    </dgm:pt>
    <dgm:pt modelId="{D966B852-04EE-443F-BA83-A87396E2EBE8}" type="sibTrans" cxnId="{7EF7B70C-FD6C-41A7-83C4-34F2B0C3C9FE}">
      <dgm:prSet/>
      <dgm:spPr/>
      <dgm:t>
        <a:bodyPr/>
        <a:lstStyle/>
        <a:p>
          <a:endParaRPr lang="en-US"/>
        </a:p>
      </dgm:t>
    </dgm:pt>
    <dgm:pt modelId="{CE4943C1-E8FF-4CAA-9D0A-08EF78C01FDE}">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Емисиони механизам</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A7A11ADA-57C2-4E64-8E0D-649FDA6D1283}" type="parTrans" cxnId="{9B231C76-A35F-4D2B-B9D5-FA8B1EA0988B}">
      <dgm:prSet/>
      <dgm:spPr/>
      <dgm:t>
        <a:bodyPr/>
        <a:lstStyle/>
        <a:p>
          <a:endParaRPr lang="en-US"/>
        </a:p>
      </dgm:t>
    </dgm:pt>
    <dgm:pt modelId="{11DF095A-679E-493F-9388-EE2F876E2074}" type="sibTrans" cxnId="{9B231C76-A35F-4D2B-B9D5-FA8B1EA0988B}">
      <dgm:prSet/>
      <dgm:spPr/>
      <dgm:t>
        <a:bodyPr/>
        <a:lstStyle/>
        <a:p>
          <a:endParaRPr lang="en-US"/>
        </a:p>
      </dgm:t>
    </dgm:pt>
    <dgm:pt modelId="{2E0A3B69-38EA-4CF5-87F1-A1D34F7C2C2C}">
      <dgm:prSet phldrT="[Text]"/>
      <dgm:spPr/>
      <dgm:t>
        <a:bodyPr/>
        <a:lstStyle/>
        <a:p>
          <a:r>
            <a:rPr lang="sr-Cyrl-BA" b="0" cap="none" spc="0" dirty="0" smtClean="0">
              <a:ln w="0"/>
              <a:solidFill>
                <a:schemeClr val="tx1"/>
              </a:solidFill>
              <a:effectLst>
                <a:outerShdw blurRad="38100" dist="19050" dir="2700000" algn="tl" rotWithShape="0">
                  <a:schemeClr val="dk1">
                    <a:alpha val="40000"/>
                  </a:schemeClr>
                </a:outerShdw>
              </a:effectLst>
            </a:rPr>
            <a:t>Монетарно регулисање</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A4F9A736-3949-4A99-84A4-EC3F2892788C}" type="parTrans" cxnId="{0B7D2E49-4583-4746-B82F-C205A35EC95E}">
      <dgm:prSet/>
      <dgm:spPr/>
      <dgm:t>
        <a:bodyPr/>
        <a:lstStyle/>
        <a:p>
          <a:endParaRPr lang="en-US"/>
        </a:p>
      </dgm:t>
    </dgm:pt>
    <dgm:pt modelId="{CE01DD8A-D71C-423B-9F05-C43B5FBD7A88}" type="sibTrans" cxnId="{0B7D2E49-4583-4746-B82F-C205A35EC95E}">
      <dgm:prSet/>
      <dgm:spPr/>
      <dgm:t>
        <a:bodyPr/>
        <a:lstStyle/>
        <a:p>
          <a:endParaRPr lang="en-US"/>
        </a:p>
      </dgm:t>
    </dgm:pt>
    <dgm:pt modelId="{9B7EBCB9-3F49-46E0-AE8A-0E6A1A896329}" type="pres">
      <dgm:prSet presAssocID="{5CCFF817-FD93-400B-9721-5C2A3CC7AC1D}" presName="Name0" presStyleCnt="0">
        <dgm:presLayoutVars>
          <dgm:chMax val="11"/>
          <dgm:chPref val="11"/>
          <dgm:dir/>
          <dgm:resizeHandles/>
        </dgm:presLayoutVars>
      </dgm:prSet>
      <dgm:spPr/>
      <dgm:t>
        <a:bodyPr/>
        <a:lstStyle/>
        <a:p>
          <a:endParaRPr lang="en-US"/>
        </a:p>
      </dgm:t>
    </dgm:pt>
    <dgm:pt modelId="{95971BD9-C31B-4F64-8E3C-CCFAFDE22B81}" type="pres">
      <dgm:prSet presAssocID="{2E0A3B69-38EA-4CF5-87F1-A1D34F7C2C2C}" presName="Accent5" presStyleCnt="0"/>
      <dgm:spPr/>
    </dgm:pt>
    <dgm:pt modelId="{138A9EBC-449C-401F-8CB2-99EDFC06F55F}" type="pres">
      <dgm:prSet presAssocID="{2E0A3B69-38EA-4CF5-87F1-A1D34F7C2C2C}" presName="Accent" presStyleLbl="node1" presStyleIdx="0" presStyleCnt="5"/>
      <dgm:spPr/>
    </dgm:pt>
    <dgm:pt modelId="{5D8166DA-AF13-4C98-9A2E-9E219F7F0A23}" type="pres">
      <dgm:prSet presAssocID="{2E0A3B69-38EA-4CF5-87F1-A1D34F7C2C2C}" presName="ParentBackground5" presStyleCnt="0"/>
      <dgm:spPr/>
    </dgm:pt>
    <dgm:pt modelId="{84F249B6-FFEC-4B95-AA21-444C7F4324C9}" type="pres">
      <dgm:prSet presAssocID="{2E0A3B69-38EA-4CF5-87F1-A1D34F7C2C2C}" presName="ParentBackground" presStyleLbl="fgAcc1" presStyleIdx="0" presStyleCnt="5"/>
      <dgm:spPr/>
      <dgm:t>
        <a:bodyPr/>
        <a:lstStyle/>
        <a:p>
          <a:endParaRPr lang="en-US"/>
        </a:p>
      </dgm:t>
    </dgm:pt>
    <dgm:pt modelId="{607E843D-F71A-43F6-AAB0-295D47F65069}" type="pres">
      <dgm:prSet presAssocID="{2E0A3B69-38EA-4CF5-87F1-A1D34F7C2C2C}" presName="Parent5" presStyleLbl="revTx" presStyleIdx="0" presStyleCnt="0">
        <dgm:presLayoutVars>
          <dgm:chMax val="1"/>
          <dgm:chPref val="1"/>
          <dgm:bulletEnabled val="1"/>
        </dgm:presLayoutVars>
      </dgm:prSet>
      <dgm:spPr/>
      <dgm:t>
        <a:bodyPr/>
        <a:lstStyle/>
        <a:p>
          <a:endParaRPr lang="en-US"/>
        </a:p>
      </dgm:t>
    </dgm:pt>
    <dgm:pt modelId="{35BF3DE9-0F92-4646-9F40-498891082B4C}" type="pres">
      <dgm:prSet presAssocID="{CE4943C1-E8FF-4CAA-9D0A-08EF78C01FDE}" presName="Accent4" presStyleCnt="0"/>
      <dgm:spPr/>
    </dgm:pt>
    <dgm:pt modelId="{FF8AA7BF-687A-4D59-8B43-2A021B3216F9}" type="pres">
      <dgm:prSet presAssocID="{CE4943C1-E8FF-4CAA-9D0A-08EF78C01FDE}" presName="Accent" presStyleLbl="node1" presStyleIdx="1" presStyleCnt="5"/>
      <dgm:spPr/>
    </dgm:pt>
    <dgm:pt modelId="{FC779A37-3927-4646-8F89-D86DB4E3EA94}" type="pres">
      <dgm:prSet presAssocID="{CE4943C1-E8FF-4CAA-9D0A-08EF78C01FDE}" presName="ParentBackground4" presStyleCnt="0"/>
      <dgm:spPr/>
    </dgm:pt>
    <dgm:pt modelId="{942842C2-9A49-498E-805F-848A931F8670}" type="pres">
      <dgm:prSet presAssocID="{CE4943C1-E8FF-4CAA-9D0A-08EF78C01FDE}" presName="ParentBackground" presStyleLbl="fgAcc1" presStyleIdx="1" presStyleCnt="5"/>
      <dgm:spPr/>
      <dgm:t>
        <a:bodyPr/>
        <a:lstStyle/>
        <a:p>
          <a:endParaRPr lang="en-US"/>
        </a:p>
      </dgm:t>
    </dgm:pt>
    <dgm:pt modelId="{02784257-EA3B-4F04-99B4-99B7750189AF}" type="pres">
      <dgm:prSet presAssocID="{CE4943C1-E8FF-4CAA-9D0A-08EF78C01FDE}" presName="Parent4" presStyleLbl="revTx" presStyleIdx="0" presStyleCnt="0">
        <dgm:presLayoutVars>
          <dgm:chMax val="1"/>
          <dgm:chPref val="1"/>
          <dgm:bulletEnabled val="1"/>
        </dgm:presLayoutVars>
      </dgm:prSet>
      <dgm:spPr/>
      <dgm:t>
        <a:bodyPr/>
        <a:lstStyle/>
        <a:p>
          <a:endParaRPr lang="en-US"/>
        </a:p>
      </dgm:t>
    </dgm:pt>
    <dgm:pt modelId="{562E00C6-6DAB-4394-B342-11BD81AF2932}" type="pres">
      <dgm:prSet presAssocID="{2EE25026-CC37-4304-98FC-6CA5D33788FF}" presName="Accent3" presStyleCnt="0"/>
      <dgm:spPr/>
    </dgm:pt>
    <dgm:pt modelId="{25EC2C38-16E0-4A7E-8705-00C173D6F5D8}" type="pres">
      <dgm:prSet presAssocID="{2EE25026-CC37-4304-98FC-6CA5D33788FF}" presName="Accent" presStyleLbl="node1" presStyleIdx="2" presStyleCnt="5"/>
      <dgm:spPr/>
    </dgm:pt>
    <dgm:pt modelId="{DB5E120E-B6A3-42B5-BE6B-276982F2CD85}" type="pres">
      <dgm:prSet presAssocID="{2EE25026-CC37-4304-98FC-6CA5D33788FF}" presName="ParentBackground3" presStyleCnt="0"/>
      <dgm:spPr/>
    </dgm:pt>
    <dgm:pt modelId="{79A65EEF-1010-4818-BB8F-FB654CDBAF06}" type="pres">
      <dgm:prSet presAssocID="{2EE25026-CC37-4304-98FC-6CA5D33788FF}" presName="ParentBackground" presStyleLbl="fgAcc1" presStyleIdx="2" presStyleCnt="5"/>
      <dgm:spPr/>
      <dgm:t>
        <a:bodyPr/>
        <a:lstStyle/>
        <a:p>
          <a:endParaRPr lang="en-US"/>
        </a:p>
      </dgm:t>
    </dgm:pt>
    <dgm:pt modelId="{8569CD05-E428-441F-B26E-784E620BBB66}" type="pres">
      <dgm:prSet presAssocID="{2EE25026-CC37-4304-98FC-6CA5D33788FF}" presName="Parent3" presStyleLbl="revTx" presStyleIdx="0" presStyleCnt="0">
        <dgm:presLayoutVars>
          <dgm:chMax val="1"/>
          <dgm:chPref val="1"/>
          <dgm:bulletEnabled val="1"/>
        </dgm:presLayoutVars>
      </dgm:prSet>
      <dgm:spPr/>
      <dgm:t>
        <a:bodyPr/>
        <a:lstStyle/>
        <a:p>
          <a:endParaRPr lang="en-US"/>
        </a:p>
      </dgm:t>
    </dgm:pt>
    <dgm:pt modelId="{B6076BC3-3C24-4D32-8F3E-4C724A27DD99}" type="pres">
      <dgm:prSet presAssocID="{FD8F16F3-AC27-4099-AF40-B034A32B32D1}" presName="Accent2" presStyleCnt="0"/>
      <dgm:spPr/>
    </dgm:pt>
    <dgm:pt modelId="{DAE4CF3A-48C4-4CB8-B00E-C5C945D4706B}" type="pres">
      <dgm:prSet presAssocID="{FD8F16F3-AC27-4099-AF40-B034A32B32D1}" presName="Accent" presStyleLbl="node1" presStyleIdx="3" presStyleCnt="5"/>
      <dgm:spPr/>
    </dgm:pt>
    <dgm:pt modelId="{DC2366A2-D568-40D8-B284-F5B032CCA34E}" type="pres">
      <dgm:prSet presAssocID="{FD8F16F3-AC27-4099-AF40-B034A32B32D1}" presName="ParentBackground2" presStyleCnt="0"/>
      <dgm:spPr/>
    </dgm:pt>
    <dgm:pt modelId="{49EEF2B2-EE6B-4ABA-9F73-2CCE7E1FA0AB}" type="pres">
      <dgm:prSet presAssocID="{FD8F16F3-AC27-4099-AF40-B034A32B32D1}" presName="ParentBackground" presStyleLbl="fgAcc1" presStyleIdx="3" presStyleCnt="5"/>
      <dgm:spPr/>
      <dgm:t>
        <a:bodyPr/>
        <a:lstStyle/>
        <a:p>
          <a:endParaRPr lang="en-US"/>
        </a:p>
      </dgm:t>
    </dgm:pt>
    <dgm:pt modelId="{82BDB8B6-624B-48E5-9359-85E9A08A4ED2}" type="pres">
      <dgm:prSet presAssocID="{FD8F16F3-AC27-4099-AF40-B034A32B32D1}" presName="Parent2" presStyleLbl="revTx" presStyleIdx="0" presStyleCnt="0">
        <dgm:presLayoutVars>
          <dgm:chMax val="1"/>
          <dgm:chPref val="1"/>
          <dgm:bulletEnabled val="1"/>
        </dgm:presLayoutVars>
      </dgm:prSet>
      <dgm:spPr/>
      <dgm:t>
        <a:bodyPr/>
        <a:lstStyle/>
        <a:p>
          <a:endParaRPr lang="en-US"/>
        </a:p>
      </dgm:t>
    </dgm:pt>
    <dgm:pt modelId="{21728453-3EE4-45F3-B1B6-6B7D92470AED}" type="pres">
      <dgm:prSet presAssocID="{8E162A7F-CD35-4193-9581-A51D3FE8AD7F}" presName="Accent1" presStyleCnt="0"/>
      <dgm:spPr/>
    </dgm:pt>
    <dgm:pt modelId="{3C0FBFA4-9597-44C4-ABB8-5A63EC5B662A}" type="pres">
      <dgm:prSet presAssocID="{8E162A7F-CD35-4193-9581-A51D3FE8AD7F}" presName="Accent" presStyleLbl="node1" presStyleIdx="4" presStyleCnt="5"/>
      <dgm:spPr/>
    </dgm:pt>
    <dgm:pt modelId="{77FB038C-0313-40E0-A75C-8F82FDA1528F}" type="pres">
      <dgm:prSet presAssocID="{8E162A7F-CD35-4193-9581-A51D3FE8AD7F}" presName="ParentBackground1" presStyleCnt="0"/>
      <dgm:spPr/>
    </dgm:pt>
    <dgm:pt modelId="{0E28356A-4001-4369-90DD-8BB75258C2BF}" type="pres">
      <dgm:prSet presAssocID="{8E162A7F-CD35-4193-9581-A51D3FE8AD7F}" presName="ParentBackground" presStyleLbl="fgAcc1" presStyleIdx="4" presStyleCnt="5"/>
      <dgm:spPr/>
      <dgm:t>
        <a:bodyPr/>
        <a:lstStyle/>
        <a:p>
          <a:endParaRPr lang="en-US"/>
        </a:p>
      </dgm:t>
    </dgm:pt>
    <dgm:pt modelId="{716D3A21-4759-4F16-9ADC-7C0C6C6078CE}" type="pres">
      <dgm:prSet presAssocID="{8E162A7F-CD35-4193-9581-A51D3FE8AD7F}" presName="Parent1" presStyleLbl="revTx" presStyleIdx="0" presStyleCnt="0">
        <dgm:presLayoutVars>
          <dgm:chMax val="1"/>
          <dgm:chPref val="1"/>
          <dgm:bulletEnabled val="1"/>
        </dgm:presLayoutVars>
      </dgm:prSet>
      <dgm:spPr/>
      <dgm:t>
        <a:bodyPr/>
        <a:lstStyle/>
        <a:p>
          <a:endParaRPr lang="en-US"/>
        </a:p>
      </dgm:t>
    </dgm:pt>
  </dgm:ptLst>
  <dgm:cxnLst>
    <dgm:cxn modelId="{1910A984-C71A-462C-991B-79DF25E185E3}" type="presOf" srcId="{CE4943C1-E8FF-4CAA-9D0A-08EF78C01FDE}" destId="{02784257-EA3B-4F04-99B4-99B7750189AF}" srcOrd="1" destOrd="0" presId="urn:microsoft.com/office/officeart/2011/layout/CircleProcess"/>
    <dgm:cxn modelId="{0B7D2E49-4583-4746-B82F-C205A35EC95E}" srcId="{5CCFF817-FD93-400B-9721-5C2A3CC7AC1D}" destId="{2E0A3B69-38EA-4CF5-87F1-A1D34F7C2C2C}" srcOrd="4" destOrd="0" parTransId="{A4F9A736-3949-4A99-84A4-EC3F2892788C}" sibTransId="{CE01DD8A-D71C-423B-9F05-C43B5FBD7A88}"/>
    <dgm:cxn modelId="{52280BE5-2E25-45AC-BF39-82B83F7E2F8F}" type="presOf" srcId="{8E162A7F-CD35-4193-9581-A51D3FE8AD7F}" destId="{0E28356A-4001-4369-90DD-8BB75258C2BF}" srcOrd="0" destOrd="0" presId="urn:microsoft.com/office/officeart/2011/layout/CircleProcess"/>
    <dgm:cxn modelId="{F1B8FE24-F9B2-48A3-93A8-D4799A9C6A4A}" type="presOf" srcId="{2EE25026-CC37-4304-98FC-6CA5D33788FF}" destId="{79A65EEF-1010-4818-BB8F-FB654CDBAF06}" srcOrd="0" destOrd="0" presId="urn:microsoft.com/office/officeart/2011/layout/CircleProcess"/>
    <dgm:cxn modelId="{7EF7B70C-FD6C-41A7-83C4-34F2B0C3C9FE}" srcId="{5CCFF817-FD93-400B-9721-5C2A3CC7AC1D}" destId="{2EE25026-CC37-4304-98FC-6CA5D33788FF}" srcOrd="2" destOrd="0" parTransId="{78AFA28B-539F-4372-9DB4-3018CFFED876}" sibTransId="{D966B852-04EE-443F-BA83-A87396E2EBE8}"/>
    <dgm:cxn modelId="{7418B8E1-1CA7-4C53-84E0-0FD0FF6B518A}" type="presOf" srcId="{CE4943C1-E8FF-4CAA-9D0A-08EF78C01FDE}" destId="{942842C2-9A49-498E-805F-848A931F8670}" srcOrd="0" destOrd="0" presId="urn:microsoft.com/office/officeart/2011/layout/CircleProcess"/>
    <dgm:cxn modelId="{BDB28FCC-A0C6-41E2-93EF-22397E5BB9E1}" type="presOf" srcId="{2E0A3B69-38EA-4CF5-87F1-A1D34F7C2C2C}" destId="{84F249B6-FFEC-4B95-AA21-444C7F4324C9}" srcOrd="0" destOrd="0" presId="urn:microsoft.com/office/officeart/2011/layout/CircleProcess"/>
    <dgm:cxn modelId="{51E7CC73-093F-4057-A80D-10B3AB928925}" type="presOf" srcId="{2EE25026-CC37-4304-98FC-6CA5D33788FF}" destId="{8569CD05-E428-441F-B26E-784E620BBB66}" srcOrd="1" destOrd="0" presId="urn:microsoft.com/office/officeart/2011/layout/CircleProcess"/>
    <dgm:cxn modelId="{84F89BE4-374E-4AD7-9D74-1F9757E7F53B}" type="presOf" srcId="{FD8F16F3-AC27-4099-AF40-B034A32B32D1}" destId="{82BDB8B6-624B-48E5-9359-85E9A08A4ED2}" srcOrd="1" destOrd="0" presId="urn:microsoft.com/office/officeart/2011/layout/CircleProcess"/>
    <dgm:cxn modelId="{11C36592-06DF-4772-8120-068B04547D3D}" srcId="{5CCFF817-FD93-400B-9721-5C2A3CC7AC1D}" destId="{FD8F16F3-AC27-4099-AF40-B034A32B32D1}" srcOrd="1" destOrd="0" parTransId="{47A212CE-A61F-43FC-AD78-521779F8FD9C}" sibTransId="{F038434D-CDF1-4F72-A032-CFE47517D5D0}"/>
    <dgm:cxn modelId="{07022BD1-CE9F-47BF-9D25-2210C779016C}" srcId="{5CCFF817-FD93-400B-9721-5C2A3CC7AC1D}" destId="{8E162A7F-CD35-4193-9581-A51D3FE8AD7F}" srcOrd="0" destOrd="0" parTransId="{4724781E-E05B-48C5-8088-BE7FE3EF4FE1}" sibTransId="{A4052E68-2B19-469D-8C6A-33A297C157D0}"/>
    <dgm:cxn modelId="{5E0E2EB2-5B61-4787-924F-E0B2B2614094}" type="presOf" srcId="{5CCFF817-FD93-400B-9721-5C2A3CC7AC1D}" destId="{9B7EBCB9-3F49-46E0-AE8A-0E6A1A896329}" srcOrd="0" destOrd="0" presId="urn:microsoft.com/office/officeart/2011/layout/CircleProcess"/>
    <dgm:cxn modelId="{9B231C76-A35F-4D2B-B9D5-FA8B1EA0988B}" srcId="{5CCFF817-FD93-400B-9721-5C2A3CC7AC1D}" destId="{CE4943C1-E8FF-4CAA-9D0A-08EF78C01FDE}" srcOrd="3" destOrd="0" parTransId="{A7A11ADA-57C2-4E64-8E0D-649FDA6D1283}" sibTransId="{11DF095A-679E-493F-9388-EE2F876E2074}"/>
    <dgm:cxn modelId="{0B0D64E7-8CF9-4429-9480-4C64E9C327B6}" type="presOf" srcId="{8E162A7F-CD35-4193-9581-A51D3FE8AD7F}" destId="{716D3A21-4759-4F16-9ADC-7C0C6C6078CE}" srcOrd="1" destOrd="0" presId="urn:microsoft.com/office/officeart/2011/layout/CircleProcess"/>
    <dgm:cxn modelId="{8B765475-AB08-40B1-BB2F-28F2B4052B2D}" type="presOf" srcId="{2E0A3B69-38EA-4CF5-87F1-A1D34F7C2C2C}" destId="{607E843D-F71A-43F6-AAB0-295D47F65069}" srcOrd="1" destOrd="0" presId="urn:microsoft.com/office/officeart/2011/layout/CircleProcess"/>
    <dgm:cxn modelId="{D4387AA6-7265-4B57-AEB0-16FFBC0EBA02}" type="presOf" srcId="{FD8F16F3-AC27-4099-AF40-B034A32B32D1}" destId="{49EEF2B2-EE6B-4ABA-9F73-2CCE7E1FA0AB}" srcOrd="0" destOrd="0" presId="urn:microsoft.com/office/officeart/2011/layout/CircleProcess"/>
    <dgm:cxn modelId="{9B62CD17-6AA7-4675-9A4A-4C7BAA798345}" type="presParOf" srcId="{9B7EBCB9-3F49-46E0-AE8A-0E6A1A896329}" destId="{95971BD9-C31B-4F64-8E3C-CCFAFDE22B81}" srcOrd="0" destOrd="0" presId="urn:microsoft.com/office/officeart/2011/layout/CircleProcess"/>
    <dgm:cxn modelId="{1E4D024D-2D7A-47B4-B660-5BDB48AB0F34}" type="presParOf" srcId="{95971BD9-C31B-4F64-8E3C-CCFAFDE22B81}" destId="{138A9EBC-449C-401F-8CB2-99EDFC06F55F}" srcOrd="0" destOrd="0" presId="urn:microsoft.com/office/officeart/2011/layout/CircleProcess"/>
    <dgm:cxn modelId="{08DEBC13-F489-4680-8463-07BB3BF1036E}" type="presParOf" srcId="{9B7EBCB9-3F49-46E0-AE8A-0E6A1A896329}" destId="{5D8166DA-AF13-4C98-9A2E-9E219F7F0A23}" srcOrd="1" destOrd="0" presId="urn:microsoft.com/office/officeart/2011/layout/CircleProcess"/>
    <dgm:cxn modelId="{F6775330-C7D4-4089-9BD0-58953E7A8533}" type="presParOf" srcId="{5D8166DA-AF13-4C98-9A2E-9E219F7F0A23}" destId="{84F249B6-FFEC-4B95-AA21-444C7F4324C9}" srcOrd="0" destOrd="0" presId="urn:microsoft.com/office/officeart/2011/layout/CircleProcess"/>
    <dgm:cxn modelId="{89A68D74-D36E-4A51-BE3A-99A8A22DEECA}" type="presParOf" srcId="{9B7EBCB9-3F49-46E0-AE8A-0E6A1A896329}" destId="{607E843D-F71A-43F6-AAB0-295D47F65069}" srcOrd="2" destOrd="0" presId="urn:microsoft.com/office/officeart/2011/layout/CircleProcess"/>
    <dgm:cxn modelId="{D7055DFA-22C6-4FF8-AF04-BD26565D423F}" type="presParOf" srcId="{9B7EBCB9-3F49-46E0-AE8A-0E6A1A896329}" destId="{35BF3DE9-0F92-4646-9F40-498891082B4C}" srcOrd="3" destOrd="0" presId="urn:microsoft.com/office/officeart/2011/layout/CircleProcess"/>
    <dgm:cxn modelId="{9BAA5934-1F94-414E-B896-B3BF90DCE9C4}" type="presParOf" srcId="{35BF3DE9-0F92-4646-9F40-498891082B4C}" destId="{FF8AA7BF-687A-4D59-8B43-2A021B3216F9}" srcOrd="0" destOrd="0" presId="urn:microsoft.com/office/officeart/2011/layout/CircleProcess"/>
    <dgm:cxn modelId="{728458F9-FF47-488F-A68F-A89A618A8C2C}" type="presParOf" srcId="{9B7EBCB9-3F49-46E0-AE8A-0E6A1A896329}" destId="{FC779A37-3927-4646-8F89-D86DB4E3EA94}" srcOrd="4" destOrd="0" presId="urn:microsoft.com/office/officeart/2011/layout/CircleProcess"/>
    <dgm:cxn modelId="{F932E99A-0671-41F4-9A5B-791D6E9B4F4B}" type="presParOf" srcId="{FC779A37-3927-4646-8F89-D86DB4E3EA94}" destId="{942842C2-9A49-498E-805F-848A931F8670}" srcOrd="0" destOrd="0" presId="urn:microsoft.com/office/officeart/2011/layout/CircleProcess"/>
    <dgm:cxn modelId="{EE88ECCD-51A2-4D71-BD7C-FBAF2309CAD1}" type="presParOf" srcId="{9B7EBCB9-3F49-46E0-AE8A-0E6A1A896329}" destId="{02784257-EA3B-4F04-99B4-99B7750189AF}" srcOrd="5" destOrd="0" presId="urn:microsoft.com/office/officeart/2011/layout/CircleProcess"/>
    <dgm:cxn modelId="{18056004-DEBC-4426-A976-6FC458EFA1F9}" type="presParOf" srcId="{9B7EBCB9-3F49-46E0-AE8A-0E6A1A896329}" destId="{562E00C6-6DAB-4394-B342-11BD81AF2932}" srcOrd="6" destOrd="0" presId="urn:microsoft.com/office/officeart/2011/layout/CircleProcess"/>
    <dgm:cxn modelId="{45BB37D5-DC0F-4E47-8147-8CECD507A3CD}" type="presParOf" srcId="{562E00C6-6DAB-4394-B342-11BD81AF2932}" destId="{25EC2C38-16E0-4A7E-8705-00C173D6F5D8}" srcOrd="0" destOrd="0" presId="urn:microsoft.com/office/officeart/2011/layout/CircleProcess"/>
    <dgm:cxn modelId="{BFAF8436-3DCB-4318-A1F0-D76139DFEAD0}" type="presParOf" srcId="{9B7EBCB9-3F49-46E0-AE8A-0E6A1A896329}" destId="{DB5E120E-B6A3-42B5-BE6B-276982F2CD85}" srcOrd="7" destOrd="0" presId="urn:microsoft.com/office/officeart/2011/layout/CircleProcess"/>
    <dgm:cxn modelId="{4590989B-2CA4-4C97-B9C4-43BCD5A3D7BE}" type="presParOf" srcId="{DB5E120E-B6A3-42B5-BE6B-276982F2CD85}" destId="{79A65EEF-1010-4818-BB8F-FB654CDBAF06}" srcOrd="0" destOrd="0" presId="urn:microsoft.com/office/officeart/2011/layout/CircleProcess"/>
    <dgm:cxn modelId="{1DA16837-2B62-43CB-BE05-A508E41800F9}" type="presParOf" srcId="{9B7EBCB9-3F49-46E0-AE8A-0E6A1A896329}" destId="{8569CD05-E428-441F-B26E-784E620BBB66}" srcOrd="8" destOrd="0" presId="urn:microsoft.com/office/officeart/2011/layout/CircleProcess"/>
    <dgm:cxn modelId="{4BA824AB-24FF-47B1-B293-D08E3398A29B}" type="presParOf" srcId="{9B7EBCB9-3F49-46E0-AE8A-0E6A1A896329}" destId="{B6076BC3-3C24-4D32-8F3E-4C724A27DD99}" srcOrd="9" destOrd="0" presId="urn:microsoft.com/office/officeart/2011/layout/CircleProcess"/>
    <dgm:cxn modelId="{4997191D-7570-450B-9C9B-E018408FBEB3}" type="presParOf" srcId="{B6076BC3-3C24-4D32-8F3E-4C724A27DD99}" destId="{DAE4CF3A-48C4-4CB8-B00E-C5C945D4706B}" srcOrd="0" destOrd="0" presId="urn:microsoft.com/office/officeart/2011/layout/CircleProcess"/>
    <dgm:cxn modelId="{B77B7212-C634-4196-B1BF-4D5C1B315EC5}" type="presParOf" srcId="{9B7EBCB9-3F49-46E0-AE8A-0E6A1A896329}" destId="{DC2366A2-D568-40D8-B284-F5B032CCA34E}" srcOrd="10" destOrd="0" presId="urn:microsoft.com/office/officeart/2011/layout/CircleProcess"/>
    <dgm:cxn modelId="{8B791AFD-9483-4F19-B66A-D0257D8B5462}" type="presParOf" srcId="{DC2366A2-D568-40D8-B284-F5B032CCA34E}" destId="{49EEF2B2-EE6B-4ABA-9F73-2CCE7E1FA0AB}" srcOrd="0" destOrd="0" presId="urn:microsoft.com/office/officeart/2011/layout/CircleProcess"/>
    <dgm:cxn modelId="{6D7FAF3E-F7ED-4733-A84A-3DCDAC4AA291}" type="presParOf" srcId="{9B7EBCB9-3F49-46E0-AE8A-0E6A1A896329}" destId="{82BDB8B6-624B-48E5-9359-85E9A08A4ED2}" srcOrd="11" destOrd="0" presId="urn:microsoft.com/office/officeart/2011/layout/CircleProcess"/>
    <dgm:cxn modelId="{98B86BB8-C68A-4648-8912-462BDE4A447F}" type="presParOf" srcId="{9B7EBCB9-3F49-46E0-AE8A-0E6A1A896329}" destId="{21728453-3EE4-45F3-B1B6-6B7D92470AED}" srcOrd="12" destOrd="0" presId="urn:microsoft.com/office/officeart/2011/layout/CircleProcess"/>
    <dgm:cxn modelId="{8081220B-57F4-4AAD-A771-BEC29B95F73C}" type="presParOf" srcId="{21728453-3EE4-45F3-B1B6-6B7D92470AED}" destId="{3C0FBFA4-9597-44C4-ABB8-5A63EC5B662A}" srcOrd="0" destOrd="0" presId="urn:microsoft.com/office/officeart/2011/layout/CircleProcess"/>
    <dgm:cxn modelId="{8275BE30-2E54-4620-B256-046845284761}" type="presParOf" srcId="{9B7EBCB9-3F49-46E0-AE8A-0E6A1A896329}" destId="{77FB038C-0313-40E0-A75C-8F82FDA1528F}" srcOrd="13" destOrd="0" presId="urn:microsoft.com/office/officeart/2011/layout/CircleProcess"/>
    <dgm:cxn modelId="{71F9F178-BC33-475E-AE30-CD9E63432D92}" type="presParOf" srcId="{77FB038C-0313-40E0-A75C-8F82FDA1528F}" destId="{0E28356A-4001-4369-90DD-8BB75258C2BF}" srcOrd="0" destOrd="0" presId="urn:microsoft.com/office/officeart/2011/layout/CircleProcess"/>
    <dgm:cxn modelId="{FC0D32C8-CCA0-4FC6-B7EE-3FE9789A8AC3}" type="presParOf" srcId="{9B7EBCB9-3F49-46E0-AE8A-0E6A1A896329}" destId="{716D3A21-4759-4F16-9ADC-7C0C6C6078CE}"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04994-9AA3-487F-AE56-F52D11880F6D}" type="doc">
      <dgm:prSet loTypeId="urn:microsoft.com/office/officeart/2005/8/layout/cycle3" loCatId="cycle" qsTypeId="urn:microsoft.com/office/officeart/2005/8/quickstyle/3d3" qsCatId="3D" csTypeId="urn:microsoft.com/office/officeart/2005/8/colors/accent1_3" csCatId="accent1" phldr="1"/>
      <dgm:spPr/>
      <dgm:t>
        <a:bodyPr/>
        <a:lstStyle/>
        <a:p>
          <a:endParaRPr lang="en-US"/>
        </a:p>
      </dgm:t>
    </dgm:pt>
    <dgm:pt modelId="{717700FB-6312-4DCC-B266-43E226BB8B53}">
      <dgm:prSet phldrT="[Text]" custT="1"/>
      <dgm:spPr/>
      <dgm:t>
        <a:bodyPr/>
        <a:lstStyle/>
        <a:p>
          <a:r>
            <a:rPr lang="sr-Cyrl-BA" sz="2800" b="1"/>
            <a:t>Акције ЦБ</a:t>
          </a:r>
          <a:endParaRPr lang="en-US" sz="2800" b="1"/>
        </a:p>
      </dgm:t>
    </dgm:pt>
    <dgm:pt modelId="{2AF773C3-972B-4B20-8091-8C38CFAC2583}" type="parTrans" cxnId="{6C4166B1-825D-4BF7-88A6-3DF5CBE55C33}">
      <dgm:prSet/>
      <dgm:spPr/>
      <dgm:t>
        <a:bodyPr/>
        <a:lstStyle/>
        <a:p>
          <a:endParaRPr lang="en-US" sz="2800" b="1">
            <a:solidFill>
              <a:schemeClr val="tx1"/>
            </a:solidFill>
          </a:endParaRPr>
        </a:p>
      </dgm:t>
    </dgm:pt>
    <dgm:pt modelId="{F6000883-F141-45C0-8DE3-3EAA550A0001}" type="sibTrans" cxnId="{6C4166B1-825D-4BF7-88A6-3DF5CBE55C33}">
      <dgm:prSet/>
      <dgm:spPr/>
      <dgm:t>
        <a:bodyPr/>
        <a:lstStyle/>
        <a:p>
          <a:endParaRPr lang="en-US" sz="2800" b="1">
            <a:solidFill>
              <a:schemeClr val="tx1"/>
            </a:solidFill>
          </a:endParaRPr>
        </a:p>
      </dgm:t>
    </dgm:pt>
    <dgm:pt modelId="{193C4A37-313A-4065-BE0B-89C9D8D52304}">
      <dgm:prSet phldrT="[Text]" custT="1"/>
      <dgm:spPr/>
      <dgm:t>
        <a:bodyPr/>
        <a:lstStyle/>
        <a:p>
          <a:r>
            <a:rPr lang="sr-Cyrl-BA" sz="2800" b="1"/>
            <a:t>Каматне стопе </a:t>
          </a:r>
          <a:endParaRPr lang="en-US" sz="2800" b="1"/>
        </a:p>
      </dgm:t>
    </dgm:pt>
    <dgm:pt modelId="{739777EE-B544-4992-B95B-57CBC31E614C}" type="parTrans" cxnId="{895E862E-9E7A-47EB-817F-A562D69E37F9}">
      <dgm:prSet/>
      <dgm:spPr/>
      <dgm:t>
        <a:bodyPr/>
        <a:lstStyle/>
        <a:p>
          <a:endParaRPr lang="en-US" sz="2800" b="1">
            <a:solidFill>
              <a:schemeClr val="tx1"/>
            </a:solidFill>
          </a:endParaRPr>
        </a:p>
      </dgm:t>
    </dgm:pt>
    <dgm:pt modelId="{06CEBE7A-107D-412D-ABD8-7AD90C3A23E5}" type="sibTrans" cxnId="{895E862E-9E7A-47EB-817F-A562D69E37F9}">
      <dgm:prSet/>
      <dgm:spPr/>
      <dgm:t>
        <a:bodyPr/>
        <a:lstStyle/>
        <a:p>
          <a:endParaRPr lang="en-US" sz="2800" b="1">
            <a:solidFill>
              <a:schemeClr val="tx1"/>
            </a:solidFill>
          </a:endParaRPr>
        </a:p>
      </dgm:t>
    </dgm:pt>
    <dgm:pt modelId="{ECAF649B-6EFA-476F-B515-89D9E55C72C0}">
      <dgm:prSet phldrT="[Text]" custT="1"/>
      <dgm:spPr/>
      <dgm:t>
        <a:bodyPr/>
        <a:lstStyle/>
        <a:p>
          <a:r>
            <a:rPr lang="sr-Cyrl-BA" sz="2800" b="1"/>
            <a:t>Количина кредита и новчана маса</a:t>
          </a:r>
          <a:endParaRPr lang="en-US" sz="2800" b="1"/>
        </a:p>
      </dgm:t>
    </dgm:pt>
    <dgm:pt modelId="{C9EC32F7-4AEA-44BA-9736-A479750A1393}" type="parTrans" cxnId="{4FB4EB1A-B026-4B6F-916E-BE20DAE2CD43}">
      <dgm:prSet/>
      <dgm:spPr/>
      <dgm:t>
        <a:bodyPr/>
        <a:lstStyle/>
        <a:p>
          <a:endParaRPr lang="en-US" sz="2800" b="1">
            <a:solidFill>
              <a:schemeClr val="tx1"/>
            </a:solidFill>
          </a:endParaRPr>
        </a:p>
      </dgm:t>
    </dgm:pt>
    <dgm:pt modelId="{C8BFDD09-E5F8-4972-9E84-5565BB4DEECD}" type="sibTrans" cxnId="{4FB4EB1A-B026-4B6F-916E-BE20DAE2CD43}">
      <dgm:prSet/>
      <dgm:spPr/>
      <dgm:t>
        <a:bodyPr/>
        <a:lstStyle/>
        <a:p>
          <a:endParaRPr lang="en-US" sz="2800" b="1">
            <a:solidFill>
              <a:schemeClr val="tx1"/>
            </a:solidFill>
          </a:endParaRPr>
        </a:p>
      </dgm:t>
    </dgm:pt>
    <dgm:pt modelId="{C5AB529A-14E6-4D6E-8B20-70917B2A7EEE}">
      <dgm:prSet phldrT="[Text]" custT="1"/>
      <dgm:spPr/>
      <dgm:t>
        <a:bodyPr/>
        <a:lstStyle/>
        <a:p>
          <a:r>
            <a:rPr lang="sr-Cyrl-BA" sz="2800" b="1"/>
            <a:t>Финансијска тржишта</a:t>
          </a:r>
          <a:endParaRPr lang="en-US" sz="2800" b="1"/>
        </a:p>
      </dgm:t>
    </dgm:pt>
    <dgm:pt modelId="{6BEEBD4D-5547-4E84-BC8A-3BA942BE5CB6}" type="parTrans" cxnId="{8BE9D8FD-04F5-449F-8812-4CB783556B15}">
      <dgm:prSet/>
      <dgm:spPr/>
      <dgm:t>
        <a:bodyPr/>
        <a:lstStyle/>
        <a:p>
          <a:endParaRPr lang="en-US" sz="2800" b="1">
            <a:solidFill>
              <a:schemeClr val="tx1"/>
            </a:solidFill>
          </a:endParaRPr>
        </a:p>
      </dgm:t>
    </dgm:pt>
    <dgm:pt modelId="{1E1EEFB7-FD55-40A4-9955-D4AFBD5E478F}" type="sibTrans" cxnId="{8BE9D8FD-04F5-449F-8812-4CB783556B15}">
      <dgm:prSet/>
      <dgm:spPr/>
      <dgm:t>
        <a:bodyPr/>
        <a:lstStyle/>
        <a:p>
          <a:endParaRPr lang="en-US" sz="2800" b="1">
            <a:solidFill>
              <a:schemeClr val="tx1"/>
            </a:solidFill>
          </a:endParaRPr>
        </a:p>
      </dgm:t>
    </dgm:pt>
    <dgm:pt modelId="{2157BEB1-29B2-4CAC-9177-9B4CE05E89BB}">
      <dgm:prSet phldrT="[Text]" custT="1"/>
      <dgm:spPr/>
      <dgm:t>
        <a:bodyPr/>
        <a:lstStyle/>
        <a:p>
          <a:r>
            <a:rPr lang="sr-Cyrl-BA" sz="2800" b="1"/>
            <a:t>Укупна производња и инфлација</a:t>
          </a:r>
          <a:endParaRPr lang="en-US" sz="2800" b="1"/>
        </a:p>
      </dgm:t>
    </dgm:pt>
    <dgm:pt modelId="{EECA5F43-384C-44D8-8497-6CC7D196CD05}" type="parTrans" cxnId="{8053412F-2DCD-47F0-B62E-E42223C8E641}">
      <dgm:prSet/>
      <dgm:spPr/>
      <dgm:t>
        <a:bodyPr/>
        <a:lstStyle/>
        <a:p>
          <a:endParaRPr lang="en-US" sz="2800" b="1">
            <a:solidFill>
              <a:schemeClr val="tx1"/>
            </a:solidFill>
          </a:endParaRPr>
        </a:p>
      </dgm:t>
    </dgm:pt>
    <dgm:pt modelId="{137D3CD9-6096-42DD-B51E-0F54441C9056}" type="sibTrans" cxnId="{8053412F-2DCD-47F0-B62E-E42223C8E641}">
      <dgm:prSet/>
      <dgm:spPr/>
      <dgm:t>
        <a:bodyPr/>
        <a:lstStyle/>
        <a:p>
          <a:endParaRPr lang="en-US" sz="2800" b="1">
            <a:solidFill>
              <a:schemeClr val="tx1"/>
            </a:solidFill>
          </a:endParaRPr>
        </a:p>
      </dgm:t>
    </dgm:pt>
    <dgm:pt modelId="{B5287103-CD74-4832-B055-00AA6D5B73A7}" type="pres">
      <dgm:prSet presAssocID="{18C04994-9AA3-487F-AE56-F52D11880F6D}" presName="Name0" presStyleCnt="0">
        <dgm:presLayoutVars>
          <dgm:dir/>
          <dgm:resizeHandles val="exact"/>
        </dgm:presLayoutVars>
      </dgm:prSet>
      <dgm:spPr/>
      <dgm:t>
        <a:bodyPr/>
        <a:lstStyle/>
        <a:p>
          <a:endParaRPr lang="en-US"/>
        </a:p>
      </dgm:t>
    </dgm:pt>
    <dgm:pt modelId="{BD3F7FAE-D6E8-41C0-87EE-F49645EB9D71}" type="pres">
      <dgm:prSet presAssocID="{18C04994-9AA3-487F-AE56-F52D11880F6D}" presName="cycle" presStyleCnt="0"/>
      <dgm:spPr/>
    </dgm:pt>
    <dgm:pt modelId="{F76420E5-1252-41AD-B833-0E2F85E2C241}" type="pres">
      <dgm:prSet presAssocID="{717700FB-6312-4DCC-B266-43E226BB8B53}" presName="nodeFirstNode" presStyleLbl="node1" presStyleIdx="0" presStyleCnt="5" custRadScaleRad="100061" custRadScaleInc="-497">
        <dgm:presLayoutVars>
          <dgm:bulletEnabled val="1"/>
        </dgm:presLayoutVars>
      </dgm:prSet>
      <dgm:spPr/>
      <dgm:t>
        <a:bodyPr/>
        <a:lstStyle/>
        <a:p>
          <a:endParaRPr lang="en-US"/>
        </a:p>
      </dgm:t>
    </dgm:pt>
    <dgm:pt modelId="{25A05506-10FF-47E1-A974-339807A5D7E4}" type="pres">
      <dgm:prSet presAssocID="{F6000883-F141-45C0-8DE3-3EAA550A0001}" presName="sibTransFirstNode" presStyleLbl="bgShp" presStyleIdx="0" presStyleCnt="1"/>
      <dgm:spPr/>
      <dgm:t>
        <a:bodyPr/>
        <a:lstStyle/>
        <a:p>
          <a:endParaRPr lang="en-US"/>
        </a:p>
      </dgm:t>
    </dgm:pt>
    <dgm:pt modelId="{EAC789E5-F863-46D5-84AE-1D95C05A4F4F}" type="pres">
      <dgm:prSet presAssocID="{193C4A37-313A-4065-BE0B-89C9D8D52304}" presName="nodeFollowingNodes" presStyleLbl="node1" presStyleIdx="1" presStyleCnt="5">
        <dgm:presLayoutVars>
          <dgm:bulletEnabled val="1"/>
        </dgm:presLayoutVars>
      </dgm:prSet>
      <dgm:spPr/>
      <dgm:t>
        <a:bodyPr/>
        <a:lstStyle/>
        <a:p>
          <a:endParaRPr lang="en-US"/>
        </a:p>
      </dgm:t>
    </dgm:pt>
    <dgm:pt modelId="{A5D7249A-7C0D-4C29-8A50-B45E6B79C95E}" type="pres">
      <dgm:prSet presAssocID="{ECAF649B-6EFA-476F-B515-89D9E55C72C0}" presName="nodeFollowingNodes" presStyleLbl="node1" presStyleIdx="2" presStyleCnt="5">
        <dgm:presLayoutVars>
          <dgm:bulletEnabled val="1"/>
        </dgm:presLayoutVars>
      </dgm:prSet>
      <dgm:spPr/>
      <dgm:t>
        <a:bodyPr/>
        <a:lstStyle/>
        <a:p>
          <a:endParaRPr lang="en-US"/>
        </a:p>
      </dgm:t>
    </dgm:pt>
    <dgm:pt modelId="{DFFF1A84-422F-444A-8E7A-5EAB634E4BB2}" type="pres">
      <dgm:prSet presAssocID="{C5AB529A-14E6-4D6E-8B20-70917B2A7EEE}" presName="nodeFollowingNodes" presStyleLbl="node1" presStyleIdx="3" presStyleCnt="5">
        <dgm:presLayoutVars>
          <dgm:bulletEnabled val="1"/>
        </dgm:presLayoutVars>
      </dgm:prSet>
      <dgm:spPr/>
      <dgm:t>
        <a:bodyPr/>
        <a:lstStyle/>
        <a:p>
          <a:endParaRPr lang="en-US"/>
        </a:p>
      </dgm:t>
    </dgm:pt>
    <dgm:pt modelId="{0B63EFD9-0F0D-43FD-997E-F505EE3B53D1}" type="pres">
      <dgm:prSet presAssocID="{2157BEB1-29B2-4CAC-9177-9B4CE05E89BB}" presName="nodeFollowingNodes" presStyleLbl="node1" presStyleIdx="4" presStyleCnt="5">
        <dgm:presLayoutVars>
          <dgm:bulletEnabled val="1"/>
        </dgm:presLayoutVars>
      </dgm:prSet>
      <dgm:spPr/>
      <dgm:t>
        <a:bodyPr/>
        <a:lstStyle/>
        <a:p>
          <a:endParaRPr lang="en-US"/>
        </a:p>
      </dgm:t>
    </dgm:pt>
  </dgm:ptLst>
  <dgm:cxnLst>
    <dgm:cxn modelId="{895E862E-9E7A-47EB-817F-A562D69E37F9}" srcId="{18C04994-9AA3-487F-AE56-F52D11880F6D}" destId="{193C4A37-313A-4065-BE0B-89C9D8D52304}" srcOrd="1" destOrd="0" parTransId="{739777EE-B544-4992-B95B-57CBC31E614C}" sibTransId="{06CEBE7A-107D-412D-ABD8-7AD90C3A23E5}"/>
    <dgm:cxn modelId="{6C4166B1-825D-4BF7-88A6-3DF5CBE55C33}" srcId="{18C04994-9AA3-487F-AE56-F52D11880F6D}" destId="{717700FB-6312-4DCC-B266-43E226BB8B53}" srcOrd="0" destOrd="0" parTransId="{2AF773C3-972B-4B20-8091-8C38CFAC2583}" sibTransId="{F6000883-F141-45C0-8DE3-3EAA550A0001}"/>
    <dgm:cxn modelId="{4FB4EB1A-B026-4B6F-916E-BE20DAE2CD43}" srcId="{18C04994-9AA3-487F-AE56-F52D11880F6D}" destId="{ECAF649B-6EFA-476F-B515-89D9E55C72C0}" srcOrd="2" destOrd="0" parTransId="{C9EC32F7-4AEA-44BA-9736-A479750A1393}" sibTransId="{C8BFDD09-E5F8-4972-9E84-5565BB4DEECD}"/>
    <dgm:cxn modelId="{74BDE484-1A38-415E-AAB9-50BB846CBE60}" type="presOf" srcId="{ECAF649B-6EFA-476F-B515-89D9E55C72C0}" destId="{A5D7249A-7C0D-4C29-8A50-B45E6B79C95E}" srcOrd="0" destOrd="0" presId="urn:microsoft.com/office/officeart/2005/8/layout/cycle3"/>
    <dgm:cxn modelId="{8BE9D8FD-04F5-449F-8812-4CB783556B15}" srcId="{18C04994-9AA3-487F-AE56-F52D11880F6D}" destId="{C5AB529A-14E6-4D6E-8B20-70917B2A7EEE}" srcOrd="3" destOrd="0" parTransId="{6BEEBD4D-5547-4E84-BC8A-3BA942BE5CB6}" sibTransId="{1E1EEFB7-FD55-40A4-9955-D4AFBD5E478F}"/>
    <dgm:cxn modelId="{F4F877DE-7D59-4B9F-A1D5-1E150B7934E3}" type="presOf" srcId="{717700FB-6312-4DCC-B266-43E226BB8B53}" destId="{F76420E5-1252-41AD-B833-0E2F85E2C241}" srcOrd="0" destOrd="0" presId="urn:microsoft.com/office/officeart/2005/8/layout/cycle3"/>
    <dgm:cxn modelId="{2EFF86E2-599F-47F6-8F1E-0730B23B682D}" type="presOf" srcId="{C5AB529A-14E6-4D6E-8B20-70917B2A7EEE}" destId="{DFFF1A84-422F-444A-8E7A-5EAB634E4BB2}" srcOrd="0" destOrd="0" presId="urn:microsoft.com/office/officeart/2005/8/layout/cycle3"/>
    <dgm:cxn modelId="{8053412F-2DCD-47F0-B62E-E42223C8E641}" srcId="{18C04994-9AA3-487F-AE56-F52D11880F6D}" destId="{2157BEB1-29B2-4CAC-9177-9B4CE05E89BB}" srcOrd="4" destOrd="0" parTransId="{EECA5F43-384C-44D8-8497-6CC7D196CD05}" sibTransId="{137D3CD9-6096-42DD-B51E-0F54441C9056}"/>
    <dgm:cxn modelId="{8DF0C370-B656-4536-9B13-7C5626A1BDFD}" type="presOf" srcId="{193C4A37-313A-4065-BE0B-89C9D8D52304}" destId="{EAC789E5-F863-46D5-84AE-1D95C05A4F4F}" srcOrd="0" destOrd="0" presId="urn:microsoft.com/office/officeart/2005/8/layout/cycle3"/>
    <dgm:cxn modelId="{0735585A-385E-447E-9EDD-4596A80D2883}" type="presOf" srcId="{2157BEB1-29B2-4CAC-9177-9B4CE05E89BB}" destId="{0B63EFD9-0F0D-43FD-997E-F505EE3B53D1}" srcOrd="0" destOrd="0" presId="urn:microsoft.com/office/officeart/2005/8/layout/cycle3"/>
    <dgm:cxn modelId="{B62CAEF0-CF91-4EAC-ADB8-3DE5019A7DE4}" type="presOf" srcId="{18C04994-9AA3-487F-AE56-F52D11880F6D}" destId="{B5287103-CD74-4832-B055-00AA6D5B73A7}" srcOrd="0" destOrd="0" presId="urn:microsoft.com/office/officeart/2005/8/layout/cycle3"/>
    <dgm:cxn modelId="{86571A1C-A6A9-4BFD-BDCF-A2AA92874AB2}" type="presOf" srcId="{F6000883-F141-45C0-8DE3-3EAA550A0001}" destId="{25A05506-10FF-47E1-A974-339807A5D7E4}" srcOrd="0" destOrd="0" presId="urn:microsoft.com/office/officeart/2005/8/layout/cycle3"/>
    <dgm:cxn modelId="{BD59118D-9B04-4DC2-BE6C-680C942CC443}" type="presParOf" srcId="{B5287103-CD74-4832-B055-00AA6D5B73A7}" destId="{BD3F7FAE-D6E8-41C0-87EE-F49645EB9D71}" srcOrd="0" destOrd="0" presId="urn:microsoft.com/office/officeart/2005/8/layout/cycle3"/>
    <dgm:cxn modelId="{5AF89F44-C280-4725-8DB0-DDDCC298FAD8}" type="presParOf" srcId="{BD3F7FAE-D6E8-41C0-87EE-F49645EB9D71}" destId="{F76420E5-1252-41AD-B833-0E2F85E2C241}" srcOrd="0" destOrd="0" presId="urn:microsoft.com/office/officeart/2005/8/layout/cycle3"/>
    <dgm:cxn modelId="{B89B334F-5E26-4D51-AE1D-6BC555ED9682}" type="presParOf" srcId="{BD3F7FAE-D6E8-41C0-87EE-F49645EB9D71}" destId="{25A05506-10FF-47E1-A974-339807A5D7E4}" srcOrd="1" destOrd="0" presId="urn:microsoft.com/office/officeart/2005/8/layout/cycle3"/>
    <dgm:cxn modelId="{299705F8-EAA3-42F3-9FAC-2D3279C50641}" type="presParOf" srcId="{BD3F7FAE-D6E8-41C0-87EE-F49645EB9D71}" destId="{EAC789E5-F863-46D5-84AE-1D95C05A4F4F}" srcOrd="2" destOrd="0" presId="urn:microsoft.com/office/officeart/2005/8/layout/cycle3"/>
    <dgm:cxn modelId="{9B5F4BFE-16FE-438A-8D0C-2AD396D288B8}" type="presParOf" srcId="{BD3F7FAE-D6E8-41C0-87EE-F49645EB9D71}" destId="{A5D7249A-7C0D-4C29-8A50-B45E6B79C95E}" srcOrd="3" destOrd="0" presId="urn:microsoft.com/office/officeart/2005/8/layout/cycle3"/>
    <dgm:cxn modelId="{4959ACE8-B253-4E3F-A957-847707AF842B}" type="presParOf" srcId="{BD3F7FAE-D6E8-41C0-87EE-F49645EB9D71}" destId="{DFFF1A84-422F-444A-8E7A-5EAB634E4BB2}" srcOrd="4" destOrd="0" presId="urn:microsoft.com/office/officeart/2005/8/layout/cycle3"/>
    <dgm:cxn modelId="{E7F527D9-B264-4A1F-B214-8EBA36B32834}" type="presParOf" srcId="{BD3F7FAE-D6E8-41C0-87EE-F49645EB9D71}" destId="{0B63EFD9-0F0D-43FD-997E-F505EE3B53D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9EBC-449C-401F-8CB2-99EDFC06F55F}">
      <dsp:nvSpPr>
        <dsp:cNvPr id="0" name=""/>
        <dsp:cNvSpPr/>
      </dsp:nvSpPr>
      <dsp:spPr>
        <a:xfrm>
          <a:off x="7138944" y="1584560"/>
          <a:ext cx="1627795" cy="1628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249B6-FFEC-4B95-AA21-444C7F4324C9}">
      <dsp:nvSpPr>
        <dsp:cNvPr id="0" name=""/>
        <dsp:cNvSpPr/>
      </dsp:nvSpPr>
      <dsp:spPr>
        <a:xfrm>
          <a:off x="7192655"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Монетарно регулисање</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7410099" y="1855952"/>
        <a:ext cx="1085485" cy="1085279"/>
      </dsp:txXfrm>
    </dsp:sp>
    <dsp:sp modelId="{FF8AA7BF-687A-4D59-8B43-2A021B3216F9}">
      <dsp:nvSpPr>
        <dsp:cNvPr id="0" name=""/>
        <dsp:cNvSpPr/>
      </dsp:nvSpPr>
      <dsp:spPr>
        <a:xfrm rot="2700000">
          <a:off x="5455799"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842C2-9A49-498E-805F-848A931F8670}">
      <dsp:nvSpPr>
        <dsp:cNvPr id="0" name=""/>
        <dsp:cNvSpPr/>
      </dsp:nvSpPr>
      <dsp:spPr>
        <a:xfrm>
          <a:off x="5511149"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Емисиони механизам</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5727726" y="1855952"/>
        <a:ext cx="1085485" cy="1085279"/>
      </dsp:txXfrm>
    </dsp:sp>
    <dsp:sp modelId="{25EC2C38-16E0-4A7E-8705-00C173D6F5D8}">
      <dsp:nvSpPr>
        <dsp:cNvPr id="0" name=""/>
        <dsp:cNvSpPr/>
      </dsp:nvSpPr>
      <dsp:spPr>
        <a:xfrm rot="2700000">
          <a:off x="3774293"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65EEF-1010-4818-BB8F-FB654CDBAF06}">
      <dsp:nvSpPr>
        <dsp:cNvPr id="0" name=""/>
        <dsp:cNvSpPr/>
      </dsp:nvSpPr>
      <dsp:spPr>
        <a:xfrm>
          <a:off x="3828776"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Монетарне институције</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4045353" y="1855952"/>
        <a:ext cx="1085485" cy="1085279"/>
      </dsp:txXfrm>
    </dsp:sp>
    <dsp:sp modelId="{DAE4CF3A-48C4-4CB8-B00E-C5C945D4706B}">
      <dsp:nvSpPr>
        <dsp:cNvPr id="0" name=""/>
        <dsp:cNvSpPr/>
      </dsp:nvSpPr>
      <dsp:spPr>
        <a:xfrm rot="2700000">
          <a:off x="2091920"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EF2B2-EE6B-4ABA-9F73-2CCE7E1FA0AB}">
      <dsp:nvSpPr>
        <dsp:cNvPr id="0" name=""/>
        <dsp:cNvSpPr/>
      </dsp:nvSpPr>
      <dsp:spPr>
        <a:xfrm>
          <a:off x="2146403"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Новчани знак</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2363847" y="1855952"/>
        <a:ext cx="1085485" cy="1085279"/>
      </dsp:txXfrm>
    </dsp:sp>
    <dsp:sp modelId="{3C0FBFA4-9597-44C4-ABB8-5A63EC5B662A}">
      <dsp:nvSpPr>
        <dsp:cNvPr id="0" name=""/>
        <dsp:cNvSpPr/>
      </dsp:nvSpPr>
      <dsp:spPr>
        <a:xfrm rot="2700000">
          <a:off x="409547" y="1584645"/>
          <a:ext cx="1627607" cy="1627607"/>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8356A-4001-4369-90DD-8BB75258C2BF}">
      <dsp:nvSpPr>
        <dsp:cNvPr id="0" name=""/>
        <dsp:cNvSpPr/>
      </dsp:nvSpPr>
      <dsp:spPr>
        <a:xfrm>
          <a:off x="464030" y="1638839"/>
          <a:ext cx="1519506" cy="1519505"/>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r-Cyrl-BA" sz="1500" b="0" kern="1200" cap="none" spc="0" dirty="0" smtClean="0">
              <a:ln w="0"/>
              <a:solidFill>
                <a:schemeClr val="tx1"/>
              </a:solidFill>
              <a:effectLst>
                <a:outerShdw blurRad="38100" dist="19050" dir="2700000" algn="tl" rotWithShape="0">
                  <a:schemeClr val="dk1">
                    <a:alpha val="40000"/>
                  </a:schemeClr>
                </a:outerShdw>
              </a:effectLst>
            </a:rPr>
            <a:t>Новчана јединица</a:t>
          </a:r>
          <a:endParaRPr lang="en-US" sz="1500" b="0" kern="1200" cap="none" spc="0" dirty="0">
            <a:ln w="0"/>
            <a:solidFill>
              <a:schemeClr val="tx1"/>
            </a:solidFill>
            <a:effectLst>
              <a:outerShdw blurRad="38100" dist="19050" dir="2700000" algn="tl" rotWithShape="0">
                <a:schemeClr val="dk1">
                  <a:alpha val="40000"/>
                </a:schemeClr>
              </a:outerShdw>
            </a:effectLst>
          </a:endParaRPr>
        </a:p>
      </dsp:txBody>
      <dsp:txXfrm>
        <a:off x="681474" y="1855952"/>
        <a:ext cx="1085485" cy="108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5506-10FF-47E1-A974-339807A5D7E4}">
      <dsp:nvSpPr>
        <dsp:cNvPr id="0" name=""/>
        <dsp:cNvSpPr/>
      </dsp:nvSpPr>
      <dsp:spPr>
        <a:xfrm>
          <a:off x="1303944" y="-37426"/>
          <a:ext cx="5824441" cy="5824441"/>
        </a:xfrm>
        <a:prstGeom prst="circularArrow">
          <a:avLst>
            <a:gd name="adj1" fmla="val 5544"/>
            <a:gd name="adj2" fmla="val 330680"/>
            <a:gd name="adj3" fmla="val 13763217"/>
            <a:gd name="adj4" fmla="val 17393703"/>
            <a:gd name="adj5" fmla="val 5757"/>
          </a:avLst>
        </a:prstGeom>
        <a:solidFill>
          <a:schemeClr val="accent1">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76420E5-1252-41AD-B833-0E2F85E2C241}">
      <dsp:nvSpPr>
        <dsp:cNvPr id="0" name=""/>
        <dsp:cNvSpPr/>
      </dsp:nvSpPr>
      <dsp:spPr>
        <a:xfrm>
          <a:off x="2845011" y="50"/>
          <a:ext cx="2742307" cy="1371153"/>
        </a:xfrm>
        <a:prstGeom prst="roundRect">
          <a:avLst/>
        </a:prstGeom>
        <a:solidFill>
          <a:schemeClr val="accent1">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Акције ЦБ</a:t>
          </a:r>
          <a:endParaRPr lang="en-US" sz="2800" b="1" kern="1200"/>
        </a:p>
      </dsp:txBody>
      <dsp:txXfrm>
        <a:off x="2911945" y="66984"/>
        <a:ext cx="2608439" cy="1237285"/>
      </dsp:txXfrm>
    </dsp:sp>
    <dsp:sp modelId="{EAC789E5-F863-46D5-84AE-1D95C05A4F4F}">
      <dsp:nvSpPr>
        <dsp:cNvPr id="0" name=""/>
        <dsp:cNvSpPr/>
      </dsp:nvSpPr>
      <dsp:spPr>
        <a:xfrm>
          <a:off x="5220152" y="1717774"/>
          <a:ext cx="2742307" cy="1371153"/>
        </a:xfrm>
        <a:prstGeom prst="roundRect">
          <a:avLst/>
        </a:prstGeom>
        <a:solidFill>
          <a:schemeClr val="accent1">
            <a:shade val="80000"/>
            <a:hueOff val="0"/>
            <a:satOff val="-8570"/>
            <a:lumOff val="8209"/>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Каматне стопе </a:t>
          </a:r>
          <a:endParaRPr lang="en-US" sz="2800" b="1" kern="1200"/>
        </a:p>
      </dsp:txBody>
      <dsp:txXfrm>
        <a:off x="5287086" y="1784708"/>
        <a:ext cx="2608439" cy="1237285"/>
      </dsp:txXfrm>
    </dsp:sp>
    <dsp:sp modelId="{A5D7249A-7C0D-4C29-8A50-B45E6B79C95E}">
      <dsp:nvSpPr>
        <dsp:cNvPr id="0" name=""/>
        <dsp:cNvSpPr/>
      </dsp:nvSpPr>
      <dsp:spPr>
        <a:xfrm>
          <a:off x="4317870" y="4494714"/>
          <a:ext cx="2742307" cy="1371153"/>
        </a:xfrm>
        <a:prstGeom prst="roundRect">
          <a:avLst/>
        </a:prstGeom>
        <a:solidFill>
          <a:schemeClr val="accent1">
            <a:shade val="80000"/>
            <a:hueOff val="0"/>
            <a:satOff val="-17140"/>
            <a:lumOff val="16417"/>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Количина кредита и новчана маса</a:t>
          </a:r>
          <a:endParaRPr lang="en-US" sz="2800" b="1" kern="1200"/>
        </a:p>
      </dsp:txBody>
      <dsp:txXfrm>
        <a:off x="4384804" y="4561648"/>
        <a:ext cx="2608439" cy="1237285"/>
      </dsp:txXfrm>
    </dsp:sp>
    <dsp:sp modelId="{DFFF1A84-422F-444A-8E7A-5EAB634E4BB2}">
      <dsp:nvSpPr>
        <dsp:cNvPr id="0" name=""/>
        <dsp:cNvSpPr/>
      </dsp:nvSpPr>
      <dsp:spPr>
        <a:xfrm>
          <a:off x="1398022" y="4494714"/>
          <a:ext cx="2742307" cy="1371153"/>
        </a:xfrm>
        <a:prstGeom prst="roundRect">
          <a:avLst/>
        </a:prstGeom>
        <a:solidFill>
          <a:schemeClr val="accent1">
            <a:shade val="80000"/>
            <a:hueOff val="0"/>
            <a:satOff val="-25709"/>
            <a:lumOff val="24626"/>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Финансијска тржишта</a:t>
          </a:r>
          <a:endParaRPr lang="en-US" sz="2800" b="1" kern="1200"/>
        </a:p>
      </dsp:txBody>
      <dsp:txXfrm>
        <a:off x="1464956" y="4561648"/>
        <a:ext cx="2608439" cy="1237285"/>
      </dsp:txXfrm>
    </dsp:sp>
    <dsp:sp modelId="{0B63EFD9-0F0D-43FD-997E-F505EE3B53D1}">
      <dsp:nvSpPr>
        <dsp:cNvPr id="0" name=""/>
        <dsp:cNvSpPr/>
      </dsp:nvSpPr>
      <dsp:spPr>
        <a:xfrm>
          <a:off x="495740" y="1717774"/>
          <a:ext cx="2742307" cy="1371153"/>
        </a:xfrm>
        <a:prstGeom prst="roundRect">
          <a:avLst/>
        </a:prstGeom>
        <a:solidFill>
          <a:schemeClr val="accent1">
            <a:shade val="80000"/>
            <a:hueOff val="0"/>
            <a:satOff val="-34279"/>
            <a:lumOff val="32835"/>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r-Cyrl-BA" sz="2800" b="1" kern="1200"/>
            <a:t>Укупна производња и инфлација</a:t>
          </a:r>
          <a:endParaRPr lang="en-US" sz="2800" b="1" kern="1200"/>
        </a:p>
      </dsp:txBody>
      <dsp:txXfrm>
        <a:off x="562674" y="1784708"/>
        <a:ext cx="2608439" cy="123728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33EB4-BCE8-466E-A0C7-02D7772E29D7}" type="datetimeFigureOut">
              <a:rPr lang="en-US" smtClean="0"/>
              <a:pPr/>
              <a:t>10/17/2024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16D3C-B4C8-48E5-B751-324316E9BA17}" type="slidenum">
              <a:rPr lang="en-US" smtClean="0"/>
              <a:pPr/>
              <a:t>‹#›</a:t>
            </a:fld>
            <a:endParaRPr lang="en-US"/>
          </a:p>
        </p:txBody>
      </p:sp>
    </p:spTree>
    <p:extLst>
      <p:ext uri="{BB962C8B-B14F-4D97-AF65-F5344CB8AC3E}">
        <p14:creationId xmlns:p14="http://schemas.microsoft.com/office/powerpoint/2010/main" val="228247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91C9A9A-DDAF-4940-A2EC-D8D898518A4C}" type="datetime1">
              <a:rPr lang="en-US" smtClean="0"/>
              <a:pPr/>
              <a:t>10/17/2024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411215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55B260-EA66-4611-B304-2130AF2F2377}" type="datetime1">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404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30272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8269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85335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9896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5B260-EA66-4611-B304-2130AF2F2377}"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83908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6F88B-F59A-41C2-8836-424E046CBEA0}"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79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FB902-7575-4AE2-B513-C6749BE1F713}"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3175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
  <p:cSld name="1_Title Slide">
    <p:spTree>
      <p:nvGrpSpPr>
        <p:cNvPr id="1" name=""/>
        <p:cNvGrpSpPr/>
        <p:nvPr/>
      </p:nvGrpSpPr>
      <p:grpSpPr>
        <a:xfrm>
          <a:off x="0" y="0"/>
          <a:ext cx="0" cy="0"/>
          <a:chOff x="0" y="0"/>
          <a:chExt cx="0" cy="0"/>
        </a:xfrm>
      </p:grpSpPr>
      <p:sp>
        <p:nvSpPr>
          <p:cNvPr id="172038" name="Rectangle 6"/>
          <p:cNvSpPr>
            <a:spLocks noGrp="1" noChangeArrowheads="1"/>
          </p:cNvSpPr>
          <p:nvPr>
            <p:ph type="subTitle" idx="1"/>
          </p:nvPr>
        </p:nvSpPr>
        <p:spPr>
          <a:xfrm>
            <a:off x="1752600" y="3567113"/>
            <a:ext cx="5410200" cy="1905000"/>
          </a:xfrm>
          <a:noFill/>
        </p:spPr>
        <p:txBody>
          <a:bodyPr anchor="ctr"/>
          <a:lstStyle>
            <a:lvl1pPr marL="0" indent="0" algn="ctr">
              <a:buFont typeface="Wingdings" pitchFamily="2" charset="2"/>
              <a:buNone/>
              <a:defRPr sz="2600"/>
            </a:lvl1pPr>
          </a:lstStyle>
          <a:p>
            <a:r>
              <a:rPr lang="en-US"/>
              <a:t>Click to edit Master subtitle style</a:t>
            </a:r>
          </a:p>
        </p:txBody>
      </p:sp>
      <p:sp>
        <p:nvSpPr>
          <p:cNvPr id="172039" name="Rectangle 7"/>
          <p:cNvSpPr>
            <a:spLocks noGrp="1" noChangeArrowheads="1"/>
          </p:cNvSpPr>
          <p:nvPr>
            <p:ph type="dt" sz="half" idx="2"/>
          </p:nvPr>
        </p:nvSpPr>
        <p:spPr/>
        <p:txBody>
          <a:bodyPr/>
          <a:lstStyle>
            <a:lvl1pPr>
              <a:defRPr/>
            </a:lvl1pPr>
          </a:lstStyle>
          <a:p>
            <a:fld id="{6925A2F0-BF10-49C0-870F-84C3E2AF0B38}" type="datetime1">
              <a:rPr lang="en-US" smtClean="0"/>
              <a:pPr/>
              <a:t>10/17/2024</a:t>
            </a:fld>
            <a:endParaRPr lang="en-US"/>
          </a:p>
        </p:txBody>
      </p:sp>
      <p:sp>
        <p:nvSpPr>
          <p:cNvPr id="172040"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172041" name="Rectangle 9"/>
          <p:cNvSpPr>
            <a:spLocks noGrp="1" noChangeArrowheads="1"/>
          </p:cNvSpPr>
          <p:nvPr>
            <p:ph type="sldNum" sz="quarter" idx="4"/>
          </p:nvPr>
        </p:nvSpPr>
        <p:spPr>
          <a:xfrm>
            <a:off x="6858000" y="6391275"/>
            <a:ext cx="1600200" cy="457200"/>
          </a:xfrm>
        </p:spPr>
        <p:txBody>
          <a:bodyPr/>
          <a:lstStyle>
            <a:lvl1pPr>
              <a:defRPr/>
            </a:lvl1pPr>
          </a:lstStyle>
          <a:p>
            <a:fld id="{4EFFCE8B-4009-4B0C-96EF-5DD5367820A1}" type="slidenum">
              <a:rPr lang="en-US"/>
              <a:pPr/>
              <a:t>‹#›</a:t>
            </a:fld>
            <a:endParaRPr lang="en-US"/>
          </a:p>
        </p:txBody>
      </p:sp>
    </p:spTree>
    <p:extLst>
      <p:ext uri="{BB962C8B-B14F-4D97-AF65-F5344CB8AC3E}">
        <p14:creationId xmlns:p14="http://schemas.microsoft.com/office/powerpoint/2010/main" val="23101037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8557B11-1E90-49EA-8A97-776310943E8B}" type="datetime1">
              <a:rPr lang="en-US" smtClean="0"/>
              <a:pPr/>
              <a:t>10/17/2024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88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27587-3D43-4A82-B571-5C60656DB244}" type="datetime1">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1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013D0F-FECB-47F3-AC27-E2153C9658BD}" type="datetime1">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65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B260-EA66-4611-B304-2130AF2F2377}" type="datetime1">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2124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CA0A5-6413-4E10-979B-F2FBF62B4244}" type="datetime1">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3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565AE-EB53-4E9B-A668-493CDB6ED939}" type="datetime1">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14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BC22C-8017-44D4-9D37-976B97F39A90}" type="datetime1">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93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55B260-EA66-4611-B304-2130AF2F2377}" type="datetime1">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2803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55B260-EA66-4611-B304-2130AF2F2377}" type="datetime1">
              <a:rPr lang="en-US" smtClean="0"/>
              <a:pPr/>
              <a:t>10/17/2024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527336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3" name="Picture 5" descr="EFlogo"/>
          <p:cNvPicPr>
            <a:picLocks noChangeAspect="1" noChangeArrowheads="1"/>
          </p:cNvPicPr>
          <p:nvPr/>
        </p:nvPicPr>
        <p:blipFill>
          <a:blip r:embed="rId2" cstate="print">
            <a:lum bright="-46000"/>
          </a:blip>
          <a:srcRect/>
          <a:stretch>
            <a:fillRect/>
          </a:stretch>
        </p:blipFill>
        <p:spPr bwMode="auto">
          <a:xfrm>
            <a:off x="914400" y="152400"/>
            <a:ext cx="2288938" cy="525463"/>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normAutofit/>
          </a:bodyPr>
          <a:lstStyle/>
          <a:p>
            <a:fld id="{4EFFCE8B-4009-4B0C-96EF-5DD5367820A1}" type="slidenum">
              <a:rPr lang="en-US" smtClean="0"/>
              <a:pPr/>
              <a:t>1</a:t>
            </a:fld>
            <a:endParaRPr lang="en-US"/>
          </a:p>
        </p:txBody>
      </p:sp>
      <p:sp>
        <p:nvSpPr>
          <p:cNvPr id="6" name="Subtitle 5">
            <a:extLst>
              <a:ext uri="{FF2B5EF4-FFF2-40B4-BE49-F238E27FC236}">
                <a16:creationId xmlns:a16="http://schemas.microsoft.com/office/drawing/2014/main" id="{BFE6797F-A846-72D0-983C-B1E7385D1B07}"/>
              </a:ext>
            </a:extLst>
          </p:cNvPr>
          <p:cNvSpPr>
            <a:spLocks noGrp="1"/>
          </p:cNvSpPr>
          <p:nvPr>
            <p:ph type="subTitle" idx="1"/>
          </p:nvPr>
        </p:nvSpPr>
        <p:spPr>
          <a:xfrm>
            <a:off x="2133600" y="2895600"/>
            <a:ext cx="6629400" cy="2590800"/>
          </a:xfrm>
        </p:spPr>
        <p:txBody>
          <a:bodyPr>
            <a:normAutofit/>
          </a:bodyPr>
          <a:lstStyle/>
          <a:p>
            <a:r>
              <a:rPr lang="sr-Cyrl-BA" sz="5000" b="1" dirty="0">
                <a:solidFill>
                  <a:schemeClr val="bg1"/>
                </a:solidFill>
              </a:rPr>
              <a:t>Монетарни систем</a:t>
            </a:r>
            <a:endParaRPr lang="sr-Latn-BA" sz="5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394" y="152400"/>
            <a:ext cx="7467600" cy="6705600"/>
          </a:xfrm>
        </p:spPr>
        <p:txBody>
          <a:bodyPr>
            <a:normAutofit fontScale="92500" lnSpcReduction="10000"/>
          </a:bodyPr>
          <a:lstStyle/>
          <a:p>
            <a:pPr marL="0" indent="0">
              <a:buNone/>
            </a:pPr>
            <a:r>
              <a:rPr lang="ru-RU" dirty="0"/>
              <a:t>Финансијске институције имају главни задатак, а то је да </a:t>
            </a:r>
            <a:r>
              <a:rPr lang="ru-RU" b="1" dirty="0">
                <a:solidFill>
                  <a:srgbClr val="FF0000"/>
                </a:solidFill>
              </a:rPr>
              <a:t>каналишу средства од финансијски суфицитарних ка финансијски дефицитарним</a:t>
            </a:r>
            <a:r>
              <a:rPr lang="ru-RU" b="1" dirty="0"/>
              <a:t> </a:t>
            </a:r>
            <a:r>
              <a:rPr lang="ru-RU" dirty="0"/>
              <a:t>субјектима</a:t>
            </a:r>
          </a:p>
          <a:p>
            <a:pPr marL="0" indent="0">
              <a:buNone/>
            </a:pPr>
            <a:endParaRPr lang="sr-Cyrl-BA" dirty="0" smtClean="0"/>
          </a:p>
          <a:p>
            <a:pPr marL="0" indent="0">
              <a:buNone/>
            </a:pPr>
            <a:r>
              <a:rPr lang="sr-Cyrl-BA" dirty="0" smtClean="0"/>
              <a:t>Дакле</a:t>
            </a:r>
            <a:r>
              <a:rPr lang="sr-Cyrl-BA" dirty="0"/>
              <a:t>, када говоримо о комерцијалним банкама, мислимо на оне финансијске институције чије су основне, класичне функције прикупљање средстава од становништва, државе, привреде и формирање депозитне масе од њих. </a:t>
            </a:r>
          </a:p>
          <a:p>
            <a:pPr marL="0" indent="0">
              <a:buNone/>
            </a:pPr>
            <a:endParaRPr lang="sr-Cyrl-BA" dirty="0"/>
          </a:p>
          <a:p>
            <a:pPr marL="0" indent="0">
              <a:buNone/>
            </a:pPr>
            <a:r>
              <a:rPr lang="sr-Cyrl-BA" dirty="0"/>
              <a:t>С друге стране су кредитни послови - комерцијалне банке пласирају кредите исто тако становништву, држави и привреди под одређеним условима. Дакле у класичним комерцијалним банкама два основна посла су прикупљање депозита и одобравање кредита.</a:t>
            </a:r>
          </a:p>
          <a:p>
            <a:pPr marL="0" indent="0">
              <a:buNone/>
            </a:pPr>
            <a:endParaRPr lang="sr-Cyrl-BA" dirty="0"/>
          </a:p>
          <a:p>
            <a:pPr marL="0" indent="0">
              <a:buNone/>
            </a:pPr>
            <a:r>
              <a:rPr lang="sr-Cyrl-BA" dirty="0"/>
              <a:t>Касније се развијају и девизне трансакције, ино плаћања, картични послови, веб банкарство....</a:t>
            </a:r>
          </a:p>
          <a:p>
            <a:pPr marL="0" indent="0">
              <a:buNone/>
            </a:pPr>
            <a:endParaRPr lang="sr-Cyrl-B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29939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7924800" cy="6477000"/>
          </a:xfrm>
        </p:spPr>
        <p:txBody>
          <a:bodyPr>
            <a:normAutofit/>
          </a:bodyPr>
          <a:lstStyle/>
          <a:p>
            <a:r>
              <a:rPr lang="sr-Cyrl-BA" dirty="0"/>
              <a:t>Банке морају ширити дијапазон својих послова, према потребама својих клијената и тржишта. </a:t>
            </a:r>
          </a:p>
          <a:p>
            <a:r>
              <a:rPr lang="sr-Cyrl-BA" dirty="0" smtClean="0"/>
              <a:t>Нпр</a:t>
            </a:r>
            <a:r>
              <a:rPr lang="sr-Cyrl-BA" dirty="0"/>
              <a:t>. електронски новац. Данас електронски новац </a:t>
            </a:r>
            <a:r>
              <a:rPr lang="sr-Latn-CS" dirty="0"/>
              <a:t>све више зам</a:t>
            </a:r>
            <a:r>
              <a:rPr lang="sr-Cyrl-BA" dirty="0"/>
              <a:t>ј</a:t>
            </a:r>
            <a:r>
              <a:rPr lang="sr-Latn-CS" dirty="0"/>
              <a:t>ењује коришћење готовине и чекова. </a:t>
            </a:r>
            <a:r>
              <a:rPr lang="sr-Cyrl-BA" dirty="0"/>
              <a:t> Он п</a:t>
            </a:r>
            <a:r>
              <a:rPr lang="sr-Latn-CS" dirty="0"/>
              <a:t>ословним субјектима</a:t>
            </a:r>
            <a:r>
              <a:rPr lang="sr-Cyrl-BA" dirty="0"/>
              <a:t> али и физичким лицима</a:t>
            </a:r>
            <a:r>
              <a:rPr lang="sr-Latn-CS" dirty="0"/>
              <a:t> омогућава да без одласка у банку или неко друго м</a:t>
            </a:r>
            <a:r>
              <a:rPr lang="sr-Cyrl-BA" dirty="0"/>
              <a:t>ј</a:t>
            </a:r>
            <a:r>
              <a:rPr lang="sr-Latn-CS" dirty="0"/>
              <a:t>есто обав</a:t>
            </a:r>
            <a:r>
              <a:rPr lang="sr-Cyrl-BA" dirty="0"/>
              <a:t>е</a:t>
            </a:r>
            <a:r>
              <a:rPr lang="sr-Latn-CS" dirty="0"/>
              <a:t> плаћање, путем свог компјутера и терминала</a:t>
            </a:r>
            <a:r>
              <a:rPr lang="sr-Cyrl-BA" dirty="0"/>
              <a:t>. </a:t>
            </a:r>
            <a:endParaRPr lang="sr-Cyrl-BA" dirty="0" smtClean="0"/>
          </a:p>
          <a:p>
            <a:r>
              <a:rPr lang="ru-RU" dirty="0" smtClean="0"/>
              <a:t>Највећа </a:t>
            </a:r>
            <a:r>
              <a:rPr lang="ru-RU" dirty="0"/>
              <a:t>предност: смањује трошкове и скраћују вријеме утрошено на </a:t>
            </a:r>
            <a:r>
              <a:rPr lang="ru-RU" dirty="0" smtClean="0"/>
              <a:t>трансакције</a:t>
            </a:r>
          </a:p>
          <a:p>
            <a:pPr marL="0" indent="0">
              <a:buNone/>
            </a:pPr>
            <a:r>
              <a:rPr lang="sr-Cyrl-BA" dirty="0" smtClean="0"/>
              <a:t> </a:t>
            </a:r>
          </a:p>
          <a:p>
            <a:pPr marL="0" indent="0">
              <a:buNone/>
            </a:pPr>
            <a:endParaRPr lang="sr-Cyrl-BA"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730877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930D43-9416-555B-A88E-808304B5A7D8}"/>
              </a:ext>
            </a:extLst>
          </p:cNvPr>
          <p:cNvSpPr>
            <a:spLocks noGrp="1"/>
          </p:cNvSpPr>
          <p:nvPr>
            <p:ph idx="1"/>
          </p:nvPr>
        </p:nvSpPr>
        <p:spPr>
          <a:xfrm>
            <a:off x="961618" y="304800"/>
            <a:ext cx="8106182" cy="6159706"/>
          </a:xfrm>
        </p:spPr>
        <p:txBody>
          <a:bodyPr>
            <a:noAutofit/>
          </a:bodyPr>
          <a:lstStyle/>
          <a:p>
            <a:pPr marL="0" indent="0" algn="just">
              <a:buNone/>
            </a:pPr>
            <a:endParaRPr lang="sr-Cyrl-BA" sz="2100" dirty="0"/>
          </a:p>
          <a:p>
            <a:pPr marL="0" indent="0" algn="just">
              <a:buNone/>
            </a:pPr>
            <a:endParaRPr lang="sr-Cyrl-BA" sz="2100" dirty="0"/>
          </a:p>
          <a:p>
            <a:pPr marL="0" indent="0" algn="just">
              <a:buNone/>
            </a:pPr>
            <a:endParaRPr lang="sr-Cyrl-BA" sz="2100" dirty="0" smtClean="0"/>
          </a:p>
          <a:p>
            <a:pPr marL="0" indent="0" algn="just">
              <a:buNone/>
            </a:pPr>
            <a:endParaRPr lang="sr-Cyrl-BA" sz="2100" dirty="0"/>
          </a:p>
          <a:p>
            <a:pPr marL="0" indent="0" algn="just">
              <a:buNone/>
            </a:pPr>
            <a:endParaRPr lang="sr-Cyrl-BA" sz="2100" dirty="0" smtClean="0"/>
          </a:p>
          <a:p>
            <a:pPr marL="0" indent="0" algn="just">
              <a:buNone/>
            </a:pPr>
            <a:r>
              <a:rPr lang="sr-Cyrl-BA" sz="2100" dirty="0" smtClean="0"/>
              <a:t>У </a:t>
            </a:r>
            <a:r>
              <a:rPr lang="sr-Cyrl-BA" sz="2100" dirty="0"/>
              <a:t>развијеним земљама у којима </a:t>
            </a:r>
            <a:r>
              <a:rPr lang="sr-Cyrl-BA" sz="2100" dirty="0" smtClean="0"/>
              <a:t>постоји </a:t>
            </a:r>
            <a:r>
              <a:rPr lang="sr-Cyrl-BA" sz="2100" dirty="0"/>
              <a:t>развијено финансијско тржиште, комерцијалне банке граниче или се претварају у </a:t>
            </a:r>
            <a:r>
              <a:rPr lang="sr-Cyrl-BA" sz="2100" b="1" dirty="0"/>
              <a:t>инвестиционе банке</a:t>
            </a:r>
            <a:r>
              <a:rPr lang="sr-Cyrl-BA" sz="2100" dirty="0"/>
              <a:t>. То значе да су оне активан учесник на тржишту новца и капитала, да преузимају берзанске послове, куповине и продаје ХОВ, ризичне трансакције и слично. </a:t>
            </a:r>
          </a:p>
          <a:p>
            <a:pPr marL="0" indent="0" algn="just">
              <a:buNone/>
            </a:pPr>
            <a:endParaRPr lang="sr-Cyrl-BA" sz="2100" dirty="0"/>
          </a:p>
          <a:p>
            <a:pPr marL="0" indent="0" algn="just">
              <a:buNone/>
            </a:pPr>
            <a:r>
              <a:rPr lang="sr-Cyrl-BA" sz="2100" dirty="0"/>
              <a:t>Колики удио и раст инвестиционих банака имамо, најбоље је показала посљедња финансијска криза која је ескалирала 2007. године</a:t>
            </a:r>
          </a:p>
          <a:p>
            <a:pPr marL="0" indent="0" algn="just">
              <a:buNone/>
            </a:pPr>
            <a:endParaRPr lang="sr-Cyrl-BA" sz="2100" dirty="0"/>
          </a:p>
          <a:p>
            <a:pPr marL="0" indent="0" algn="just">
              <a:buNone/>
            </a:pPr>
            <a:r>
              <a:rPr lang="sr-Cyrl-BA" sz="2100" dirty="0"/>
              <a:t>Ризичне трансакције - секјуритизације кредита и недовољно строга регулаторна тијела који би ове послове пратили и контролисали</a:t>
            </a:r>
            <a:r>
              <a:rPr lang="sr-Cyrl-BA" sz="2100" dirty="0" smtClean="0"/>
              <a:t>.</a:t>
            </a:r>
            <a:endParaRPr lang="sr-Latn-BA" sz="2100" dirty="0" smtClean="0"/>
          </a:p>
          <a:p>
            <a:pPr marL="0" indent="0" algn="just">
              <a:buNone/>
            </a:pPr>
            <a:endParaRPr lang="sr-Latn-BA" sz="2100" dirty="0" smtClean="0"/>
          </a:p>
          <a:p>
            <a:pPr marL="0" indent="0" algn="just">
              <a:buNone/>
            </a:pPr>
            <a:r>
              <a:rPr lang="sr-Cyrl-BA" sz="2100" dirty="0" smtClean="0"/>
              <a:t>Заштита </a:t>
            </a:r>
            <a:r>
              <a:rPr lang="sr-Cyrl-BA" sz="2100" dirty="0"/>
              <a:t>клијената: нпр. осигурање депозита – до 70.000,00 гарантује Агенција за осигурање депозита БиХ</a:t>
            </a:r>
          </a:p>
          <a:p>
            <a:pPr marL="0" indent="0" algn="just">
              <a:buNone/>
            </a:pPr>
            <a:endParaRPr lang="sr-Cyrl-BA" sz="2100" dirty="0" smtClean="0"/>
          </a:p>
          <a:p>
            <a:pPr algn="just">
              <a:buFontTx/>
              <a:buChar char="-"/>
            </a:pPr>
            <a:endParaRPr lang="sr-Cyrl-BA" sz="2100" dirty="0"/>
          </a:p>
          <a:p>
            <a:pPr marL="0" indent="0" algn="just">
              <a:buNone/>
            </a:pPr>
            <a:endParaRPr lang="sr-Cyrl-BA" sz="2100" dirty="0"/>
          </a:p>
          <a:p>
            <a:pPr marL="0" indent="0" algn="just">
              <a:buNone/>
            </a:pPr>
            <a:endParaRPr lang="sr-Cyrl-BA" sz="2100" dirty="0"/>
          </a:p>
          <a:p>
            <a:pPr marL="0" indent="0" algn="just">
              <a:buNone/>
            </a:pPr>
            <a:endParaRPr lang="en-US" sz="2100" dirty="0"/>
          </a:p>
          <a:p>
            <a:pPr algn="just"/>
            <a:endParaRPr lang="sr-Latn-BA" sz="2100" dirty="0"/>
          </a:p>
        </p:txBody>
      </p:sp>
      <p:sp>
        <p:nvSpPr>
          <p:cNvPr id="4" name="Slide Number Placeholder 3">
            <a:extLst>
              <a:ext uri="{FF2B5EF4-FFF2-40B4-BE49-F238E27FC236}">
                <a16:creationId xmlns:a16="http://schemas.microsoft.com/office/drawing/2014/main" id="{65F62B50-611B-DEAE-D478-903C869569CF}"/>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30849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Financial Crises on Advanced Economies |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4114800"/>
            <a:ext cx="2746662" cy="1955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hman Brothers demise led to financial crisis, government bailou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773" y="262548"/>
            <a:ext cx="5664076" cy="3776052"/>
          </a:xfrm>
          <a:prstGeom prst="flowChartPunchedCar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9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sr-Cyrl-BA" b="1" dirty="0"/>
              <a:t>Централна </a:t>
            </a:r>
            <a:r>
              <a:rPr lang="sr-Cyrl-BA" b="1" dirty="0" smtClean="0"/>
              <a:t>банка - појам</a:t>
            </a:r>
            <a:endParaRPr lang="en-US" b="1" dirty="0"/>
          </a:p>
        </p:txBody>
      </p:sp>
      <p:sp>
        <p:nvSpPr>
          <p:cNvPr id="3" name="Content Placeholder 2"/>
          <p:cNvSpPr>
            <a:spLocks noGrp="1"/>
          </p:cNvSpPr>
          <p:nvPr>
            <p:ph idx="1"/>
          </p:nvPr>
        </p:nvSpPr>
        <p:spPr>
          <a:xfrm>
            <a:off x="990600" y="1371601"/>
            <a:ext cx="7924800" cy="4930858"/>
          </a:xfrm>
        </p:spPr>
        <p:txBody>
          <a:bodyPr>
            <a:normAutofit/>
          </a:bodyPr>
          <a:lstStyle/>
          <a:p>
            <a:pPr algn="just"/>
            <a:endParaRPr lang="ru-RU" sz="2500" b="0" i="0" dirty="0">
              <a:solidFill>
                <a:srgbClr val="000000"/>
              </a:solidFill>
              <a:effectLst/>
              <a:latin typeface="ArialOOEnc"/>
            </a:endParaRPr>
          </a:p>
          <a:p>
            <a:pPr algn="just"/>
            <a:r>
              <a:rPr lang="ru-RU" sz="2500" b="0" i="0" dirty="0">
                <a:solidFill>
                  <a:srgbClr val="000000"/>
                </a:solidFill>
                <a:effectLst/>
                <a:latin typeface="Corbel" panose="020B0503020204020204" pitchFamily="34" charset="0"/>
              </a:rPr>
              <a:t>У разним земљама та банка носи различите називе: </a:t>
            </a:r>
            <a:endParaRPr lang="ru-RU" sz="2500" b="0" i="0" dirty="0" smtClean="0">
              <a:solidFill>
                <a:srgbClr val="000000"/>
              </a:solidFill>
              <a:effectLst/>
              <a:latin typeface="Corbel" panose="020B0503020204020204" pitchFamily="34" charset="0"/>
            </a:endParaRPr>
          </a:p>
          <a:p>
            <a:pPr marL="0" indent="0" algn="just">
              <a:buNone/>
            </a:pPr>
            <a:r>
              <a:rPr lang="ru-RU" sz="2500" dirty="0">
                <a:solidFill>
                  <a:srgbClr val="000000"/>
                </a:solidFill>
                <a:latin typeface="Corbel" panose="020B0503020204020204" pitchFamily="34" charset="0"/>
              </a:rPr>
              <a:t>	</a:t>
            </a:r>
            <a:r>
              <a:rPr lang="ru-RU" sz="2500" b="0" i="0" dirty="0" smtClean="0">
                <a:solidFill>
                  <a:srgbClr val="000000"/>
                </a:solidFill>
                <a:effectLst/>
                <a:latin typeface="Corbel" panose="020B0503020204020204" pitchFamily="34" charset="0"/>
              </a:rPr>
              <a:t>народна</a:t>
            </a:r>
            <a:r>
              <a:rPr lang="ru-RU" sz="2500" b="0" i="0" dirty="0">
                <a:solidFill>
                  <a:srgbClr val="000000"/>
                </a:solidFill>
                <a:effectLst/>
                <a:latin typeface="Corbel" panose="020B0503020204020204" pitchFamily="34" charset="0"/>
              </a:rPr>
              <a:t>, емисиона, државна, резервна</a:t>
            </a:r>
            <a:r>
              <a:rPr lang="ru-RU" sz="2500" dirty="0">
                <a:latin typeface="Corbel" panose="020B0503020204020204" pitchFamily="34" charset="0"/>
              </a:rPr>
              <a:t> </a:t>
            </a:r>
          </a:p>
          <a:p>
            <a:pPr algn="just"/>
            <a:endParaRPr lang="ru-RU" sz="2500" b="1" dirty="0">
              <a:latin typeface="Corbel" panose="020B0503020204020204" pitchFamily="34" charset="0"/>
            </a:endParaRPr>
          </a:p>
          <a:p>
            <a:pPr algn="just"/>
            <a:r>
              <a:rPr lang="sr-Cyrl-BA" sz="2500" b="1" dirty="0">
                <a:latin typeface="Corbel" panose="020B0503020204020204" pitchFamily="34" charset="0"/>
              </a:rPr>
              <a:t>Државни орган задужен за монетарну </a:t>
            </a:r>
            <a:r>
              <a:rPr lang="sr-Cyrl-BA" sz="2500" b="1" dirty="0" smtClean="0">
                <a:latin typeface="Corbel" panose="020B0503020204020204" pitchFamily="34" charset="0"/>
              </a:rPr>
              <a:t>политику, са два основна циља: цјеновна стабилност и финансијска стабилност</a:t>
            </a:r>
            <a:endParaRPr lang="sr-Cyrl-BA" sz="2500" b="1" dirty="0">
              <a:latin typeface="Corbel" panose="020B0503020204020204" pitchFamily="34" charset="0"/>
            </a:endParaRPr>
          </a:p>
          <a:p>
            <a:pPr algn="just"/>
            <a:endParaRPr lang="sr-Cyrl-BA" sz="2500" b="1" i="0" dirty="0">
              <a:solidFill>
                <a:srgbClr val="000000"/>
              </a:solidFill>
              <a:effectLst/>
              <a:latin typeface="Corbel" panose="020B0503020204020204" pitchFamily="34" charset="0"/>
            </a:endParaRPr>
          </a:p>
          <a:p>
            <a:pPr algn="just"/>
            <a:r>
              <a:rPr lang="sr-Cyrl-BA" sz="2500" dirty="0" smtClean="0"/>
              <a:t>Активности </a:t>
            </a:r>
            <a:r>
              <a:rPr lang="sr-Cyrl-BA" sz="2500" dirty="0"/>
              <a:t>централне банке</a:t>
            </a:r>
            <a:endParaRPr lang="en-US" sz="2500" dirty="0"/>
          </a:p>
          <a:p>
            <a:pPr marL="0" indent="0" algn="just">
              <a:buNone/>
            </a:pPr>
            <a:endParaRPr lang="sr-Cyrl-BA" sz="25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7502739"/>
              </p:ext>
            </p:extLst>
          </p:nvPr>
        </p:nvGraphicFramePr>
        <p:xfrm>
          <a:off x="304800" y="4572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04667" cy="914399"/>
          </a:xfrm>
        </p:spPr>
        <p:txBody>
          <a:bodyPr/>
          <a:lstStyle/>
          <a:p>
            <a:r>
              <a:rPr lang="sr-Cyrl-BA" dirty="0" smtClean="0"/>
              <a:t>Историјат </a:t>
            </a:r>
            <a:endParaRPr lang="en-US" dirty="0"/>
          </a:p>
        </p:txBody>
      </p:sp>
      <p:sp>
        <p:nvSpPr>
          <p:cNvPr id="3" name="Content Placeholder 2"/>
          <p:cNvSpPr>
            <a:spLocks noGrp="1"/>
          </p:cNvSpPr>
          <p:nvPr>
            <p:ph idx="1"/>
          </p:nvPr>
        </p:nvSpPr>
        <p:spPr>
          <a:xfrm>
            <a:off x="982133" y="1676400"/>
            <a:ext cx="7704667" cy="4876800"/>
          </a:xfrm>
        </p:spPr>
        <p:txBody>
          <a:bodyPr>
            <a:normAutofit fontScale="92500" lnSpcReduction="10000"/>
          </a:bodyPr>
          <a:lstStyle/>
          <a:p>
            <a:r>
              <a:rPr lang="ru-RU" dirty="0">
                <a:solidFill>
                  <a:srgbClr val="000000"/>
                </a:solidFill>
                <a:latin typeface="Corbel" panose="020B0503020204020204" pitchFamily="34" charset="0"/>
              </a:rPr>
              <a:t>Два извора настанка:</a:t>
            </a:r>
          </a:p>
          <a:p>
            <a:pPr lvl="1"/>
            <a:r>
              <a:rPr lang="ru-RU" dirty="0">
                <a:solidFill>
                  <a:srgbClr val="000000"/>
                </a:solidFill>
                <a:latin typeface="Corbel" panose="020B0503020204020204" pitchFamily="34" charset="0"/>
              </a:rPr>
              <a:t>Еволуцијом пословних банака</a:t>
            </a:r>
          </a:p>
          <a:p>
            <a:pPr lvl="1"/>
            <a:r>
              <a:rPr lang="ru-RU" dirty="0">
                <a:solidFill>
                  <a:srgbClr val="000000"/>
                </a:solidFill>
                <a:latin typeface="Corbel" panose="020B0503020204020204" pitchFamily="34" charset="0"/>
              </a:rPr>
              <a:t>Декретом државе</a:t>
            </a:r>
          </a:p>
          <a:p>
            <a:pPr marL="0" indent="0">
              <a:buNone/>
            </a:pPr>
            <a:endParaRPr lang="ru-RU" dirty="0" smtClean="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Историјски </a:t>
            </a:r>
            <a:r>
              <a:rPr lang="ru-RU" dirty="0">
                <a:solidFill>
                  <a:srgbClr val="000000"/>
                </a:solidFill>
                <a:latin typeface="Corbel" panose="020B0503020204020204" pitchFamily="34" charset="0"/>
              </a:rPr>
              <a:t>је повезана са </a:t>
            </a:r>
            <a:r>
              <a:rPr lang="ru-RU" b="1" dirty="0">
                <a:solidFill>
                  <a:srgbClr val="000000"/>
                </a:solidFill>
                <a:latin typeface="Corbel" panose="020B0503020204020204" pitchFamily="34" charset="0"/>
              </a:rPr>
              <a:t>централизацијом емисије банкнота </a:t>
            </a:r>
            <a:r>
              <a:rPr lang="ru-RU" dirty="0">
                <a:solidFill>
                  <a:srgbClr val="000000"/>
                </a:solidFill>
                <a:latin typeface="Corbel" panose="020B0503020204020204" pitchFamily="34" charset="0"/>
              </a:rPr>
              <a:t>у рукама једне или малог броја најстабилнијих пословних банака у које су држава и клијенти имали највеће </a:t>
            </a:r>
            <a:r>
              <a:rPr lang="ru-RU" dirty="0" smtClean="0">
                <a:solidFill>
                  <a:srgbClr val="000000"/>
                </a:solidFill>
                <a:latin typeface="Corbel" panose="020B0503020204020204" pitchFamily="34" charset="0"/>
              </a:rPr>
              <a:t>повјерење</a:t>
            </a:r>
          </a:p>
          <a:p>
            <a:endParaRPr lang="ru-RU" dirty="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Одлуком државних органа </a:t>
            </a:r>
          </a:p>
          <a:p>
            <a:endParaRPr lang="ru-RU" dirty="0">
              <a:solidFill>
                <a:srgbClr val="000000"/>
              </a:solidFill>
              <a:latin typeface="Corbel" panose="020B0503020204020204" pitchFamily="34" charset="0"/>
            </a:endParaRPr>
          </a:p>
          <a:p>
            <a:r>
              <a:rPr lang="ru-RU" dirty="0" smtClean="0">
                <a:solidFill>
                  <a:srgbClr val="000000"/>
                </a:solidFill>
                <a:latin typeface="Corbel" panose="020B0503020204020204" pitchFamily="34" charset="0"/>
              </a:rPr>
              <a:t>Закон о централној банци</a:t>
            </a:r>
          </a:p>
          <a:p>
            <a:endParaRPr lang="ru-RU" dirty="0">
              <a:solidFill>
                <a:srgbClr val="000000"/>
              </a:solidFill>
              <a:latin typeface="Corbel" panose="020B0503020204020204" pitchFamily="34"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58467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304800"/>
            <a:ext cx="7704667" cy="5695016"/>
          </a:xfrm>
        </p:spPr>
        <p:txBody>
          <a:bodyPr/>
          <a:lstStyle/>
          <a:p>
            <a:r>
              <a:rPr lang="sr-Cyrl-BA" dirty="0" smtClean="0"/>
              <a:t>Настају у 17. вијеку, прва је била ЦБ Шведске -  </a:t>
            </a:r>
            <a:r>
              <a:rPr lang="en-US" dirty="0" err="1"/>
              <a:t>Sveriges</a:t>
            </a:r>
            <a:r>
              <a:rPr lang="en-US" dirty="0"/>
              <a:t> </a:t>
            </a:r>
            <a:r>
              <a:rPr lang="en-US" dirty="0" err="1"/>
              <a:t>Riksbank</a:t>
            </a:r>
            <a:r>
              <a:rPr lang="en-US" dirty="0"/>
              <a:t> </a:t>
            </a:r>
            <a:r>
              <a:rPr lang="sr-Cyrl-BA" dirty="0" smtClean="0"/>
              <a:t>основана</a:t>
            </a:r>
            <a:r>
              <a:rPr lang="en-US" dirty="0" smtClean="0"/>
              <a:t> </a:t>
            </a:r>
            <a:r>
              <a:rPr lang="en-US" dirty="0"/>
              <a:t>1668</a:t>
            </a:r>
            <a:endParaRPr lang="sr-Cyrl-BA" dirty="0" smtClean="0"/>
          </a:p>
          <a:p>
            <a:endParaRPr lang="sr-Cyrl-BA" dirty="0"/>
          </a:p>
          <a:p>
            <a:r>
              <a:rPr lang="sr-Cyrl-BA" dirty="0" smtClean="0"/>
              <a:t>Нешто касније настаје прва цб у Енглеској, која је касније имала највећи утицај</a:t>
            </a:r>
          </a:p>
          <a:p>
            <a:endParaRPr lang="sr-Cyrl-BA" dirty="0" smtClean="0"/>
          </a:p>
          <a:p>
            <a:r>
              <a:rPr lang="sr-Cyrl-BA" dirty="0" smtClean="0"/>
              <a:t>До краја 20. вијека их је било укупно 18, да би данас скоро свака држава имала своју ЦБ</a:t>
            </a:r>
            <a:endParaRPr lang="sr-Cyrl-BA" dirty="0"/>
          </a:p>
          <a:p>
            <a:endParaRPr lang="sr-Cyrl-BA" dirty="0" smtClean="0"/>
          </a:p>
          <a:p>
            <a:r>
              <a:rPr lang="sr-Cyrl-BA" dirty="0" smtClean="0"/>
              <a:t>Првобитно су биле у приватном власништву а касније у државном</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020192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228600"/>
            <a:ext cx="7704667" cy="1339442"/>
          </a:xfrm>
        </p:spPr>
        <p:txBody>
          <a:bodyPr/>
          <a:lstStyle/>
          <a:p>
            <a:r>
              <a:rPr lang="sr-Cyrl-BA" dirty="0" smtClean="0"/>
              <a:t>Задаци и циљеви</a:t>
            </a:r>
            <a:endParaRPr lang="en-US" dirty="0"/>
          </a:p>
        </p:txBody>
      </p:sp>
      <p:sp>
        <p:nvSpPr>
          <p:cNvPr id="3" name="Content Placeholder 2"/>
          <p:cNvSpPr>
            <a:spLocks noGrp="1"/>
          </p:cNvSpPr>
          <p:nvPr>
            <p:ph idx="1"/>
          </p:nvPr>
        </p:nvSpPr>
        <p:spPr>
          <a:xfrm>
            <a:off x="982132" y="2286000"/>
            <a:ext cx="7704667" cy="3332816"/>
          </a:xfrm>
        </p:spPr>
        <p:txBody>
          <a:bodyPr>
            <a:normAutofit lnSpcReduction="10000"/>
          </a:bodyPr>
          <a:lstStyle/>
          <a:p>
            <a:r>
              <a:rPr lang="sr-Cyrl-BA" dirty="0" smtClean="0"/>
              <a:t>Првобитни задатак : да кредитира државу у смислу ратних дешавања, а касније финансирање државног буџета</a:t>
            </a:r>
          </a:p>
          <a:p>
            <a:endParaRPr lang="sr-Cyrl-BA" dirty="0"/>
          </a:p>
          <a:p>
            <a:r>
              <a:rPr lang="sr-Cyrl-BA" dirty="0" smtClean="0"/>
              <a:t>Већи број циљева али примарни је стабилизациони циљ (развојни циљеви фискална политика)</a:t>
            </a:r>
          </a:p>
          <a:p>
            <a:endParaRPr lang="sr-Cyrl-BA" dirty="0"/>
          </a:p>
          <a:p>
            <a:r>
              <a:rPr lang="sr-Cyrl-BA" dirty="0" smtClean="0"/>
              <a:t>Цјеновна и финансијска стабилност</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236874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944562"/>
          </a:xfrm>
        </p:spPr>
        <p:txBody>
          <a:bodyPr>
            <a:noAutofit/>
          </a:bodyPr>
          <a:lstStyle/>
          <a:p>
            <a:r>
              <a:rPr lang="ru-RU" sz="2800" b="1" dirty="0">
                <a:solidFill>
                  <a:srgbClr val="FF0000"/>
                </a:solidFill>
              </a:rPr>
              <a:t>Основне карактеристике централне банке у односу на пословне банке</a:t>
            </a:r>
            <a:endParaRPr lang="en-US" sz="2800" b="1" dirty="0">
              <a:solidFill>
                <a:srgbClr val="FF0000"/>
              </a:solidFill>
            </a:endParaRPr>
          </a:p>
        </p:txBody>
      </p:sp>
      <p:sp>
        <p:nvSpPr>
          <p:cNvPr id="3" name="Content Placeholder 2"/>
          <p:cNvSpPr>
            <a:spLocks noGrp="1"/>
          </p:cNvSpPr>
          <p:nvPr>
            <p:ph idx="1"/>
          </p:nvPr>
        </p:nvSpPr>
        <p:spPr>
          <a:xfrm>
            <a:off x="1066800" y="1295400"/>
            <a:ext cx="7886700" cy="5029200"/>
          </a:xfrm>
        </p:spPr>
        <p:txBody>
          <a:bodyPr>
            <a:normAutofit fontScale="47500" lnSpcReduction="20000"/>
          </a:bodyPr>
          <a:lstStyle/>
          <a:p>
            <a:pPr marL="624078" indent="-457200">
              <a:lnSpc>
                <a:spcPct val="140000"/>
              </a:lnSpc>
              <a:buFont typeface="+mj-lt"/>
              <a:buAutoNum type="arabicPeriod"/>
            </a:pPr>
            <a:r>
              <a:rPr lang="ru-RU" sz="3400" b="1" dirty="0"/>
              <a:t>емисија</a:t>
            </a:r>
            <a:r>
              <a:rPr lang="ru-RU" sz="3400" dirty="0"/>
              <a:t> новчаница и кованог новца; </a:t>
            </a:r>
            <a:endParaRPr lang="en-US" sz="3400" dirty="0"/>
          </a:p>
          <a:p>
            <a:pPr marL="624078" indent="-457200">
              <a:lnSpc>
                <a:spcPct val="140000"/>
              </a:lnSpc>
              <a:buFont typeface="+mj-lt"/>
              <a:buAutoNum type="arabicPeriod"/>
            </a:pPr>
            <a:r>
              <a:rPr lang="ru-RU" sz="3400" b="1" dirty="0"/>
              <a:t>регулисање</a:t>
            </a:r>
            <a:r>
              <a:rPr lang="ru-RU" sz="3400" dirty="0"/>
              <a:t> потенцијала пословних банака и усмјеравање њихове кредитне политике;</a:t>
            </a:r>
            <a:endParaRPr lang="sr-Cyrl-BA" sz="3400" dirty="0"/>
          </a:p>
          <a:p>
            <a:pPr marL="624078" indent="-457200">
              <a:lnSpc>
                <a:spcPct val="140000"/>
              </a:lnSpc>
              <a:buFont typeface="+mj-lt"/>
              <a:buAutoNum type="arabicPeriod"/>
            </a:pPr>
            <a:r>
              <a:rPr lang="ru-RU" sz="3400" b="1" dirty="0"/>
              <a:t>надзор</a:t>
            </a:r>
            <a:r>
              <a:rPr lang="ru-RU" sz="3400" dirty="0"/>
              <a:t> над пословањем банака и других</a:t>
            </a:r>
            <a:r>
              <a:rPr lang="en-US" sz="3400" dirty="0"/>
              <a:t> </a:t>
            </a:r>
            <a:r>
              <a:rPr lang="ru-RU" sz="3400" dirty="0"/>
              <a:t>финансијских</a:t>
            </a:r>
            <a:r>
              <a:rPr lang="sr-Cyrl-BA" sz="3400" dirty="0"/>
              <a:t> </a:t>
            </a:r>
            <a:r>
              <a:rPr lang="ru-RU" sz="3400" dirty="0"/>
              <a:t>организација; </a:t>
            </a:r>
            <a:endParaRPr lang="sr-Cyrl-BA" sz="3400" dirty="0"/>
          </a:p>
          <a:p>
            <a:pPr marL="624078" indent="-457200">
              <a:lnSpc>
                <a:spcPct val="140000"/>
              </a:lnSpc>
              <a:buFont typeface="+mj-lt"/>
              <a:buAutoNum type="arabicPeriod"/>
            </a:pPr>
            <a:r>
              <a:rPr lang="ru-RU" sz="3400" b="1" dirty="0"/>
              <a:t>гарант ликвидности </a:t>
            </a:r>
            <a:r>
              <a:rPr lang="ru-RU" sz="3400" dirty="0"/>
              <a:t>банкарског </a:t>
            </a:r>
            <a:r>
              <a:rPr lang="ru-RU" sz="3400"/>
              <a:t>система  </a:t>
            </a:r>
            <a:r>
              <a:rPr lang="ru-RU" sz="3400" smtClean="0"/>
              <a:t>-  </a:t>
            </a:r>
            <a:r>
              <a:rPr lang="ru-RU" sz="3400" dirty="0"/>
              <a:t>посљедње уточиште;</a:t>
            </a:r>
            <a:endParaRPr lang="sr-Cyrl-BA" sz="3400" dirty="0"/>
          </a:p>
          <a:p>
            <a:pPr marL="624078" indent="-457200">
              <a:lnSpc>
                <a:spcPct val="140000"/>
              </a:lnSpc>
              <a:buFont typeface="+mj-lt"/>
              <a:buAutoNum type="arabicPeriod"/>
            </a:pPr>
            <a:r>
              <a:rPr lang="ru-RU" sz="3400" dirty="0"/>
              <a:t>велика улога </a:t>
            </a:r>
            <a:r>
              <a:rPr lang="ru-RU" sz="3400" b="1" dirty="0"/>
              <a:t>државних органа у управљању</a:t>
            </a:r>
            <a:r>
              <a:rPr lang="ru-RU" sz="3400" dirty="0"/>
              <a:t>;</a:t>
            </a:r>
            <a:endParaRPr lang="sr-Cyrl-BA" sz="3400" dirty="0"/>
          </a:p>
          <a:p>
            <a:pPr marL="624078" indent="-457200">
              <a:lnSpc>
                <a:spcPct val="140000"/>
              </a:lnSpc>
              <a:buFont typeface="+mj-lt"/>
              <a:buAutoNum type="arabicPeriod"/>
            </a:pPr>
            <a:r>
              <a:rPr lang="ru-RU" sz="3400" b="1" dirty="0"/>
              <a:t>непрофитна</a:t>
            </a:r>
            <a:r>
              <a:rPr lang="ru-RU" sz="3400" dirty="0"/>
              <a:t> институција</a:t>
            </a:r>
            <a:endParaRPr lang="sr-Cyrl-BA" sz="3400" dirty="0"/>
          </a:p>
          <a:p>
            <a:pPr marL="624078" indent="-457200">
              <a:lnSpc>
                <a:spcPct val="140000"/>
              </a:lnSpc>
              <a:buFont typeface="+mj-lt"/>
              <a:buAutoNum type="arabicPeriod"/>
            </a:pPr>
            <a:r>
              <a:rPr lang="ru-RU" sz="3400" dirty="0"/>
              <a:t>непостојање директних </a:t>
            </a:r>
            <a:r>
              <a:rPr lang="ru-RU" sz="3400" b="1" dirty="0"/>
              <a:t>кредитних односа </a:t>
            </a:r>
            <a:r>
              <a:rPr lang="ru-RU" sz="3400" dirty="0"/>
              <a:t>са домаћим небанкарским сектором (осим државе, у неким земљама);</a:t>
            </a:r>
            <a:endParaRPr lang="sr-Cyrl-BA" sz="3400" dirty="0"/>
          </a:p>
          <a:p>
            <a:pPr marL="624078" indent="-457200">
              <a:lnSpc>
                <a:spcPct val="140000"/>
              </a:lnSpc>
              <a:buFont typeface="+mj-lt"/>
              <a:buAutoNum type="arabicPeriod"/>
            </a:pPr>
            <a:r>
              <a:rPr lang="ru-RU" sz="3400" dirty="0"/>
              <a:t>дуална институција: </a:t>
            </a:r>
            <a:r>
              <a:rPr lang="ru-RU" sz="3400" b="1" dirty="0"/>
              <a:t>новчана</a:t>
            </a:r>
            <a:r>
              <a:rPr lang="ru-RU" sz="3400" dirty="0"/>
              <a:t> (која формира и регулише новац у оптицају), и </a:t>
            </a:r>
            <a:r>
              <a:rPr lang="ru-RU" sz="3400" b="1" dirty="0"/>
              <a:t>банкарска</a:t>
            </a:r>
            <a:r>
              <a:rPr lang="ru-RU" sz="3400" dirty="0"/>
              <a:t> (која има кредитне и депозитне односе са пословним банкама, иностранством и државом) и</a:t>
            </a:r>
            <a:endParaRPr lang="sr-Cyrl-BA" sz="3400" dirty="0"/>
          </a:p>
          <a:p>
            <a:pPr marL="624078" indent="-457200">
              <a:lnSpc>
                <a:spcPct val="140000"/>
              </a:lnSpc>
              <a:buFont typeface="+mj-lt"/>
              <a:buAutoNum type="arabicPeriod"/>
            </a:pPr>
            <a:r>
              <a:rPr lang="ru-RU" sz="3400" b="1" dirty="0"/>
              <a:t>не постоји конкурентски </a:t>
            </a:r>
            <a:r>
              <a:rPr lang="ru-RU" sz="3400" dirty="0"/>
              <a:t>однос централне и пословних банака.</a:t>
            </a:r>
          </a:p>
          <a:p>
            <a:pPr indent="-457200">
              <a:lnSpc>
                <a:spcPct val="140000"/>
              </a:lnSpc>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04813"/>
            <a:ext cx="8534400" cy="592137"/>
          </a:xfrm>
          <a:noFill/>
        </p:spPr>
        <p:txBody>
          <a:bodyPr>
            <a:normAutofit fontScale="90000"/>
          </a:bodyPr>
          <a:lstStyle/>
          <a:p>
            <a:pPr algn="ctr"/>
            <a:r>
              <a:rPr lang="sr-Cyrl-BA" b="1" dirty="0">
                <a:solidFill>
                  <a:schemeClr val="tx1"/>
                </a:solidFill>
              </a:rPr>
              <a:t>Појам и елементи монетарног система</a:t>
            </a:r>
            <a:endParaRPr lang="en-US" b="1" dirty="0">
              <a:solidFill>
                <a:schemeClr val="tx1"/>
              </a:solidFill>
            </a:endParaRPr>
          </a:p>
        </p:txBody>
      </p:sp>
      <p:sp>
        <p:nvSpPr>
          <p:cNvPr id="4" name="Content Placeholder 3"/>
          <p:cNvSpPr>
            <a:spLocks noGrp="1"/>
          </p:cNvSpPr>
          <p:nvPr>
            <p:ph idx="1"/>
          </p:nvPr>
        </p:nvSpPr>
        <p:spPr>
          <a:xfrm>
            <a:off x="990600" y="2209800"/>
            <a:ext cx="8153399" cy="3733800"/>
          </a:xfrm>
          <a:noFill/>
        </p:spPr>
        <p:txBody>
          <a:bodyPr>
            <a:normAutofit fontScale="85000" lnSpcReduction="20000"/>
          </a:bodyPr>
          <a:lstStyle/>
          <a:p>
            <a:endParaRPr lang="en-US" sz="3000" b="1" dirty="0"/>
          </a:p>
          <a:p>
            <a:endParaRPr lang="sr-Latn-BA" sz="3000" b="1" dirty="0"/>
          </a:p>
          <a:p>
            <a:r>
              <a:rPr lang="sr-Cyrl-BA" sz="3300" b="1" dirty="0"/>
              <a:t>Представља подсистем ширег економског система земље са којим мора бити усклађен</a:t>
            </a:r>
          </a:p>
          <a:p>
            <a:endParaRPr lang="en-US" sz="3300" b="1" dirty="0"/>
          </a:p>
          <a:p>
            <a:r>
              <a:rPr lang="sr-Cyrl-BA" sz="3300" b="1" dirty="0"/>
              <a:t>Дефиниција МС: </a:t>
            </a:r>
            <a:endParaRPr lang="sr-Latn-BA" sz="3300" b="1" dirty="0"/>
          </a:p>
          <a:p>
            <a:pPr lvl="1"/>
            <a:r>
              <a:rPr lang="sr-Cyrl-BA" sz="3300" b="1" dirty="0"/>
              <a:t>Скуп законских прописа везаних за новац и новчани оптицај једне земље</a:t>
            </a:r>
            <a:endParaRPr lang="en-US" sz="3300" b="1" dirty="0"/>
          </a:p>
          <a:p>
            <a:pPr marL="0" indent="0">
              <a:buNone/>
            </a:pPr>
            <a:endParaRPr lang="sr-Cyrl-BA" sz="3000" b="1" dirty="0"/>
          </a:p>
          <a:p>
            <a:endParaRPr lang="sr-Cyrl-BA" b="1" dirty="0"/>
          </a:p>
          <a:p>
            <a:pPr>
              <a:buNone/>
            </a:pPr>
            <a:endParaRPr lang="sr-Cyrl-BA" b="1" dirty="0"/>
          </a:p>
          <a:p>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BA" b="1"/>
              <a:t>ЦБ према типу организације</a:t>
            </a:r>
            <a:endParaRPr lang="en-US" b="1"/>
          </a:p>
        </p:txBody>
      </p:sp>
      <p:sp>
        <p:nvSpPr>
          <p:cNvPr id="3" name="Content Placeholder 2"/>
          <p:cNvSpPr>
            <a:spLocks noGrp="1"/>
          </p:cNvSpPr>
          <p:nvPr>
            <p:ph idx="1"/>
          </p:nvPr>
        </p:nvSpPr>
        <p:spPr>
          <a:xfrm>
            <a:off x="457200" y="1905000"/>
            <a:ext cx="8458200" cy="4221163"/>
          </a:xfrm>
        </p:spPr>
        <p:txBody>
          <a:bodyPr/>
          <a:lstStyle/>
          <a:p>
            <a:pPr algn="just"/>
            <a:r>
              <a:rPr lang="sr-Latn-CS" dirty="0"/>
              <a:t>У погледу организације можемо разликовати три основна типа централне банке: </a:t>
            </a:r>
            <a:endParaRPr lang="sr-Cyrl-BA" dirty="0"/>
          </a:p>
          <a:p>
            <a:pPr marL="770382" lvl="1" indent="-514350">
              <a:buAutoNum type="arabicPeriod"/>
            </a:pPr>
            <a:r>
              <a:rPr lang="sr-Latn-CS" dirty="0"/>
              <a:t>јединствена централна банка,</a:t>
            </a:r>
            <a:endParaRPr lang="sr-Cyrl-BA" dirty="0"/>
          </a:p>
          <a:p>
            <a:pPr marL="770382" lvl="1" indent="-514350">
              <a:buAutoNum type="arabicPeriod"/>
            </a:pPr>
            <a:r>
              <a:rPr lang="sr-Latn-CS" dirty="0"/>
              <a:t>сложени систем централних банака </a:t>
            </a:r>
            <a:r>
              <a:rPr lang="sr-Latn-CS" dirty="0" smtClean="0"/>
              <a:t>(FED) и</a:t>
            </a:r>
            <a:endParaRPr lang="en-US" dirty="0"/>
          </a:p>
          <a:p>
            <a:pPr marL="770382" lvl="1" indent="-514350">
              <a:buAutoNum type="arabicPeriod"/>
            </a:pPr>
            <a:r>
              <a:rPr lang="sr-Latn-CS" dirty="0"/>
              <a:t>наднационална централна </a:t>
            </a:r>
            <a:r>
              <a:rPr lang="sr-Latn-CS" dirty="0" smtClean="0"/>
              <a:t>банка (EMU)</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7696200" cy="5562600"/>
          </a:xfrm>
        </p:spPr>
        <p:txBody>
          <a:bodyPr>
            <a:normAutofit/>
          </a:bodyPr>
          <a:lstStyle/>
          <a:p>
            <a:r>
              <a:rPr lang="ru-RU" dirty="0"/>
              <a:t>Креатори Закона о федералним резервама </a:t>
            </a:r>
            <a:r>
              <a:rPr lang="ru-RU" dirty="0" smtClean="0"/>
              <a:t>св</a:t>
            </a:r>
            <a:r>
              <a:rPr lang="sr-Latn-BA" dirty="0" smtClean="0"/>
              <a:t>j</a:t>
            </a:r>
            <a:r>
              <a:rPr lang="ru-RU" dirty="0" smtClean="0"/>
              <a:t>есно </a:t>
            </a:r>
            <a:r>
              <a:rPr lang="ru-RU" dirty="0"/>
              <a:t>су одбацили идеју о јединственој централној банци. </a:t>
            </a:r>
            <a:endParaRPr lang="sr-Latn-BA" dirty="0" smtClean="0"/>
          </a:p>
          <a:p>
            <a:endParaRPr lang="sr-Latn-BA" dirty="0"/>
          </a:p>
          <a:p>
            <a:r>
              <a:rPr lang="ru-RU" dirty="0" smtClean="0"/>
              <a:t>Ум</a:t>
            </a:r>
            <a:r>
              <a:rPr lang="sr-Latn-BA" dirty="0" smtClean="0"/>
              <a:t>j</a:t>
            </a:r>
            <a:r>
              <a:rPr lang="ru-RU" dirty="0" smtClean="0"/>
              <a:t>есто </a:t>
            </a:r>
            <a:r>
              <a:rPr lang="ru-RU" dirty="0"/>
              <a:t>тога, успоставили су „систем“ централног банкарства са три кључне карактеристике</a:t>
            </a:r>
            <a:r>
              <a:rPr lang="ru-RU" dirty="0" smtClean="0"/>
              <a:t>:</a:t>
            </a:r>
            <a:endParaRPr lang="sr-Latn-BA" dirty="0" smtClean="0"/>
          </a:p>
          <a:p>
            <a:pPr marL="0" indent="0">
              <a:buNone/>
            </a:pPr>
            <a:r>
              <a:rPr lang="sr-Latn-BA" dirty="0"/>
              <a:t>	</a:t>
            </a:r>
            <a:r>
              <a:rPr lang="ru-RU" dirty="0" smtClean="0"/>
              <a:t> </a:t>
            </a:r>
            <a:r>
              <a:rPr lang="ru-RU" dirty="0"/>
              <a:t>(1) централни одбор директора, </a:t>
            </a:r>
            <a:endParaRPr lang="sr-Latn-BA" dirty="0" smtClean="0"/>
          </a:p>
          <a:p>
            <a:pPr marL="0" indent="0">
              <a:buNone/>
            </a:pPr>
            <a:r>
              <a:rPr lang="sr-Latn-BA" dirty="0"/>
              <a:t>	</a:t>
            </a:r>
            <a:r>
              <a:rPr lang="ru-RU" dirty="0" smtClean="0"/>
              <a:t>(</a:t>
            </a:r>
            <a:r>
              <a:rPr lang="ru-RU" dirty="0"/>
              <a:t>2) децентрализовану оперативну структуру која се састоји од 12 резервних банака и </a:t>
            </a:r>
            <a:endParaRPr lang="sr-Latn-BA" dirty="0" smtClean="0"/>
          </a:p>
          <a:p>
            <a:pPr marL="0" indent="0">
              <a:buNone/>
            </a:pPr>
            <a:r>
              <a:rPr lang="sr-Latn-BA" dirty="0"/>
              <a:t>	</a:t>
            </a:r>
            <a:r>
              <a:rPr lang="ru-RU" dirty="0" smtClean="0"/>
              <a:t>(</a:t>
            </a:r>
            <a:r>
              <a:rPr lang="ru-RU" dirty="0"/>
              <a:t>3) комбинацију јавних и приватних карактеристика. </a:t>
            </a:r>
            <a:endParaRPr lang="sr-Latn-BA" dirty="0" smtClean="0"/>
          </a:p>
          <a:p>
            <a:pPr marL="0" indent="0">
              <a:buNone/>
            </a:pPr>
            <a:r>
              <a:rPr lang="ru-RU" dirty="0" smtClean="0"/>
              <a:t>Иако ди</a:t>
            </a:r>
            <a:r>
              <a:rPr lang="sr-Latn-BA" dirty="0" smtClean="0"/>
              <a:t>j</a:t>
            </a:r>
            <a:r>
              <a:rPr lang="ru-RU" dirty="0" smtClean="0"/>
              <a:t>елови </a:t>
            </a:r>
            <a:r>
              <a:rPr lang="ru-RU" dirty="0"/>
              <a:t>система Федералних резерви имају неке сличности са приватним сектором, Федералне резерве су основане са </a:t>
            </a:r>
            <a:r>
              <a:rPr lang="ru-RU" dirty="0" smtClean="0"/>
              <a:t>нам</a:t>
            </a:r>
            <a:r>
              <a:rPr lang="sr-Latn-BA" dirty="0" smtClean="0"/>
              <a:t>j</a:t>
            </a:r>
            <a:r>
              <a:rPr lang="ru-RU" dirty="0" smtClean="0"/>
              <a:t>ером </a:t>
            </a:r>
            <a:r>
              <a:rPr lang="ru-RU" dirty="0"/>
              <a:t>да служе јавном </a:t>
            </a:r>
            <a:r>
              <a:rPr lang="ru-RU" dirty="0" smtClean="0"/>
              <a:t>интересу</a:t>
            </a:r>
            <a:r>
              <a:rPr lang="sr-Latn-BA"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89365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a:bodyPr>
          <a:lstStyle/>
          <a:p>
            <a:r>
              <a:rPr lang="ru-RU" sz="2200" dirty="0"/>
              <a:t>Мрежа од 12 банака Федералних резерви</a:t>
            </a:r>
            <a:endParaRPr lang="en-US"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Content Placeholder 4"/>
          <p:cNvPicPr>
            <a:picLocks noGrp="1"/>
          </p:cNvPicPr>
          <p:nvPr>
            <p:ph idx="1"/>
          </p:nvPr>
        </p:nvPicPr>
        <p:blipFill rotWithShape="1">
          <a:blip r:embed="rId2"/>
          <a:srcRect l="22778" t="31879" r="31478" b="14905"/>
          <a:stretch/>
        </p:blipFill>
        <p:spPr bwMode="auto">
          <a:xfrm>
            <a:off x="1371600" y="1524000"/>
            <a:ext cx="71628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16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rotWithShape="1">
          <a:blip r:embed="rId2"/>
          <a:srcRect l="23697" t="22868" r="23564" b="8528"/>
          <a:stretch/>
        </p:blipFill>
        <p:spPr>
          <a:xfrm>
            <a:off x="1143000" y="762000"/>
            <a:ext cx="7772400" cy="526997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6367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pPr algn="ctr"/>
            <a:r>
              <a:rPr lang="sr-Cyrl-CS" sz="3600">
                <a:ln w="17780" cmpd="sng">
                  <a:solidFill>
                    <a:srgbClr val="FFFFFF"/>
                  </a:solidFill>
                  <a:prstDash val="solid"/>
                  <a:miter lim="800000"/>
                </a:ln>
                <a:solidFill>
                  <a:schemeClr val="tx1"/>
                </a:solidFill>
                <a:effectLst>
                  <a:outerShdw blurRad="38100" dist="38100" dir="2700000" algn="tl">
                    <a:srgbClr val="000000">
                      <a:alpha val="43137"/>
                    </a:srgbClr>
                  </a:outerShdw>
                </a:effectLst>
              </a:rPr>
              <a:t>ФУНКЦИЈЕ ЦЕНТРАЛНЕ БАНКЕ</a:t>
            </a:r>
            <a:endParaRPr lang="en-US" sz="3600">
              <a:ln w="17780" cmpd="sng">
                <a:solidFill>
                  <a:srgbClr val="FFFFFF"/>
                </a:solidFill>
                <a:prstDash val="solid"/>
                <a:miter lim="800000"/>
              </a:ln>
              <a:solidFill>
                <a:schemeClr val="tx1"/>
              </a:solidFill>
              <a:effectLst>
                <a:outerShdw blurRad="38100" dist="38100" dir="2700000" algn="tl">
                  <a:srgbClr val="000000">
                    <a:alpha val="43137"/>
                  </a:srgbClr>
                </a:outerShdw>
              </a:effectLst>
            </a:endParaRPr>
          </a:p>
        </p:txBody>
      </p:sp>
      <p:sp>
        <p:nvSpPr>
          <p:cNvPr id="187395" name="Rectangle 3"/>
          <p:cNvSpPr>
            <a:spLocks noGrp="1" noChangeArrowheads="1"/>
          </p:cNvSpPr>
          <p:nvPr>
            <p:ph idx="1"/>
          </p:nvPr>
        </p:nvSpPr>
        <p:spPr>
          <a:xfrm>
            <a:off x="838200" y="1219200"/>
            <a:ext cx="8020050" cy="4992687"/>
          </a:xfrm>
        </p:spPr>
        <p:txBody>
          <a:bodyPr>
            <a:normAutofit fontScale="85000" lnSpcReduction="20000"/>
          </a:bodyPr>
          <a:lstStyle/>
          <a:p>
            <a:pPr marL="624078" indent="-274320">
              <a:lnSpc>
                <a:spcPct val="140000"/>
              </a:lnSpc>
              <a:buFont typeface="+mj-lt"/>
              <a:buAutoNum type="arabicPeriod"/>
            </a:pPr>
            <a:r>
              <a:rPr lang="sr-Cyrl-CS" dirty="0"/>
              <a:t>Емисиона функција</a:t>
            </a:r>
            <a:endParaRPr lang="en-GB" dirty="0"/>
          </a:p>
          <a:p>
            <a:pPr marL="624078" indent="-274320">
              <a:lnSpc>
                <a:spcPct val="140000"/>
              </a:lnSpc>
              <a:buFont typeface="+mj-lt"/>
              <a:buAutoNum type="arabicPeriod"/>
            </a:pPr>
            <a:r>
              <a:rPr lang="sr-Cyrl-CS" dirty="0"/>
              <a:t>Функција монетарног регулисања</a:t>
            </a:r>
            <a:endParaRPr lang="en-GB" dirty="0"/>
          </a:p>
          <a:p>
            <a:pPr marL="624078" indent="-274320">
              <a:lnSpc>
                <a:spcPct val="140000"/>
              </a:lnSpc>
              <a:buFont typeface="+mj-lt"/>
              <a:buAutoNum type="arabicPeriod"/>
            </a:pPr>
            <a:r>
              <a:rPr lang="sr-Cyrl-CS" dirty="0"/>
              <a:t>Функција банке банака</a:t>
            </a:r>
            <a:endParaRPr lang="en-GB" dirty="0"/>
          </a:p>
          <a:p>
            <a:pPr marL="624078" indent="-274320">
              <a:lnSpc>
                <a:spcPct val="140000"/>
              </a:lnSpc>
              <a:buFont typeface="+mj-lt"/>
              <a:buAutoNum type="arabicPeriod"/>
            </a:pPr>
            <a:r>
              <a:rPr lang="sr-Cyrl-CS" dirty="0"/>
              <a:t>Функција банкара државе</a:t>
            </a:r>
            <a:r>
              <a:rPr lang="sr-Cyrl-BA" dirty="0"/>
              <a:t> (</a:t>
            </a:r>
            <a:r>
              <a:rPr lang="sr-Cyrl-CS" dirty="0"/>
              <a:t>владе</a:t>
            </a:r>
            <a:r>
              <a:rPr lang="sr-Cyrl-BA" dirty="0" smtClean="0"/>
              <a:t>)</a:t>
            </a:r>
          </a:p>
          <a:p>
            <a:pPr marL="624078" indent="-274320">
              <a:lnSpc>
                <a:spcPct val="140000"/>
              </a:lnSpc>
              <a:buFont typeface="+mj-lt"/>
              <a:buAutoNum type="arabicPeriod"/>
            </a:pPr>
            <a:r>
              <a:rPr lang="sr-Cyrl-BA" dirty="0"/>
              <a:t> У</a:t>
            </a:r>
            <a:r>
              <a:rPr lang="sr-Cyrl-BA" dirty="0" smtClean="0"/>
              <a:t>прављање девизним резервама</a:t>
            </a:r>
            <a:endParaRPr lang="en-GB" dirty="0"/>
          </a:p>
          <a:p>
            <a:pPr marL="624078" indent="-274320">
              <a:lnSpc>
                <a:spcPct val="140000"/>
              </a:lnSpc>
              <a:buFont typeface="+mj-lt"/>
              <a:buAutoNum type="arabicPeriod"/>
            </a:pPr>
            <a:r>
              <a:rPr lang="sr-Cyrl-CS" dirty="0"/>
              <a:t>Контролна функција (функција банк</a:t>
            </a:r>
            <a:r>
              <a:rPr lang="sr-Cyrl-BA" dirty="0"/>
              <a:t>а</a:t>
            </a:r>
            <a:r>
              <a:rPr lang="sr-Cyrl-CS" dirty="0"/>
              <a:t>рског надзора)</a:t>
            </a:r>
            <a:endParaRPr lang="en-GB" dirty="0"/>
          </a:p>
          <a:p>
            <a:pPr marL="624078" indent="-274320">
              <a:lnSpc>
                <a:spcPct val="140000"/>
              </a:lnSpc>
              <a:buFont typeface="+mj-lt"/>
              <a:buAutoNum type="arabicPeriod"/>
            </a:pPr>
            <a:r>
              <a:rPr lang="sr-Cyrl-CS" dirty="0"/>
              <a:t>Функција организације платног промета</a:t>
            </a:r>
            <a:endParaRPr lang="en-GB" dirty="0"/>
          </a:p>
          <a:p>
            <a:pPr marL="624078" indent="-274320">
              <a:lnSpc>
                <a:spcPct val="140000"/>
              </a:lnSpc>
              <a:buFont typeface="+mj-lt"/>
              <a:buAutoNum type="arabicPeriod"/>
            </a:pPr>
            <a:r>
              <a:rPr lang="sr-Cyrl-CS" dirty="0"/>
              <a:t>Спољноекономска функција</a:t>
            </a:r>
            <a:endParaRPr lang="en-GB" dirty="0"/>
          </a:p>
          <a:p>
            <a:pPr marL="624078" indent="-274320">
              <a:lnSpc>
                <a:spcPct val="140000"/>
              </a:lnSpc>
              <a:buFont typeface="+mj-lt"/>
              <a:buAutoNum type="arabicPeriod"/>
            </a:pPr>
            <a:r>
              <a:rPr lang="sr-Cyrl-CS" dirty="0"/>
              <a:t>Развојна функција</a:t>
            </a:r>
            <a:endParaRPr lang="en-GB" dirty="0"/>
          </a:p>
          <a:p>
            <a:pPr marL="624078" indent="-274320">
              <a:lnSpc>
                <a:spcPct val="140000"/>
              </a:lnSpc>
              <a:buFont typeface="+mj-lt"/>
              <a:buAutoNum type="arabicPeriod"/>
            </a:pPr>
            <a:r>
              <a:rPr lang="sr-Cyrl-CS" dirty="0"/>
              <a:t>Информационо</a:t>
            </a:r>
            <a:r>
              <a:rPr lang="sr-Cyrl-BA" dirty="0"/>
              <a:t>-</a:t>
            </a:r>
            <a:r>
              <a:rPr lang="sr-Cyrl-CS" dirty="0"/>
              <a:t>истраживачка функција </a:t>
            </a:r>
            <a:endParaRPr lang="en-US" dirty="0"/>
          </a:p>
        </p:txBody>
      </p:sp>
      <p:sp>
        <p:nvSpPr>
          <p:cNvPr id="14" name="Slide Number Placeholder 5"/>
          <p:cNvSpPr>
            <a:spLocks noGrp="1"/>
          </p:cNvSpPr>
          <p:nvPr>
            <p:ph type="sldNum" sz="quarter" idx="12"/>
          </p:nvPr>
        </p:nvSpPr>
        <p:spPr/>
        <p:txBody>
          <a:bodyPr/>
          <a:lstStyle/>
          <a:p>
            <a:fld id="{338ADAD7-BF96-4897-B450-555CE26F15D4}" type="slidenum">
              <a:rPr lang="en-US"/>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87395">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87395">
                                            <p:txEl>
                                              <p:pRg st="2" end="2"/>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187395">
                                            <p:txEl>
                                              <p:pRg st="3" end="3"/>
                                            </p:txEl>
                                          </p:spTgt>
                                        </p:tgtEl>
                                        <p:attrNameLst>
                                          <p:attrName>style.color</p:attrName>
                                        </p:attrNameLst>
                                      </p:cBhvr>
                                      <p:to>
                                        <a:schemeClr val="accent2"/>
                                      </p:to>
                                    </p:animClr>
                                  </p:childTnLst>
                                </p:cTn>
                              </p:par>
                              <p:par>
                                <p:cTn id="11" presetID="3" presetClass="emph" presetSubtype="2" fill="hold" nodeType="withEffect">
                                  <p:stCondLst>
                                    <p:cond delay="0"/>
                                  </p:stCondLst>
                                  <p:childTnLst>
                                    <p:animClr clrSpc="rgb" dir="cw">
                                      <p:cBhvr override="childStyle">
                                        <p:cTn id="12" dur="2000" fill="hold"/>
                                        <p:tgtEl>
                                          <p:spTgt spid="187395">
                                            <p:txEl>
                                              <p:pRg st="4" end="4"/>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187395">
                                            <p:txEl>
                                              <p:pRg st="5" end="5"/>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187395">
                                            <p:txEl>
                                              <p:pRg st="6" end="6"/>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dir="cw">
                                      <p:cBhvr override="childStyle">
                                        <p:cTn id="18" dur="2000" fill="hold"/>
                                        <p:tgtEl>
                                          <p:spTgt spid="187395">
                                            <p:txEl>
                                              <p:pRg st="7" end="7"/>
                                            </p:txEl>
                                          </p:spTgt>
                                        </p:tgtEl>
                                        <p:attrNameLst>
                                          <p:attrName>style.color</p:attrName>
                                        </p:attrNameLst>
                                      </p:cBhvr>
                                      <p:to>
                                        <a:schemeClr val="accent2"/>
                                      </p:to>
                                    </p:animClr>
                                  </p:childTnLst>
                                </p:cTn>
                              </p:par>
                              <p:par>
                                <p:cTn id="19" presetID="3" presetClass="emph" presetSubtype="2" fill="hold" nodeType="withEffect">
                                  <p:stCondLst>
                                    <p:cond delay="0"/>
                                  </p:stCondLst>
                                  <p:childTnLst>
                                    <p:animClr clrSpc="rgb" dir="cw">
                                      <p:cBhvr override="childStyle">
                                        <p:cTn id="20" dur="2000" fill="hold"/>
                                        <p:tgtEl>
                                          <p:spTgt spid="187395">
                                            <p:txEl>
                                              <p:pRg st="8" end="8"/>
                                            </p:txEl>
                                          </p:spTgt>
                                        </p:tgtEl>
                                        <p:attrNameLst>
                                          <p:attrName>style.color</p:attrName>
                                        </p:attrNameLst>
                                      </p:cBhvr>
                                      <p:to>
                                        <a:schemeClr val="accent2"/>
                                      </p:to>
                                    </p:animClr>
                                  </p:childTnLst>
                                </p:cTn>
                              </p:par>
                              <p:par>
                                <p:cTn id="21" presetID="3" presetClass="emph" presetSubtype="2" fill="hold" nodeType="withEffect">
                                  <p:stCondLst>
                                    <p:cond delay="0"/>
                                  </p:stCondLst>
                                  <p:childTnLst>
                                    <p:animClr clrSpc="rgb" dir="cw">
                                      <p:cBhvr override="childStyle">
                                        <p:cTn id="22" dur="2000" fill="hold"/>
                                        <p:tgtEl>
                                          <p:spTgt spid="187395">
                                            <p:txEl>
                                              <p:pRg st="9" end="9"/>
                                            </p:txEl>
                                          </p:spTgt>
                                        </p:tgtEl>
                                        <p:attrNameLst>
                                          <p:attrName>style.color</p:attrName>
                                        </p:attrNameLst>
                                      </p:cBhvr>
                                      <p:to>
                                        <a:schemeClr val="accent2"/>
                                      </p:to>
                                    </p:animClr>
                                  </p:childTnLst>
                                </p:cTn>
                              </p:par>
                            </p:childTnLst>
                          </p:cTn>
                        </p:par>
                        <p:par>
                          <p:cTn id="23" fill="hold">
                            <p:stCondLst>
                              <p:cond delay="2000"/>
                            </p:stCondLst>
                            <p:childTnLst>
                              <p:par>
                                <p:cTn id="24" presetID="3" presetClass="emph" presetSubtype="2" fill="hold" nodeType="afterEffect">
                                  <p:stCondLst>
                                    <p:cond delay="0"/>
                                  </p:stCondLst>
                                  <p:childTnLst>
                                    <p:animClr clrSpc="rgb" dir="cw">
                                      <p:cBhvr override="childStyle">
                                        <p:cTn id="25" dur="2000" fill="hold"/>
                                        <p:tgtEl>
                                          <p:spTgt spid="187395">
                                            <p:txEl>
                                              <p:pRg st="0" end="0"/>
                                            </p:txEl>
                                          </p:spTgt>
                                        </p:tgtEl>
                                        <p:attrNameLst>
                                          <p:attrName>style.color</p:attrName>
                                        </p:attrNameLst>
                                      </p:cBhvr>
                                      <p:to>
                                        <a:schemeClr val="accent2"/>
                                      </p:to>
                                    </p:animClr>
                                  </p:childTnLst>
                                </p:cTn>
                              </p:par>
                            </p:childTnLst>
                          </p:cTn>
                        </p:par>
                        <p:par>
                          <p:cTn id="26" fill="hold">
                            <p:stCondLst>
                              <p:cond delay="4000"/>
                            </p:stCondLst>
                            <p:childTnLst>
                              <p:par>
                                <p:cTn id="27" presetID="3" presetClass="emph" presetSubtype="2" fill="hold" nodeType="afterEffect">
                                  <p:stCondLst>
                                    <p:cond delay="0"/>
                                  </p:stCondLst>
                                  <p:childTnLst>
                                    <p:animClr clrSpc="rgb" dir="cw">
                                      <p:cBhvr override="childStyle">
                                        <p:cTn id="28" dur="2000" fill="hold"/>
                                        <p:tgtEl>
                                          <p:spTgt spid="187395">
                                            <p:txEl>
                                              <p:pRg st="1" end="1"/>
                                            </p:txEl>
                                          </p:spTgt>
                                        </p:tgtEl>
                                        <p:attrNameLst>
                                          <p:attrName>style.color</p:attrName>
                                        </p:attrNameLst>
                                      </p:cBhvr>
                                      <p:to>
                                        <a:schemeClr val="tx1"/>
                                      </p:to>
                                    </p:animClr>
                                  </p:childTnLst>
                                </p:cTn>
                              </p:par>
                            </p:childTnLst>
                          </p:cTn>
                        </p:par>
                        <p:par>
                          <p:cTn id="29" fill="hold">
                            <p:stCondLst>
                              <p:cond delay="6000"/>
                            </p:stCondLst>
                            <p:childTnLst>
                              <p:par>
                                <p:cTn id="30" presetID="3" presetClass="emph" presetSubtype="2" fill="hold" nodeType="afterEffect">
                                  <p:stCondLst>
                                    <p:cond delay="0"/>
                                  </p:stCondLst>
                                  <p:childTnLst>
                                    <p:animClr clrSpc="rgb" dir="cw">
                                      <p:cBhvr override="childStyle">
                                        <p:cTn id="31" dur="2000" fill="hold"/>
                                        <p:tgtEl>
                                          <p:spTgt spid="187395">
                                            <p:txEl>
                                              <p:pRg st="1" end="1"/>
                                            </p:txEl>
                                          </p:spTgt>
                                        </p:tgtEl>
                                        <p:attrNameLst>
                                          <p:attrName>style.color</p:attrName>
                                        </p:attrNameLst>
                                      </p:cBhvr>
                                      <p:to>
                                        <a:schemeClr val="accent2"/>
                                      </p:to>
                                    </p:animClr>
                                  </p:childTnLst>
                                </p:cTn>
                              </p:par>
                            </p:childTnLst>
                          </p:cTn>
                        </p:par>
                        <p:par>
                          <p:cTn id="32" fill="hold">
                            <p:stCondLst>
                              <p:cond delay="8000"/>
                            </p:stCondLst>
                            <p:childTnLst>
                              <p:par>
                                <p:cTn id="33" presetID="3" presetClass="emph" presetSubtype="2" fill="hold" nodeType="afterEffect">
                                  <p:stCondLst>
                                    <p:cond delay="0"/>
                                  </p:stCondLst>
                                  <p:childTnLst>
                                    <p:animClr clrSpc="rgb" dir="cw">
                                      <p:cBhvr override="childStyle">
                                        <p:cTn id="34" dur="2000" fill="hold"/>
                                        <p:tgtEl>
                                          <p:spTgt spid="187395">
                                            <p:txEl>
                                              <p:pRg st="2" end="2"/>
                                            </p:txEl>
                                          </p:spTgt>
                                        </p:tgtEl>
                                        <p:attrNameLst>
                                          <p:attrName>style.color</p:attrName>
                                        </p:attrNameLst>
                                      </p:cBhvr>
                                      <p:to>
                                        <a:schemeClr val="tx1"/>
                                      </p:to>
                                    </p:animClr>
                                  </p:childTnLst>
                                </p:cTn>
                              </p:par>
                            </p:childTnLst>
                          </p:cTn>
                        </p:par>
                        <p:par>
                          <p:cTn id="35" fill="hold">
                            <p:stCondLst>
                              <p:cond delay="10000"/>
                            </p:stCondLst>
                            <p:childTnLst>
                              <p:par>
                                <p:cTn id="36" presetID="3" presetClass="emph" presetSubtype="2" fill="hold" nodeType="afterEffect">
                                  <p:stCondLst>
                                    <p:cond delay="0"/>
                                  </p:stCondLst>
                                  <p:childTnLst>
                                    <p:animClr clrSpc="rgb" dir="cw">
                                      <p:cBhvr override="childStyle">
                                        <p:cTn id="37" dur="2000" fill="hold"/>
                                        <p:tgtEl>
                                          <p:spTgt spid="187395">
                                            <p:txEl>
                                              <p:pRg st="2" end="2"/>
                                            </p:txEl>
                                          </p:spTgt>
                                        </p:tgtEl>
                                        <p:attrNameLst>
                                          <p:attrName>style.color</p:attrName>
                                        </p:attrNameLst>
                                      </p:cBhvr>
                                      <p:to>
                                        <a:schemeClr val="accent2"/>
                                      </p:to>
                                    </p:animClr>
                                  </p:childTnLst>
                                </p:cTn>
                              </p:par>
                            </p:childTnLst>
                          </p:cTn>
                        </p:par>
                        <p:par>
                          <p:cTn id="38" fill="hold">
                            <p:stCondLst>
                              <p:cond delay="12000"/>
                            </p:stCondLst>
                            <p:childTnLst>
                              <p:par>
                                <p:cTn id="39" presetID="3" presetClass="emph" presetSubtype="2" fill="hold" nodeType="afterEffect">
                                  <p:stCondLst>
                                    <p:cond delay="0"/>
                                  </p:stCondLst>
                                  <p:childTnLst>
                                    <p:animClr clrSpc="rgb" dir="cw">
                                      <p:cBhvr override="childStyle">
                                        <p:cTn id="40" dur="2000" fill="hold"/>
                                        <p:tgtEl>
                                          <p:spTgt spid="187395">
                                            <p:txEl>
                                              <p:pRg st="3" end="3"/>
                                            </p:txEl>
                                          </p:spTgt>
                                        </p:tgtEl>
                                        <p:attrNameLst>
                                          <p:attrName>style.color</p:attrName>
                                        </p:attrNameLst>
                                      </p:cBhvr>
                                      <p:to>
                                        <a:schemeClr val="tx1"/>
                                      </p:to>
                                    </p:animClr>
                                  </p:childTnLst>
                                </p:cTn>
                              </p:par>
                            </p:childTnLst>
                          </p:cTn>
                        </p:par>
                        <p:par>
                          <p:cTn id="41" fill="hold">
                            <p:stCondLst>
                              <p:cond delay="14000"/>
                            </p:stCondLst>
                            <p:childTnLst>
                              <p:par>
                                <p:cTn id="42" presetID="3" presetClass="emph" presetSubtype="2" fill="hold" nodeType="afterEffect">
                                  <p:stCondLst>
                                    <p:cond delay="0"/>
                                  </p:stCondLst>
                                  <p:childTnLst>
                                    <p:animClr clrSpc="rgb" dir="cw">
                                      <p:cBhvr override="childStyle">
                                        <p:cTn id="43" dur="2000" fill="hold"/>
                                        <p:tgtEl>
                                          <p:spTgt spid="187395">
                                            <p:txEl>
                                              <p:pRg st="4" end="4"/>
                                            </p:txEl>
                                          </p:spTgt>
                                        </p:tgtEl>
                                        <p:attrNameLst>
                                          <p:attrName>style.color</p:attrName>
                                        </p:attrNameLst>
                                      </p:cBhvr>
                                      <p:to>
                                        <a:schemeClr val="tx1"/>
                                      </p:to>
                                    </p:animClr>
                                  </p:childTnLst>
                                </p:cTn>
                              </p:par>
                            </p:childTnLst>
                          </p:cTn>
                        </p:par>
                        <p:par>
                          <p:cTn id="44" fill="hold">
                            <p:stCondLst>
                              <p:cond delay="16000"/>
                            </p:stCondLst>
                            <p:childTnLst>
                              <p:par>
                                <p:cTn id="45" presetID="3" presetClass="emph" presetSubtype="2" fill="hold" nodeType="afterEffect">
                                  <p:stCondLst>
                                    <p:cond delay="0"/>
                                  </p:stCondLst>
                                  <p:childTnLst>
                                    <p:animClr clrSpc="rgb" dir="cw">
                                      <p:cBhvr override="childStyle">
                                        <p:cTn id="46" dur="2000" fill="hold"/>
                                        <p:tgtEl>
                                          <p:spTgt spid="187395">
                                            <p:txEl>
                                              <p:pRg st="3" end="3"/>
                                            </p:txEl>
                                          </p:spTgt>
                                        </p:tgtEl>
                                        <p:attrNameLst>
                                          <p:attrName>style.color</p:attrName>
                                        </p:attrNameLst>
                                      </p:cBhvr>
                                      <p:to>
                                        <a:schemeClr val="accent2"/>
                                      </p:to>
                                    </p:animClr>
                                  </p:childTnLst>
                                </p:cTn>
                              </p:par>
                            </p:childTnLst>
                          </p:cTn>
                        </p:par>
                        <p:par>
                          <p:cTn id="47" fill="hold">
                            <p:stCondLst>
                              <p:cond delay="18000"/>
                            </p:stCondLst>
                            <p:childTnLst>
                              <p:par>
                                <p:cTn id="48" presetID="3" presetClass="emph" presetSubtype="2" fill="hold" nodeType="afterEffect">
                                  <p:stCondLst>
                                    <p:cond delay="0"/>
                                  </p:stCondLst>
                                  <p:childTnLst>
                                    <p:animClr clrSpc="rgb" dir="cw">
                                      <p:cBhvr override="childStyle">
                                        <p:cTn id="49" dur="2000" fill="hold"/>
                                        <p:tgtEl>
                                          <p:spTgt spid="187395">
                                            <p:txEl>
                                              <p:pRg st="4" end="4"/>
                                            </p:txEl>
                                          </p:spTgt>
                                        </p:tgtEl>
                                        <p:attrNameLst>
                                          <p:attrName>style.color</p:attrName>
                                        </p:attrNameLst>
                                      </p:cBhvr>
                                      <p:to>
                                        <a:schemeClr val="accent2"/>
                                      </p:to>
                                    </p:animClr>
                                  </p:childTnLst>
                                </p:cTn>
                              </p:par>
                            </p:childTnLst>
                          </p:cTn>
                        </p:par>
                        <p:par>
                          <p:cTn id="50" fill="hold">
                            <p:stCondLst>
                              <p:cond delay="20000"/>
                            </p:stCondLst>
                            <p:childTnLst>
                              <p:par>
                                <p:cTn id="51" presetID="3" presetClass="emph" presetSubtype="2" fill="hold" nodeType="afterEffect">
                                  <p:stCondLst>
                                    <p:cond delay="0"/>
                                  </p:stCondLst>
                                  <p:childTnLst>
                                    <p:animClr clrSpc="rgb" dir="cw">
                                      <p:cBhvr override="childStyle">
                                        <p:cTn id="52" dur="2000" fill="hold"/>
                                        <p:tgtEl>
                                          <p:spTgt spid="187395">
                                            <p:txEl>
                                              <p:pRg st="5" end="5"/>
                                            </p:txEl>
                                          </p:spTgt>
                                        </p:tgtEl>
                                        <p:attrNameLst>
                                          <p:attrName>style.color</p:attrName>
                                        </p:attrNameLst>
                                      </p:cBhvr>
                                      <p:to>
                                        <a:schemeClr val="tx1"/>
                                      </p:to>
                                    </p:animClr>
                                  </p:childTnLst>
                                </p:cTn>
                              </p:par>
                            </p:childTnLst>
                          </p:cTn>
                        </p:par>
                        <p:par>
                          <p:cTn id="53" fill="hold">
                            <p:stCondLst>
                              <p:cond delay="22000"/>
                            </p:stCondLst>
                            <p:childTnLst>
                              <p:par>
                                <p:cTn id="54" presetID="3" presetClass="emph" presetSubtype="2" fill="hold" nodeType="afterEffect">
                                  <p:stCondLst>
                                    <p:cond delay="0"/>
                                  </p:stCondLst>
                                  <p:childTnLst>
                                    <p:animClr clrSpc="rgb" dir="cw">
                                      <p:cBhvr override="childStyle">
                                        <p:cTn id="55" dur="2000" fill="hold"/>
                                        <p:tgtEl>
                                          <p:spTgt spid="187395">
                                            <p:txEl>
                                              <p:pRg st="5" end="5"/>
                                            </p:txEl>
                                          </p:spTgt>
                                        </p:tgtEl>
                                        <p:attrNameLst>
                                          <p:attrName>style.color</p:attrName>
                                        </p:attrNameLst>
                                      </p:cBhvr>
                                      <p:to>
                                        <a:schemeClr val="accent2"/>
                                      </p:to>
                                    </p:animClr>
                                  </p:childTnLst>
                                </p:cTn>
                              </p:par>
                            </p:childTnLst>
                          </p:cTn>
                        </p:par>
                        <p:par>
                          <p:cTn id="56" fill="hold">
                            <p:stCondLst>
                              <p:cond delay="24000"/>
                            </p:stCondLst>
                            <p:childTnLst>
                              <p:par>
                                <p:cTn id="57" presetID="3" presetClass="emph" presetSubtype="2" fill="hold" nodeType="afterEffect">
                                  <p:stCondLst>
                                    <p:cond delay="0"/>
                                  </p:stCondLst>
                                  <p:childTnLst>
                                    <p:animClr clrSpc="rgb" dir="cw">
                                      <p:cBhvr override="childStyle">
                                        <p:cTn id="58" dur="2000" fill="hold"/>
                                        <p:tgtEl>
                                          <p:spTgt spid="187395">
                                            <p:txEl>
                                              <p:pRg st="6" end="6"/>
                                            </p:txEl>
                                          </p:spTgt>
                                        </p:tgtEl>
                                        <p:attrNameLst>
                                          <p:attrName>style.color</p:attrName>
                                        </p:attrNameLst>
                                      </p:cBhvr>
                                      <p:to>
                                        <a:schemeClr val="tx1"/>
                                      </p:to>
                                    </p:animClr>
                                  </p:childTnLst>
                                </p:cTn>
                              </p:par>
                            </p:childTnLst>
                          </p:cTn>
                        </p:par>
                        <p:par>
                          <p:cTn id="59" fill="hold">
                            <p:stCondLst>
                              <p:cond delay="26000"/>
                            </p:stCondLst>
                            <p:childTnLst>
                              <p:par>
                                <p:cTn id="60" presetID="3" presetClass="emph" presetSubtype="2" fill="hold" nodeType="afterEffect">
                                  <p:stCondLst>
                                    <p:cond delay="0"/>
                                  </p:stCondLst>
                                  <p:childTnLst>
                                    <p:animClr clrSpc="rgb" dir="cw">
                                      <p:cBhvr override="childStyle">
                                        <p:cTn id="61" dur="2000" fill="hold"/>
                                        <p:tgtEl>
                                          <p:spTgt spid="187395">
                                            <p:txEl>
                                              <p:pRg st="6" end="6"/>
                                            </p:txEl>
                                          </p:spTgt>
                                        </p:tgtEl>
                                        <p:attrNameLst>
                                          <p:attrName>style.color</p:attrName>
                                        </p:attrNameLst>
                                      </p:cBhvr>
                                      <p:to>
                                        <a:schemeClr val="accent2"/>
                                      </p:to>
                                    </p:animClr>
                                  </p:childTnLst>
                                </p:cTn>
                              </p:par>
                            </p:childTnLst>
                          </p:cTn>
                        </p:par>
                        <p:par>
                          <p:cTn id="62" fill="hold">
                            <p:stCondLst>
                              <p:cond delay="28000"/>
                            </p:stCondLst>
                            <p:childTnLst>
                              <p:par>
                                <p:cTn id="63" presetID="3" presetClass="emph" presetSubtype="2" fill="hold" nodeType="afterEffect">
                                  <p:stCondLst>
                                    <p:cond delay="0"/>
                                  </p:stCondLst>
                                  <p:childTnLst>
                                    <p:animClr clrSpc="rgb" dir="cw">
                                      <p:cBhvr override="childStyle">
                                        <p:cTn id="64" dur="2000" fill="hold"/>
                                        <p:tgtEl>
                                          <p:spTgt spid="187395">
                                            <p:txEl>
                                              <p:pRg st="7" end="7"/>
                                            </p:txEl>
                                          </p:spTgt>
                                        </p:tgtEl>
                                        <p:attrNameLst>
                                          <p:attrName>style.color</p:attrName>
                                        </p:attrNameLst>
                                      </p:cBhvr>
                                      <p:to>
                                        <a:schemeClr val="tx1"/>
                                      </p:to>
                                    </p:animClr>
                                  </p:childTnLst>
                                </p:cTn>
                              </p:par>
                            </p:childTnLst>
                          </p:cTn>
                        </p:par>
                        <p:par>
                          <p:cTn id="65" fill="hold">
                            <p:stCondLst>
                              <p:cond delay="30000"/>
                            </p:stCondLst>
                            <p:childTnLst>
                              <p:par>
                                <p:cTn id="66" presetID="3" presetClass="emph" presetSubtype="2" fill="hold" nodeType="afterEffect">
                                  <p:stCondLst>
                                    <p:cond delay="0"/>
                                  </p:stCondLst>
                                  <p:childTnLst>
                                    <p:animClr clrSpc="rgb" dir="cw">
                                      <p:cBhvr override="childStyle">
                                        <p:cTn id="67" dur="2000" fill="hold"/>
                                        <p:tgtEl>
                                          <p:spTgt spid="187395">
                                            <p:txEl>
                                              <p:pRg st="7" end="7"/>
                                            </p:txEl>
                                          </p:spTgt>
                                        </p:tgtEl>
                                        <p:attrNameLst>
                                          <p:attrName>style.color</p:attrName>
                                        </p:attrNameLst>
                                      </p:cBhvr>
                                      <p:to>
                                        <a:schemeClr val="accent2"/>
                                      </p:to>
                                    </p:animClr>
                                  </p:childTnLst>
                                </p:cTn>
                              </p:par>
                            </p:childTnLst>
                          </p:cTn>
                        </p:par>
                        <p:par>
                          <p:cTn id="68" fill="hold">
                            <p:stCondLst>
                              <p:cond delay="32000"/>
                            </p:stCondLst>
                            <p:childTnLst>
                              <p:par>
                                <p:cTn id="69" presetID="3" presetClass="emph" presetSubtype="2" fill="hold" nodeType="afterEffect">
                                  <p:stCondLst>
                                    <p:cond delay="0"/>
                                  </p:stCondLst>
                                  <p:childTnLst>
                                    <p:animClr clrSpc="rgb" dir="cw">
                                      <p:cBhvr override="childStyle">
                                        <p:cTn id="70" dur="2000" fill="hold"/>
                                        <p:tgtEl>
                                          <p:spTgt spid="187395">
                                            <p:txEl>
                                              <p:pRg st="8" end="8"/>
                                            </p:txEl>
                                          </p:spTgt>
                                        </p:tgtEl>
                                        <p:attrNameLst>
                                          <p:attrName>style.color</p:attrName>
                                        </p:attrNameLst>
                                      </p:cBhvr>
                                      <p:to>
                                        <a:schemeClr val="tx1"/>
                                      </p:to>
                                    </p:animClr>
                                  </p:childTnLst>
                                </p:cTn>
                              </p:par>
                            </p:childTnLst>
                          </p:cTn>
                        </p:par>
                        <p:par>
                          <p:cTn id="71" fill="hold">
                            <p:stCondLst>
                              <p:cond delay="34000"/>
                            </p:stCondLst>
                            <p:childTnLst>
                              <p:par>
                                <p:cTn id="72" presetID="3" presetClass="emph" presetSubtype="2" fill="hold" nodeType="afterEffect">
                                  <p:stCondLst>
                                    <p:cond delay="0"/>
                                  </p:stCondLst>
                                  <p:childTnLst>
                                    <p:animClr clrSpc="rgb" dir="cw">
                                      <p:cBhvr override="childStyle">
                                        <p:cTn id="73" dur="2000" fill="hold"/>
                                        <p:tgtEl>
                                          <p:spTgt spid="187395">
                                            <p:txEl>
                                              <p:pRg st="8" end="8"/>
                                            </p:txEl>
                                          </p:spTgt>
                                        </p:tgtEl>
                                        <p:attrNameLst>
                                          <p:attrName>style.color</p:attrName>
                                        </p:attrNameLst>
                                      </p:cBhvr>
                                      <p:to>
                                        <a:schemeClr val="accent2"/>
                                      </p:to>
                                    </p:animClr>
                                  </p:childTnLst>
                                </p:cTn>
                              </p:par>
                            </p:childTnLst>
                          </p:cTn>
                        </p:par>
                        <p:par>
                          <p:cTn id="74" fill="hold">
                            <p:stCondLst>
                              <p:cond delay="36000"/>
                            </p:stCondLst>
                            <p:childTnLst>
                              <p:par>
                                <p:cTn id="75" presetID="3" presetClass="emph" presetSubtype="2" fill="hold" nodeType="afterEffect">
                                  <p:stCondLst>
                                    <p:cond delay="0"/>
                                  </p:stCondLst>
                                  <p:childTnLst>
                                    <p:animClr clrSpc="rgb" dir="cw">
                                      <p:cBhvr override="childStyle">
                                        <p:cTn id="76" dur="2000" fill="hold"/>
                                        <p:tgtEl>
                                          <p:spTgt spid="187395">
                                            <p:txEl>
                                              <p:pRg st="9" end="9"/>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sr-Cyrl-CS">
                <a:solidFill>
                  <a:schemeClr val="accent1">
                    <a:lumMod val="60000"/>
                    <a:lumOff val="40000"/>
                  </a:schemeClr>
                </a:solidFill>
              </a:rPr>
              <a:t>1. Емисиона функција</a:t>
            </a:r>
            <a:endParaRPr lang="en-US">
              <a:solidFill>
                <a:schemeClr val="accent1">
                  <a:lumMod val="60000"/>
                  <a:lumOff val="40000"/>
                </a:schemeClr>
              </a:solidFill>
            </a:endParaRPr>
          </a:p>
        </p:txBody>
      </p:sp>
      <p:sp>
        <p:nvSpPr>
          <p:cNvPr id="3" name="Content Placeholder 2"/>
          <p:cNvSpPr>
            <a:spLocks noGrp="1"/>
          </p:cNvSpPr>
          <p:nvPr>
            <p:ph idx="1"/>
          </p:nvPr>
        </p:nvSpPr>
        <p:spPr>
          <a:xfrm>
            <a:off x="990600" y="1219200"/>
            <a:ext cx="7848600" cy="5638800"/>
          </a:xfrm>
        </p:spPr>
        <p:txBody>
          <a:bodyPr>
            <a:normAutofit/>
          </a:bodyPr>
          <a:lstStyle/>
          <a:p>
            <a:pPr>
              <a:buFontTx/>
              <a:buChar char="-"/>
            </a:pPr>
            <a:r>
              <a:rPr lang="ru-RU" dirty="0"/>
              <a:t>Државе својим законима дају централним банкама,као својим представницима, </a:t>
            </a:r>
            <a:r>
              <a:rPr lang="ru-RU" b="1" dirty="0"/>
              <a:t>монопол на издавање</a:t>
            </a:r>
            <a:r>
              <a:rPr lang="ru-RU" dirty="0"/>
              <a:t> новчаница и кованог новца. </a:t>
            </a:r>
          </a:p>
          <a:p>
            <a:pPr>
              <a:buNone/>
            </a:pPr>
            <a:endParaRPr lang="ru-RU" dirty="0"/>
          </a:p>
          <a:p>
            <a:pPr algn="just">
              <a:buFontTx/>
              <a:buChar char="-"/>
            </a:pPr>
            <a:r>
              <a:rPr lang="ru-RU" dirty="0"/>
              <a:t>учешће новчаница и кованог новца, у структури новчане масе, стално се смањује и данас у развијеним тржишним привредама износи око 10 </a:t>
            </a:r>
            <a:r>
              <a:rPr lang="sr-Cyrl-BA" dirty="0"/>
              <a:t>процената.</a:t>
            </a:r>
          </a:p>
          <a:p>
            <a:pPr algn="just">
              <a:buFontTx/>
              <a:buChar char="-"/>
            </a:pPr>
            <a:endParaRPr lang="sr-Cyrl-BA" dirty="0"/>
          </a:p>
          <a:p>
            <a:pPr algn="just">
              <a:buFontTx/>
              <a:buChar char="-"/>
            </a:pPr>
            <a:endParaRPr lang="sr-Cyrl-BA" dirty="0"/>
          </a:p>
          <a:p>
            <a:pPr algn="just">
              <a:buFontTx/>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792162"/>
          </a:xfrm>
        </p:spPr>
        <p:txBody>
          <a:bodyPr>
            <a:normAutofit/>
          </a:bodyPr>
          <a:lstStyle/>
          <a:p>
            <a:r>
              <a:rPr lang="sr-Cyrl-BA" sz="3600" dirty="0">
                <a:solidFill>
                  <a:schemeClr val="accent1">
                    <a:lumMod val="60000"/>
                    <a:lumOff val="40000"/>
                  </a:schemeClr>
                </a:solidFill>
              </a:rPr>
              <a:t>2. Функција монетарног регулисања</a:t>
            </a:r>
            <a:endParaRPr lang="en-US" sz="3600" dirty="0">
              <a:solidFill>
                <a:schemeClr val="accent1">
                  <a:lumMod val="60000"/>
                  <a:lumOff val="40000"/>
                </a:schemeClr>
              </a:solidFill>
            </a:endParaRPr>
          </a:p>
        </p:txBody>
      </p:sp>
      <p:sp>
        <p:nvSpPr>
          <p:cNvPr id="3" name="Content Placeholder 2"/>
          <p:cNvSpPr>
            <a:spLocks noGrp="1"/>
          </p:cNvSpPr>
          <p:nvPr>
            <p:ph idx="1"/>
          </p:nvPr>
        </p:nvSpPr>
        <p:spPr>
          <a:xfrm>
            <a:off x="838200" y="1600200"/>
            <a:ext cx="8153400" cy="4525963"/>
          </a:xfrm>
        </p:spPr>
        <p:txBody>
          <a:bodyPr>
            <a:normAutofit/>
          </a:bodyPr>
          <a:lstStyle/>
          <a:p>
            <a:pPr algn="just">
              <a:buFontTx/>
              <a:buChar char="-"/>
            </a:pPr>
            <a:r>
              <a:rPr lang="ru-RU" dirty="0"/>
              <a:t>основна функција централне банке, независно о којој земљи је ријеч. </a:t>
            </a:r>
            <a:endParaRPr lang="en-US" dirty="0"/>
          </a:p>
          <a:p>
            <a:pPr algn="just">
              <a:buFontTx/>
              <a:buChar char="-"/>
            </a:pPr>
            <a:endParaRPr lang="en-US" dirty="0"/>
          </a:p>
          <a:p>
            <a:pPr algn="just">
              <a:buFontTx/>
              <a:buChar char="-"/>
            </a:pPr>
            <a:r>
              <a:rPr lang="ru-RU" dirty="0"/>
              <a:t>Централна банка има кључну улогу у дефинисању и спровођењу монетарне политике која је, један од најважнијих елемената у склопу опште економске поли</a:t>
            </a:r>
            <a:r>
              <a:rPr lang="sr-Cyrl-BA" dirty="0"/>
              <a:t>тике земље.</a:t>
            </a:r>
            <a:endParaRPr lang="en-US" dirty="0"/>
          </a:p>
          <a:p>
            <a:pPr algn="just">
              <a:buFontTx/>
              <a:buChar char="-"/>
            </a:pPr>
            <a:endParaRPr lang="en-US" dirty="0"/>
          </a:p>
          <a:p>
            <a:pPr algn="just">
              <a:buFontTx/>
              <a:buChar char="-"/>
            </a:pPr>
            <a:r>
              <a:rPr lang="ru-RU" dirty="0"/>
              <a:t>начин спровођења монетарног регулисања, у великој мјери, зависи од степена независности централне банке</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8001000" cy="5745163"/>
          </a:xfrm>
        </p:spPr>
        <p:txBody>
          <a:bodyPr>
            <a:normAutofit/>
          </a:bodyPr>
          <a:lstStyle/>
          <a:p>
            <a:pPr algn="just"/>
            <a:r>
              <a:rPr lang="ru-RU" dirty="0"/>
              <a:t>У разним земљама примјењује се разноврсна лепеза инструмената, а исти инструменти имају различит значај од државе до државе. Ипак, као основне инструменте монетарног регу</a:t>
            </a:r>
            <a:r>
              <a:rPr lang="sr-Cyrl-BA" dirty="0"/>
              <a:t>лисања можемо навести сљедеће:</a:t>
            </a:r>
          </a:p>
          <a:p>
            <a:pPr algn="just">
              <a:buNone/>
            </a:pPr>
            <a:r>
              <a:rPr lang="ru-RU" dirty="0"/>
              <a:t>		- кредити централне банке пословним банкама,</a:t>
            </a:r>
          </a:p>
          <a:p>
            <a:pPr algn="just">
              <a:buNone/>
            </a:pPr>
            <a:r>
              <a:rPr lang="sr-Cyrl-BA" dirty="0"/>
              <a:t>		- операције на отвореном тржишту,</a:t>
            </a:r>
          </a:p>
          <a:p>
            <a:pPr algn="just">
              <a:buNone/>
            </a:pPr>
            <a:r>
              <a:rPr lang="ru-RU" dirty="0"/>
              <a:t>		- регулисање обавезних резерви банака, 	</a:t>
            </a:r>
          </a:p>
          <a:p>
            <a:pPr algn="just">
              <a:buNone/>
            </a:pPr>
            <a:r>
              <a:rPr lang="ru-RU" dirty="0"/>
              <a:t>		</a:t>
            </a:r>
            <a:r>
              <a:rPr lang="sr-Cyrl-BA" dirty="0"/>
              <a:t>- административне мјере монетарног регулисања.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sr-Cyrl-BA">
                <a:solidFill>
                  <a:schemeClr val="accent1">
                    <a:lumMod val="60000"/>
                    <a:lumOff val="40000"/>
                  </a:schemeClr>
                </a:solidFill>
              </a:rPr>
              <a:t>3. Функција банке банака</a:t>
            </a:r>
            <a:endParaRPr lang="en-US">
              <a:solidFill>
                <a:schemeClr val="accent1">
                  <a:lumMod val="60000"/>
                  <a:lumOff val="40000"/>
                </a:schemeClr>
              </a:solidFill>
            </a:endParaRPr>
          </a:p>
        </p:txBody>
      </p:sp>
      <p:sp>
        <p:nvSpPr>
          <p:cNvPr id="3" name="Content Placeholder 2"/>
          <p:cNvSpPr>
            <a:spLocks noGrp="1"/>
          </p:cNvSpPr>
          <p:nvPr>
            <p:ph idx="1"/>
          </p:nvPr>
        </p:nvSpPr>
        <p:spPr>
          <a:xfrm>
            <a:off x="838200" y="1295400"/>
            <a:ext cx="8153400" cy="5177897"/>
          </a:xfrm>
        </p:spPr>
        <p:txBody>
          <a:bodyPr>
            <a:normAutofit fontScale="55000" lnSpcReduction="20000"/>
          </a:bodyPr>
          <a:lstStyle/>
          <a:p>
            <a:pPr algn="just">
              <a:lnSpc>
                <a:spcPct val="160000"/>
              </a:lnSpc>
            </a:pPr>
            <a:r>
              <a:rPr lang="ru-RU" sz="3500" dirty="0" smtClean="0"/>
              <a:t>за </a:t>
            </a:r>
            <a:r>
              <a:rPr lang="ru-RU" sz="3500" dirty="0"/>
              <a:t>разлику од пословних банака, централна банка нема директне односе са сектором привреде и становништва. </a:t>
            </a:r>
            <a:endParaRPr lang="ru-RU" sz="3500" dirty="0" smtClean="0"/>
          </a:p>
          <a:p>
            <a:pPr algn="just">
              <a:lnSpc>
                <a:spcPct val="160000"/>
              </a:lnSpc>
            </a:pPr>
            <a:endParaRPr lang="en-US" sz="3500" dirty="0"/>
          </a:p>
          <a:p>
            <a:pPr algn="just">
              <a:lnSpc>
                <a:spcPct val="160000"/>
              </a:lnSpc>
            </a:pPr>
            <a:r>
              <a:rPr lang="ru-RU" sz="3500" b="1" dirty="0"/>
              <a:t>Њени главни клијенти су пословне банке </a:t>
            </a:r>
            <a:r>
              <a:rPr lang="ru-RU" sz="3500" dirty="0"/>
              <a:t>које</a:t>
            </a:r>
            <a:r>
              <a:rPr lang="en-US" sz="3500" dirty="0"/>
              <a:t>  </a:t>
            </a:r>
            <a:r>
              <a:rPr lang="ru-RU" sz="3500" dirty="0"/>
              <a:t>су нека врста посредника између централне банке и сектора </a:t>
            </a:r>
            <a:r>
              <a:rPr lang="sr-Cyrl-BA" sz="3500" dirty="0"/>
              <a:t>привреде и становништва</a:t>
            </a:r>
            <a:r>
              <a:rPr lang="sr-Cyrl-BA" sz="3500" dirty="0" smtClean="0"/>
              <a:t>.</a:t>
            </a:r>
          </a:p>
          <a:p>
            <a:pPr algn="just">
              <a:lnSpc>
                <a:spcPct val="160000"/>
              </a:lnSpc>
            </a:pPr>
            <a:endParaRPr lang="en-US" sz="3500" dirty="0"/>
          </a:p>
          <a:p>
            <a:pPr algn="just">
              <a:lnSpc>
                <a:spcPct val="160000"/>
              </a:lnSpc>
              <a:buFont typeface="Arial"/>
              <a:buNone/>
            </a:pPr>
            <a:r>
              <a:rPr lang="sr-Cyrl-BA" sz="3500" dirty="0"/>
              <a:t>На тај начин врши снабдијевање макросисте</a:t>
            </a:r>
            <a:r>
              <a:rPr lang="ru-RU" sz="3500" dirty="0"/>
              <a:t>ма потребном количином новчане масе и на тај начин обезбје</a:t>
            </a:r>
            <a:r>
              <a:rPr lang="sr-Cyrl-BA" sz="3500" dirty="0"/>
              <a:t>ђује његову оптималну ликвидност.</a:t>
            </a:r>
          </a:p>
          <a:p>
            <a:pPr>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24800" cy="5592763"/>
          </a:xfrm>
        </p:spPr>
        <p:txBody>
          <a:bodyPr>
            <a:normAutofit/>
          </a:bodyPr>
          <a:lstStyle/>
          <a:p>
            <a:pPr marL="0" indent="0">
              <a:buNone/>
            </a:pPr>
            <a:r>
              <a:rPr lang="ru-RU" dirty="0"/>
              <a:t>1. </a:t>
            </a:r>
            <a:r>
              <a:rPr lang="ru-RU" i="1" dirty="0"/>
              <a:t>Стандардни или редовни кредити. </a:t>
            </a:r>
          </a:p>
          <a:p>
            <a:r>
              <a:rPr lang="ru-RU" dirty="0"/>
              <a:t>канал емисије централне банке који је присутан у економски недовољно развијеним земљама и преко овог канала добрим дијелом се обезбјеђује ликвидност макросистема.</a:t>
            </a:r>
            <a:endParaRPr lang="en-US" dirty="0"/>
          </a:p>
          <a:p>
            <a:pPr>
              <a:buNone/>
            </a:pPr>
            <a:endParaRPr lang="ru-RU" dirty="0"/>
          </a:p>
          <a:p>
            <a:pPr>
              <a:buNone/>
            </a:pPr>
            <a:r>
              <a:rPr lang="sr-Cyrl-BA" i="1" dirty="0"/>
              <a:t>   2. Кредити за ликвидност</a:t>
            </a:r>
          </a:p>
          <a:p>
            <a:r>
              <a:rPr lang="ru-RU" dirty="0"/>
              <a:t>Да би сачувале своју ликвидност пословне банке имају на располагању четири линије</a:t>
            </a:r>
            <a:r>
              <a:rPr lang="sr-Cyrl-BA" dirty="0"/>
              <a:t> одбране (обавезне резерве, резерве ликвидности, </a:t>
            </a:r>
            <a:r>
              <a:rPr lang="ru-RU" dirty="0"/>
              <a:t>кориштење позајмица на тржишту новца, кредитор посљедњег уточишта  </a:t>
            </a:r>
            <a:r>
              <a:rPr lang="sr-Cyrl-BA" dirty="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sr-Cyrl-BA" b="1" dirty="0"/>
              <a:t>Састоји се из више елемената:</a:t>
            </a:r>
            <a:r>
              <a:rPr lang="en-US" b="1" dirty="0"/>
              <a:t/>
            </a:r>
            <a:br>
              <a:rPr lang="en-US" b="1"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699509"/>
              </p:ext>
            </p:extLst>
          </p:nvPr>
        </p:nvGraphicFramePr>
        <p:xfrm>
          <a:off x="152400" y="1676400"/>
          <a:ext cx="8839199" cy="4796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13085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04667" cy="1066799"/>
          </a:xfrm>
        </p:spPr>
        <p:txBody>
          <a:bodyPr/>
          <a:lstStyle/>
          <a:p>
            <a:r>
              <a:rPr lang="sr-Cyrl-BA" dirty="0">
                <a:solidFill>
                  <a:schemeClr val="accent1">
                    <a:lumMod val="60000"/>
                    <a:lumOff val="40000"/>
                  </a:schemeClr>
                </a:solidFill>
              </a:rPr>
              <a:t>4. Функција банкара државе</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914400" y="1600200"/>
            <a:ext cx="8001000" cy="4724400"/>
          </a:xfrm>
        </p:spPr>
        <p:txBody>
          <a:bodyPr>
            <a:normAutofit lnSpcReduction="10000"/>
          </a:bodyPr>
          <a:lstStyle/>
          <a:p>
            <a:pPr algn="just"/>
            <a:r>
              <a:rPr lang="sr-Cyrl-BA" dirty="0"/>
              <a:t>У функцији бан</a:t>
            </a:r>
            <a:r>
              <a:rPr lang="ru-RU" dirty="0"/>
              <a:t>кара државе, односно владе, централна банка се појављује као њихов </a:t>
            </a:r>
            <a:r>
              <a:rPr lang="ru-RU" i="1" dirty="0">
                <a:solidFill>
                  <a:schemeClr val="accent1">
                    <a:lumMod val="50000"/>
                  </a:schemeClr>
                </a:solidFill>
              </a:rPr>
              <a:t>благајник, консултант и кредитор</a:t>
            </a:r>
            <a:r>
              <a:rPr lang="ru-RU" i="1" dirty="0"/>
              <a:t>.</a:t>
            </a:r>
            <a:endParaRPr lang="en-US" i="1" dirty="0"/>
          </a:p>
          <a:p>
            <a:pPr>
              <a:buNone/>
            </a:pPr>
            <a:endParaRPr lang="ru-RU" i="1" dirty="0"/>
          </a:p>
          <a:p>
            <a:pPr algn="just"/>
            <a:r>
              <a:rPr lang="ru-RU" dirty="0"/>
              <a:t>У централним банкама многих држава су отворени рачуни владе и њених министарстава, преко којих се врши прилив буџетских прихода и измирење буџетских расхода. </a:t>
            </a:r>
            <a:endParaRPr lang="en-US" dirty="0"/>
          </a:p>
          <a:p>
            <a:pPr algn="just"/>
            <a:endParaRPr lang="ru-RU" dirty="0"/>
          </a:p>
          <a:p>
            <a:pPr algn="just"/>
            <a:r>
              <a:rPr lang="ru-RU" dirty="0"/>
              <a:t>Традиционално се код централне банке налазе златне и девизне резерве земље и преко њих се врше међународни обрачуни.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28600"/>
            <a:ext cx="7704667" cy="1219199"/>
          </a:xfrm>
        </p:spPr>
        <p:txBody>
          <a:bodyPr>
            <a:normAutofit fontScale="90000"/>
          </a:bodyPr>
          <a:lstStyle/>
          <a:p>
            <a:r>
              <a:rPr lang="sr-Cyrl-BA" sz="3600" dirty="0">
                <a:solidFill>
                  <a:schemeClr val="accent1">
                    <a:lumMod val="60000"/>
                    <a:lumOff val="40000"/>
                  </a:schemeClr>
                </a:solidFill>
              </a:rPr>
              <a:t> </a:t>
            </a:r>
            <a:r>
              <a:rPr lang="sr-Cyrl-BA" sz="3600" dirty="0" smtClean="0">
                <a:solidFill>
                  <a:schemeClr val="accent1">
                    <a:lumMod val="60000"/>
                    <a:lumOff val="40000"/>
                  </a:schemeClr>
                </a:solidFill>
              </a:rPr>
              <a:t>5. Управљање </a:t>
            </a:r>
            <a:r>
              <a:rPr lang="sr-Cyrl-BA" sz="3600" dirty="0">
                <a:solidFill>
                  <a:schemeClr val="accent1">
                    <a:lumMod val="60000"/>
                    <a:lumOff val="40000"/>
                  </a:schemeClr>
                </a:solidFill>
              </a:rPr>
              <a:t>девизним резервама</a:t>
            </a:r>
            <a:r>
              <a:rPr lang="en-GB" dirty="0"/>
              <a:t/>
            </a:r>
            <a:br>
              <a:rPr lang="en-GB" dirty="0"/>
            </a:br>
            <a:endParaRPr lang="en-US" dirty="0"/>
          </a:p>
        </p:txBody>
      </p:sp>
      <p:sp>
        <p:nvSpPr>
          <p:cNvPr id="3" name="Content Placeholder 2"/>
          <p:cNvSpPr>
            <a:spLocks noGrp="1"/>
          </p:cNvSpPr>
          <p:nvPr>
            <p:ph idx="1"/>
          </p:nvPr>
        </p:nvSpPr>
        <p:spPr>
          <a:xfrm>
            <a:off x="982133" y="1447799"/>
            <a:ext cx="7704667" cy="4876801"/>
          </a:xfrm>
        </p:spPr>
        <p:txBody>
          <a:bodyPr>
            <a:normAutofit fontScale="92500" lnSpcReduction="20000"/>
          </a:bodyPr>
          <a:lstStyle/>
          <a:p>
            <a:pPr algn="just"/>
            <a:r>
              <a:rPr lang="sr-Cyrl-BA" dirty="0" smtClean="0"/>
              <a:t>Девизне резерве </a:t>
            </a:r>
            <a:r>
              <a:rPr lang="ru-RU" dirty="0" smtClean="0"/>
              <a:t>су </a:t>
            </a:r>
            <a:r>
              <a:rPr lang="ru-RU" dirty="0"/>
              <a:t>страна </a:t>
            </a:r>
            <a:r>
              <a:rPr lang="ru-RU" dirty="0" smtClean="0"/>
              <a:t>актива/средства </a:t>
            </a:r>
            <a:r>
              <a:rPr lang="ru-RU" dirty="0"/>
              <a:t>која су под контролом монетарних власти и која су на располагању монетарним властима за потребе директног финансирања неравнотежа у платном билансу, индиректног регулисања неравнотежа интервенцијама на девизном тржишту ради утицаја на </a:t>
            </a:r>
            <a:r>
              <a:rPr lang="ru-RU" dirty="0" smtClean="0"/>
              <a:t>курс </a:t>
            </a:r>
            <a:r>
              <a:rPr lang="ru-RU" dirty="0"/>
              <a:t>и за друге сврхе</a:t>
            </a:r>
            <a:r>
              <a:rPr lang="ru-RU" dirty="0" smtClean="0"/>
              <a:t>.</a:t>
            </a:r>
          </a:p>
          <a:p>
            <a:pPr algn="just"/>
            <a:endParaRPr lang="ru-RU" dirty="0"/>
          </a:p>
          <a:p>
            <a:pPr algn="just"/>
            <a:r>
              <a:rPr lang="ru-RU" dirty="0" smtClean="0"/>
              <a:t>Девизне </a:t>
            </a:r>
            <a:r>
              <a:rPr lang="ru-RU" dirty="0"/>
              <a:t>резерве државе у ширем смислу чине девизне резерве централне банке и девизне резерве комерцијалних банака. </a:t>
            </a:r>
            <a:endParaRPr lang="ru-RU" dirty="0" smtClean="0"/>
          </a:p>
          <a:p>
            <a:pPr algn="just"/>
            <a:endParaRPr lang="ru-RU" dirty="0"/>
          </a:p>
          <a:p>
            <a:pPr algn="just"/>
            <a:r>
              <a:rPr lang="ru-RU" dirty="0" smtClean="0"/>
              <a:t>Они </a:t>
            </a:r>
            <a:r>
              <a:rPr lang="ru-RU" dirty="0"/>
              <a:t>служе, између осталог, за </a:t>
            </a:r>
            <a:r>
              <a:rPr lang="ru-RU" dirty="0" smtClean="0"/>
              <a:t>обезбијеђивање </a:t>
            </a:r>
            <a:r>
              <a:rPr lang="ru-RU" dirty="0"/>
              <a:t>међународне ликвидности земље, остваривање задатака монетарне политике и олакшавање приступа међународним тржиштима капитала.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48851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533400"/>
            <a:ext cx="7704667" cy="5791200"/>
          </a:xfrm>
        </p:spPr>
        <p:txBody>
          <a:bodyPr/>
          <a:lstStyle/>
          <a:p>
            <a:r>
              <a:rPr lang="ru-RU" dirty="0"/>
              <a:t>Ниво девизних резерви је </a:t>
            </a:r>
            <a:r>
              <a:rPr lang="ru-RU" b="1" dirty="0"/>
              <a:t>показатељ квалитета економске политике и инвестиционе климе, </a:t>
            </a:r>
            <a:r>
              <a:rPr lang="ru-RU" dirty="0"/>
              <a:t>па је адекватан ниво девизних резерви важан и за одржавање </a:t>
            </a:r>
            <a:r>
              <a:rPr lang="ru-RU" dirty="0" smtClean="0"/>
              <a:t>повјерења </a:t>
            </a:r>
            <a:r>
              <a:rPr lang="ru-RU" dirty="0"/>
              <a:t>међународне јавности</a:t>
            </a:r>
            <a:r>
              <a:rPr lang="ru-RU" dirty="0" smtClean="0"/>
              <a:t>.</a:t>
            </a:r>
          </a:p>
          <a:p>
            <a:endParaRPr lang="ru-RU" dirty="0"/>
          </a:p>
          <a:p>
            <a:r>
              <a:rPr lang="ru-RU" dirty="0" smtClean="0"/>
              <a:t>Најчешће девизне резерве чине: долар, евро, монетарно злато, ХОВ итд.</a:t>
            </a:r>
          </a:p>
          <a:p>
            <a:endParaRPr lang="ru-RU" dirty="0"/>
          </a:p>
          <a:p>
            <a:r>
              <a:rPr lang="ru-RU" dirty="0" smtClean="0"/>
              <a:t>У активностима ЦБ данас значајно мјесто заузимају послови управљања девизним резервама, као начина за стицање додатног прихода или управљања расположивим средствима</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37675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90599"/>
          </a:xfrm>
        </p:spPr>
        <p:txBody>
          <a:bodyPr/>
          <a:lstStyle/>
          <a:p>
            <a:r>
              <a:rPr lang="sr-Cyrl-BA" dirty="0" smtClean="0">
                <a:solidFill>
                  <a:schemeClr val="accent1">
                    <a:lumMod val="60000"/>
                    <a:lumOff val="40000"/>
                  </a:schemeClr>
                </a:solidFill>
              </a:rPr>
              <a:t>6. </a:t>
            </a:r>
            <a:r>
              <a:rPr lang="sr-Cyrl-BA" dirty="0">
                <a:solidFill>
                  <a:schemeClr val="accent1">
                    <a:lumMod val="60000"/>
                    <a:lumOff val="40000"/>
                  </a:schemeClr>
                </a:solidFill>
              </a:rPr>
              <a:t>Контролна функција</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982133" y="1981200"/>
            <a:ext cx="7704667" cy="4018616"/>
          </a:xfrm>
        </p:spPr>
        <p:txBody>
          <a:bodyPr>
            <a:normAutofit/>
          </a:bodyPr>
          <a:lstStyle/>
          <a:p>
            <a:pPr algn="just"/>
            <a:r>
              <a:rPr lang="ru-RU" dirty="0" smtClean="0"/>
              <a:t>Ова </a:t>
            </a:r>
            <a:r>
              <a:rPr lang="ru-RU" dirty="0"/>
              <a:t>функција централне банке реализује се преко праћења (мониторинга), контроле и кориговања пословне активности по</a:t>
            </a:r>
            <a:r>
              <a:rPr lang="sr-Cyrl-BA" dirty="0"/>
              <a:t>словног банкарства</a:t>
            </a:r>
            <a:endParaRPr lang="en-US" dirty="0"/>
          </a:p>
          <a:p>
            <a:pPr algn="just">
              <a:buNone/>
            </a:pPr>
            <a:endParaRPr lang="sr-Cyrl-BA" dirty="0"/>
          </a:p>
          <a:p>
            <a:pPr algn="just"/>
            <a:r>
              <a:rPr lang="sr-Cyrl-BA" dirty="0"/>
              <a:t>издавање (и одузимање) дозвола </a:t>
            </a:r>
            <a:r>
              <a:rPr lang="ru-RU" dirty="0"/>
              <a:t>за рад и обављање одређених врста операција , п</a:t>
            </a:r>
            <a:r>
              <a:rPr lang="sr-Cyrl-BA" dirty="0"/>
              <a:t>ровјера и анализа </a:t>
            </a:r>
            <a:r>
              <a:rPr lang="ru-RU" dirty="0"/>
              <a:t>финансијских извјештаја, прописивање одређених норматива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23999"/>
          </a:xfrm>
        </p:spPr>
        <p:txBody>
          <a:bodyPr>
            <a:normAutofit/>
          </a:bodyPr>
          <a:lstStyle/>
          <a:p>
            <a:r>
              <a:rPr lang="sr-Cyrl-BA" dirty="0" smtClean="0">
                <a:solidFill>
                  <a:schemeClr val="accent1">
                    <a:lumMod val="60000"/>
                    <a:lumOff val="40000"/>
                  </a:schemeClr>
                </a:solidFill>
              </a:rPr>
              <a:t>7. </a:t>
            </a:r>
            <a:r>
              <a:rPr lang="sr-Cyrl-BA" dirty="0">
                <a:solidFill>
                  <a:schemeClr val="accent1">
                    <a:lumMod val="60000"/>
                    <a:lumOff val="40000"/>
                  </a:schemeClr>
                </a:solidFill>
              </a:rPr>
              <a:t>Организација платног промета</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157682" y="2133600"/>
            <a:ext cx="7529117" cy="3581400"/>
          </a:xfrm>
        </p:spPr>
        <p:txBody>
          <a:bodyPr>
            <a:normAutofit/>
          </a:bodyPr>
          <a:lstStyle/>
          <a:p>
            <a:r>
              <a:rPr lang="ru-RU" dirty="0" smtClean="0"/>
              <a:t>Појам платног промета</a:t>
            </a:r>
          </a:p>
          <a:p>
            <a:pPr marL="0" indent="0">
              <a:buNone/>
            </a:pPr>
            <a:endParaRPr lang="ru-RU" dirty="0"/>
          </a:p>
          <a:p>
            <a:r>
              <a:rPr lang="ru-RU" dirty="0" smtClean="0"/>
              <a:t>Централна </a:t>
            </a:r>
            <a:r>
              <a:rPr lang="ru-RU" dirty="0"/>
              <a:t>банка је обавезна да обезбиједи брзо и ефикасно функционисање платног промета у земљи.</a:t>
            </a:r>
            <a:endParaRPr lang="en-US" dirty="0"/>
          </a:p>
          <a:p>
            <a:pPr>
              <a:buNone/>
            </a:pPr>
            <a:endParaRPr lang="ru-RU" dirty="0"/>
          </a:p>
          <a:p>
            <a:r>
              <a:rPr lang="ru-RU" dirty="0"/>
              <a:t>Заједно са пословним банкама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95399"/>
          </a:xfrm>
        </p:spPr>
        <p:txBody>
          <a:bodyPr>
            <a:normAutofit/>
          </a:bodyPr>
          <a:lstStyle/>
          <a:p>
            <a:r>
              <a:rPr lang="sr-Cyrl-BA" dirty="0" smtClean="0">
                <a:solidFill>
                  <a:schemeClr val="accent1">
                    <a:lumMod val="60000"/>
                    <a:lumOff val="40000"/>
                  </a:schemeClr>
                </a:solidFill>
              </a:rPr>
              <a:t>8. </a:t>
            </a:r>
            <a:r>
              <a:rPr lang="sr-Cyrl-BA" dirty="0">
                <a:solidFill>
                  <a:schemeClr val="accent1">
                    <a:lumMod val="60000"/>
                    <a:lumOff val="40000"/>
                  </a:schemeClr>
                </a:solidFill>
              </a:rPr>
              <a:t>Спољноекономска функција</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066799" y="1828800"/>
            <a:ext cx="7598535" cy="3352800"/>
          </a:xfrm>
        </p:spPr>
        <p:txBody>
          <a:bodyPr/>
          <a:lstStyle/>
          <a:p>
            <a:pPr algn="just"/>
            <a:r>
              <a:rPr lang="ru-RU" dirty="0"/>
              <a:t>регулише плаћања и кредитирање према иностранству и управља спољним дуговима, те води рачуна о стабилности девизног курса.</a:t>
            </a:r>
            <a:endParaRPr lang="en-US" dirty="0"/>
          </a:p>
          <a:p>
            <a:pPr algn="just"/>
            <a:endParaRPr lang="en-US" dirty="0"/>
          </a:p>
          <a:p>
            <a:pPr algn="just"/>
            <a:r>
              <a:rPr lang="sr-Cyrl-CS" dirty="0"/>
              <a:t>Управља</a:t>
            </a:r>
            <a:r>
              <a:rPr lang="ru-RU" dirty="0"/>
              <a:t> девизним резервама земље</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09" y="232303"/>
            <a:ext cx="7704667" cy="1142999"/>
          </a:xfrm>
        </p:spPr>
        <p:txBody>
          <a:bodyPr/>
          <a:lstStyle/>
          <a:p>
            <a:r>
              <a:rPr lang="sr-Cyrl-BA" dirty="0" smtClean="0">
                <a:solidFill>
                  <a:schemeClr val="accent1">
                    <a:lumMod val="60000"/>
                    <a:lumOff val="40000"/>
                  </a:schemeClr>
                </a:solidFill>
              </a:rPr>
              <a:t>9. </a:t>
            </a:r>
            <a:r>
              <a:rPr lang="sr-Cyrl-BA" dirty="0">
                <a:solidFill>
                  <a:schemeClr val="accent1">
                    <a:lumMod val="60000"/>
                    <a:lumOff val="40000"/>
                  </a:schemeClr>
                </a:solidFill>
              </a:rPr>
              <a:t>Развојна функција</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1143000" y="1447801"/>
            <a:ext cx="7772400" cy="1371600"/>
          </a:xfrm>
        </p:spPr>
        <p:txBody>
          <a:bodyPr/>
          <a:lstStyle/>
          <a:p>
            <a:r>
              <a:rPr lang="sr-Cyrl-BA" dirty="0"/>
              <a:t>У неразвијеним земљама уз помоћ селективног кредитирања појединих привредних грана</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Title 1"/>
          <p:cNvSpPr txBox="1">
            <a:spLocks/>
          </p:cNvSpPr>
          <p:nvPr/>
        </p:nvSpPr>
        <p:spPr>
          <a:xfrm>
            <a:off x="1066800" y="3429000"/>
            <a:ext cx="7772400" cy="838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sr-Latn-BA" sz="3600" i="0" u="none" strike="noStrike" kern="1200" cap="none" spc="0" normalizeH="0" baseline="0" noProof="0" dirty="0" smtClean="0">
                <a:ln>
                  <a:noFill/>
                </a:ln>
                <a:solidFill>
                  <a:schemeClr val="accent1">
                    <a:lumMod val="60000"/>
                    <a:lumOff val="40000"/>
                  </a:schemeClr>
                </a:solidFill>
                <a:uLnTx/>
                <a:uFillTx/>
                <a:latin typeface="+mj-lt"/>
                <a:ea typeface="+mj-ea"/>
                <a:cs typeface="+mj-cs"/>
              </a:rPr>
              <a:t>10</a:t>
            </a:r>
            <a:r>
              <a:rPr kumimoji="0" lang="sr-Cyrl-BA" sz="3600" i="0" u="none" strike="noStrike" kern="1200" cap="none" spc="0" normalizeH="0" baseline="0" noProof="0" dirty="0" smtClean="0">
                <a:ln>
                  <a:noFill/>
                </a:ln>
                <a:solidFill>
                  <a:schemeClr val="accent1">
                    <a:lumMod val="60000"/>
                    <a:lumOff val="40000"/>
                  </a:schemeClr>
                </a:solidFill>
                <a:uLnTx/>
                <a:uFillTx/>
                <a:latin typeface="+mj-lt"/>
                <a:ea typeface="+mj-ea"/>
                <a:cs typeface="+mj-cs"/>
              </a:rPr>
              <a:t>. </a:t>
            </a:r>
            <a:r>
              <a:rPr kumimoji="0" lang="sr-Cyrl-BA" sz="3600" i="0" u="none" strike="noStrike" kern="1200" cap="none" spc="0" normalizeH="0" baseline="0" noProof="0" dirty="0">
                <a:ln>
                  <a:noFill/>
                </a:ln>
                <a:solidFill>
                  <a:schemeClr val="accent1">
                    <a:lumMod val="60000"/>
                    <a:lumOff val="40000"/>
                  </a:schemeClr>
                </a:solidFill>
                <a:uLnTx/>
                <a:uFillTx/>
                <a:latin typeface="+mj-lt"/>
                <a:ea typeface="+mj-ea"/>
                <a:cs typeface="+mj-cs"/>
              </a:rPr>
              <a:t>Информационо</a:t>
            </a:r>
            <a:r>
              <a:rPr lang="sr-Cyrl-BA" sz="3600" baseline="0" dirty="0">
                <a:solidFill>
                  <a:schemeClr val="accent1">
                    <a:lumMod val="60000"/>
                    <a:lumOff val="40000"/>
                  </a:schemeClr>
                </a:solidFill>
                <a:latin typeface="+mj-lt"/>
                <a:ea typeface="+mj-ea"/>
                <a:cs typeface="+mj-cs"/>
              </a:rPr>
              <a:t>-истраживачка</a:t>
            </a:r>
            <a:r>
              <a:rPr lang="sr-Cyrl-BA" sz="3600" dirty="0">
                <a:solidFill>
                  <a:schemeClr val="accent1">
                    <a:lumMod val="60000"/>
                    <a:lumOff val="40000"/>
                  </a:schemeClr>
                </a:solidFill>
                <a:latin typeface="+mj-lt"/>
                <a:ea typeface="+mj-ea"/>
                <a:cs typeface="+mj-cs"/>
              </a:rPr>
              <a:t> </a:t>
            </a:r>
            <a:r>
              <a:rPr kumimoji="0" lang="sr-Cyrl-BA" sz="3600" i="0" u="none" strike="noStrike" kern="1200" cap="none" spc="0" normalizeH="0" baseline="0" noProof="0" dirty="0">
                <a:ln>
                  <a:noFill/>
                </a:ln>
                <a:solidFill>
                  <a:schemeClr val="accent1">
                    <a:lumMod val="60000"/>
                    <a:lumOff val="40000"/>
                  </a:schemeClr>
                </a:solidFill>
                <a:uLnTx/>
                <a:uFillTx/>
                <a:latin typeface="+mj-lt"/>
                <a:ea typeface="+mj-ea"/>
                <a:cs typeface="+mj-cs"/>
              </a:rPr>
              <a:t>функција</a:t>
            </a:r>
            <a:endParaRPr kumimoji="0" lang="en-US" sz="3600" i="0" u="none" strike="noStrike" kern="1200" cap="none" spc="0" normalizeH="0" baseline="0" noProof="0" dirty="0">
              <a:ln>
                <a:noFill/>
              </a:ln>
              <a:solidFill>
                <a:schemeClr val="accent1">
                  <a:lumMod val="60000"/>
                  <a:lumOff val="40000"/>
                </a:schemeClr>
              </a:solidFill>
              <a:uLnTx/>
              <a:uFillTx/>
              <a:latin typeface="+mj-lt"/>
              <a:ea typeface="+mj-ea"/>
              <a:cs typeface="+mj-cs"/>
            </a:endParaRPr>
          </a:p>
        </p:txBody>
      </p:sp>
      <p:sp>
        <p:nvSpPr>
          <p:cNvPr id="6" name="Content Placeholder 2"/>
          <p:cNvSpPr txBox="1">
            <a:spLocks/>
          </p:cNvSpPr>
          <p:nvPr/>
        </p:nvSpPr>
        <p:spPr>
          <a:xfrm>
            <a:off x="1066800" y="4724400"/>
            <a:ext cx="7848600" cy="1676399"/>
          </a:xfrm>
          <a:prstGeom prst="rect">
            <a:avLst/>
          </a:prstGeom>
        </p:spPr>
        <p:txBody>
          <a:bodyPr vert="horz" lIns="91440" tIns="45720" rIns="91440" bIns="45720" rtlCol="0">
            <a:normAutofit/>
          </a:bodyPr>
          <a:lstStyle/>
          <a:p>
            <a:r>
              <a:rPr lang="ru-RU" sz="2200" dirty="0"/>
              <a:t>значајна је њихова научно-истраживачка дјелатност и често представљају значајне  информационо-статистичке </a:t>
            </a:r>
            <a:r>
              <a:rPr lang="sr-Cyrl-BA" sz="2200" dirty="0"/>
              <a:t>центре</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415"/>
            <a:ext cx="7704667" cy="914399"/>
          </a:xfrm>
        </p:spPr>
        <p:txBody>
          <a:bodyPr/>
          <a:lstStyle/>
          <a:p>
            <a:pPr algn="ctr"/>
            <a:r>
              <a:rPr lang="sr-Cyrl-BA" dirty="0">
                <a:solidFill>
                  <a:schemeClr val="accent1">
                    <a:lumMod val="75000"/>
                  </a:schemeClr>
                </a:solidFill>
              </a:rPr>
              <a:t>Биланс централне банке</a:t>
            </a:r>
            <a:endParaRPr lang="en-US" dirty="0">
              <a:solidFill>
                <a:schemeClr val="accent1">
                  <a:lumMod val="75000"/>
                </a:schemeClr>
              </a:solidFill>
            </a:endParaRPr>
          </a:p>
        </p:txBody>
      </p:sp>
      <p:sp>
        <p:nvSpPr>
          <p:cNvPr id="3" name="Content Placeholder 2"/>
          <p:cNvSpPr>
            <a:spLocks noGrp="1"/>
          </p:cNvSpPr>
          <p:nvPr>
            <p:ph idx="1"/>
          </p:nvPr>
        </p:nvSpPr>
        <p:spPr>
          <a:xfrm>
            <a:off x="914400" y="1371600"/>
            <a:ext cx="8001000" cy="4754563"/>
          </a:xfrm>
        </p:spPr>
        <p:txBody>
          <a:bodyPr>
            <a:normAutofit fontScale="92500" lnSpcReduction="10000"/>
          </a:bodyPr>
          <a:lstStyle/>
          <a:p>
            <a:r>
              <a:rPr lang="sr-Cyrl-BA" i="1" dirty="0"/>
              <a:t>Пасивне операције</a:t>
            </a:r>
            <a:r>
              <a:rPr lang="sr-Cyrl-BA" dirty="0"/>
              <a:t>: емисија готовог новца, пријем депозита банака и депозита државе</a:t>
            </a:r>
          </a:p>
          <a:p>
            <a:pPr>
              <a:buNone/>
            </a:pPr>
            <a:endParaRPr lang="sr-Cyrl-BA" dirty="0"/>
          </a:p>
          <a:p>
            <a:r>
              <a:rPr lang="sr-Cyrl-BA" i="1" dirty="0"/>
              <a:t>Активне операције</a:t>
            </a:r>
            <a:r>
              <a:rPr lang="sr-Cyrl-BA" dirty="0"/>
              <a:t>: кредитни послови са пословним банкама, кредити држави и операције на отвореном и девизном тржишту</a:t>
            </a:r>
            <a:endParaRPr lang="en-US" dirty="0"/>
          </a:p>
          <a:p>
            <a:endParaRPr lang="sr-Cyrl-BA" dirty="0"/>
          </a:p>
          <a:p>
            <a:pPr>
              <a:buNone/>
            </a:pPr>
            <a:r>
              <a:rPr lang="sr-Cyrl-BA" sz="2400" dirty="0"/>
              <a:t>                           Актива</a:t>
            </a:r>
            <a:r>
              <a:rPr lang="en-US" sz="2400" dirty="0"/>
              <a:t>         </a:t>
            </a:r>
            <a:r>
              <a:rPr lang="sr-Cyrl-BA" sz="2400" dirty="0"/>
              <a:t>                  </a:t>
            </a:r>
            <a:r>
              <a:rPr lang="en-US" sz="2400" dirty="0"/>
              <a:t>                  </a:t>
            </a:r>
            <a:r>
              <a:rPr lang="sr-Cyrl-BA" sz="2400" dirty="0"/>
              <a:t>Пасива </a:t>
            </a:r>
            <a:endParaRPr lang="en-US" sz="2400" dirty="0"/>
          </a:p>
          <a:p>
            <a:pPr>
              <a:buNone/>
            </a:pPr>
            <a:endParaRPr lang="sr-Cyrl-BA" sz="2400" dirty="0"/>
          </a:p>
          <a:p>
            <a:pPr>
              <a:buFontTx/>
              <a:buChar char="-"/>
            </a:pPr>
            <a:r>
              <a:rPr lang="sr-Cyrl-BA" sz="2000" dirty="0"/>
              <a:t>Кредити ЦБ пословним банкама     - депозити пословних</a:t>
            </a:r>
            <a:r>
              <a:rPr lang="en-US" sz="2000" dirty="0"/>
              <a:t> </a:t>
            </a:r>
            <a:r>
              <a:rPr lang="sr-Cyrl-BA" sz="2000" dirty="0"/>
              <a:t>банака </a:t>
            </a:r>
          </a:p>
          <a:p>
            <a:pPr>
              <a:buNone/>
            </a:pPr>
            <a:r>
              <a:rPr lang="sr-Cyrl-BA" sz="2000" dirty="0"/>
              <a:t>-    Кредити ЦБ држави                                - депозити државе</a:t>
            </a:r>
          </a:p>
          <a:p>
            <a:pPr>
              <a:buNone/>
            </a:pPr>
            <a:r>
              <a:rPr lang="sr-Cyrl-BA" sz="2000" dirty="0"/>
              <a:t>-  Девизни рачуни ЦБ                                   - готов новац у оптицају</a:t>
            </a:r>
            <a:endParaRPr lang="en-US" sz="20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cxnSp>
        <p:nvCxnSpPr>
          <p:cNvPr id="5" name="Straight Connector 4"/>
          <p:cNvCxnSpPr/>
          <p:nvPr/>
        </p:nvCxnSpPr>
        <p:spPr>
          <a:xfrm>
            <a:off x="838200" y="46482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229894" y="5371306"/>
            <a:ext cx="1295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16CFA-D4E8-6094-E64C-DE6DFD562A67}"/>
              </a:ext>
            </a:extLst>
          </p:cNvPr>
          <p:cNvSpPr>
            <a:spLocks noGrp="1"/>
          </p:cNvSpPr>
          <p:nvPr>
            <p:ph idx="1"/>
          </p:nvPr>
        </p:nvSpPr>
        <p:spPr>
          <a:xfrm>
            <a:off x="982133" y="2133600"/>
            <a:ext cx="7704667" cy="3866216"/>
          </a:xfrm>
        </p:spPr>
        <p:txBody>
          <a:bodyPr>
            <a:normAutofit/>
          </a:bodyPr>
          <a:lstStyle/>
          <a:p>
            <a:r>
              <a:rPr lang="ru-RU" sz="2200" b="0" i="0" dirty="0">
                <a:solidFill>
                  <a:srgbClr val="000000"/>
                </a:solidFill>
                <a:effectLst/>
                <a:latin typeface="ArialOOEnc"/>
              </a:rPr>
              <a:t>У принципу се може рећи да су независније централне банке у оним земљама које су по закону потчињене парламенту, него оне потчињене министарству финансија. </a:t>
            </a:r>
            <a:endParaRPr lang="sr-Latn-BA" sz="2200" b="0" i="0" dirty="0">
              <a:solidFill>
                <a:srgbClr val="000000"/>
              </a:solidFill>
              <a:effectLst/>
              <a:latin typeface="ArialOOEnc"/>
            </a:endParaRPr>
          </a:p>
          <a:p>
            <a:endParaRPr lang="sr-Latn-BA" sz="2200" dirty="0">
              <a:solidFill>
                <a:srgbClr val="000000"/>
              </a:solidFill>
              <a:latin typeface="ArialOOEnc"/>
            </a:endParaRPr>
          </a:p>
          <a:p>
            <a:r>
              <a:rPr lang="ru-RU" sz="2200" b="0" i="0" dirty="0">
                <a:solidFill>
                  <a:srgbClr val="000000"/>
                </a:solidFill>
                <a:effectLst/>
                <a:latin typeface="ArialOOEnc"/>
              </a:rPr>
              <a:t>У већини</a:t>
            </a:r>
            <a:r>
              <a:rPr lang="sr-Latn-BA" sz="2200" b="0" i="0" dirty="0">
                <a:solidFill>
                  <a:srgbClr val="000000"/>
                </a:solidFill>
                <a:effectLst/>
                <a:latin typeface="ArialOOEnc"/>
              </a:rPr>
              <a:t> </a:t>
            </a:r>
            <a:r>
              <a:rPr lang="ru-RU" sz="2200" b="0" i="0" dirty="0">
                <a:solidFill>
                  <a:srgbClr val="000000"/>
                </a:solidFill>
                <a:effectLst/>
                <a:latin typeface="ArialOOEnc"/>
              </a:rPr>
              <a:t>земаља централне банке су потчињене министарствима финансија, а у р</a:t>
            </a:r>
            <a:r>
              <a:rPr lang="sr-Cyrl-BA" sz="2200" b="0" i="0" dirty="0">
                <a:solidFill>
                  <a:srgbClr val="000000"/>
                </a:solidFill>
                <a:effectLst/>
                <a:latin typeface="ArialOOEnc"/>
              </a:rPr>
              <a:t>иј</a:t>
            </a:r>
            <a:r>
              <a:rPr lang="ru-RU" sz="2200" b="0" i="0" dirty="0">
                <a:solidFill>
                  <a:srgbClr val="000000"/>
                </a:solidFill>
                <a:effectLst/>
                <a:latin typeface="ArialOOEnc"/>
              </a:rPr>
              <a:t>еђим случајевима парламентима (САД, прије Њемачка, Швајцарска, Шведска, Холандија)</a:t>
            </a:r>
            <a:r>
              <a:rPr lang="ru-RU" sz="2200" dirty="0"/>
              <a:t> </a:t>
            </a:r>
            <a:br>
              <a:rPr lang="ru-RU" sz="2200" dirty="0"/>
            </a:br>
            <a:endParaRPr lang="sr-Latn-BA" sz="2200" dirty="0"/>
          </a:p>
        </p:txBody>
      </p:sp>
      <p:sp>
        <p:nvSpPr>
          <p:cNvPr id="4" name="Slide Number Placeholder 3">
            <a:extLst>
              <a:ext uri="{FF2B5EF4-FFF2-40B4-BE49-F238E27FC236}">
                <a16:creationId xmlns:a16="http://schemas.microsoft.com/office/drawing/2014/main" id="{AA6940A3-CFDA-6474-47AD-C44AC5DAA889}"/>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5" name="Title 3">
            <a:extLst>
              <a:ext uri="{FF2B5EF4-FFF2-40B4-BE49-F238E27FC236}">
                <a16:creationId xmlns:a16="http://schemas.microsoft.com/office/drawing/2014/main" id="{D57A4CD6-0765-C28A-CADB-4A26E0B3977E}"/>
              </a:ext>
            </a:extLst>
          </p:cNvPr>
          <p:cNvSpPr>
            <a:spLocks noGrp="1"/>
          </p:cNvSpPr>
          <p:nvPr>
            <p:ph type="title"/>
          </p:nvPr>
        </p:nvSpPr>
        <p:spPr>
          <a:xfrm>
            <a:off x="982133" y="457201"/>
            <a:ext cx="7704667" cy="1981200"/>
          </a:xfrm>
        </p:spPr>
        <p:txBody>
          <a:bodyPr>
            <a:normAutofit/>
          </a:bodyPr>
          <a:lstStyle/>
          <a:p>
            <a:r>
              <a:rPr lang="sr-Cyrl-BA" sz="3200" dirty="0">
                <a:solidFill>
                  <a:schemeClr val="accent1">
                    <a:lumMod val="75000"/>
                  </a:schemeClr>
                </a:solidFill>
                <a:effectLst/>
              </a:rPr>
              <a:t>Независност</a:t>
            </a:r>
            <a:r>
              <a:rPr lang="sr-Latn-ME" sz="3200" dirty="0">
                <a:solidFill>
                  <a:schemeClr val="accent1">
                    <a:lumMod val="75000"/>
                  </a:schemeClr>
                </a:solidFill>
                <a:effectLst/>
              </a:rPr>
              <a:t> </a:t>
            </a:r>
            <a:r>
              <a:rPr lang="sr-Cyrl-BA" sz="3200" dirty="0">
                <a:solidFill>
                  <a:schemeClr val="accent1">
                    <a:lumMod val="75000"/>
                  </a:schemeClr>
                </a:solidFill>
                <a:effectLst/>
              </a:rPr>
              <a:t>централне банке</a:t>
            </a:r>
            <a:endParaRPr lang="en-US" sz="3200" dirty="0">
              <a:solidFill>
                <a:schemeClr val="accent1">
                  <a:lumMod val="75000"/>
                </a:schemeClr>
              </a:solidFill>
              <a:effectLst/>
            </a:endParaRPr>
          </a:p>
        </p:txBody>
      </p:sp>
    </p:spTree>
    <p:extLst>
      <p:ext uri="{BB962C8B-B14F-4D97-AF65-F5344CB8AC3E}">
        <p14:creationId xmlns:p14="http://schemas.microsoft.com/office/powerpoint/2010/main" val="165232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838200"/>
            <a:ext cx="7620000" cy="5562599"/>
          </a:xfrm>
        </p:spPr>
        <p:txBody>
          <a:bodyPr>
            <a:normAutofit lnSpcReduction="10000"/>
          </a:bodyPr>
          <a:lstStyle/>
          <a:p>
            <a:pPr marL="457200" indent="-457200" algn="just">
              <a:lnSpc>
                <a:spcPct val="80000"/>
              </a:lnSpc>
            </a:pPr>
            <a:endParaRPr lang="sr-Cyrl-BA" sz="2800" dirty="0"/>
          </a:p>
          <a:p>
            <a:pPr marL="457200" indent="-457200" algn="just">
              <a:lnSpc>
                <a:spcPct val="80000"/>
              </a:lnSpc>
            </a:pPr>
            <a:r>
              <a:rPr lang="sr-Cyrl-BA" sz="2800" dirty="0"/>
              <a:t>Независна </a:t>
            </a:r>
            <a:r>
              <a:rPr lang="sr-Cyrl-CS" sz="2800" dirty="0"/>
              <a:t>ЦБ </a:t>
            </a:r>
            <a:r>
              <a:rPr lang="ru-RU" sz="2800" dirty="0"/>
              <a:t>функциони</a:t>
            </a:r>
            <a:r>
              <a:rPr lang="sr-Cyrl-CS" sz="2800" dirty="0"/>
              <a:t>ш</a:t>
            </a:r>
            <a:r>
              <a:rPr lang="ru-RU" sz="2800" dirty="0"/>
              <a:t>е</a:t>
            </a:r>
            <a:r>
              <a:rPr lang="sr-Cyrl-BA" sz="2800" dirty="0"/>
              <a:t> </a:t>
            </a:r>
            <a:r>
              <a:rPr lang="ru-RU" sz="2800" dirty="0"/>
              <a:t>по правилима која </a:t>
            </a:r>
            <a:r>
              <a:rPr lang="sr-Cyrl-CS" sz="2800" dirty="0"/>
              <a:t>не дозвољавају утицај владе</a:t>
            </a:r>
            <a:r>
              <a:rPr lang="ru-RU" sz="2800" dirty="0"/>
              <a:t> на пословање ЦБ</a:t>
            </a:r>
          </a:p>
          <a:p>
            <a:pPr marL="0" indent="0" algn="just">
              <a:lnSpc>
                <a:spcPct val="80000"/>
              </a:lnSpc>
              <a:buNone/>
            </a:pPr>
            <a:endParaRPr lang="sr-Latn-ME" sz="2800" dirty="0"/>
          </a:p>
          <a:p>
            <a:pPr marL="457200" indent="-457200">
              <a:lnSpc>
                <a:spcPct val="80000"/>
              </a:lnSpc>
            </a:pPr>
            <a:r>
              <a:rPr lang="sr-Cyrl-BA" sz="2800" dirty="0"/>
              <a:t>Значај независности: </a:t>
            </a:r>
          </a:p>
          <a:p>
            <a:pPr marL="914400" lvl="1" indent="-457200">
              <a:lnSpc>
                <a:spcPct val="80000"/>
              </a:lnSpc>
            </a:pPr>
            <a:r>
              <a:rPr lang="sr-Cyrl-CS" dirty="0"/>
              <a:t>Обрнуто пропорционалан однос са инфлацијом – већа независност = нижа инфлација   </a:t>
            </a:r>
            <a:r>
              <a:rPr lang="sr-Cyrl-CS" sz="2000" dirty="0"/>
              <a:t>(нпр. предизборне активности)</a:t>
            </a:r>
            <a:endParaRPr lang="sr-Latn-ME" sz="2000" dirty="0"/>
          </a:p>
          <a:p>
            <a:pPr marL="914400" lvl="1" indent="-457200">
              <a:lnSpc>
                <a:spcPct val="80000"/>
              </a:lnSpc>
            </a:pPr>
            <a:endParaRPr lang="sr-Cyrl-BA" dirty="0"/>
          </a:p>
          <a:p>
            <a:pPr marL="457200" indent="-457200" algn="just">
              <a:lnSpc>
                <a:spcPct val="80000"/>
              </a:lnSpc>
            </a:pPr>
            <a:r>
              <a:rPr lang="sr-Cyrl-BA" sz="2800" b="1" dirty="0"/>
              <a:t>Врсте независности</a:t>
            </a:r>
            <a:r>
              <a:rPr lang="sr-Cyrl-BA" sz="2800" dirty="0"/>
              <a:t>: </a:t>
            </a:r>
          </a:p>
          <a:p>
            <a:pPr marL="914400" lvl="1" indent="-457200">
              <a:lnSpc>
                <a:spcPct val="80000"/>
              </a:lnSpc>
              <a:buFont typeface="Wingdings" pitchFamily="2" charset="2"/>
              <a:buAutoNum type="arabicPeriod"/>
            </a:pPr>
            <a:r>
              <a:rPr lang="sr-Cyrl-BA" b="1" dirty="0"/>
              <a:t>политичка</a:t>
            </a:r>
            <a:r>
              <a:rPr lang="sr-Cyrl-BA" dirty="0"/>
              <a:t>: при дефинисању циљева монетарне политике</a:t>
            </a:r>
          </a:p>
          <a:p>
            <a:pPr marL="914400" lvl="1" indent="-457200">
              <a:lnSpc>
                <a:spcPct val="80000"/>
              </a:lnSpc>
              <a:buFont typeface="Wingdings" pitchFamily="2" charset="2"/>
              <a:buAutoNum type="arabicPeriod"/>
            </a:pPr>
            <a:r>
              <a:rPr lang="sr-Cyrl-BA" b="1" dirty="0"/>
              <a:t>економска</a:t>
            </a:r>
            <a:r>
              <a:rPr lang="sr-Cyrl-BA" dirty="0"/>
              <a:t>: при избору инструмената монетарне политике</a:t>
            </a:r>
          </a:p>
          <a:p>
            <a:pPr marL="914400" lvl="1" indent="-457200">
              <a:lnSpc>
                <a:spcPct val="80000"/>
              </a:lnSpc>
              <a:buFont typeface="Wingdings" pitchFamily="2" charset="2"/>
              <a:buAutoNum type="arabicPeriod"/>
            </a:pPr>
            <a:r>
              <a:rPr lang="sr-Cyrl-BA" b="1" dirty="0"/>
              <a:t>кадровска</a:t>
            </a:r>
            <a:r>
              <a:rPr lang="sr-Cyrl-BA" dirty="0"/>
              <a:t> : на дужи рок</a:t>
            </a:r>
          </a:p>
          <a:p>
            <a:pPr marL="914400" lvl="1" indent="-457200">
              <a:lnSpc>
                <a:spcPct val="80000"/>
              </a:lnSpc>
              <a:buFont typeface="Wingdings" pitchFamily="2" charset="2"/>
              <a:buAutoNum type="arabicPeriod"/>
            </a:pPr>
            <a:endParaRPr lang="sr-Cyrl-BA" dirty="0"/>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25" y="35169"/>
            <a:ext cx="7704667" cy="762000"/>
          </a:xfrm>
        </p:spPr>
        <p:txBody>
          <a:bodyPr/>
          <a:lstStyle/>
          <a:p>
            <a:r>
              <a:rPr lang="sr-Cyrl-BA" dirty="0"/>
              <a:t>Новчана јединица</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Strongest Currencies in the World 202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83" t="4574" r="2167" b="13101"/>
          <a:stretch/>
        </p:blipFill>
        <p:spPr bwMode="auto">
          <a:xfrm>
            <a:off x="2133600" y="2725616"/>
            <a:ext cx="6838511" cy="3730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v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58"/>
          <a:stretch/>
        </p:blipFill>
        <p:spPr bwMode="auto">
          <a:xfrm>
            <a:off x="1143000" y="1045338"/>
            <a:ext cx="3265098" cy="1432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1219200"/>
            <a:ext cx="3790511" cy="1200329"/>
          </a:xfrm>
          <a:prstGeom prst="rect">
            <a:avLst/>
          </a:prstGeom>
          <a:noFill/>
          <a:ln>
            <a:solidFill>
              <a:schemeClr val="tx1"/>
            </a:solidFill>
          </a:ln>
        </p:spPr>
        <p:txBody>
          <a:bodyPr wrap="square" rtlCol="0">
            <a:spAutoFit/>
          </a:bodyPr>
          <a:lstStyle/>
          <a:p>
            <a:r>
              <a:rPr lang="sr-Cyrl-BA" dirty="0"/>
              <a:t>Законом утврђен новчани знак</a:t>
            </a:r>
          </a:p>
          <a:p>
            <a:endParaRPr lang="sr-Cyrl-BA" dirty="0">
              <a:ln>
                <a:solidFill>
                  <a:schemeClr val="tx1"/>
                </a:solidFill>
              </a:ln>
            </a:endParaRPr>
          </a:p>
          <a:p>
            <a:r>
              <a:rPr lang="sr-Cyrl-BA" dirty="0"/>
              <a:t>Валута једне земље у различитим апоенима</a:t>
            </a:r>
            <a:endParaRPr lang="en-US" dirty="0"/>
          </a:p>
        </p:txBody>
      </p:sp>
    </p:spTree>
    <p:extLst>
      <p:ext uri="{BB962C8B-B14F-4D97-AF65-F5344CB8AC3E}">
        <p14:creationId xmlns:p14="http://schemas.microsoft.com/office/powerpoint/2010/main" val="482783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Емисиони механизам као дио монетарног система</a:t>
            </a:r>
            <a:endParaRPr lang="en-US" dirty="0"/>
          </a:p>
        </p:txBody>
      </p:sp>
      <p:sp>
        <p:nvSpPr>
          <p:cNvPr id="3" name="Content Placeholder 2"/>
          <p:cNvSpPr>
            <a:spLocks noGrp="1"/>
          </p:cNvSpPr>
          <p:nvPr>
            <p:ph idx="1"/>
          </p:nvPr>
        </p:nvSpPr>
        <p:spPr/>
        <p:txBody>
          <a:bodyPr/>
          <a:lstStyle/>
          <a:p>
            <a:r>
              <a:rPr lang="sr-Cyrl-BA" dirty="0" smtClean="0"/>
              <a:t>Креирање примарног новца </a:t>
            </a:r>
          </a:p>
          <a:p>
            <a:endParaRPr lang="sr-Cyrl-BA" dirty="0"/>
          </a:p>
          <a:p>
            <a:r>
              <a:rPr lang="sr-Cyrl-BA" dirty="0" smtClean="0"/>
              <a:t>Макромултипликација</a:t>
            </a:r>
          </a:p>
          <a:p>
            <a:endParaRPr lang="sr-Cyrl-BA"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80602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BA" dirty="0" smtClean="0"/>
              <a:t>Монетарно регулисање</a:t>
            </a:r>
            <a:endParaRPr lang="en-US" dirty="0"/>
          </a:p>
        </p:txBody>
      </p:sp>
      <p:sp>
        <p:nvSpPr>
          <p:cNvPr id="3" name="Content Placeholder 2"/>
          <p:cNvSpPr>
            <a:spLocks noGrp="1"/>
          </p:cNvSpPr>
          <p:nvPr>
            <p:ph idx="1"/>
          </p:nvPr>
        </p:nvSpPr>
        <p:spPr/>
        <p:txBody>
          <a:bodyPr/>
          <a:lstStyle/>
          <a:p>
            <a:r>
              <a:rPr lang="sr-Cyrl-BA" dirty="0" smtClean="0"/>
              <a:t>Оптимална количина новца у оптицају као </a:t>
            </a:r>
            <a:r>
              <a:rPr lang="sr-Cyrl-BA" dirty="0"/>
              <a:t>основни </a:t>
            </a:r>
            <a:r>
              <a:rPr lang="sr-Cyrl-BA" dirty="0" smtClean="0"/>
              <a:t>задатак монетарне политике</a:t>
            </a:r>
          </a:p>
          <a:p>
            <a:endParaRPr lang="sr-Cyrl-BA" dirty="0" smtClean="0"/>
          </a:p>
          <a:p>
            <a:r>
              <a:rPr lang="sr-Cyrl-BA" dirty="0" smtClean="0"/>
              <a:t>Инструменти монетарног регулисања </a:t>
            </a:r>
          </a:p>
          <a:p>
            <a:endParaRPr lang="sr-Cyrl-BA"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828169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sr-Cyrl-BA" dirty="0" smtClean="0"/>
              <a:t>Хвала на пажњи!</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75186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5867400" cy="761999"/>
          </a:xfrm>
        </p:spPr>
        <p:txBody>
          <a:bodyPr/>
          <a:lstStyle/>
          <a:p>
            <a:r>
              <a:rPr lang="sr-Cyrl-BA" dirty="0"/>
              <a:t>Новчани знак</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descr="Digitalna valuta - Što je i zašto ju središnje banke žele uve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5589703" cy="2917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BBiH od danas pušta u opticaj kovani novac – izdanje 2021. | Profitiraj.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13070"/>
            <a:ext cx="3425825" cy="1930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4953000"/>
            <a:ext cx="2590800" cy="923330"/>
          </a:xfrm>
          <a:prstGeom prst="rect">
            <a:avLst/>
          </a:prstGeom>
          <a:noFill/>
          <a:ln>
            <a:solidFill>
              <a:schemeClr val="tx1"/>
            </a:solidFill>
          </a:ln>
        </p:spPr>
        <p:txBody>
          <a:bodyPr wrap="square" rtlCol="0">
            <a:spAutoFit/>
          </a:bodyPr>
          <a:lstStyle/>
          <a:p>
            <a:r>
              <a:rPr lang="sr-Cyrl-BA" dirty="0"/>
              <a:t>Облик новца – папирни, ковани, депозитни и дигитални новац</a:t>
            </a:r>
            <a:endParaRPr lang="en-US" dirty="0"/>
          </a:p>
        </p:txBody>
      </p:sp>
    </p:spTree>
    <p:extLst>
      <p:ext uri="{BB962C8B-B14F-4D97-AF65-F5344CB8AC3E}">
        <p14:creationId xmlns:p14="http://schemas.microsoft.com/office/powerpoint/2010/main" val="328603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7704667" cy="3485216"/>
          </a:xfrm>
        </p:spPr>
        <p:txBody>
          <a:bodyPr>
            <a:normAutofit/>
          </a:bodyPr>
          <a:lstStyle/>
          <a:p>
            <a:r>
              <a:rPr lang="sr-Cyrl-BA" sz="2500" b="1" dirty="0" smtClean="0"/>
              <a:t>Монетарне институције</a:t>
            </a:r>
          </a:p>
          <a:p>
            <a:pPr marL="0" indent="0">
              <a:buNone/>
            </a:pPr>
            <a:endParaRPr lang="sr-Cyrl-BA" sz="2500" dirty="0" smtClean="0"/>
          </a:p>
          <a:p>
            <a:pPr lvl="1"/>
            <a:r>
              <a:rPr lang="sr-Cyrl-BA" sz="2500" dirty="0" smtClean="0"/>
              <a:t>Пословне банке</a:t>
            </a:r>
          </a:p>
          <a:p>
            <a:pPr lvl="1"/>
            <a:r>
              <a:rPr lang="sr-Cyrl-BA" sz="2500" dirty="0" smtClean="0"/>
              <a:t>Централна банка</a:t>
            </a:r>
            <a:endParaRPr lang="en-US" sz="2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6580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04667" cy="914400"/>
          </a:xfrm>
        </p:spPr>
        <p:txBody>
          <a:bodyPr>
            <a:noAutofit/>
          </a:bodyPr>
          <a:lstStyle/>
          <a:p>
            <a:r>
              <a:rPr lang="sr-Cyrl-BA" sz="3200" b="1" dirty="0"/>
              <a:t>Пословне (комерцијалне) </a:t>
            </a:r>
            <a:r>
              <a:rPr lang="sr-Cyrl-BA" sz="3200" b="1" dirty="0" smtClean="0"/>
              <a:t>банке - историјат</a:t>
            </a:r>
            <a:endParaRPr lang="en-US" sz="3200" b="1" dirty="0"/>
          </a:p>
        </p:txBody>
      </p:sp>
      <p:sp>
        <p:nvSpPr>
          <p:cNvPr id="5" name="Content Placeholder 4"/>
          <p:cNvSpPr>
            <a:spLocks noGrp="1"/>
          </p:cNvSpPr>
          <p:nvPr>
            <p:ph idx="1"/>
          </p:nvPr>
        </p:nvSpPr>
        <p:spPr>
          <a:xfrm>
            <a:off x="1066800" y="1219200"/>
            <a:ext cx="8001000" cy="5334000"/>
          </a:xfrm>
        </p:spPr>
        <p:txBody>
          <a:bodyPr>
            <a:normAutofit fontScale="92500"/>
          </a:bodyPr>
          <a:lstStyle/>
          <a:p>
            <a:r>
              <a:rPr lang="ru-RU" dirty="0" smtClean="0"/>
              <a:t>Банке су економски субјекти, углавном организовани у форми АД, који се баве прикупљањем штедње, одобравањем кредита, платним прометом, и другим пословима</a:t>
            </a:r>
          </a:p>
          <a:p>
            <a:pPr marL="0" indent="0">
              <a:buNone/>
            </a:pPr>
            <a:endParaRPr lang="ru-RU" dirty="0" smtClean="0"/>
          </a:p>
          <a:p>
            <a:r>
              <a:rPr lang="ru-RU" dirty="0" smtClean="0"/>
              <a:t>Претеча </a:t>
            </a:r>
            <a:r>
              <a:rPr lang="ru-RU" dirty="0"/>
              <a:t>савремених пословних банака биле су мјењачнице, познате још из периода прије нове ере.</a:t>
            </a:r>
          </a:p>
          <a:p>
            <a:pPr marL="0" indent="0">
              <a:buNone/>
            </a:pPr>
            <a:r>
              <a:rPr lang="ru-RU" dirty="0"/>
              <a:t> </a:t>
            </a:r>
          </a:p>
          <a:p>
            <a:r>
              <a:rPr lang="ru-RU" dirty="0"/>
              <a:t>Мјењачнице су у почетку осниване у пограничним областима, гдје је циркулисао метални новац разних држава и оне су вршиле њихову међусобну замјену. Временом су трговци који су располагали већом количином металног новца, због сигурности исти повјеравали на чување мјењачницама са могућношћу да га могу без потешкоћа узети назад. </a:t>
            </a:r>
          </a:p>
          <a:p>
            <a:endParaRPr lang="ru-R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9338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
            <a:ext cx="7620000" cy="6397098"/>
          </a:xfrm>
        </p:spPr>
        <p:txBody>
          <a:bodyPr>
            <a:normAutofit/>
          </a:bodyPr>
          <a:lstStyle/>
          <a:p>
            <a:pPr algn="just"/>
            <a:r>
              <a:rPr lang="ru-RU" dirty="0"/>
              <a:t>На тај начин мјењачнице постепено постају и депозитне институције, јер узимају на чување депозите у облику металног новца. Депозити нису били никоме позајмљивани и чувани су све док их није затражио њихов власник. Депозити су и физички били на располагању власницима у сваком моменту </a:t>
            </a:r>
            <a:r>
              <a:rPr lang="sr-Cyrl-BA" dirty="0"/>
              <a:t>када их они затраже</a:t>
            </a:r>
            <a:r>
              <a:rPr lang="sr-Cyrl-BA" dirty="0" smtClean="0"/>
              <a:t>.</a:t>
            </a:r>
          </a:p>
          <a:p>
            <a:pPr algn="just"/>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1868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620000" cy="6096000"/>
          </a:xfrm>
        </p:spPr>
        <p:txBody>
          <a:bodyPr>
            <a:normAutofit lnSpcReduction="10000"/>
          </a:bodyPr>
          <a:lstStyle/>
          <a:p>
            <a:r>
              <a:rPr lang="ru-RU" dirty="0"/>
              <a:t>Временом су клијенти увидјели да није потребно и физички узимати из банке депозите да би се извршило плаћање него је довољно да заједно оба комитента оду у банку и обаве овај трансфер, а банка ће то једноставно записати у својим књигама. </a:t>
            </a:r>
            <a:endParaRPr lang="ru-RU" dirty="0" smtClean="0"/>
          </a:p>
          <a:p>
            <a:pPr marL="0" indent="0">
              <a:buNone/>
            </a:pPr>
            <a:endParaRPr lang="en-US" dirty="0"/>
          </a:p>
          <a:p>
            <a:r>
              <a:rPr lang="ru-RU" dirty="0" smtClean="0"/>
              <a:t>Пошто </a:t>
            </a:r>
            <a:r>
              <a:rPr lang="ru-RU" dirty="0"/>
              <a:t>депозити у банци “мирују” односно “не раде”, а временом се појављује све већа тражња за додатним новчаним средствима (кредитима или зајмовима) на које су зајмопримци спремни да плаћају камату, банке почињу да на бази депозита једних одобравају другим комитентима кредите</a:t>
            </a:r>
            <a:r>
              <a:rPr lang="ru-RU" dirty="0" smtClean="0"/>
              <a:t>.</a:t>
            </a:r>
          </a:p>
          <a:p>
            <a:pPr marL="0" indent="0">
              <a:buNone/>
            </a:pPr>
            <a:endParaRPr lang="ru-RU" dirty="0"/>
          </a:p>
          <a:p>
            <a:r>
              <a:rPr lang="ru-RU" dirty="0"/>
              <a:t> Власник депозита могао је о томе да буде обавијештен и да за пристанак на то, као награду, добије </a:t>
            </a:r>
            <a:r>
              <a:rPr lang="ru-RU" dirty="0" smtClean="0"/>
              <a:t>камату. На </a:t>
            </a:r>
            <a:r>
              <a:rPr lang="ru-RU" dirty="0"/>
              <a:t>тај начин </a:t>
            </a:r>
            <a:r>
              <a:rPr lang="sr-Cyrl-BA" dirty="0"/>
              <a:t>новцем се стварао новац.</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936583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1943</TotalTime>
  <Words>1890</Words>
  <Application>Microsoft Office PowerPoint</Application>
  <PresentationFormat>On-screen Show (4:3)</PresentationFormat>
  <Paragraphs>272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ArialOOEnc</vt:lpstr>
      <vt:lpstr>Calibri</vt:lpstr>
      <vt:lpstr>Corbel</vt:lpstr>
      <vt:lpstr>Wingdings</vt:lpstr>
      <vt:lpstr>Parallax</vt:lpstr>
      <vt:lpstr>PowerPoint Presentation</vt:lpstr>
      <vt:lpstr>Појам и елементи монетарног система</vt:lpstr>
      <vt:lpstr>Састоји се из више елемената: </vt:lpstr>
      <vt:lpstr>Новчана јединица</vt:lpstr>
      <vt:lpstr>Новчани знак</vt:lpstr>
      <vt:lpstr>PowerPoint Presentation</vt:lpstr>
      <vt:lpstr>Пословне (комерцијалне) банке - историјат</vt:lpstr>
      <vt:lpstr>PowerPoint Presentation</vt:lpstr>
      <vt:lpstr>PowerPoint Presentation</vt:lpstr>
      <vt:lpstr>PowerPoint Presentation</vt:lpstr>
      <vt:lpstr>PowerPoint Presentation</vt:lpstr>
      <vt:lpstr>PowerPoint Presentation</vt:lpstr>
      <vt:lpstr>PowerPoint Presentation</vt:lpstr>
      <vt:lpstr>Централна банка - појам</vt:lpstr>
      <vt:lpstr>PowerPoint Presentation</vt:lpstr>
      <vt:lpstr>Историјат </vt:lpstr>
      <vt:lpstr>PowerPoint Presentation</vt:lpstr>
      <vt:lpstr>Задаци и циљеви</vt:lpstr>
      <vt:lpstr>Основне карактеристике централне банке у односу на пословне банке</vt:lpstr>
      <vt:lpstr>ЦБ према типу организације</vt:lpstr>
      <vt:lpstr>PowerPoint Presentation</vt:lpstr>
      <vt:lpstr>Мрежа од 12 банака Федералних резерви</vt:lpstr>
      <vt:lpstr>PowerPoint Presentation</vt:lpstr>
      <vt:lpstr>ФУНКЦИЈЕ ЦЕНТРАЛНЕ БАНКЕ</vt:lpstr>
      <vt:lpstr>1. Емисиона функција</vt:lpstr>
      <vt:lpstr>2. Функција монетарног регулисања</vt:lpstr>
      <vt:lpstr>PowerPoint Presentation</vt:lpstr>
      <vt:lpstr>3. Функција банке банака</vt:lpstr>
      <vt:lpstr>PowerPoint Presentation</vt:lpstr>
      <vt:lpstr>4. Функција банкара државе</vt:lpstr>
      <vt:lpstr> 5. Управљање девизним резервама </vt:lpstr>
      <vt:lpstr>PowerPoint Presentation</vt:lpstr>
      <vt:lpstr>6. Контролна функција</vt:lpstr>
      <vt:lpstr>7. Организација платног промета</vt:lpstr>
      <vt:lpstr>8. Спољноекономска функција</vt:lpstr>
      <vt:lpstr>9. Развојна функција</vt:lpstr>
      <vt:lpstr>Биланс централне банке</vt:lpstr>
      <vt:lpstr>Независност централне банке</vt:lpstr>
      <vt:lpstr>PowerPoint Presentation</vt:lpstr>
      <vt:lpstr>Емисиони механизам као дио монетарног система</vt:lpstr>
      <vt:lpstr>Монетарно регулисање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Појам и елементи монетарног система</dc:title>
  <dc:creator>Branka</dc:creator>
  <cp:lastModifiedBy>Branka</cp:lastModifiedBy>
  <cp:revision>259</cp:revision>
  <dcterms:created xsi:type="dcterms:W3CDTF">2006-08-16T00:00:00Z</dcterms:created>
  <dcterms:modified xsi:type="dcterms:W3CDTF">2024-10-17T07:21:13Z</dcterms:modified>
</cp:coreProperties>
</file>