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95" r:id="rId2"/>
    <p:sldId id="297" r:id="rId3"/>
    <p:sldId id="299" r:id="rId4"/>
    <p:sldId id="300" r:id="rId5"/>
    <p:sldId id="301" r:id="rId6"/>
    <p:sldId id="302" r:id="rId7"/>
    <p:sldId id="311" r:id="rId8"/>
    <p:sldId id="309" r:id="rId9"/>
    <p:sldId id="321" r:id="rId10"/>
    <p:sldId id="322" r:id="rId11"/>
    <p:sldId id="351" r:id="rId12"/>
    <p:sldId id="303" r:id="rId13"/>
    <p:sldId id="304" r:id="rId14"/>
    <p:sldId id="308" r:id="rId15"/>
    <p:sldId id="307" r:id="rId16"/>
    <p:sldId id="353" r:id="rId17"/>
    <p:sldId id="354" r:id="rId18"/>
    <p:sldId id="305" r:id="rId19"/>
    <p:sldId id="306" r:id="rId20"/>
    <p:sldId id="343" r:id="rId21"/>
    <p:sldId id="344" r:id="rId22"/>
    <p:sldId id="345" r:id="rId23"/>
    <p:sldId id="348" r:id="rId24"/>
    <p:sldId id="346" r:id="rId25"/>
    <p:sldId id="347" r:id="rId26"/>
    <p:sldId id="349" r:id="rId27"/>
    <p:sldId id="357" r:id="rId28"/>
    <p:sldId id="355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965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35C4-BB8A-4809-AAC2-0C724BF5DDA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234B-12C9-4334-8F58-EB030DF5D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56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61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6629400" cy="76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ELEKTRONSKI NOVAC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315200" cy="5181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Osnovne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karakteristike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prednosti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funkcionisanju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elektronskog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endParaRPr lang="sr-Latn-ME" sz="2200" dirty="0">
              <a:solidFill>
                <a:schemeClr val="tx1"/>
              </a:solidFill>
            </a:endParaRPr>
          </a:p>
          <a:p>
            <a:pPr lvl="2" algn="just"/>
            <a:r>
              <a:rPr lang="ru-RU" sz="2200" b="1" dirty="0">
                <a:solidFill>
                  <a:schemeClr val="tx1"/>
                </a:solidFill>
              </a:rPr>
              <a:t>Širok</a:t>
            </a:r>
            <a:r>
              <a:rPr lang="sr-Latn-BA" sz="2200" b="1" dirty="0">
                <a:solidFill>
                  <a:schemeClr val="tx1"/>
                </a:solidFill>
              </a:rPr>
              <a:t>a </a:t>
            </a:r>
            <a:r>
              <a:rPr lang="ru-RU" sz="2200" b="1" dirty="0">
                <a:solidFill>
                  <a:schemeClr val="tx1"/>
                </a:solidFill>
              </a:rPr>
              <a:t>prihvaćenost </a:t>
            </a:r>
            <a:r>
              <a:rPr lang="ru-RU" sz="2200" dirty="0">
                <a:solidFill>
                  <a:schemeClr val="tx1"/>
                </a:solidFill>
              </a:rPr>
              <a:t>- ovaj način </a:t>
            </a:r>
            <a:r>
              <a:rPr lang="sr-Latn-BA" sz="2200" dirty="0">
                <a:solidFill>
                  <a:schemeClr val="tx1"/>
                </a:solidFill>
              </a:rPr>
              <a:t>upotrebe novca pri </a:t>
            </a:r>
            <a:r>
              <a:rPr lang="ru-RU" sz="2200" dirty="0">
                <a:solidFill>
                  <a:schemeClr val="tx1"/>
                </a:solidFill>
              </a:rPr>
              <a:t>kupovin</a:t>
            </a:r>
            <a:r>
              <a:rPr lang="sr-Latn-BA" sz="2200" dirty="0">
                <a:solidFill>
                  <a:schemeClr val="tx1"/>
                </a:solidFill>
              </a:rPr>
              <a:t>i </a:t>
            </a:r>
            <a:r>
              <a:rPr lang="ru-RU" sz="2200" dirty="0">
                <a:solidFill>
                  <a:schemeClr val="tx1"/>
                </a:solidFill>
              </a:rPr>
              <a:t>ili prodaj</a:t>
            </a:r>
            <a:r>
              <a:rPr lang="sr-Latn-BA" sz="2200" dirty="0">
                <a:solidFill>
                  <a:schemeClr val="tx1"/>
                </a:solidFill>
              </a:rPr>
              <a:t>i </a:t>
            </a:r>
            <a:r>
              <a:rPr lang="ru-RU" sz="2200" dirty="0">
                <a:solidFill>
                  <a:schemeClr val="tx1"/>
                </a:solidFill>
              </a:rPr>
              <a:t>postaje sve više prihvaćen u svijetu, jer daje prednosti i za jednu i za drugu stranu</a:t>
            </a:r>
            <a:r>
              <a:rPr lang="sr-Latn-BA" sz="2200" dirty="0">
                <a:solidFill>
                  <a:schemeClr val="tx1"/>
                </a:solidFill>
              </a:rPr>
              <a:t>;</a:t>
            </a:r>
          </a:p>
          <a:p>
            <a:pPr lvl="2" algn="just"/>
            <a:r>
              <a:rPr lang="en-US" sz="2200" b="1" i="1" dirty="0">
                <a:solidFill>
                  <a:schemeClr val="tx1"/>
                </a:solidFill>
              </a:rPr>
              <a:t>Offline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mogućnost </a:t>
            </a:r>
            <a:r>
              <a:rPr lang="ru-RU" sz="2200" dirty="0">
                <a:solidFill>
                  <a:schemeClr val="tx1"/>
                </a:solidFill>
              </a:rPr>
              <a:t>- podrazumijeva da se transakcija može obaviti i bez prisustva banke ili drugog posrednika</a:t>
            </a:r>
            <a:r>
              <a:rPr lang="sr-Latn-BA" sz="2200" dirty="0">
                <a:solidFill>
                  <a:schemeClr val="tx1"/>
                </a:solidFill>
              </a:rPr>
              <a:t>;</a:t>
            </a:r>
          </a:p>
          <a:p>
            <a:pPr lvl="2" algn="just"/>
            <a:r>
              <a:rPr lang="ru-RU" sz="2200" b="1" dirty="0">
                <a:solidFill>
                  <a:schemeClr val="tx1"/>
                </a:solidFill>
              </a:rPr>
              <a:t>Prenosivost</a:t>
            </a:r>
            <a:r>
              <a:rPr lang="ru-RU" sz="2200" dirty="0">
                <a:solidFill>
                  <a:schemeClr val="tx1"/>
                </a:solidFill>
              </a:rPr>
              <a:t> - upotreba novca nezavisna je od fizičke lokacije, jer se prenosi kroz računarske mreže</a:t>
            </a:r>
            <a:r>
              <a:rPr lang="sr-Latn-BA" sz="2200" dirty="0">
                <a:solidFill>
                  <a:schemeClr val="tx1"/>
                </a:solidFill>
              </a:rPr>
              <a:t> i</a:t>
            </a:r>
          </a:p>
          <a:p>
            <a:pPr lvl="2" algn="just"/>
            <a:r>
              <a:rPr lang="sr-Cyrl-BA" sz="2200" b="1" dirty="0">
                <a:solidFill>
                  <a:schemeClr val="tx1"/>
                </a:solidFill>
              </a:rPr>
              <a:t>D</a:t>
            </a:r>
            <a:r>
              <a:rPr lang="ru-RU" sz="2200" b="1" dirty="0">
                <a:solidFill>
                  <a:schemeClr val="tx1"/>
                </a:solidFill>
              </a:rPr>
              <a:t>vosmjernost </a:t>
            </a:r>
            <a:r>
              <a:rPr lang="ru-RU" sz="2200" dirty="0">
                <a:solidFill>
                  <a:schemeClr val="tx1"/>
                </a:solidFill>
              </a:rPr>
              <a:t>- novac se prenosi na druge račune i njihovi korisnici mogu slobodno da koriste novac, bez obzira da li se radi o registrovanim trgovcima</a:t>
            </a:r>
            <a:r>
              <a:rPr lang="sr-Latn-BA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629400" cy="4038599"/>
          </a:xfrm>
        </p:spPr>
        <p:txBody>
          <a:bodyPr/>
          <a:lstStyle/>
          <a:p>
            <a:pPr marL="342900" lvl="1" indent="-342900" algn="just"/>
            <a:r>
              <a:rPr lang="en-US" sz="2200" dirty="0" err="1">
                <a:solidFill>
                  <a:schemeClr val="tx1"/>
                </a:solidFill>
              </a:rPr>
              <a:t>Sve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ove</a:t>
            </a:r>
            <a:r>
              <a:rPr lang="en-US" sz="2200" dirty="0">
                <a:solidFill>
                  <a:schemeClr val="tx1"/>
                </a:solidFill>
              </a:rPr>
              <a:t> prom</a:t>
            </a:r>
            <a:r>
              <a:rPr lang="sr-Latn-BA" sz="2200" dirty="0">
                <a:solidFill>
                  <a:schemeClr val="tx1"/>
                </a:solidFill>
              </a:rPr>
              <a:t>j</a:t>
            </a:r>
            <a:r>
              <a:rPr lang="en-US" sz="2200" dirty="0" err="1">
                <a:solidFill>
                  <a:schemeClr val="tx1"/>
                </a:solidFill>
              </a:rPr>
              <a:t>ene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desile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tokom</a:t>
            </a:r>
            <a:r>
              <a:rPr lang="en-US" sz="2200" dirty="0">
                <a:solidFill>
                  <a:schemeClr val="tx1"/>
                </a:solidFill>
              </a:rPr>
              <a:t> 20. v</a:t>
            </a:r>
            <a:r>
              <a:rPr lang="sr-Latn-BA" sz="2200" dirty="0">
                <a:solidFill>
                  <a:schemeClr val="tx1"/>
                </a:solidFill>
              </a:rPr>
              <a:t>ij</a:t>
            </a:r>
            <a:r>
              <a:rPr lang="en-US" sz="2200" dirty="0" err="1">
                <a:solidFill>
                  <a:schemeClr val="tx1"/>
                </a:solidFill>
              </a:rPr>
              <a:t>eka</a:t>
            </a:r>
            <a:r>
              <a:rPr lang="en-US" sz="2200" dirty="0">
                <a:solidFill>
                  <a:schemeClr val="tx1"/>
                </a:solidFill>
              </a:rPr>
              <a:t> bile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motivisane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potrebom</a:t>
            </a:r>
            <a:r>
              <a:rPr lang="en-US" sz="2200" dirty="0">
                <a:solidFill>
                  <a:schemeClr val="tx1"/>
                </a:solidFill>
              </a:rPr>
              <a:t> da se </a:t>
            </a:r>
            <a:r>
              <a:rPr lang="en-US" sz="2200" dirty="0" err="1">
                <a:solidFill>
                  <a:schemeClr val="tx1"/>
                </a:solidFill>
              </a:rPr>
              <a:t>troškovi</a:t>
            </a:r>
            <a:r>
              <a:rPr lang="en-US" sz="2200" dirty="0">
                <a:solidFill>
                  <a:schemeClr val="tx1"/>
                </a:solidFill>
              </a:rPr>
              <a:t> v</a:t>
            </a:r>
            <a:r>
              <a:rPr lang="sr-Latn-BA" sz="2200" dirty="0">
                <a:solidFill>
                  <a:schemeClr val="tx1"/>
                </a:solidFill>
              </a:rPr>
              <a:t>remena </a:t>
            </a:r>
            <a:r>
              <a:rPr lang="en-US" sz="2200" dirty="0" err="1">
                <a:solidFill>
                  <a:schemeClr val="tx1"/>
                </a:solidFill>
              </a:rPr>
              <a:t>provedeno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razmjeni</a:t>
            </a:r>
            <a:r>
              <a:rPr lang="sr-Latn-BA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smanje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minimum</a:t>
            </a:r>
            <a:endParaRPr lang="sr-Latn-BA" sz="2200" dirty="0">
              <a:solidFill>
                <a:schemeClr val="tx1"/>
              </a:solidFill>
            </a:endParaRPr>
          </a:p>
          <a:p>
            <a:pPr marL="342900" lvl="1" indent="-342900" algn="just"/>
            <a:endParaRPr lang="sr-Latn-BA" sz="2200" dirty="0">
              <a:solidFill>
                <a:schemeClr val="tx1"/>
              </a:solidFill>
            </a:endParaRPr>
          </a:p>
          <a:p>
            <a:pPr marL="342900" lvl="1" indent="-342900" algn="just"/>
            <a:r>
              <a:rPr lang="sr-Latn-BA" sz="2200" dirty="0">
                <a:solidFill>
                  <a:schemeClr val="tx1"/>
                </a:solidFill>
              </a:rPr>
              <a:t>T</a:t>
            </a:r>
            <a:r>
              <a:rPr lang="en-US" sz="2200" dirty="0" err="1">
                <a:solidFill>
                  <a:schemeClr val="tx1"/>
                </a:solidFill>
              </a:rPr>
              <a:t>ehnologije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obavljanje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transakcija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sr-Latn-BA" sz="2200" dirty="0">
                <a:solidFill>
                  <a:schemeClr val="tx1"/>
                </a:solidFill>
              </a:rPr>
              <a:t>i trend digitalizacije </a:t>
            </a:r>
            <a:r>
              <a:rPr lang="en-US" sz="2200" dirty="0">
                <a:solidFill>
                  <a:schemeClr val="tx1"/>
                </a:solidFill>
              </a:rPr>
              <a:t>se </a:t>
            </a:r>
            <a:r>
              <a:rPr lang="en-US" sz="2200" dirty="0" err="1">
                <a:solidFill>
                  <a:schemeClr val="tx1"/>
                </a:solidFill>
              </a:rPr>
              <a:t>stalno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usavršavaju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njihova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primjena</a:t>
            </a:r>
            <a:r>
              <a:rPr lang="sr-Latn-BA" sz="2200" dirty="0">
                <a:solidFill>
                  <a:schemeClr val="tx1"/>
                </a:solidFill>
              </a:rPr>
              <a:t> vodi </a:t>
            </a:r>
            <a:r>
              <a:rPr lang="en-US" sz="2200" dirty="0" err="1">
                <a:solidFill>
                  <a:schemeClr val="tx1"/>
                </a:solidFill>
              </a:rPr>
              <a:t>smanj</a:t>
            </a:r>
            <a:r>
              <a:rPr lang="sr-Latn-BA" sz="2200" dirty="0">
                <a:solidFill>
                  <a:schemeClr val="tx1"/>
                </a:solidFill>
              </a:rPr>
              <a:t>enju ovih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troškov</a:t>
            </a:r>
            <a:r>
              <a:rPr lang="sr-Latn-BA" sz="2200" dirty="0">
                <a:solidFill>
                  <a:schemeClr val="tx1"/>
                </a:solidFill>
              </a:rPr>
              <a:t>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9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086600" cy="3810000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</a:pPr>
            <a:r>
              <a:rPr lang="sr-Latn-BA" sz="3500" dirty="0">
                <a:solidFill>
                  <a:srgbClr val="00B050"/>
                </a:solidFill>
                <a:latin typeface="Berlin Sans FB Demi" panose="020E0802020502020306" pitchFamily="34" charset="0"/>
              </a:rPr>
              <a:t>֍ </a:t>
            </a:r>
            <a:r>
              <a:rPr lang="sr-Latn-BA" sz="4400" dirty="0">
                <a:solidFill>
                  <a:srgbClr val="00B050"/>
                </a:solidFill>
                <a:latin typeface="Berlin Sans FB Demi" panose="020E0802020502020306" pitchFamily="34" charset="0"/>
              </a:rPr>
              <a:t>Funkcije novca</a:t>
            </a:r>
            <a:br>
              <a:rPr lang="sr-Latn-BA" sz="4400" dirty="0">
                <a:solidFill>
                  <a:srgbClr val="00B050"/>
                </a:solidFill>
                <a:latin typeface="Berlin Sans FB Demi" panose="020E0802020502020306" pitchFamily="34" charset="0"/>
              </a:rPr>
            </a:br>
            <a:r>
              <a:rPr lang="sr-Latn-BA" sz="4400" dirty="0">
                <a:solidFill>
                  <a:srgbClr val="00B050"/>
                </a:solidFill>
                <a:latin typeface="Berlin Sans FB Demi" panose="020E0802020502020306" pitchFamily="34" charset="0"/>
              </a:rPr>
              <a:t> ֍ Glavne svjetske valute</a:t>
            </a:r>
            <a:endParaRPr lang="en-US" sz="44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5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unkcije novca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239000" cy="4441163"/>
          </a:xfrm>
        </p:spPr>
        <p:txBody>
          <a:bodyPr>
            <a:normAutofit/>
          </a:bodyPr>
          <a:lstStyle/>
          <a:p>
            <a:endParaRPr lang="sr-Latn-ME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novca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razm</a:t>
            </a:r>
            <a:r>
              <a:rPr lang="sr-Latn-ME" sz="28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ene</a:t>
            </a:r>
            <a:endParaRPr lang="sr-Latn-M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novca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sr-Latn-ME" sz="28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ere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sr-Latn-ME" sz="28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ednosti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sr-Latn-M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obračunske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jedinice</a:t>
            </a:r>
            <a:endParaRPr lang="sr-Latn-M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Funkcija novca kao</a:t>
            </a:r>
            <a:r>
              <a:rPr lang="sr-Latn-ME" sz="2800" dirty="0">
                <a:latin typeface="Calibri" panose="020F0502020204030204" pitchFamily="34" charset="0"/>
                <a:cs typeface="Calibri" panose="020F0502020204030204" pitchFamily="34" charset="0"/>
              </a:rPr>
              <a:t> sredstva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odloženog plaćanja</a:t>
            </a:r>
            <a:endParaRPr lang="sr-Latn-M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Funkcija novca kao zaliha vrijednosti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86" y="3048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novca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</a:t>
            </a:r>
            <a:r>
              <a:rPr lang="sr-Latn-M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705599" cy="4724400"/>
          </a:xfrm>
        </p:spPr>
        <p:txBody>
          <a:bodyPr>
            <a:normAutofit/>
          </a:bodyPr>
          <a:lstStyle/>
          <a:p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Ovu funkciju novac vrši pri kupovini ili prodaji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roba i usluga pri kojoj dolazi do istovremene predaje rob</a:t>
            </a:r>
            <a:r>
              <a:rPr lang="sr-Latn-B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plaćanja</a:t>
            </a:r>
            <a:endParaRPr lang="sr-Latn-BA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M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znači da kupac robe za nju u isto vr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vrši plaćanje u novcu, odnosno prodavac robe istovremeno za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 dobija novac.</a:t>
            </a:r>
            <a:endParaRPr lang="sr-Latn-M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M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Omogućava</a:t>
            </a:r>
            <a:r>
              <a:rPr lang="sr-Latn-B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se izb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egnu poteškoće naturalne razm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ene,</a:t>
            </a:r>
            <a:r>
              <a:rPr lang="sr-Latn-B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trampe ili bartera i na taj način, u velikoj m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eri, smanje troškovi razm</a:t>
            </a:r>
            <a:r>
              <a:rPr lang="sr-Latn-M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pPr algn="ctr"/>
            <a:r>
              <a:rPr lang="sr-Latn-ME" dirty="0">
                <a:solidFill>
                  <a:schemeClr val="tx1"/>
                </a:solidFill>
              </a:rPr>
              <a:t>Savremeni oblik bartera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315200" cy="51816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sr-Latn-BA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Kao specifična vrsta bartera mogu se tretirati i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pojave d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elimičnog izb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egavanja isplata zarada zaposlenim u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novcu, kako bi se smanjila poreska opterećenja. </a:t>
            </a:r>
            <a:endParaRPr lang="sr-Latn-M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sr-Latn-M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zarada zaposleni mogu dobijati u vidu nekog osiguranja koje za njih poslodavac uplaćuje kod osiguravajućih kompanija.</a:t>
            </a:r>
            <a:endParaRPr lang="sr-Latn-M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sr-Latn-M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Isto tako, zaposleni mogu imati i neke pogodnosti od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svog poslodavca (zaposleni u trgovini popust pri kupovini,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nastavnici besplatno školovanje svoje dece, zaposleni u</a:t>
            </a:r>
            <a:r>
              <a:rPr lang="sr-Latn-M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transportnim organizacijama popust pri putovanjima i slično), što je takođe svojevrsni oblik bartera.</a:t>
            </a:r>
            <a:endParaRPr lang="sr-Latn-BA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sr-Latn-BA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sr-Latn-BA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bonovi kao novac</a:t>
            </a:r>
            <a:endParaRPr lang="en-US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228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novca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sr-Latn-ME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sr-Latn-BA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sr-Latn-ME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ednosti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sr-Latn-ME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obračunsk</a:t>
            </a:r>
            <a:r>
              <a:rPr lang="sr-Latn-BA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jedinic</a:t>
            </a:r>
            <a:r>
              <a:rPr lang="sr-Latn-BA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9400"/>
            <a:ext cx="6576313" cy="4491963"/>
          </a:xfrm>
        </p:spPr>
        <p:txBody>
          <a:bodyPr>
            <a:normAutofit fontScale="92500" lnSpcReduction="10000"/>
          </a:bodyPr>
          <a:lstStyle/>
          <a:p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Ova funkcija ispoljava se na taj način što se vr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ednost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svih roba izražava u novcu kao opštem ekvivalentu. </a:t>
            </a:r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To omogućava da se veoma lako mogu uporediti relativne vr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ednosti različitih roba i usluga.</a:t>
            </a:r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b="1" dirty="0">
                <a:latin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sr-Latn-ME" sz="2200" b="1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b="1" dirty="0">
                <a:latin typeface="Calibri" panose="020F0502020204030204" pitchFamily="34" charset="0"/>
                <a:cs typeface="Calibri" panose="020F0502020204030204" pitchFamily="34" charset="0"/>
              </a:rPr>
              <a:t>ednost robe izražene u novcu predstavlja njenu c</a:t>
            </a:r>
            <a:r>
              <a:rPr lang="sr-Latn-ME" sz="2200" b="1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b="1" dirty="0">
                <a:latin typeface="Calibri" panose="020F0502020204030204" pitchFamily="34" charset="0"/>
                <a:cs typeface="Calibri" panose="020F0502020204030204" pitchFamily="34" charset="0"/>
              </a:rPr>
              <a:t>enu. </a:t>
            </a:r>
            <a:endParaRPr lang="sr-Latn-M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U ekonomskom sistemu postoji onoliko c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ena koliko ima različitih roba i usluga. Drugim r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ečima svaka roba, odnosno usluga ima svoju c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enu.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sr-Latn-BA" dirty="0">
                <a:solidFill>
                  <a:schemeClr val="accent1">
                    <a:lumMod val="50000"/>
                  </a:schemeClr>
                </a:solidFill>
              </a:rPr>
              <a:t>Konvertibilnost novca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705600" cy="4517363"/>
          </a:xfrm>
        </p:spPr>
        <p:txBody>
          <a:bodyPr>
            <a:normAutofit/>
          </a:bodyPr>
          <a:lstStyle/>
          <a:p>
            <a:r>
              <a:rPr lang="sr-Latn-BA" sz="2100" dirty="0">
                <a:solidFill>
                  <a:schemeClr val="tx1"/>
                </a:solidFill>
              </a:rPr>
              <a:t>Vrijednost novca se ne određuje samo na robe već i u odnosu na druge valute</a:t>
            </a:r>
          </a:p>
          <a:p>
            <a:r>
              <a:rPr lang="sr-Latn-BA" sz="2100" dirty="0">
                <a:solidFill>
                  <a:schemeClr val="tx1"/>
                </a:solidFill>
              </a:rPr>
              <a:t>Odnos nacionalne valute prema drugim valutama određuje se preko kursne liste</a:t>
            </a:r>
          </a:p>
          <a:p>
            <a:r>
              <a:rPr lang="sr-Latn-BA" sz="2100" dirty="0">
                <a:solidFill>
                  <a:schemeClr val="tx1"/>
                </a:solidFill>
              </a:rPr>
              <a:t>Privrede koje imaju nisku inflaciju, nizak deficit i nizak javni dug spadaju u kategoriju „jakih valuta“</a:t>
            </a:r>
          </a:p>
          <a:p>
            <a:r>
              <a:rPr lang="sr-Latn-BA" sz="2100" dirty="0">
                <a:solidFill>
                  <a:schemeClr val="tx1"/>
                </a:solidFill>
              </a:rPr>
              <a:t>Konvertibilnost – mogućnost zamjene domaće u valutu druge zemlje</a:t>
            </a:r>
          </a:p>
          <a:p>
            <a:r>
              <a:rPr lang="sr-Latn-BA" sz="2100" dirty="0">
                <a:solidFill>
                  <a:schemeClr val="tx1"/>
                </a:solidFill>
              </a:rPr>
              <a:t>Konvertibilne valute su opštepriznate i prihvaćene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5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77" y="152400"/>
            <a:ext cx="6347713" cy="381000"/>
          </a:xfrm>
        </p:spPr>
        <p:txBody>
          <a:bodyPr>
            <a:normAutofit/>
          </a:bodyPr>
          <a:lstStyle/>
          <a:p>
            <a:pPr algn="ctr"/>
            <a:r>
              <a:rPr lang="sr-Latn-BA" sz="1800" b="1" dirty="0">
                <a:solidFill>
                  <a:schemeClr val="tx1"/>
                </a:solidFill>
              </a:rPr>
              <a:t>Primjer kursne </a:t>
            </a:r>
            <a:r>
              <a:rPr lang="sr-Latn-BA" sz="1800" b="1">
                <a:solidFill>
                  <a:schemeClr val="tx1"/>
                </a:solidFill>
              </a:rPr>
              <a:t>liste za konvertibilnu marku </a:t>
            </a:r>
            <a:r>
              <a:rPr lang="sr-Latn-BA" sz="1800" b="1" dirty="0">
                <a:solidFill>
                  <a:schemeClr val="tx1"/>
                </a:solidFill>
              </a:rPr>
              <a:t>(BAM)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05" t="7700" r="41185" b="9078"/>
          <a:stretch/>
        </p:blipFill>
        <p:spPr>
          <a:xfrm>
            <a:off x="1398491" y="609600"/>
            <a:ext cx="510988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Funkcija novca kao</a:t>
            </a:r>
            <a:r>
              <a:rPr lang="sr-Latn-M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sredstva</a:t>
            </a:r>
            <a:r>
              <a:rPr lang="vi-V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odloženog plaćanja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576313" cy="4364963"/>
          </a:xfrm>
        </p:spPr>
        <p:txBody>
          <a:bodyPr>
            <a:normAutofit/>
          </a:bodyPr>
          <a:lstStyle/>
          <a:p>
            <a:r>
              <a:rPr lang="vi-VN" sz="2200" dirty="0"/>
              <a:t>Funkcija novca kao platežnog sredstva, odnosno kao</a:t>
            </a:r>
            <a:r>
              <a:rPr lang="sr-Latn-ME" sz="2200" dirty="0"/>
              <a:t> </a:t>
            </a:r>
            <a:r>
              <a:rPr lang="vi-VN" sz="2200" dirty="0"/>
              <a:t>sredstva odloženog plaćanja se pojavila kao rezultat kreditnih odnosa.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dirty="0"/>
              <a:t>Novac se u ovoj funkciji pojavljuje kada se roba</a:t>
            </a:r>
            <a:r>
              <a:rPr lang="sr-Latn-ME" sz="2200" dirty="0"/>
              <a:t> </a:t>
            </a:r>
            <a:r>
              <a:rPr lang="vi-VN" sz="2200" dirty="0"/>
              <a:t>prodaje kupcu u jednom vremenu, a plaćanje nastaje kasnije.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dirty="0"/>
              <a:t>Radi se o prodaji robe na odloženo plaćanje. U momentu</a:t>
            </a:r>
            <a:r>
              <a:rPr lang="sr-Latn-ME" sz="2200" dirty="0"/>
              <a:t> </a:t>
            </a:r>
            <a:r>
              <a:rPr lang="vi-VN" sz="2200" dirty="0"/>
              <a:t>prodaje novac nije fizički prisutan i ne obavlja funkciju</a:t>
            </a:r>
            <a:r>
              <a:rPr lang="sr-Latn-ME" sz="2200" dirty="0"/>
              <a:t> </a:t>
            </a:r>
            <a:r>
              <a:rPr lang="vi-VN" sz="2200" dirty="0"/>
              <a:t>prometnog sredstva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Funkcija novca kao zaliha vrijednosti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423913" cy="4288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ME" sz="2200" dirty="0">
                <a:latin typeface="Arial" pitchFamily="34" charset="0"/>
                <a:cs typeface="Arial" pitchFamily="34" charset="0"/>
              </a:rPr>
              <a:t>Za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prodatu robu ekonomski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subjekti 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novac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mogu odmah iskorist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iti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za kupovinu neophodne ro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b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e, ali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 i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da ga čuvaju kao zalihu vr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ij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ednosti kojom će kupovati robu ili plaćati dugove u budućnosti.</a:t>
            </a:r>
            <a:endParaRPr lang="sr-Latn-ME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ME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Vremenom je upravo ova funkcija novca bila jedna od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važnih pretpostavki razvoja kreditnih odnosa.</a:t>
            </a:r>
            <a:endParaRPr lang="sr-Latn-ME" sz="2200" dirty="0">
              <a:latin typeface="Arial" pitchFamily="34" charset="0"/>
              <a:cs typeface="Arial" pitchFamily="34" charset="0"/>
            </a:endParaRPr>
          </a:p>
          <a:p>
            <a:endParaRPr lang="sr-Latn-ME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Glavna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prednost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držanja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zalihe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ij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ednosti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obliku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novca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ogleda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 u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njegovoj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izuzetno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visokoj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likvidnosti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gotovog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novca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postoji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savršena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likvidnost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 on u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svakom</a:t>
            </a:r>
            <a:r>
              <a:rPr lang="sr-Latn-M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momentu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koristiti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kupovinu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roba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162800" cy="6248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Iako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elektronski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nesumnjive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gotovinska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plaćanja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određeni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nedostaci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funkcionisanju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r-Latn-M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troškov</a:t>
            </a:r>
            <a:r>
              <a:rPr lang="sr-Latn-M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vođenj</a:t>
            </a:r>
            <a:r>
              <a:rPr lang="sr-Latn-B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tehničke podrške</a:t>
            </a:r>
            <a:r>
              <a:rPr lang="sr-Latn-B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telekomunikaciona, računarska i mreža čitača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koja može biti skupa; </a:t>
            </a:r>
          </a:p>
          <a:p>
            <a:pPr lvl="2" algn="just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 sigurnosti i privatnosti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obavlјanje transakcija treba da bude sigurno i zaštićeno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neovlašćeni pristup bazi podataka je dosta čest slučaj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 online transakcijama; </a:t>
            </a:r>
          </a:p>
          <a:p>
            <a:pPr lvl="2" algn="just"/>
            <a:r>
              <a:rPr lang="sr-Latn-B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 a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nonimnost</a:t>
            </a:r>
            <a:r>
              <a:rPr lang="sr-Latn-B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podrazumijeva privatnost prilikom obavlјanja transakcija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elektronsko plaćanje podrazumijeva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pristupačn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lični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podaci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kupovnim navikama potrošača 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ostalim detaljima plaćanja, što se smatra određenim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narušavanja privatnosti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b="1" dirty="0">
                <a:solidFill>
                  <a:schemeClr val="tx1"/>
                </a:solidFill>
              </a:rPr>
              <a:t>Geopolitika i glavne svjetske valute danas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010400" cy="4621210"/>
          </a:xfrm>
        </p:spPr>
        <p:txBody>
          <a:bodyPr>
            <a:noAutofit/>
          </a:bodyPr>
          <a:lstStyle/>
          <a:p>
            <a:r>
              <a:rPr lang="en-US" sz="2000" dirty="0"/>
              <a:t>Kao </a:t>
            </a:r>
            <a:r>
              <a:rPr lang="en-US" sz="2000" dirty="0" err="1"/>
              <a:t>neminovan</a:t>
            </a:r>
            <a:r>
              <a:rPr lang="en-US" sz="2000" dirty="0"/>
              <a:t> </a:t>
            </a:r>
            <a:r>
              <a:rPr lang="en-US" sz="2000" dirty="0" err="1"/>
              <a:t>rezultat</a:t>
            </a:r>
            <a:r>
              <a:rPr lang="en-US" sz="2000" dirty="0"/>
              <a:t> </a:t>
            </a:r>
            <a:r>
              <a:rPr lang="en-US" sz="2000" dirty="0" err="1"/>
              <a:t>međunarodnih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monetarnih</a:t>
            </a:r>
            <a:r>
              <a:rPr lang="en-US" sz="2000" dirty="0"/>
              <a:t> </a:t>
            </a:r>
            <a:r>
              <a:rPr lang="en-US" sz="2000" dirty="0" err="1"/>
              <a:t>integracija</a:t>
            </a:r>
            <a:r>
              <a:rPr lang="en-US" sz="2000" dirty="0"/>
              <a:t>, </a:t>
            </a:r>
            <a:r>
              <a:rPr lang="en-US" sz="2000" dirty="0" err="1"/>
              <a:t>prisutan</a:t>
            </a:r>
            <a:r>
              <a:rPr lang="en-US" sz="2000" dirty="0"/>
              <a:t> je trend </a:t>
            </a:r>
            <a:r>
              <a:rPr lang="en-US" sz="2000" dirty="0" err="1"/>
              <a:t>smanjenja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nacionalnih</a:t>
            </a:r>
            <a:r>
              <a:rPr lang="en-US" sz="2000" dirty="0"/>
              <a:t> </a:t>
            </a:r>
            <a:r>
              <a:rPr lang="en-US" sz="2000" dirty="0" err="1"/>
              <a:t>valuta</a:t>
            </a:r>
            <a:r>
              <a:rPr lang="en-US" sz="2000" dirty="0"/>
              <a:t> u </a:t>
            </a:r>
            <a:r>
              <a:rPr lang="en-US" sz="2000" dirty="0" err="1"/>
              <a:t>svijetu</a:t>
            </a:r>
            <a:r>
              <a:rPr lang="en-US" sz="2000" dirty="0"/>
              <a:t>. </a:t>
            </a:r>
            <a:endParaRPr lang="sr-Latn-BA" sz="2000" dirty="0"/>
          </a:p>
          <a:p>
            <a:endParaRPr lang="sr-Latn-BA" sz="2000" dirty="0"/>
          </a:p>
          <a:p>
            <a:r>
              <a:rPr lang="en-US" sz="2000" dirty="0" err="1"/>
              <a:t>Domaće</a:t>
            </a:r>
            <a:r>
              <a:rPr lang="en-US" sz="2000" dirty="0"/>
              <a:t> </a:t>
            </a:r>
            <a:r>
              <a:rPr lang="en-US" sz="2000" dirty="0" err="1"/>
              <a:t>valute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važan</a:t>
            </a:r>
            <a:r>
              <a:rPr lang="en-US" sz="2000" dirty="0"/>
              <a:t> element </a:t>
            </a:r>
            <a:r>
              <a:rPr lang="en-US" sz="2000" dirty="0" err="1"/>
              <a:t>nacionalnog</a:t>
            </a:r>
            <a:r>
              <a:rPr lang="en-US" sz="2000" dirty="0"/>
              <a:t> </a:t>
            </a:r>
            <a:r>
              <a:rPr lang="en-US" sz="2000" dirty="0" err="1"/>
              <a:t>suvereniteta</a:t>
            </a:r>
            <a:r>
              <a:rPr lang="en-US" sz="2000" dirty="0"/>
              <a:t> a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stabilnost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pozitivne</a:t>
            </a:r>
            <a:r>
              <a:rPr lang="en-US" sz="2000" dirty="0"/>
              <a:t> </a:t>
            </a:r>
            <a:r>
              <a:rPr lang="en-US" sz="2000" dirty="0" err="1"/>
              <a:t>efekte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realnu</a:t>
            </a:r>
            <a:r>
              <a:rPr lang="en-US" sz="2000" dirty="0"/>
              <a:t> </a:t>
            </a:r>
            <a:r>
              <a:rPr lang="en-US" sz="2000" dirty="0" err="1"/>
              <a:t>ekonomiju</a:t>
            </a:r>
            <a:r>
              <a:rPr lang="en-US" sz="2000" dirty="0"/>
              <a:t>. </a:t>
            </a:r>
            <a:endParaRPr lang="sr-Latn-BA" sz="2000" dirty="0"/>
          </a:p>
          <a:p>
            <a:endParaRPr lang="sr-Latn-BA" sz="2000" dirty="0"/>
          </a:p>
          <a:p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zemlja</a:t>
            </a:r>
            <a:r>
              <a:rPr lang="en-US" sz="2000" dirty="0"/>
              <a:t> </a:t>
            </a:r>
            <a:r>
              <a:rPr lang="en-US" sz="2000" dirty="0" err="1"/>
              <a:t>nastoji</a:t>
            </a:r>
            <a:r>
              <a:rPr lang="en-US" sz="2000" dirty="0"/>
              <a:t> da </a:t>
            </a:r>
            <a:r>
              <a:rPr lang="en-US" sz="2000" dirty="0" err="1"/>
              <a:t>zadrži</a:t>
            </a:r>
            <a:r>
              <a:rPr lang="en-US" sz="2000" dirty="0"/>
              <a:t> </a:t>
            </a:r>
            <a:r>
              <a:rPr lang="en-US" sz="2000" dirty="0" err="1"/>
              <a:t>suverenitet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vođenjem</a:t>
            </a:r>
            <a:r>
              <a:rPr lang="en-US" sz="2000" dirty="0"/>
              <a:t> </a:t>
            </a:r>
            <a:r>
              <a:rPr lang="en-US" sz="2000" dirty="0" err="1"/>
              <a:t>monetarne</a:t>
            </a:r>
            <a:r>
              <a:rPr lang="en-US" sz="2000" dirty="0"/>
              <a:t> </a:t>
            </a:r>
            <a:r>
              <a:rPr lang="en-US" sz="2000" dirty="0" err="1"/>
              <a:t>politike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ovlaštenje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izdavanje</a:t>
            </a:r>
            <a:r>
              <a:rPr lang="en-US" sz="2000" dirty="0"/>
              <a:t> </a:t>
            </a:r>
            <a:r>
              <a:rPr lang="en-US" sz="2000" dirty="0" err="1"/>
              <a:t>novca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tokovima</a:t>
            </a:r>
            <a:r>
              <a:rPr lang="en-US" sz="2000" dirty="0"/>
              <a:t> </a:t>
            </a:r>
            <a:r>
              <a:rPr lang="en-US" sz="2000" dirty="0" err="1"/>
              <a:t>sredstava</a:t>
            </a:r>
            <a:r>
              <a:rPr lang="en-US" sz="2000" dirty="0"/>
              <a:t>. </a:t>
            </a:r>
            <a:r>
              <a:rPr lang="en-US" sz="2000" dirty="0" err="1"/>
              <a:t>Međutim</a:t>
            </a:r>
            <a:r>
              <a:rPr lang="en-US" sz="2000" dirty="0"/>
              <a:t>,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različitih</a:t>
            </a:r>
            <a:r>
              <a:rPr lang="en-US" sz="2000" b="1" dirty="0"/>
              <a:t> </a:t>
            </a:r>
            <a:r>
              <a:rPr lang="en-US" sz="2000" b="1" dirty="0" err="1"/>
              <a:t>političkih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ekonomskih</a:t>
            </a:r>
            <a:r>
              <a:rPr lang="en-US" sz="2000" b="1" dirty="0"/>
              <a:t> </a:t>
            </a:r>
            <a:r>
              <a:rPr lang="en-US" sz="2000" b="1" dirty="0" err="1"/>
              <a:t>razloga</a:t>
            </a:r>
            <a:r>
              <a:rPr lang="en-US" sz="2000" b="1" dirty="0"/>
              <a:t>, </a:t>
            </a:r>
            <a:r>
              <a:rPr lang="en-US" sz="2000" b="1" dirty="0" err="1"/>
              <a:t>zemlje</a:t>
            </a:r>
            <a:r>
              <a:rPr lang="en-US" sz="2000" b="1" dirty="0"/>
              <a:t> </a:t>
            </a:r>
            <a:r>
              <a:rPr lang="en-US" sz="2000" b="1" dirty="0" err="1"/>
              <a:t>prihvataju</a:t>
            </a:r>
            <a:r>
              <a:rPr lang="en-US" sz="2000" b="1" dirty="0"/>
              <a:t> </a:t>
            </a:r>
            <a:r>
              <a:rPr lang="en-US" sz="2000" b="1" dirty="0" err="1"/>
              <a:t>gubitak</a:t>
            </a:r>
            <a:r>
              <a:rPr lang="en-US" sz="2000" b="1" dirty="0"/>
              <a:t> </a:t>
            </a:r>
            <a:r>
              <a:rPr lang="en-US" sz="2000" b="1" dirty="0" err="1"/>
              <a:t>monetarnog</a:t>
            </a:r>
            <a:r>
              <a:rPr lang="en-US" sz="2000" b="1" dirty="0"/>
              <a:t> </a:t>
            </a:r>
            <a:r>
              <a:rPr lang="en-US" sz="2000" b="1" dirty="0" err="1"/>
              <a:t>suvereniteta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odlučuju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monetarne</a:t>
            </a:r>
            <a:r>
              <a:rPr lang="en-US" sz="2000" dirty="0"/>
              <a:t> </a:t>
            </a:r>
            <a:r>
              <a:rPr lang="en-US" sz="2000" dirty="0" err="1"/>
              <a:t>integracije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755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6858000" cy="6248400"/>
          </a:xfrm>
        </p:spPr>
        <p:txBody>
          <a:bodyPr>
            <a:normAutofit lnSpcReduction="10000"/>
          </a:bodyPr>
          <a:lstStyle/>
          <a:p>
            <a:r>
              <a:rPr lang="en-US" sz="2200" dirty="0" err="1"/>
              <a:t>Među</a:t>
            </a:r>
            <a:r>
              <a:rPr lang="en-US" sz="2200" dirty="0"/>
              <a:t> </a:t>
            </a:r>
            <a:r>
              <a:rPr lang="en-US" sz="2200" dirty="0" err="1"/>
              <a:t>faktorima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određuju</a:t>
            </a:r>
            <a:r>
              <a:rPr lang="en-US" sz="2200" dirty="0"/>
              <a:t> </a:t>
            </a:r>
            <a:r>
              <a:rPr lang="en-US" sz="2200" dirty="0" err="1"/>
              <a:t>međunarodni</a:t>
            </a:r>
            <a:r>
              <a:rPr lang="en-US" sz="2200" dirty="0"/>
              <a:t> status </a:t>
            </a:r>
            <a:r>
              <a:rPr lang="en-US" sz="2200" dirty="0" err="1"/>
              <a:t>valute</a:t>
            </a:r>
            <a:r>
              <a:rPr lang="en-US" sz="2200" dirty="0"/>
              <a:t> </a:t>
            </a:r>
            <a:r>
              <a:rPr lang="en-US" sz="2200" dirty="0" err="1"/>
              <a:t>najčešći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: </a:t>
            </a:r>
            <a:endParaRPr lang="sr-Latn-BA" sz="2200" dirty="0"/>
          </a:p>
          <a:p>
            <a:pPr lvl="1"/>
            <a:r>
              <a:rPr lang="en-US" sz="2200" dirty="0" err="1"/>
              <a:t>veličina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njeno</a:t>
            </a:r>
            <a:r>
              <a:rPr lang="en-US" sz="2200" dirty="0"/>
              <a:t> </a:t>
            </a:r>
            <a:r>
              <a:rPr lang="en-US" sz="2200" dirty="0" err="1"/>
              <a:t>učešće</a:t>
            </a:r>
            <a:r>
              <a:rPr lang="en-US" sz="2200" dirty="0"/>
              <a:t> u </a:t>
            </a:r>
            <a:r>
              <a:rPr lang="en-US" sz="2200" dirty="0" err="1"/>
              <a:t>međunarodnoj</a:t>
            </a:r>
            <a:r>
              <a:rPr lang="en-US" sz="2200" dirty="0"/>
              <a:t> </a:t>
            </a:r>
            <a:r>
              <a:rPr lang="en-US" sz="2200" dirty="0" err="1"/>
              <a:t>trgovini</a:t>
            </a:r>
            <a:r>
              <a:rPr lang="en-US" sz="2200" dirty="0"/>
              <a:t>;</a:t>
            </a:r>
            <a:endParaRPr lang="sr-Latn-BA" sz="2200" dirty="0"/>
          </a:p>
          <a:p>
            <a:pPr lvl="1"/>
            <a:r>
              <a:rPr lang="en-US" sz="2200" dirty="0" err="1"/>
              <a:t>širina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dubina</a:t>
            </a:r>
            <a:r>
              <a:rPr lang="en-US" sz="2200" dirty="0"/>
              <a:t> </a:t>
            </a:r>
            <a:r>
              <a:rPr lang="en-US" sz="2200" dirty="0" err="1"/>
              <a:t>finansijskog</a:t>
            </a:r>
            <a:r>
              <a:rPr lang="en-US" sz="2200" dirty="0"/>
              <a:t> </a:t>
            </a:r>
            <a:r>
              <a:rPr lang="en-US" sz="2200" dirty="0" err="1"/>
              <a:t>tržišta</a:t>
            </a:r>
            <a:r>
              <a:rPr lang="en-US" sz="2200" dirty="0"/>
              <a:t>; </a:t>
            </a:r>
            <a:endParaRPr lang="sr-Latn-BA" sz="2200" dirty="0"/>
          </a:p>
          <a:p>
            <a:pPr lvl="1"/>
            <a:r>
              <a:rPr lang="en-US" sz="2200" dirty="0" err="1"/>
              <a:t>povjerenje</a:t>
            </a:r>
            <a:r>
              <a:rPr lang="en-US" sz="2200" dirty="0"/>
              <a:t> u </a:t>
            </a:r>
            <a:r>
              <a:rPr lang="en-US" sz="2200" dirty="0" err="1"/>
              <a:t>valutu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endParaRPr lang="sr-Latn-BA" sz="2200" dirty="0"/>
          </a:p>
          <a:p>
            <a:pPr lvl="1"/>
            <a:r>
              <a:rPr lang="sr-Latn-BA" sz="2200" dirty="0"/>
              <a:t>e</a:t>
            </a:r>
            <a:r>
              <a:rPr lang="en-US" sz="2200" dirty="0" err="1"/>
              <a:t>ksternalije</a:t>
            </a:r>
            <a:r>
              <a:rPr lang="sr-Latn-BA" sz="2200" dirty="0"/>
              <a:t>.</a:t>
            </a:r>
          </a:p>
          <a:p>
            <a:pPr marL="457200" lvl="1" indent="0">
              <a:buNone/>
            </a:pPr>
            <a:endParaRPr lang="sr-Latn-BA" sz="2200" dirty="0"/>
          </a:p>
          <a:p>
            <a:pPr marL="457200" lvl="1" indent="0">
              <a:buNone/>
            </a:pPr>
            <a:r>
              <a:rPr lang="en-US" sz="2200" dirty="0"/>
              <a:t>Danas</a:t>
            </a:r>
            <a:r>
              <a:rPr lang="sr-Latn-BA" sz="2200" dirty="0"/>
              <a:t> </a:t>
            </a:r>
            <a:r>
              <a:rPr lang="en-US" sz="2200" dirty="0" err="1"/>
              <a:t>razaznajemo</a:t>
            </a:r>
            <a:r>
              <a:rPr lang="en-US" sz="2200" dirty="0"/>
              <a:t> </a:t>
            </a:r>
            <a:r>
              <a:rPr lang="en-US" sz="2200" dirty="0" err="1"/>
              <a:t>sljedeće</a:t>
            </a:r>
            <a:r>
              <a:rPr lang="en-US" sz="2200" dirty="0"/>
              <a:t> </a:t>
            </a:r>
            <a:r>
              <a:rPr lang="en-US" sz="2200" dirty="0" err="1"/>
              <a:t>glavne</a:t>
            </a:r>
            <a:r>
              <a:rPr lang="en-US" sz="2200" dirty="0"/>
              <a:t> </a:t>
            </a:r>
            <a:r>
              <a:rPr lang="en-US" sz="2200" dirty="0" err="1"/>
              <a:t>svjetske</a:t>
            </a:r>
            <a:r>
              <a:rPr lang="en-US" sz="2200" dirty="0"/>
              <a:t> </a:t>
            </a:r>
            <a:r>
              <a:rPr lang="en-US" sz="2200" dirty="0" err="1"/>
              <a:t>valute</a:t>
            </a:r>
            <a:r>
              <a:rPr lang="en-US" sz="2200" dirty="0"/>
              <a:t>: </a:t>
            </a:r>
            <a:endParaRPr lang="sr-Latn-BA" sz="2200" dirty="0"/>
          </a:p>
          <a:p>
            <a:pPr marL="457200" lvl="1" indent="0">
              <a:buNone/>
            </a:pPr>
            <a:r>
              <a:rPr lang="sr-Latn-BA" sz="2200" dirty="0"/>
              <a:t>	-</a:t>
            </a:r>
            <a:r>
              <a:rPr lang="en-US" sz="2200" dirty="0" err="1"/>
              <a:t>dolar</a:t>
            </a:r>
            <a:r>
              <a:rPr lang="en-US" sz="2200" dirty="0"/>
              <a:t> (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dalje</a:t>
            </a:r>
            <a:r>
              <a:rPr lang="en-US" sz="2200" dirty="0"/>
              <a:t> </a:t>
            </a:r>
            <a:r>
              <a:rPr lang="en-US" sz="2200" dirty="0" err="1"/>
              <a:t>dominantna</a:t>
            </a:r>
            <a:r>
              <a:rPr lang="en-US" sz="2200" dirty="0"/>
              <a:t> </a:t>
            </a:r>
            <a:r>
              <a:rPr lang="en-US" sz="2200" dirty="0" err="1"/>
              <a:t>valuta</a:t>
            </a:r>
            <a:r>
              <a:rPr lang="en-US" sz="2200" dirty="0"/>
              <a:t>), </a:t>
            </a:r>
            <a:endParaRPr lang="sr-Latn-BA" sz="2200" dirty="0"/>
          </a:p>
          <a:p>
            <a:pPr marL="457200" lvl="1" indent="0">
              <a:buNone/>
            </a:pPr>
            <a:r>
              <a:rPr lang="sr-Latn-BA" sz="2200" dirty="0"/>
              <a:t>	-</a:t>
            </a:r>
            <a:r>
              <a:rPr lang="en-US" sz="2200" dirty="0" err="1"/>
              <a:t>evro</a:t>
            </a:r>
            <a:r>
              <a:rPr lang="en-US" sz="2200" dirty="0"/>
              <a:t> (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zadržao</a:t>
            </a:r>
            <a:r>
              <a:rPr lang="en-US" sz="2200" dirty="0"/>
              <a:t> </a:t>
            </a:r>
            <a:r>
              <a:rPr lang="en-US" sz="2200" dirty="0" err="1"/>
              <a:t>drugo</a:t>
            </a:r>
            <a:r>
              <a:rPr lang="en-US" sz="2200" dirty="0"/>
              <a:t> </a:t>
            </a:r>
            <a:r>
              <a:rPr lang="en-US" sz="2200" dirty="0" err="1"/>
              <a:t>mjesto</a:t>
            </a:r>
            <a:r>
              <a:rPr lang="en-US" sz="2200" dirty="0"/>
              <a:t>), </a:t>
            </a:r>
            <a:endParaRPr lang="sr-Latn-BA" sz="2200" dirty="0"/>
          </a:p>
          <a:p>
            <a:pPr marL="457200" lvl="1" indent="0">
              <a:buNone/>
            </a:pPr>
            <a:r>
              <a:rPr lang="sr-Latn-BA" sz="2200" dirty="0"/>
              <a:t>	-</a:t>
            </a:r>
            <a:r>
              <a:rPr lang="en-US" sz="2200" dirty="0" err="1"/>
              <a:t>udio</a:t>
            </a:r>
            <a:r>
              <a:rPr lang="en-US" sz="2200" dirty="0"/>
              <a:t> </a:t>
            </a:r>
            <a:r>
              <a:rPr lang="en-US" sz="2200" dirty="0" err="1"/>
              <a:t>jena</a:t>
            </a:r>
            <a:r>
              <a:rPr lang="en-US" sz="2200" dirty="0"/>
              <a:t> je </a:t>
            </a:r>
            <a:r>
              <a:rPr lang="en-US" sz="2200" dirty="0" err="1"/>
              <a:t>evidentan</a:t>
            </a:r>
            <a:r>
              <a:rPr lang="en-US" sz="2200" dirty="0"/>
              <a:t>, </a:t>
            </a:r>
            <a:endParaRPr lang="sr-Latn-BA" sz="2200" dirty="0"/>
          </a:p>
          <a:p>
            <a:pPr marL="457200" lvl="1" indent="0">
              <a:buNone/>
            </a:pPr>
            <a:r>
              <a:rPr lang="sr-Latn-BA" sz="2200" dirty="0"/>
              <a:t>	-</a:t>
            </a:r>
            <a:r>
              <a:rPr lang="en-US" sz="2200" dirty="0" err="1"/>
              <a:t>primjetan</a:t>
            </a:r>
            <a:r>
              <a:rPr lang="en-US" sz="2200" dirty="0"/>
              <a:t> </a:t>
            </a:r>
            <a:r>
              <a:rPr lang="sr-Latn-BA" sz="2200" dirty="0"/>
              <a:t>p</a:t>
            </a:r>
            <a:r>
              <a:rPr lang="en-US" sz="2200" dirty="0" err="1"/>
              <a:t>orast</a:t>
            </a:r>
            <a:r>
              <a:rPr lang="en-US" sz="2200" dirty="0"/>
              <a:t> </a:t>
            </a:r>
            <a:r>
              <a:rPr lang="en-US" sz="2200" dirty="0" err="1"/>
              <a:t>udjela</a:t>
            </a:r>
            <a:r>
              <a:rPr lang="en-US" sz="2200" dirty="0"/>
              <a:t> </a:t>
            </a:r>
            <a:r>
              <a:rPr lang="en-US" sz="2200" dirty="0" err="1"/>
              <a:t>kineskog</a:t>
            </a:r>
            <a:r>
              <a:rPr lang="en-US" sz="2200" dirty="0"/>
              <a:t> </a:t>
            </a:r>
            <a:r>
              <a:rPr lang="en-US" sz="2200" dirty="0" err="1"/>
              <a:t>juana</a:t>
            </a:r>
            <a:r>
              <a:rPr lang="en-US" sz="2200" dirty="0"/>
              <a:t> u </a:t>
            </a:r>
            <a:r>
              <a:rPr lang="sr-Latn-BA" sz="2200" dirty="0"/>
              <a:t>	</a:t>
            </a:r>
            <a:r>
              <a:rPr lang="en-US" sz="2200" dirty="0" err="1"/>
              <a:t>vezi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sr-Latn-BA" sz="2200" dirty="0"/>
              <a:t>	</a:t>
            </a:r>
            <a:r>
              <a:rPr lang="en-US" sz="2200" dirty="0" err="1"/>
              <a:t>njegovom</a:t>
            </a:r>
            <a:r>
              <a:rPr lang="en-US" sz="2200" dirty="0"/>
              <a:t> </a:t>
            </a:r>
            <a:r>
              <a:rPr lang="en-US" sz="2200" dirty="0" err="1"/>
              <a:t>rastućom</a:t>
            </a:r>
            <a:r>
              <a:rPr lang="en-US" sz="2200" dirty="0"/>
              <a:t> </a:t>
            </a:r>
            <a:r>
              <a:rPr lang="en-US" sz="2200" dirty="0" err="1"/>
              <a:t>ulogom</a:t>
            </a:r>
            <a:r>
              <a:rPr lang="en-US" sz="2200" dirty="0"/>
              <a:t> u </a:t>
            </a:r>
            <a:r>
              <a:rPr lang="en-US" sz="2200" dirty="0" err="1"/>
              <a:t>Aziji</a:t>
            </a:r>
            <a:r>
              <a:rPr lang="en-US" sz="2200" dirty="0"/>
              <a:t> </a:t>
            </a:r>
            <a:r>
              <a:rPr lang="sr-Latn-BA" sz="2200" dirty="0"/>
              <a:t>	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međunarodnom</a:t>
            </a:r>
            <a:r>
              <a:rPr lang="en-US" sz="2200" dirty="0"/>
              <a:t> </a:t>
            </a:r>
            <a:r>
              <a:rPr lang="en-US" sz="2200" dirty="0" err="1"/>
              <a:t>planu</a:t>
            </a:r>
            <a:r>
              <a:rPr lang="en-US" sz="2200" dirty="0"/>
              <a:t>. 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0822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6728713" cy="5660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Grafikon</a:t>
            </a:r>
            <a:r>
              <a:rPr lang="en-US" b="1" dirty="0"/>
              <a:t> 1.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najvažnijih</a:t>
            </a:r>
            <a:r>
              <a:rPr lang="en-US" dirty="0"/>
              <a:t> </a:t>
            </a:r>
            <a:r>
              <a:rPr lang="sr-Latn-BA" dirty="0"/>
              <a:t>svjetskih </a:t>
            </a:r>
            <a:r>
              <a:rPr lang="en-US" dirty="0" err="1"/>
              <a:t>valuta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104" t="35977" r="46455" b="23247"/>
          <a:stretch/>
        </p:blipFill>
        <p:spPr bwMode="auto">
          <a:xfrm>
            <a:off x="228600" y="1600200"/>
            <a:ext cx="70104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00057"/>
              </p:ext>
            </p:extLst>
          </p:nvPr>
        </p:nvGraphicFramePr>
        <p:xfrm>
          <a:off x="457200" y="5197016"/>
          <a:ext cx="6705600" cy="67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67136331"/>
                    </a:ext>
                  </a:extLst>
                </a:gridCol>
                <a:gridCol w="1361353">
                  <a:extLst>
                    <a:ext uri="{9D8B030D-6E8A-4147-A177-3AD203B41FA5}">
                      <a16:colId xmlns:a16="http://schemas.microsoft.com/office/drawing/2014/main" val="821989160"/>
                    </a:ext>
                  </a:extLst>
                </a:gridCol>
                <a:gridCol w="1305647">
                  <a:extLst>
                    <a:ext uri="{9D8B030D-6E8A-4147-A177-3AD203B41FA5}">
                      <a16:colId xmlns:a16="http://schemas.microsoft.com/office/drawing/2014/main" val="2883885062"/>
                    </a:ext>
                  </a:extLst>
                </a:gridCol>
                <a:gridCol w="1361735">
                  <a:extLst>
                    <a:ext uri="{9D8B030D-6E8A-4147-A177-3AD203B41FA5}">
                      <a16:colId xmlns:a16="http://schemas.microsoft.com/office/drawing/2014/main" val="2150014826"/>
                    </a:ext>
                  </a:extLst>
                </a:gridCol>
                <a:gridCol w="1152865">
                  <a:extLst>
                    <a:ext uri="{9D8B030D-6E8A-4147-A177-3AD203B41FA5}">
                      <a16:colId xmlns:a16="http://schemas.microsoft.com/office/drawing/2014/main" val="2160990291"/>
                    </a:ext>
                  </a:extLst>
                </a:gridCol>
              </a:tblGrid>
              <a:tr h="67038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Međunarodni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dug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Međunarodni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krediti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Devizni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promet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Globalna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valuta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plaćanja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Devizne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rezerve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91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2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6652513" cy="6019800"/>
          </a:xfrm>
        </p:spPr>
        <p:txBody>
          <a:bodyPr>
            <a:normAutofit/>
          </a:bodyPr>
          <a:lstStyle/>
          <a:p>
            <a:pPr algn="just"/>
            <a:r>
              <a:rPr lang="en-US" sz="2100" dirty="0" err="1"/>
              <a:t>Funta</a:t>
            </a:r>
            <a:r>
              <a:rPr lang="en-US" sz="2100" dirty="0"/>
              <a:t> </a:t>
            </a:r>
            <a:r>
              <a:rPr lang="en-US" sz="2100" dirty="0" err="1"/>
              <a:t>sterlinga</a:t>
            </a:r>
            <a:r>
              <a:rPr lang="en-US" sz="2100" dirty="0"/>
              <a:t> </a:t>
            </a:r>
            <a:r>
              <a:rPr lang="en-US" sz="2100" dirty="0" err="1"/>
              <a:t>bila</a:t>
            </a:r>
            <a:r>
              <a:rPr lang="en-US" sz="2100" dirty="0"/>
              <a:t> je </a:t>
            </a:r>
            <a:r>
              <a:rPr lang="en-US" sz="2100" dirty="0" err="1"/>
              <a:t>dominantna</a:t>
            </a:r>
            <a:r>
              <a:rPr lang="en-US" sz="2100" dirty="0"/>
              <a:t> </a:t>
            </a:r>
            <a:r>
              <a:rPr lang="en-US" sz="2100" dirty="0" err="1"/>
              <a:t>svjetska</a:t>
            </a:r>
            <a:r>
              <a:rPr lang="en-US" sz="2100" dirty="0"/>
              <a:t> </a:t>
            </a:r>
            <a:r>
              <a:rPr lang="en-US" sz="2100" dirty="0" err="1"/>
              <a:t>valuta</a:t>
            </a:r>
            <a:r>
              <a:rPr lang="en-US" sz="2100" dirty="0"/>
              <a:t> </a:t>
            </a:r>
            <a:r>
              <a:rPr lang="en-US" sz="2100" dirty="0" err="1"/>
              <a:t>prije</a:t>
            </a:r>
            <a:r>
              <a:rPr lang="en-US" sz="2100" dirty="0"/>
              <a:t> </a:t>
            </a:r>
            <a:r>
              <a:rPr lang="en-US" sz="2100" dirty="0" err="1"/>
              <a:t>Drugog</a:t>
            </a:r>
            <a:r>
              <a:rPr lang="en-US" sz="2100" dirty="0"/>
              <a:t> </a:t>
            </a:r>
            <a:r>
              <a:rPr lang="en-US" sz="2100" dirty="0" err="1"/>
              <a:t>svjetskog</a:t>
            </a:r>
            <a:r>
              <a:rPr lang="en-US" sz="2100" dirty="0"/>
              <a:t> rata </a:t>
            </a:r>
            <a:r>
              <a:rPr lang="en-US" sz="2100" dirty="0" err="1"/>
              <a:t>zahvaljujući</a:t>
            </a:r>
            <a:r>
              <a:rPr lang="en-US" sz="2100" dirty="0"/>
              <a:t> </a:t>
            </a:r>
            <a:r>
              <a:rPr lang="en-US" sz="2100" dirty="0" err="1"/>
              <a:t>globalnoj</a:t>
            </a:r>
            <a:r>
              <a:rPr lang="en-US" sz="2100" dirty="0"/>
              <a:t> </a:t>
            </a:r>
            <a:r>
              <a:rPr lang="en-US" sz="2100" dirty="0" err="1"/>
              <a:t>dominaciji</a:t>
            </a:r>
            <a:r>
              <a:rPr lang="en-US" sz="2100" dirty="0"/>
              <a:t> </a:t>
            </a:r>
            <a:r>
              <a:rPr lang="en-US" sz="2100" dirty="0" err="1"/>
              <a:t>Ujedinjenog</a:t>
            </a:r>
            <a:r>
              <a:rPr lang="en-US" sz="2100" dirty="0"/>
              <a:t> </a:t>
            </a:r>
            <a:r>
              <a:rPr lang="en-US" sz="2100" dirty="0" err="1"/>
              <a:t>Kraljevstva</a:t>
            </a:r>
            <a:r>
              <a:rPr lang="en-US" sz="2100" dirty="0"/>
              <a:t>. </a:t>
            </a:r>
            <a:endParaRPr lang="sr-Latn-BA" sz="2100" dirty="0"/>
          </a:p>
          <a:p>
            <a:pPr algn="just"/>
            <a:endParaRPr lang="sr-Latn-BA" sz="2100" dirty="0"/>
          </a:p>
          <a:p>
            <a:pPr algn="just"/>
            <a:r>
              <a:rPr lang="sr-Latn-BA" sz="2100" dirty="0"/>
              <a:t>F</a:t>
            </a:r>
            <a:r>
              <a:rPr lang="en-US" sz="2100" dirty="0" err="1"/>
              <a:t>ormiranjem</a:t>
            </a:r>
            <a:r>
              <a:rPr lang="en-US" sz="2100" dirty="0"/>
              <a:t> FED-a 1914.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konvertibilnosti</a:t>
            </a:r>
            <a:r>
              <a:rPr lang="en-US" sz="2100" dirty="0"/>
              <a:t> </a:t>
            </a:r>
            <a:r>
              <a:rPr lang="en-US" sz="2100" dirty="0" err="1"/>
              <a:t>dolara</a:t>
            </a:r>
            <a:r>
              <a:rPr lang="en-US" sz="2100" dirty="0"/>
              <a:t> u </a:t>
            </a:r>
            <a:r>
              <a:rPr lang="en-US" sz="2100" dirty="0" err="1"/>
              <a:t>zlato</a:t>
            </a:r>
            <a:r>
              <a:rPr lang="en-US" sz="2100" dirty="0"/>
              <a:t> </a:t>
            </a:r>
            <a:r>
              <a:rPr lang="en-US" sz="2100" dirty="0" err="1"/>
              <a:t>tokom</a:t>
            </a:r>
            <a:r>
              <a:rPr lang="en-US" sz="2100" dirty="0"/>
              <a:t> </a:t>
            </a:r>
            <a:r>
              <a:rPr lang="en-US" sz="2100" dirty="0" err="1"/>
              <a:t>Prvog</a:t>
            </a:r>
            <a:r>
              <a:rPr lang="en-US" sz="2100" dirty="0"/>
              <a:t> </a:t>
            </a:r>
            <a:r>
              <a:rPr lang="en-US" sz="2100" dirty="0" err="1"/>
              <a:t>svjetskog</a:t>
            </a:r>
            <a:r>
              <a:rPr lang="en-US" sz="2100" dirty="0"/>
              <a:t> rata, </a:t>
            </a:r>
            <a:r>
              <a:rPr lang="en-US" sz="2100" dirty="0" err="1"/>
              <a:t>uloga</a:t>
            </a:r>
            <a:r>
              <a:rPr lang="en-US" sz="2100" dirty="0"/>
              <a:t> </a:t>
            </a:r>
            <a:r>
              <a:rPr lang="en-US" sz="2100" dirty="0" err="1"/>
              <a:t>svjetske</a:t>
            </a:r>
            <a:r>
              <a:rPr lang="en-US" sz="2100" dirty="0"/>
              <a:t> </a:t>
            </a:r>
            <a:r>
              <a:rPr lang="en-US" sz="2100" dirty="0" err="1"/>
              <a:t>valute</a:t>
            </a:r>
            <a:r>
              <a:rPr lang="en-US" sz="2100" dirty="0"/>
              <a:t> </a:t>
            </a:r>
            <a:r>
              <a:rPr lang="en-US" sz="2100" dirty="0" err="1"/>
              <a:t>podijeljena</a:t>
            </a:r>
            <a:r>
              <a:rPr lang="en-US" sz="2100" dirty="0"/>
              <a:t> je </a:t>
            </a:r>
            <a:r>
              <a:rPr lang="en-US" sz="2100" dirty="0" err="1"/>
              <a:t>između</a:t>
            </a:r>
            <a:r>
              <a:rPr lang="en-US" sz="2100" dirty="0"/>
              <a:t> </a:t>
            </a:r>
            <a:r>
              <a:rPr lang="en-US" sz="2100" dirty="0" err="1"/>
              <a:t>britanske</a:t>
            </a:r>
            <a:r>
              <a:rPr lang="en-US" sz="2100" dirty="0"/>
              <a:t> </a:t>
            </a:r>
            <a:r>
              <a:rPr lang="en-US" sz="2100" dirty="0" err="1"/>
              <a:t>funte</a:t>
            </a:r>
            <a:r>
              <a:rPr lang="en-US" sz="2100" dirty="0"/>
              <a:t>, </a:t>
            </a:r>
            <a:r>
              <a:rPr lang="en-US" sz="2100" dirty="0" err="1"/>
              <a:t>dolara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francuskog</a:t>
            </a:r>
            <a:r>
              <a:rPr lang="en-US" sz="2100" dirty="0"/>
              <a:t> </a:t>
            </a:r>
            <a:r>
              <a:rPr lang="en-US" sz="2100" dirty="0" err="1"/>
              <a:t>franka</a:t>
            </a:r>
            <a:r>
              <a:rPr lang="en-US" sz="2100" dirty="0"/>
              <a:t> </a:t>
            </a:r>
            <a:endParaRPr lang="sr-Latn-BA" sz="2100" dirty="0"/>
          </a:p>
          <a:p>
            <a:pPr algn="just"/>
            <a:endParaRPr lang="sr-Latn-BA" sz="2100" dirty="0"/>
          </a:p>
          <a:p>
            <a:pPr algn="just"/>
            <a:r>
              <a:rPr lang="en-US" sz="2100" dirty="0" err="1"/>
              <a:t>Bretonvudski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je </a:t>
            </a:r>
            <a:r>
              <a:rPr lang="en-US" sz="2100" dirty="0" err="1"/>
              <a:t>podrazumijevao</a:t>
            </a:r>
            <a:r>
              <a:rPr lang="en-US" sz="2100" dirty="0"/>
              <a:t> da </a:t>
            </a:r>
            <a:r>
              <a:rPr lang="en-US" sz="2100" dirty="0" err="1"/>
              <a:t>dolar</a:t>
            </a:r>
            <a:r>
              <a:rPr lang="en-US" sz="2100" dirty="0"/>
              <a:t> </a:t>
            </a:r>
            <a:r>
              <a:rPr lang="en-US" sz="2100" dirty="0" err="1"/>
              <a:t>treba</a:t>
            </a:r>
            <a:r>
              <a:rPr lang="en-US" sz="2100" dirty="0"/>
              <a:t> da </a:t>
            </a:r>
            <a:r>
              <a:rPr lang="en-US" sz="2100" dirty="0" err="1"/>
              <a:t>bude</a:t>
            </a:r>
            <a:r>
              <a:rPr lang="en-US" sz="2100" dirty="0"/>
              <a:t> </a:t>
            </a:r>
            <a:r>
              <a:rPr lang="en-US" sz="2100" dirty="0" err="1"/>
              <a:t>osnova</a:t>
            </a:r>
            <a:r>
              <a:rPr lang="en-US" sz="2100" dirty="0"/>
              <a:t> </a:t>
            </a:r>
            <a:r>
              <a:rPr lang="en-US" sz="2100" dirty="0" err="1"/>
              <a:t>međunarodne</a:t>
            </a:r>
            <a:r>
              <a:rPr lang="en-US" sz="2100" dirty="0"/>
              <a:t> </a:t>
            </a:r>
            <a:r>
              <a:rPr lang="en-US" sz="2100" dirty="0" err="1"/>
              <a:t>likvidnosti</a:t>
            </a:r>
            <a:r>
              <a:rPr lang="en-US" sz="2100" dirty="0"/>
              <a:t>. To </a:t>
            </a:r>
            <a:r>
              <a:rPr lang="en-US" sz="2100" dirty="0" err="1"/>
              <a:t>znači</a:t>
            </a:r>
            <a:r>
              <a:rPr lang="en-US" sz="2100" dirty="0"/>
              <a:t> da se </a:t>
            </a:r>
            <a:r>
              <a:rPr lang="en-US" sz="2100" dirty="0" err="1"/>
              <a:t>kursevi</a:t>
            </a:r>
            <a:r>
              <a:rPr lang="en-US" sz="2100" dirty="0"/>
              <a:t> </a:t>
            </a:r>
            <a:r>
              <a:rPr lang="en-US" sz="2100" dirty="0" err="1"/>
              <a:t>drugih</a:t>
            </a:r>
            <a:r>
              <a:rPr lang="en-US" sz="2100" dirty="0"/>
              <a:t> </a:t>
            </a:r>
            <a:r>
              <a:rPr lang="en-US" sz="2100" dirty="0" err="1"/>
              <a:t>valuta</a:t>
            </a:r>
            <a:r>
              <a:rPr lang="en-US" sz="2100" dirty="0"/>
              <a:t> </a:t>
            </a:r>
            <a:r>
              <a:rPr lang="en-US" sz="2100" dirty="0" err="1"/>
              <a:t>izražavaju</a:t>
            </a:r>
            <a:r>
              <a:rPr lang="en-US" sz="2100" dirty="0"/>
              <a:t> u </a:t>
            </a:r>
            <a:r>
              <a:rPr lang="en-US" sz="2100" dirty="0" err="1"/>
              <a:t>odnosu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dolar</a:t>
            </a:r>
            <a:r>
              <a:rPr lang="en-US" sz="2100" dirty="0"/>
              <a:t>, </a:t>
            </a:r>
            <a:r>
              <a:rPr lang="en-US" sz="2100" dirty="0" err="1"/>
              <a:t>vrše</a:t>
            </a:r>
            <a:r>
              <a:rPr lang="en-US" sz="2100" dirty="0"/>
              <a:t> se </a:t>
            </a:r>
            <a:r>
              <a:rPr lang="en-US" sz="2100" dirty="0" err="1"/>
              <a:t>međunarodna</a:t>
            </a:r>
            <a:r>
              <a:rPr lang="en-US" sz="2100" dirty="0"/>
              <a:t> </a:t>
            </a:r>
            <a:r>
              <a:rPr lang="en-US" sz="2100" dirty="0" err="1"/>
              <a:t>plaćanja</a:t>
            </a:r>
            <a:r>
              <a:rPr lang="en-US" sz="2100" dirty="0"/>
              <a:t>, </a:t>
            </a:r>
            <a:r>
              <a:rPr lang="en-US" sz="2100" dirty="0" err="1"/>
              <a:t>cijene</a:t>
            </a:r>
            <a:r>
              <a:rPr lang="en-US" sz="2100" dirty="0"/>
              <a:t> se </a:t>
            </a:r>
            <a:r>
              <a:rPr lang="en-US" sz="2100" dirty="0" err="1"/>
              <a:t>obračunavaju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fakturišu</a:t>
            </a:r>
            <a:r>
              <a:rPr lang="en-US" sz="2100" dirty="0"/>
              <a:t> u </a:t>
            </a:r>
            <a:r>
              <a:rPr lang="en-US" sz="2100" dirty="0" err="1"/>
              <a:t>dolarima</a:t>
            </a:r>
            <a:r>
              <a:rPr lang="en-US" sz="2100" dirty="0"/>
              <a:t>, </a:t>
            </a:r>
            <a:r>
              <a:rPr lang="en-US" sz="2100" dirty="0" err="1"/>
              <a:t>dolari</a:t>
            </a:r>
            <a:r>
              <a:rPr lang="en-US" sz="2100" dirty="0"/>
              <a:t> se </a:t>
            </a:r>
            <a:r>
              <a:rPr lang="en-US" sz="2100" dirty="0" err="1"/>
              <a:t>drže</a:t>
            </a:r>
            <a:r>
              <a:rPr lang="en-US" sz="2100" dirty="0"/>
              <a:t> </a:t>
            </a:r>
            <a:r>
              <a:rPr lang="en-US" sz="2100" dirty="0" err="1"/>
              <a:t>kao</a:t>
            </a:r>
            <a:r>
              <a:rPr lang="en-US" sz="2100" dirty="0"/>
              <a:t> </a:t>
            </a:r>
            <a:r>
              <a:rPr lang="en-US" sz="2100" dirty="0" err="1"/>
              <a:t>valutna</a:t>
            </a:r>
            <a:r>
              <a:rPr lang="en-US" sz="2100" dirty="0"/>
              <a:t> </a:t>
            </a:r>
            <a:r>
              <a:rPr lang="en-US" sz="2100" dirty="0" err="1"/>
              <a:t>rezerva</a:t>
            </a:r>
            <a:r>
              <a:rPr lang="en-US" sz="2100" dirty="0"/>
              <a:t> </a:t>
            </a:r>
            <a:r>
              <a:rPr lang="en-US" sz="2100" dirty="0" err="1"/>
              <a:t>za</a:t>
            </a:r>
            <a:r>
              <a:rPr lang="en-US" sz="2100" dirty="0"/>
              <a:t> </a:t>
            </a:r>
            <a:r>
              <a:rPr lang="en-US" sz="2100" dirty="0" err="1"/>
              <a:t>druge</a:t>
            </a:r>
            <a:r>
              <a:rPr lang="en-US" sz="2100" dirty="0"/>
              <a:t> </a:t>
            </a:r>
            <a:r>
              <a:rPr lang="en-US" sz="2100" dirty="0" err="1"/>
              <a:t>valute</a:t>
            </a:r>
            <a:r>
              <a:rPr lang="en-US" sz="2100" dirty="0"/>
              <a:t> </a:t>
            </a:r>
            <a:r>
              <a:rPr lang="en-US" sz="2100" dirty="0" err="1"/>
              <a:t>zemlje</a:t>
            </a:r>
            <a:r>
              <a:rPr lang="en-US" sz="2100" dirty="0"/>
              <a:t>, a </a:t>
            </a:r>
            <a:r>
              <a:rPr lang="en-US" sz="2100" dirty="0" err="1"/>
              <a:t>stranci</a:t>
            </a:r>
            <a:r>
              <a:rPr lang="en-US" sz="2100" dirty="0"/>
              <a:t> </a:t>
            </a:r>
            <a:r>
              <a:rPr lang="en-US" sz="2100" dirty="0" err="1"/>
              <a:t>štede</a:t>
            </a:r>
            <a:r>
              <a:rPr lang="en-US" sz="2100" dirty="0"/>
              <a:t> u </a:t>
            </a:r>
            <a:r>
              <a:rPr lang="en-US" sz="2100" dirty="0" err="1"/>
              <a:t>dolarima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chasing power of the doll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239000" cy="658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64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12" y="1219200"/>
            <a:ext cx="6629401" cy="4822163"/>
          </a:xfrm>
        </p:spPr>
        <p:txBody>
          <a:bodyPr/>
          <a:lstStyle/>
          <a:p>
            <a:endParaRPr lang="sr-Latn-BA" dirty="0"/>
          </a:p>
          <a:p>
            <a:r>
              <a:rPr lang="en-US" sz="2200" dirty="0" err="1"/>
              <a:t>Otprilike</a:t>
            </a:r>
            <a:r>
              <a:rPr lang="en-US" sz="2200" dirty="0"/>
              <a:t> 60% </a:t>
            </a:r>
            <a:r>
              <a:rPr lang="en-US" sz="2200" dirty="0" err="1"/>
              <a:t>svjetskih</a:t>
            </a:r>
            <a:r>
              <a:rPr lang="en-US" sz="2200" dirty="0"/>
              <a:t> </a:t>
            </a:r>
            <a:r>
              <a:rPr lang="en-US" sz="2200" dirty="0" err="1"/>
              <a:t>deviznih</a:t>
            </a:r>
            <a:r>
              <a:rPr lang="en-US" sz="2200" dirty="0"/>
              <a:t> </a:t>
            </a:r>
            <a:r>
              <a:rPr lang="en-US" sz="2200" dirty="0" err="1"/>
              <a:t>rezervi</a:t>
            </a:r>
            <a:r>
              <a:rPr lang="en-US" sz="2200" dirty="0"/>
              <a:t> u 2021. </a:t>
            </a:r>
            <a:r>
              <a:rPr lang="en-US" sz="2200" dirty="0" err="1"/>
              <a:t>držano</a:t>
            </a:r>
            <a:r>
              <a:rPr lang="en-US" sz="2200" dirty="0"/>
              <a:t> je u </a:t>
            </a:r>
            <a:r>
              <a:rPr lang="en-US" sz="2200" dirty="0" err="1"/>
              <a:t>dolarima</a:t>
            </a:r>
            <a:r>
              <a:rPr lang="en-US" sz="2200" dirty="0"/>
              <a:t>, a </a:t>
            </a:r>
            <a:r>
              <a:rPr lang="en-US" sz="2200" dirty="0" err="1"/>
              <a:t>većina</a:t>
            </a:r>
            <a:r>
              <a:rPr lang="en-US" sz="2200" dirty="0"/>
              <a:t> </a:t>
            </a:r>
            <a:r>
              <a:rPr lang="en-US" sz="2200" dirty="0" err="1"/>
              <a:t>globalnih</a:t>
            </a:r>
            <a:r>
              <a:rPr lang="en-US" sz="2200" dirty="0"/>
              <a:t> </a:t>
            </a:r>
            <a:r>
              <a:rPr lang="en-US" sz="2200" dirty="0" err="1"/>
              <a:t>finansijskih</a:t>
            </a:r>
            <a:r>
              <a:rPr lang="en-US" sz="2200" dirty="0"/>
              <a:t> </a:t>
            </a:r>
            <a:r>
              <a:rPr lang="en-US" sz="2200" dirty="0" err="1"/>
              <a:t>transakcija</a:t>
            </a:r>
            <a:r>
              <a:rPr lang="en-US" sz="2200" dirty="0"/>
              <a:t>, </a:t>
            </a:r>
            <a:r>
              <a:rPr lang="en-US" sz="2200" dirty="0" err="1"/>
              <a:t>međunarodnog</a:t>
            </a:r>
            <a:r>
              <a:rPr lang="en-US" sz="2200" dirty="0"/>
              <a:t> </a:t>
            </a:r>
            <a:r>
              <a:rPr lang="en-US" sz="2200" dirty="0" err="1"/>
              <a:t>duga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komercijalnih</a:t>
            </a:r>
            <a:r>
              <a:rPr lang="en-US" sz="2200" dirty="0"/>
              <a:t> </a:t>
            </a:r>
            <a:r>
              <a:rPr lang="en-US" sz="2200" dirty="0" err="1"/>
              <a:t>zapisa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denominovani</a:t>
            </a:r>
            <a:r>
              <a:rPr lang="en-US" sz="2200" dirty="0"/>
              <a:t> u </a:t>
            </a:r>
            <a:r>
              <a:rPr lang="en-US" sz="2200" dirty="0" err="1"/>
              <a:t>dolarima</a:t>
            </a:r>
            <a:r>
              <a:rPr lang="en-US" sz="2200" dirty="0"/>
              <a:t>. </a:t>
            </a:r>
            <a:endParaRPr lang="sr-Latn-BA" sz="2200" dirty="0"/>
          </a:p>
          <a:p>
            <a:r>
              <a:rPr lang="en-US" sz="2200" dirty="0"/>
              <a:t>Sa </a:t>
            </a:r>
            <a:r>
              <a:rPr lang="en-US" sz="2200" dirty="0" err="1"/>
              <a:t>daljom</a:t>
            </a:r>
            <a:r>
              <a:rPr lang="en-US" sz="2200" dirty="0"/>
              <a:t> </a:t>
            </a:r>
            <a:r>
              <a:rPr lang="en-US" sz="2200" dirty="0" err="1"/>
              <a:t>globalizacijom</a:t>
            </a:r>
            <a:r>
              <a:rPr lang="en-US" sz="2200" dirty="0"/>
              <a:t> </a:t>
            </a:r>
            <a:r>
              <a:rPr lang="en-US" sz="2200" dirty="0" err="1"/>
              <a:t>trgovine</a:t>
            </a:r>
            <a:r>
              <a:rPr lang="en-US" sz="2200" dirty="0"/>
              <a:t>, </a:t>
            </a:r>
            <a:r>
              <a:rPr lang="en-US" sz="2200" dirty="0" err="1"/>
              <a:t>finansijskih</a:t>
            </a:r>
            <a:r>
              <a:rPr lang="en-US" sz="2200" dirty="0"/>
              <a:t> </a:t>
            </a:r>
            <a:r>
              <a:rPr lang="en-US" sz="2200" dirty="0" err="1"/>
              <a:t>tokova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finansijskih</a:t>
            </a:r>
            <a:r>
              <a:rPr lang="en-US" sz="2200" dirty="0"/>
              <a:t> </a:t>
            </a:r>
            <a:r>
              <a:rPr lang="en-US" sz="2200" dirty="0" err="1"/>
              <a:t>tržišta</a:t>
            </a:r>
            <a:r>
              <a:rPr lang="en-US" sz="2200" dirty="0"/>
              <a:t>, </a:t>
            </a:r>
            <a:r>
              <a:rPr lang="en-US" sz="2200" dirty="0" err="1"/>
              <a:t>dolar</a:t>
            </a:r>
            <a:r>
              <a:rPr lang="en-US" sz="2200" dirty="0"/>
              <a:t> je </a:t>
            </a:r>
            <a:r>
              <a:rPr lang="en-US" sz="2200" dirty="0" err="1"/>
              <a:t>značajno</a:t>
            </a:r>
            <a:r>
              <a:rPr lang="en-US" sz="2200" dirty="0"/>
              <a:t> </a:t>
            </a:r>
            <a:r>
              <a:rPr lang="en-US" sz="2200" dirty="0" err="1"/>
              <a:t>ojačao</a:t>
            </a:r>
            <a:r>
              <a:rPr lang="en-US" sz="2200" dirty="0"/>
              <a:t> </a:t>
            </a:r>
            <a:r>
              <a:rPr lang="en-US" sz="2200" dirty="0" err="1"/>
              <a:t>svoju</a:t>
            </a:r>
            <a:r>
              <a:rPr lang="en-US" sz="2200" dirty="0"/>
              <a:t> </a:t>
            </a:r>
            <a:r>
              <a:rPr lang="en-US" sz="2200" dirty="0" err="1"/>
              <a:t>ulogu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do </a:t>
            </a:r>
            <a:r>
              <a:rPr lang="en-US" sz="2200" dirty="0" err="1"/>
              <a:t>danas</a:t>
            </a:r>
            <a:r>
              <a:rPr lang="en-US" sz="2200" dirty="0"/>
              <a:t>. </a:t>
            </a:r>
            <a:endParaRPr lang="sr-Latn-BA" sz="2200" dirty="0"/>
          </a:p>
          <a:p>
            <a:r>
              <a:rPr lang="en-US" sz="2200" dirty="0" err="1"/>
              <a:t>Međutim</a:t>
            </a:r>
            <a:r>
              <a:rPr lang="en-US" sz="2200" dirty="0"/>
              <a:t>, </a:t>
            </a:r>
            <a:r>
              <a:rPr lang="en-US" sz="2200" dirty="0" err="1"/>
              <a:t>uvođenje</a:t>
            </a:r>
            <a:r>
              <a:rPr lang="en-US" sz="2200" dirty="0"/>
              <a:t> </a:t>
            </a:r>
            <a:r>
              <a:rPr lang="en-US" sz="2200" dirty="0" err="1"/>
              <a:t>evra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valute</a:t>
            </a:r>
            <a:r>
              <a:rPr lang="en-US" sz="2200" dirty="0"/>
              <a:t> </a:t>
            </a:r>
            <a:r>
              <a:rPr lang="en-US" sz="2200" dirty="0" err="1"/>
              <a:t>Evropske</a:t>
            </a:r>
            <a:r>
              <a:rPr lang="en-US" sz="2200" dirty="0"/>
              <a:t> </a:t>
            </a:r>
            <a:r>
              <a:rPr lang="en-US" sz="2200" dirty="0" err="1"/>
              <a:t>monetarne</a:t>
            </a:r>
            <a:r>
              <a:rPr lang="en-US" sz="2200" dirty="0"/>
              <a:t> </a:t>
            </a:r>
            <a:r>
              <a:rPr lang="en-US" sz="2200" dirty="0" err="1"/>
              <a:t>unije</a:t>
            </a:r>
            <a:r>
              <a:rPr lang="en-US" sz="2200" dirty="0"/>
              <a:t> </a:t>
            </a:r>
            <a:r>
              <a:rPr lang="en-US" sz="2200" dirty="0" err="1"/>
              <a:t>dovelo</a:t>
            </a:r>
            <a:r>
              <a:rPr lang="en-US" sz="2200" dirty="0"/>
              <a:t> je do </a:t>
            </a:r>
            <a:r>
              <a:rPr lang="en-US" sz="2200" dirty="0" err="1"/>
              <a:t>njegove</a:t>
            </a:r>
            <a:r>
              <a:rPr lang="en-US" sz="2200" dirty="0"/>
              <a:t> </a:t>
            </a:r>
            <a:r>
              <a:rPr lang="en-US" sz="2200" dirty="0" err="1"/>
              <a:t>afirmacije</a:t>
            </a:r>
            <a:r>
              <a:rPr lang="en-US" sz="2200" dirty="0"/>
              <a:t> u </a:t>
            </a:r>
            <a:r>
              <a:rPr lang="en-US" sz="2200" dirty="0" err="1"/>
              <a:t>trgovinskim</a:t>
            </a:r>
            <a:r>
              <a:rPr lang="en-US" sz="2200" dirty="0"/>
              <a:t> </a:t>
            </a:r>
            <a:r>
              <a:rPr lang="en-US" sz="2200" dirty="0" err="1"/>
              <a:t>odnosima</a:t>
            </a:r>
            <a:r>
              <a:rPr lang="en-US" sz="2200" dirty="0"/>
              <a:t> u </a:t>
            </a:r>
            <a:r>
              <a:rPr lang="en-US" sz="2200" dirty="0" err="1"/>
              <a:t>Evropi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svijetu</a:t>
            </a:r>
            <a:r>
              <a:rPr lang="en-US" sz="22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912" y="381000"/>
            <a:ext cx="6629401" cy="609600"/>
          </a:xfrm>
        </p:spPr>
        <p:txBody>
          <a:bodyPr>
            <a:normAutofit/>
          </a:bodyPr>
          <a:lstStyle/>
          <a:p>
            <a:r>
              <a:rPr lang="sr-Latn-BA" sz="2800" b="1" dirty="0">
                <a:solidFill>
                  <a:schemeClr val="tx1"/>
                </a:solidFill>
              </a:rPr>
              <a:t>Dominacija američkog dolara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0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391400" cy="1320800"/>
          </a:xfrm>
        </p:spPr>
        <p:txBody>
          <a:bodyPr/>
          <a:lstStyle/>
          <a:p>
            <a:r>
              <a:rPr lang="sr-Latn-BA" dirty="0"/>
              <a:t>Evropska valuta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0400"/>
            <a:ext cx="7848599" cy="4775200"/>
          </a:xfrm>
        </p:spPr>
        <p:txBody>
          <a:bodyPr/>
          <a:lstStyle/>
          <a:p>
            <a:r>
              <a:rPr lang="sr-Latn-BA" dirty="0"/>
              <a:t>Do uvođenja evropske valute</a:t>
            </a:r>
            <a:r>
              <a:rPr lang="en-US" dirty="0"/>
              <a:t>, </a:t>
            </a:r>
            <a:r>
              <a:rPr lang="en-US" dirty="0" err="1"/>
              <a:t>američki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je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dominantnu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međunarodnom</a:t>
            </a:r>
            <a:r>
              <a:rPr lang="en-US" dirty="0"/>
              <a:t> </a:t>
            </a:r>
            <a:r>
              <a:rPr lang="en-US" dirty="0" err="1"/>
              <a:t>valutnom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stvaranjem</a:t>
            </a:r>
            <a:r>
              <a:rPr lang="en-US" dirty="0"/>
              <a:t> </a:t>
            </a:r>
            <a:r>
              <a:rPr lang="en-US" dirty="0" err="1"/>
              <a:t>evra</a:t>
            </a:r>
            <a:r>
              <a:rPr lang="en-US" dirty="0"/>
              <a:t> </a:t>
            </a:r>
            <a:r>
              <a:rPr lang="en-US" dirty="0" err="1"/>
              <a:t>američki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značajnu</a:t>
            </a:r>
            <a:r>
              <a:rPr lang="en-US" dirty="0"/>
              <a:t> </a:t>
            </a:r>
            <a:r>
              <a:rPr lang="en-US" dirty="0" err="1"/>
              <a:t>konkurenciju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evidentno</a:t>
            </a:r>
            <a:r>
              <a:rPr lang="en-US" dirty="0"/>
              <a:t> je </a:t>
            </a:r>
            <a:r>
              <a:rPr lang="en-US" dirty="0" err="1"/>
              <a:t>smanjivanje</a:t>
            </a:r>
            <a:r>
              <a:rPr lang="en-US" dirty="0"/>
              <a:t> </a:t>
            </a:r>
            <a:r>
              <a:rPr lang="en-US" dirty="0" err="1"/>
              <a:t>udjela</a:t>
            </a:r>
            <a:r>
              <a:rPr lang="en-US" dirty="0"/>
              <a:t> </a:t>
            </a:r>
            <a:r>
              <a:rPr lang="en-US" dirty="0" err="1"/>
              <a:t>američkih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perspektiva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svjetskih</a:t>
            </a:r>
            <a:r>
              <a:rPr lang="en-US" dirty="0"/>
              <a:t> </a:t>
            </a:r>
            <a:r>
              <a:rPr lang="en-US" dirty="0" err="1"/>
              <a:t>valuta</a:t>
            </a:r>
            <a:r>
              <a:rPr lang="en-US" dirty="0"/>
              <a:t>. </a:t>
            </a:r>
          </a:p>
        </p:txBody>
      </p:sp>
      <p:pic>
        <p:nvPicPr>
          <p:cNvPr id="10" name="Picture 7" descr="Naziv i simbol novčane jedinice | EURO 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015"/>
            <a:ext cx="1524000" cy="14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32829" r="20976" b="18350"/>
          <a:stretch>
            <a:fillRect/>
          </a:stretch>
        </p:blipFill>
        <p:spPr bwMode="auto">
          <a:xfrm>
            <a:off x="828675" y="4038600"/>
            <a:ext cx="6029325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0596" y="3526287"/>
            <a:ext cx="6447599" cy="34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Slika</a:t>
            </a:r>
            <a:r>
              <a:rPr lang="sr-Latn-BA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međunarodna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valuta</a:t>
            </a:r>
            <a:r>
              <a:rPr lang="sr-Latn-BA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sr-Latn-BA" sz="12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globalnim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plaćanjima</a:t>
            </a:r>
            <a:r>
              <a:rPr lang="sr-Latn-BA" sz="1200" dirty="0">
                <a:latin typeface="Arial" panose="020B0604020202020204" pitchFamily="34" charset="0"/>
                <a:cs typeface="Arial" panose="020B0604020202020204" pitchFamily="34" charset="0"/>
              </a:rPr>
              <a:t> i rezervna valuta)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8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07" t="29039" r="13579" b="13347"/>
          <a:stretch/>
        </p:blipFill>
        <p:spPr>
          <a:xfrm>
            <a:off x="381000" y="1143000"/>
            <a:ext cx="7848600" cy="42672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5638801" cy="6858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tx1"/>
                </a:solidFill>
              </a:rPr>
              <a:t>180 različitih valuta u svijetu</a:t>
            </a:r>
            <a:br>
              <a:rPr lang="sr-Latn-BA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83" t="38148" r="39167" b="18889"/>
          <a:stretch/>
        </p:blipFill>
        <p:spPr>
          <a:xfrm>
            <a:off x="4267200" y="472440"/>
            <a:ext cx="2743200" cy="2791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90182" cy="533400"/>
          </a:xfrm>
        </p:spPr>
        <p:txBody>
          <a:bodyPr/>
          <a:lstStyle/>
          <a:p>
            <a:r>
              <a:rPr lang="sr-Latn-BA" dirty="0">
                <a:solidFill>
                  <a:schemeClr val="tx1"/>
                </a:solidFill>
              </a:rPr>
              <a:t>Zanimljivosti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52400" y="1295401"/>
            <a:ext cx="3886200" cy="6858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r-Latn-BA" dirty="0"/>
              <a:t>Na novčanicama dominiraju muški likovi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685800" y="3581400"/>
            <a:ext cx="6858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sr-Latn-BA" dirty="0"/>
              <a:t>Motivi na novčanicama</a:t>
            </a:r>
          </a:p>
          <a:p>
            <a:pPr marL="285750" indent="-285750">
              <a:buFontTx/>
              <a:buChar char="-"/>
            </a:pPr>
            <a:endParaRPr lang="sr-Latn-BA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250" t="51481" r="34583" b="21112"/>
          <a:stretch/>
        </p:blipFill>
        <p:spPr>
          <a:xfrm>
            <a:off x="685800" y="4169959"/>
            <a:ext cx="6096000" cy="17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/>
              <a:t>H</a:t>
            </a:r>
            <a:r>
              <a:rPr lang="sr-Latn-ME"/>
              <a:t>vala na pažnji!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239000" cy="6248400"/>
          </a:xfrm>
        </p:spPr>
        <p:txBody>
          <a:bodyPr>
            <a:noAutofit/>
          </a:bodyPr>
          <a:lstStyle/>
          <a:p>
            <a:r>
              <a:rPr lang="vi-VN" sz="2200" dirty="0"/>
              <a:t>Platne kartice mogu biti:</a:t>
            </a:r>
            <a:endParaRPr lang="sr-Latn-ME" sz="2200" dirty="0"/>
          </a:p>
          <a:p>
            <a:pPr lvl="1"/>
            <a:r>
              <a:rPr lang="vi-VN" sz="2200" dirty="0"/>
              <a:t>Bankarske - izdaju ih banke:</a:t>
            </a:r>
            <a:endParaRPr lang="sr-Latn-ME" sz="2200" dirty="0"/>
          </a:p>
          <a:p>
            <a:pPr lvl="2"/>
            <a:r>
              <a:rPr lang="vi-VN" sz="2200" dirty="0"/>
              <a:t>Kreditne </a:t>
            </a:r>
            <a:endParaRPr lang="sr-Latn-ME" sz="2200" dirty="0"/>
          </a:p>
          <a:p>
            <a:pPr lvl="2"/>
            <a:r>
              <a:rPr lang="vi-VN" sz="2200" dirty="0"/>
              <a:t>Debitne kartice</a:t>
            </a:r>
            <a:endParaRPr lang="sr-Latn-ME" sz="2200" dirty="0"/>
          </a:p>
          <a:p>
            <a:pPr lvl="2"/>
            <a:r>
              <a:rPr lang="vi-VN" sz="2200" dirty="0"/>
              <a:t>Prema najnovijoj tehnologiji i unapređenoj sigurnosti izdvajaju se čip kartice </a:t>
            </a:r>
            <a:endParaRPr lang="sr-Latn-ME" sz="2200" dirty="0"/>
          </a:p>
          <a:p>
            <a:pPr lvl="1"/>
            <a:r>
              <a:rPr lang="vi-VN" sz="2200" dirty="0"/>
              <a:t>Specijalizovane - izdaju ih kompanije za plaćanje njihove robe i usluga (najčešće uz pogodnosti plaćanja)</a:t>
            </a:r>
            <a:endParaRPr lang="sr-Latn-ME" sz="2200" dirty="0"/>
          </a:p>
          <a:p>
            <a:pPr lvl="1"/>
            <a:r>
              <a:rPr lang="vi-VN" sz="2200" dirty="0"/>
              <a:t>Univerzalne - izdaju ih organizacije specijalizovane za kreditiranje prodaje (MasterCard, Visa, Diners, itd.)</a:t>
            </a:r>
            <a:endParaRPr lang="sr-Latn-BA" sz="2200" dirty="0"/>
          </a:p>
          <a:p>
            <a:pPr lvl="1"/>
            <a:endParaRPr lang="sr-Latn-ME" sz="2200" dirty="0"/>
          </a:p>
        </p:txBody>
      </p:sp>
      <p:sp>
        <p:nvSpPr>
          <p:cNvPr id="2" name="AutoShape 2" descr="What Is A Visa Card? | Bankr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Visa or Mastercard: What's the difference between the credit cards? | Fox  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2286000" cy="1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ds, Benefits, Airport Lounges | Diners Club Interna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2743200" cy="16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eorije o vrijednosti novca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652513" cy="5257800"/>
          </a:xfrm>
        </p:spPr>
        <p:txBody>
          <a:bodyPr>
            <a:normAutofit/>
          </a:bodyPr>
          <a:lstStyle/>
          <a:p>
            <a:endParaRPr lang="sr-Latn-ME" sz="2100" i="1" dirty="0"/>
          </a:p>
          <a:p>
            <a:pPr algn="just"/>
            <a:r>
              <a:rPr lang="en-US" sz="2100" b="1" i="1" dirty="0" err="1">
                <a:solidFill>
                  <a:schemeClr val="tx1"/>
                </a:solidFill>
              </a:rPr>
              <a:t>Metalistička</a:t>
            </a:r>
            <a:r>
              <a:rPr lang="en-US" sz="2100" b="1" i="1" dirty="0">
                <a:solidFill>
                  <a:schemeClr val="tx1"/>
                </a:solidFill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</a:rPr>
              <a:t>teorija</a:t>
            </a:r>
            <a:r>
              <a:rPr lang="en-US" sz="2100" b="1" i="1" dirty="0">
                <a:solidFill>
                  <a:schemeClr val="tx1"/>
                </a:solidFill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</a:rPr>
              <a:t>vrijednosti</a:t>
            </a:r>
            <a:r>
              <a:rPr lang="en-US" sz="2100" b="1" i="1" dirty="0">
                <a:solidFill>
                  <a:schemeClr val="tx1"/>
                </a:solidFill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</a:rPr>
              <a:t>novca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zastupa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sljedeće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stavove</a:t>
            </a:r>
            <a:r>
              <a:rPr lang="en-US" sz="2100" dirty="0">
                <a:solidFill>
                  <a:schemeClr val="tx1"/>
                </a:solidFill>
              </a:rPr>
              <a:t>:</a:t>
            </a:r>
            <a:endParaRPr lang="sr-Latn-ME" sz="21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lvl="1" algn="just"/>
            <a:r>
              <a:rPr lang="vi-VN" sz="2100" dirty="0">
                <a:solidFill>
                  <a:schemeClr val="tx1"/>
                </a:solidFill>
              </a:rPr>
              <a:t>novac mora imati svoju unutrašnju, materijalnu vrijednost koja potiče od supstance od koje je izrađen</a:t>
            </a:r>
            <a:endParaRPr lang="sr-Latn-ME" sz="2100" dirty="0">
              <a:solidFill>
                <a:schemeClr val="tx1"/>
              </a:solidFill>
            </a:endParaRPr>
          </a:p>
          <a:p>
            <a:pPr lvl="1" algn="just"/>
            <a:r>
              <a:rPr lang="vi-VN" sz="2100" dirty="0">
                <a:solidFill>
                  <a:schemeClr val="tx1"/>
                </a:solidFill>
              </a:rPr>
              <a:t>Sa aspekta unutrašnje politike to znači da novac treba biti vezan za neki metal koji bi označavao stabilnost (kasnije za valutu sidro)</a:t>
            </a:r>
            <a:endParaRPr lang="sr-Latn-ME" sz="2100" dirty="0">
              <a:solidFill>
                <a:schemeClr val="tx1"/>
              </a:solidFill>
            </a:endParaRPr>
          </a:p>
          <a:p>
            <a:pPr lvl="1" algn="just"/>
            <a:r>
              <a:rPr lang="vi-VN" sz="2100" dirty="0">
                <a:solidFill>
                  <a:schemeClr val="tx1"/>
                </a:solidFill>
              </a:rPr>
              <a:t>U međunarodnim plaćanjima – samo metalni novac može da vrši ulogu svjetskog novca (zlatni standard)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010400" cy="5279363"/>
          </a:xfrm>
        </p:spPr>
        <p:txBody>
          <a:bodyPr>
            <a:normAutofit/>
          </a:bodyPr>
          <a:lstStyle/>
          <a:p>
            <a:r>
              <a:rPr lang="vi-VN" sz="2200" b="1" i="1" dirty="0"/>
              <a:t>Nominalistička teorija </a:t>
            </a:r>
            <a:endParaRPr lang="sr-Latn-ME" sz="2200" b="1" i="1" dirty="0">
              <a:latin typeface="Gill Sans MT" pitchFamily="34" charset="0"/>
            </a:endParaRPr>
          </a:p>
          <a:p>
            <a:endParaRPr lang="sr-Latn-ME" sz="2200" dirty="0"/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Vrijednost novca ne potiče od njegove materijalne sadržine već od njegove nominalne, od države određene vrijednosti</a:t>
            </a:r>
            <a:endParaRPr lang="sr-Latn-ME" sz="2200" dirty="0">
              <a:solidFill>
                <a:schemeClr val="tx1"/>
              </a:solidFill>
            </a:endParaRPr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Savremeni razvoj monetarnih sistema doveo je do potpunog regulisanja novčanog opticaja od strane države ili CB</a:t>
            </a:r>
            <a:endParaRPr lang="sr-Latn-ME" sz="2200" dirty="0">
              <a:solidFill>
                <a:schemeClr val="tx1"/>
              </a:solidFill>
            </a:endParaRPr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Posebno do izražaja dolazi u periodu razvoja kreditnog i depozitnog novca, koji nemaju materijalnu već opticajnu sadržinu</a:t>
            </a:r>
            <a:endParaRPr lang="sr-Latn-ME" sz="2200" dirty="0">
              <a:solidFill>
                <a:schemeClr val="tx1"/>
              </a:solidFill>
            </a:endParaRPr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Novac je tvorevina zakona!</a:t>
            </a:r>
            <a:endParaRPr lang="en-US" sz="2200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599"/>
            <a:ext cx="8305800" cy="6476999"/>
          </a:xfrm>
        </p:spPr>
        <p:txBody>
          <a:bodyPr>
            <a:normAutofit/>
          </a:bodyPr>
          <a:lstStyle/>
          <a:p>
            <a:r>
              <a:rPr lang="vi-VN" b="1" i="1" dirty="0"/>
              <a:t>Bankarska teorija novca</a:t>
            </a:r>
            <a:endParaRPr lang="sr-Latn-ME" b="1" i="1" dirty="0"/>
          </a:p>
          <a:p>
            <a:endParaRPr lang="sr-Latn-ME" dirty="0"/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povećanje ili smanjenje opticaja banknota ne zavisi od emisione banke, već od stvarnih potreba privrede za sredstvima plaćanja</a:t>
            </a:r>
            <a:endParaRPr lang="sr-Latn-ME" sz="2200" dirty="0">
              <a:solidFill>
                <a:schemeClr val="tx1"/>
              </a:solidFill>
            </a:endParaRPr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Ukoliko se poveća promet roba, povećava se i novčani opticaj</a:t>
            </a:r>
            <a:endParaRPr lang="sr-Latn-ME" sz="2200" dirty="0">
              <a:solidFill>
                <a:schemeClr val="tx1"/>
              </a:solidFill>
            </a:endParaRPr>
          </a:p>
          <a:p>
            <a:pPr lvl="1" algn="just"/>
            <a:r>
              <a:rPr lang="vi-VN" sz="2200" dirty="0">
                <a:solidFill>
                  <a:schemeClr val="tx1"/>
                </a:solidFill>
              </a:rPr>
              <a:t>Novac vezuju za potrebe robnog prometa i kamatne stope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endParaRPr lang="sr-Latn-BA" sz="2200" dirty="0"/>
          </a:p>
          <a:p>
            <a:pPr lvl="1"/>
            <a:endParaRPr lang="sr-Latn-BA" sz="2200" dirty="0"/>
          </a:p>
          <a:p>
            <a:pPr lvl="1"/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7044" y="6496294"/>
            <a:ext cx="3045461" cy="209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2714" y="8744193"/>
            <a:ext cx="3045461" cy="209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200" dirty="0"/>
          </a:p>
        </p:txBody>
      </p:sp>
      <p:pic>
        <p:nvPicPr>
          <p:cNvPr id="12" name="Picture 12" descr="60% people think their banks are 'bureaucratic, inefficient': Re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69" y="3562347"/>
            <a:ext cx="4191001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6934200" cy="5279363"/>
          </a:xfrm>
        </p:spPr>
        <p:txBody>
          <a:bodyPr>
            <a:normAutofit/>
          </a:bodyPr>
          <a:lstStyle/>
          <a:p>
            <a:endParaRPr lang="sr-Latn-ME" sz="2200" dirty="0"/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N</a:t>
            </a:r>
            <a:r>
              <a:rPr lang="sr-Latn-ME" sz="2200" dirty="0">
                <a:solidFill>
                  <a:schemeClr val="tx1"/>
                </a:solidFill>
              </a:rPr>
              <a:t>ovac u obliku imovine: hartije od vrijednosti, pokretne i nepokretne nekretnine i sl. imaju niži stpen likvidnosti i troškove pri prometovanju</a:t>
            </a: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D</a:t>
            </a:r>
            <a:r>
              <a:rPr lang="sr-Latn-ME" sz="2200" dirty="0">
                <a:solidFill>
                  <a:schemeClr val="tx1"/>
                </a:solidFill>
              </a:rPr>
              <a:t>va troška držanja novca: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</a:rPr>
              <a:t>G</a:t>
            </a:r>
            <a:r>
              <a:rPr lang="sr-Latn-ME" sz="2200" dirty="0">
                <a:solidFill>
                  <a:schemeClr val="tx1"/>
                </a:solidFill>
              </a:rPr>
              <a:t>ubi vrijednost u inflatornim uslovima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</a:rPr>
              <a:t>N</a:t>
            </a:r>
            <a:r>
              <a:rPr lang="sr-Latn-ME" sz="2200" dirty="0">
                <a:solidFill>
                  <a:schemeClr val="tx1"/>
                </a:solidFill>
              </a:rPr>
              <a:t>e donosi prihod, kao što bi to bio slučaj sa kamatnom stopom na depozite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Uloga novca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4288763"/>
          </a:xfrm>
        </p:spPr>
        <p:txBody>
          <a:bodyPr/>
          <a:lstStyle/>
          <a:p>
            <a:endParaRPr lang="sr-Latn-ME" dirty="0"/>
          </a:p>
          <a:p>
            <a:pPr algn="just"/>
            <a:r>
              <a:rPr lang="sr-Latn-ME" sz="2300" dirty="0">
                <a:solidFill>
                  <a:schemeClr val="tx1"/>
                </a:solidFill>
              </a:rPr>
              <a:t>1. ključna karika koja povezuje robne proizvođače</a:t>
            </a:r>
          </a:p>
          <a:p>
            <a:pPr algn="just"/>
            <a:r>
              <a:rPr lang="sr-Latn-ME" sz="2300" dirty="0">
                <a:solidFill>
                  <a:schemeClr val="tx1"/>
                </a:solidFill>
              </a:rPr>
              <a:t>2. pomoću novca se stvara, troši i preraspodjeljuje nacionalni dohodak</a:t>
            </a:r>
          </a:p>
          <a:p>
            <a:pPr algn="just"/>
            <a:r>
              <a:rPr lang="sr-Latn-ME" sz="2300" dirty="0">
                <a:solidFill>
                  <a:schemeClr val="tx1"/>
                </a:solidFill>
              </a:rPr>
              <a:t>3. regulisanje tokova privredne aktivnosti kroz instrumente monetarnog regulisanja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14" y="228600"/>
            <a:ext cx="6347713" cy="762000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Trendovi</a:t>
            </a:r>
            <a:r>
              <a:rPr lang="sr-Latn-B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razvoju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novca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010400" cy="5562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Krajem</a:t>
            </a:r>
            <a:r>
              <a:rPr lang="en-US" sz="2200" dirty="0">
                <a:solidFill>
                  <a:schemeClr val="tx1"/>
                </a:solidFill>
              </a:rPr>
              <a:t> 20.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početkom</a:t>
            </a:r>
            <a:r>
              <a:rPr lang="en-US" sz="2200" dirty="0">
                <a:solidFill>
                  <a:schemeClr val="tx1"/>
                </a:solidFill>
              </a:rPr>
              <a:t> 21. </a:t>
            </a:r>
            <a:r>
              <a:rPr lang="en-US" sz="2200" dirty="0" err="1">
                <a:solidFill>
                  <a:schemeClr val="tx1"/>
                </a:solidFill>
              </a:rPr>
              <a:t>vijeka</a:t>
            </a:r>
            <a:r>
              <a:rPr lang="en-US" sz="2200" dirty="0">
                <a:solidFill>
                  <a:schemeClr val="tx1"/>
                </a:solidFill>
              </a:rPr>
              <a:t> u</a:t>
            </a:r>
            <a:r>
              <a:rPr lang="sr-Latn-BA" sz="2200" dirty="0">
                <a:solidFill>
                  <a:schemeClr val="tx1"/>
                </a:solidFill>
              </a:rPr>
              <a:t>oč</a:t>
            </a:r>
            <a:r>
              <a:rPr lang="en-US" sz="2200" dirty="0" err="1">
                <a:solidFill>
                  <a:schemeClr val="tx1"/>
                </a:solidFill>
              </a:rPr>
              <a:t>eni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sljedeći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trendovi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razvoju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endParaRPr lang="sr-Latn-BA" sz="2200" dirty="0">
              <a:solidFill>
                <a:schemeClr val="tx1"/>
              </a:solidFill>
            </a:endParaRPr>
          </a:p>
          <a:p>
            <a:pPr lvl="1" algn="just">
              <a:lnSpc>
                <a:spcPct val="13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proces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demonetizacije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zlata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završen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odnosno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zlato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potpuno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istisnuto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opticaja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BA" sz="2200" dirty="0">
              <a:solidFill>
                <a:schemeClr val="tx1"/>
              </a:solidFill>
            </a:endParaRPr>
          </a:p>
          <a:p>
            <a:pPr lvl="1" algn="just">
              <a:lnSpc>
                <a:spcPct val="13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papirni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sve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više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istiskuje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novčanog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opticaja</a:t>
            </a:r>
            <a:r>
              <a:rPr lang="en-US" sz="2200" dirty="0">
                <a:solidFill>
                  <a:schemeClr val="tx1"/>
                </a:solidFill>
              </a:rPr>
              <a:t>, a </a:t>
            </a:r>
            <a:r>
              <a:rPr lang="en-US" sz="2200" dirty="0" err="1">
                <a:solidFill>
                  <a:schemeClr val="tx1"/>
                </a:solidFill>
              </a:rPr>
              <a:t>depozitni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posebno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elektronski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plastične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kartice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dobija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značaju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BA" sz="2200" dirty="0">
              <a:solidFill>
                <a:schemeClr val="tx1"/>
              </a:solidFill>
            </a:endParaRPr>
          </a:p>
          <a:p>
            <a:pPr lvl="1" algn="just">
              <a:lnSpc>
                <a:spcPct val="13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sa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globalizacijom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svijeta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internacionalizacijom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privrednog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života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opštom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kompjuterizacijom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nacionalne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novčane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jedinice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postepeno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istiskuju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opticaja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uvodi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zajednička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valuta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veći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broj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zemalja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npr</a:t>
            </a:r>
            <a:r>
              <a:rPr lang="en-US" sz="2200" dirty="0">
                <a:solidFill>
                  <a:schemeClr val="tx1"/>
                </a:solidFill>
              </a:rPr>
              <a:t>. euro u </a:t>
            </a:r>
            <a:r>
              <a:rPr lang="en-US" sz="2200" dirty="0" err="1">
                <a:solidFill>
                  <a:schemeClr val="tx1"/>
                </a:solidFill>
              </a:rPr>
              <a:t>zemljama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Evropske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unije</a:t>
            </a:r>
            <a:r>
              <a:rPr lang="en-US" sz="22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910005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1226</TotalTime>
  <Words>1672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Berlin Sans FB Demi</vt:lpstr>
      <vt:lpstr>Calibri</vt:lpstr>
      <vt:lpstr>Gill Sans MT</vt:lpstr>
      <vt:lpstr>Times New Roman</vt:lpstr>
      <vt:lpstr>Trebuchet MS</vt:lpstr>
      <vt:lpstr>Wingdings 3</vt:lpstr>
      <vt:lpstr>Facet</vt:lpstr>
      <vt:lpstr>ELEKTRONSKI NOVAC</vt:lpstr>
      <vt:lpstr>PowerPoint Presentation</vt:lpstr>
      <vt:lpstr>PowerPoint Presentation</vt:lpstr>
      <vt:lpstr>Teorije o vrijednosti novca</vt:lpstr>
      <vt:lpstr>PowerPoint Presentation</vt:lpstr>
      <vt:lpstr>PowerPoint Presentation</vt:lpstr>
      <vt:lpstr>PowerPoint Presentation</vt:lpstr>
      <vt:lpstr>Uloga novca</vt:lpstr>
      <vt:lpstr>Trendovi u razvoju novca</vt:lpstr>
      <vt:lpstr>PowerPoint Presentation</vt:lpstr>
      <vt:lpstr>֍ Funkcije novca  ֍ Glavne svjetske valute</vt:lpstr>
      <vt:lpstr>Funkcije novca</vt:lpstr>
      <vt:lpstr>Funkcija novca kao sredstva razmjene</vt:lpstr>
      <vt:lpstr>Savremeni oblik bartera</vt:lpstr>
      <vt:lpstr>Funkcija novca kao mjera vrijednosti odnosno obračunska jedinica</vt:lpstr>
      <vt:lpstr>Konvertibilnost novca</vt:lpstr>
      <vt:lpstr>Primjer kursne liste za konvertibilnu marku (BAM)</vt:lpstr>
      <vt:lpstr>Funkcija novca kao sredstva odloženog plaćanja</vt:lpstr>
      <vt:lpstr>Funkcija novca kao zaliha vrijednosti</vt:lpstr>
      <vt:lpstr>Geopolitika i glavne svjetske valute danas</vt:lpstr>
      <vt:lpstr>PowerPoint Presentation</vt:lpstr>
      <vt:lpstr>PowerPoint Presentation</vt:lpstr>
      <vt:lpstr>PowerPoint Presentation</vt:lpstr>
      <vt:lpstr>PowerPoint Presentation</vt:lpstr>
      <vt:lpstr>Dominacija američkog dolara</vt:lpstr>
      <vt:lpstr>Evropska valuta </vt:lpstr>
      <vt:lpstr>180 različitih valuta u svijetu </vt:lpstr>
      <vt:lpstr>Zanimljivosti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Branka</dc:creator>
  <cp:lastModifiedBy>Branka Topic Pavkovic</cp:lastModifiedBy>
  <cp:revision>217</cp:revision>
  <dcterms:created xsi:type="dcterms:W3CDTF">2006-08-16T00:00:00Z</dcterms:created>
  <dcterms:modified xsi:type="dcterms:W3CDTF">2024-10-07T20:24:27Z</dcterms:modified>
</cp:coreProperties>
</file>