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9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54" autoAdjust="0"/>
  </p:normalViewPr>
  <p:slideViewPr>
    <p:cSldViewPr snapToGrid="0" snapToObjects="1">
      <p:cViewPr varScale="1">
        <p:scale>
          <a:sx n="99" d="100"/>
          <a:sy n="99" d="100"/>
        </p:scale>
        <p:origin x="20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Todorovic" userId="b456dcb4c43cc0e5" providerId="LiveId" clId="{B8B4CD1E-888E-B24C-86E7-929B501F4E30}"/>
    <pc:docChg chg="modSld">
      <pc:chgData name="Igor Todorovic" userId="b456dcb4c43cc0e5" providerId="LiveId" clId="{B8B4CD1E-888E-B24C-86E7-929B501F4E30}" dt="2022-02-21T08:22:26.559" v="16" actId="20577"/>
      <pc:docMkLst>
        <pc:docMk/>
      </pc:docMkLst>
      <pc:sldChg chg="modSp mod">
        <pc:chgData name="Igor Todorovic" userId="b456dcb4c43cc0e5" providerId="LiveId" clId="{B8B4CD1E-888E-B24C-86E7-929B501F4E30}" dt="2022-02-21T08:22:26.559" v="16" actId="20577"/>
        <pc:sldMkLst>
          <pc:docMk/>
          <pc:sldMk cId="1780596037" sldId="267"/>
        </pc:sldMkLst>
        <pc:spChg chg="mod">
          <ac:chgData name="Igor Todorovic" userId="b456dcb4c43cc0e5" providerId="LiveId" clId="{B8B4CD1E-888E-B24C-86E7-929B501F4E30}" dt="2022-02-21T08:22:26.559" v="16" actId="20577"/>
          <ac:spMkLst>
            <pc:docMk/>
            <pc:sldMk cId="1780596037" sldId="267"/>
            <ac:spMk id="3" creationId="{00000000-0000-0000-0000-000000000000}"/>
          </ac:spMkLst>
        </pc:spChg>
      </pc:sldChg>
    </pc:docChg>
  </pc:docChgLst>
  <pc:docChgLst>
    <pc:chgData name="Igor Todorovic" userId="b456dcb4c43cc0e5" providerId="LiveId" clId="{88EFA1D5-87A6-E841-B274-8F1D80641255}"/>
    <pc:docChg chg="modSld">
      <pc:chgData name="Igor Todorovic" userId="b456dcb4c43cc0e5" providerId="LiveId" clId="{88EFA1D5-87A6-E841-B274-8F1D80641255}" dt="2023-02-20T07:19:45.273" v="11" actId="20577"/>
      <pc:docMkLst>
        <pc:docMk/>
      </pc:docMkLst>
      <pc:sldChg chg="modSp mod">
        <pc:chgData name="Igor Todorovic" userId="b456dcb4c43cc0e5" providerId="LiveId" clId="{88EFA1D5-87A6-E841-B274-8F1D80641255}" dt="2023-02-20T07:19:45.273" v="11" actId="20577"/>
        <pc:sldMkLst>
          <pc:docMk/>
          <pc:sldMk cId="1780596037" sldId="267"/>
        </pc:sldMkLst>
        <pc:spChg chg="mod">
          <ac:chgData name="Igor Todorovic" userId="b456dcb4c43cc0e5" providerId="LiveId" clId="{88EFA1D5-87A6-E841-B274-8F1D80641255}" dt="2023-02-20T07:19:45.273" v="11" actId="20577"/>
          <ac:spMkLst>
            <pc:docMk/>
            <pc:sldMk cId="1780596037" sldId="267"/>
            <ac:spMk id="3" creationId="{00000000-0000-0000-0000-000000000000}"/>
          </ac:spMkLst>
        </pc:spChg>
      </pc:sldChg>
    </pc:docChg>
  </pc:docChgLst>
  <pc:docChgLst>
    <pc:chgData name="Igor Todorovic" userId="b456dcb4c43cc0e5" providerId="LiveId" clId="{6D929C7E-4F52-9A45-B8D0-FE8AAE92C699}"/>
    <pc:docChg chg="custSel modSld">
      <pc:chgData name="Igor Todorovic" userId="b456dcb4c43cc0e5" providerId="LiveId" clId="{6D929C7E-4F52-9A45-B8D0-FE8AAE92C699}" dt="2021-03-08T07:04:30.855" v="121" actId="5793"/>
      <pc:docMkLst>
        <pc:docMk/>
      </pc:docMkLst>
      <pc:sldChg chg="modSp mod">
        <pc:chgData name="Igor Todorovic" userId="b456dcb4c43cc0e5" providerId="LiveId" clId="{6D929C7E-4F52-9A45-B8D0-FE8AAE92C699}" dt="2021-03-08T07:02:13.894" v="83" actId="20577"/>
        <pc:sldMkLst>
          <pc:docMk/>
          <pc:sldMk cId="4254195681" sldId="257"/>
        </pc:sldMkLst>
        <pc:spChg chg="mod">
          <ac:chgData name="Igor Todorovic" userId="b456dcb4c43cc0e5" providerId="LiveId" clId="{6D929C7E-4F52-9A45-B8D0-FE8AAE92C699}" dt="2021-03-08T07:02:13.894" v="83" actId="20577"/>
          <ac:spMkLst>
            <pc:docMk/>
            <pc:sldMk cId="4254195681" sldId="257"/>
            <ac:spMk id="7" creationId="{00000000-0000-0000-0000-000000000000}"/>
          </ac:spMkLst>
        </pc:spChg>
      </pc:sldChg>
      <pc:sldChg chg="modSp mod">
        <pc:chgData name="Igor Todorovic" userId="b456dcb4c43cc0e5" providerId="LiveId" clId="{6D929C7E-4F52-9A45-B8D0-FE8AAE92C699}" dt="2021-03-08T07:04:30.855" v="121" actId="5793"/>
        <pc:sldMkLst>
          <pc:docMk/>
          <pc:sldMk cId="1780596037" sldId="267"/>
        </pc:sldMkLst>
        <pc:spChg chg="mod">
          <ac:chgData name="Igor Todorovic" userId="b456dcb4c43cc0e5" providerId="LiveId" clId="{6D929C7E-4F52-9A45-B8D0-FE8AAE92C699}" dt="2021-03-08T07:04:30.855" v="121" actId="5793"/>
          <ac:spMkLst>
            <pc:docMk/>
            <pc:sldMk cId="1780596037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  <p:sldLayoutId id="2147484073" r:id="rId14"/>
    <p:sldLayoutId id="2147484074" r:id="rId15"/>
    <p:sldLayoutId id="2147484075" r:id="rId16"/>
    <p:sldLayoutId id="2147484076" r:id="rId17"/>
    <p:sldLayoutId id="2147484077" r:id="rId18"/>
    <p:sldLayoutId id="2147484078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gor.misic@ef.unibl.org" TargetMode="External"/><Relationship Id="rId2" Type="http://schemas.openxmlformats.org/officeDocument/2006/relationships/hyperlink" Target="mailto:igor.todorovic@ef.unibl.or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4346221"/>
            <a:ext cx="7135368" cy="911391"/>
          </a:xfrm>
        </p:spPr>
        <p:txBody>
          <a:bodyPr>
            <a:normAutofit/>
          </a:bodyPr>
          <a:lstStyle/>
          <a:p>
            <a:r>
              <a:rPr lang="en-US" dirty="0" err="1"/>
              <a:t>Uvodno</a:t>
            </a:r>
            <a:r>
              <a:rPr lang="en-US" dirty="0"/>
              <a:t> </a:t>
            </a:r>
            <a:r>
              <a:rPr lang="en-US" dirty="0" err="1"/>
              <a:t>predavanje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5257800"/>
            <a:ext cx="7135368" cy="621792"/>
          </a:xfrm>
        </p:spPr>
        <p:txBody>
          <a:bodyPr>
            <a:normAutofit/>
          </a:bodyPr>
          <a:lstStyle/>
          <a:p>
            <a:r>
              <a:rPr lang="en-US" sz="1800" dirty="0"/>
              <a:t>Prof. </a:t>
            </a:r>
            <a:r>
              <a:rPr lang="en-US" sz="1800" dirty="0" err="1"/>
              <a:t>dr</a:t>
            </a:r>
            <a:r>
              <a:rPr lang="en-US" sz="1800" dirty="0"/>
              <a:t> Igor </a:t>
            </a:r>
            <a:r>
              <a:rPr lang="en-US" sz="1800" dirty="0" err="1"/>
              <a:t>Todorović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3231444" y="2432503"/>
            <a:ext cx="5305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MENADŽMENT</a:t>
            </a:r>
          </a:p>
          <a:p>
            <a:pPr algn="ctr"/>
            <a:r>
              <a:rPr lang="en-US" sz="4800" dirty="0"/>
              <a:t>KVALITETA</a:t>
            </a:r>
          </a:p>
        </p:txBody>
      </p:sp>
    </p:spTree>
    <p:extLst>
      <p:ext uri="{BB962C8B-B14F-4D97-AF65-F5344CB8AC3E}">
        <p14:creationId xmlns:p14="http://schemas.microsoft.com/office/powerpoint/2010/main" val="1515865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Uvod</a:t>
            </a:r>
            <a:r>
              <a:rPr lang="en-US" dirty="0"/>
              <a:t> u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lekcije</a:t>
            </a:r>
            <a:r>
              <a:rPr lang="en-US" dirty="0"/>
              <a:t>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: </a:t>
            </a:r>
            <a:r>
              <a:rPr lang="en-US" dirty="0" err="1"/>
              <a:t>definisjama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je to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sprege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57586" y="3661103"/>
            <a:ext cx="4685862" cy="19268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26827" y="4300483"/>
            <a:ext cx="1147379" cy="5780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067034" y="4589517"/>
            <a:ext cx="1059793" cy="963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274206" y="4589517"/>
            <a:ext cx="1059793" cy="963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634829" y="3783724"/>
            <a:ext cx="122620" cy="51675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4491" y="5130092"/>
            <a:ext cx="26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14781" y="4227370"/>
            <a:ext cx="26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86659" y="4227370"/>
            <a:ext cx="26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55750" y="3783724"/>
            <a:ext cx="26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16520" y="3661103"/>
            <a:ext cx="16475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 – </a:t>
            </a:r>
            <a:r>
              <a:rPr lang="en-US" sz="1600" dirty="0" err="1"/>
              <a:t>sistem</a:t>
            </a:r>
            <a:endParaRPr lang="en-US" sz="1600" dirty="0"/>
          </a:p>
          <a:p>
            <a:r>
              <a:rPr lang="en-US" sz="1600" dirty="0"/>
              <a:t>E – </a:t>
            </a:r>
            <a:r>
              <a:rPr lang="en-US" sz="1600" dirty="0" err="1"/>
              <a:t>elementi</a:t>
            </a:r>
            <a:endParaRPr lang="en-US" sz="1600" dirty="0"/>
          </a:p>
          <a:p>
            <a:r>
              <a:rPr lang="en-US" sz="1600" dirty="0"/>
              <a:t>X – </a:t>
            </a:r>
            <a:r>
              <a:rPr lang="en-US" sz="1600" dirty="0" err="1"/>
              <a:t>ulazi</a:t>
            </a:r>
            <a:endParaRPr lang="en-US" sz="1600" dirty="0"/>
          </a:p>
          <a:p>
            <a:r>
              <a:rPr lang="en-US" sz="1600" dirty="0"/>
              <a:t>Y – </a:t>
            </a:r>
            <a:r>
              <a:rPr lang="en-US" sz="1600" dirty="0" err="1"/>
              <a:t>izlazi</a:t>
            </a:r>
            <a:endParaRPr lang="en-US" sz="1600" dirty="0"/>
          </a:p>
          <a:p>
            <a:r>
              <a:rPr lang="en-US" sz="1600" dirty="0"/>
              <a:t>Z - </a:t>
            </a:r>
            <a:r>
              <a:rPr lang="en-US" sz="1600" dirty="0" err="1"/>
              <a:t>poremećaji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4521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Industrijski</a:t>
            </a:r>
            <a:r>
              <a:rPr lang="en-US" dirty="0"/>
              <a:t> </a:t>
            </a:r>
            <a:r>
              <a:rPr lang="en-US" dirty="0" err="1"/>
              <a:t>sistemi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poglavlja</a:t>
            </a:r>
            <a:r>
              <a:rPr lang="en-US" dirty="0"/>
              <a:t>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: </a:t>
            </a:r>
            <a:r>
              <a:rPr lang="en-US" dirty="0" err="1"/>
              <a:t>radnim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,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tehnološkim</a:t>
            </a:r>
            <a:r>
              <a:rPr lang="en-US" dirty="0"/>
              <a:t>, </a:t>
            </a:r>
            <a:r>
              <a:rPr lang="en-US" dirty="0" err="1"/>
              <a:t>proizvodnim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665247"/>
              </p:ext>
            </p:extLst>
          </p:nvPr>
        </p:nvGraphicFramePr>
        <p:xfrm>
          <a:off x="1094956" y="3514805"/>
          <a:ext cx="5127625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143358" imgH="1620959" progId="Visio.Drawing.11">
                  <p:embed/>
                </p:oleObj>
              </mc:Choice>
              <mc:Fallback>
                <p:oleObj name="Visio" r:id="rId2" imgW="4143358" imgH="1620959" progId="Visio.Drawing.11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4956" y="3514805"/>
                        <a:ext cx="5127625" cy="200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021346"/>
              </p:ext>
            </p:extLst>
          </p:nvPr>
        </p:nvGraphicFramePr>
        <p:xfrm>
          <a:off x="999706" y="5657930"/>
          <a:ext cx="61436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59200" imgH="215900" progId="Equation.3">
                  <p:embed/>
                </p:oleObj>
              </mc:Choice>
              <mc:Fallback>
                <p:oleObj name="Equation" r:id="rId4" imgW="3759200" imgH="215900" progId="Equation.3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706" y="5657930"/>
                        <a:ext cx="6143625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16520" y="3678477"/>
            <a:ext cx="1647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Poslovni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93735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Kvalitet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proučavati</a:t>
            </a:r>
            <a:r>
              <a:rPr lang="en-US" dirty="0"/>
              <a:t>: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aspekte</a:t>
            </a:r>
            <a:r>
              <a:rPr lang="en-US" dirty="0"/>
              <a:t> </a:t>
            </a:r>
            <a:r>
              <a:rPr lang="en-US" dirty="0" err="1"/>
              <a:t>posmatranja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shvatanja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krug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poluproizvoda</a:t>
            </a:r>
            <a:r>
              <a:rPr lang="en-US" dirty="0"/>
              <a:t>,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6569" y="3416300"/>
            <a:ext cx="59055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151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Mjerenje</a:t>
            </a:r>
            <a:r>
              <a:rPr lang="en-US" dirty="0"/>
              <a:t>,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kontrolisanje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pomoćnim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provjeravanja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: </a:t>
            </a:r>
            <a:r>
              <a:rPr lang="en-US" dirty="0" err="1"/>
              <a:t>mjerenje</a:t>
            </a:r>
            <a:r>
              <a:rPr lang="en-US" dirty="0"/>
              <a:t>, </a:t>
            </a:r>
            <a:r>
              <a:rPr lang="en-US" dirty="0" err="1"/>
              <a:t>kontrolisanje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ispitivanje</a:t>
            </a:r>
            <a:r>
              <a:rPr lang="en-US" dirty="0"/>
              <a:t> </a:t>
            </a:r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218738"/>
              </p:ext>
            </p:extLst>
          </p:nvPr>
        </p:nvGraphicFramePr>
        <p:xfrm>
          <a:off x="2143125" y="3372154"/>
          <a:ext cx="2675621" cy="2599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358855" imgH="3274571" progId="Visio.Drawing.11">
                  <p:embed/>
                </p:oleObj>
              </mc:Choice>
              <mc:Fallback>
                <p:oleObj name="Visio" r:id="rId2" imgW="3358855" imgH="3274571" progId="Visio.Drawing.11">
                  <p:embed/>
                  <p:pic>
                    <p:nvPicPr>
                      <p:cNvPr id="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3372154"/>
                        <a:ext cx="2675621" cy="25995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5323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upoznavanja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suštinom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</a:t>
            </a:r>
            <a:r>
              <a:rPr lang="en-US" dirty="0" err="1"/>
              <a:t>prelazi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562110"/>
              </p:ext>
            </p:extLst>
          </p:nvPr>
        </p:nvGraphicFramePr>
        <p:xfrm>
          <a:off x="2093734" y="3173338"/>
          <a:ext cx="2982861" cy="29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310714" imgH="3274571" progId="Visio.Drawing.11">
                  <p:embed/>
                </p:oleObj>
              </mc:Choice>
              <mc:Fallback>
                <p:oleObj name="Visio" r:id="rId2" imgW="3310714" imgH="3274571" progId="Visio.Drawing.11">
                  <p:embed/>
                  <p:pic>
                    <p:nvPicPr>
                      <p:cNvPr id="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3734" y="3173338"/>
                        <a:ext cx="2982861" cy="2952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800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politeke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se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(QP), </a:t>
            </a:r>
            <a:r>
              <a:rPr lang="en-US" dirty="0" err="1"/>
              <a:t>operativno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(QC), </a:t>
            </a:r>
            <a:r>
              <a:rPr lang="en-US" dirty="0" err="1"/>
              <a:t>obezbjeđenje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(QA) i </a:t>
            </a:r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(QI).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6400" y="3907361"/>
            <a:ext cx="23876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12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ISO 9000</a:t>
            </a:r>
          </a:p>
          <a:p>
            <a:pPr lvl="1"/>
            <a:r>
              <a:rPr lang="en-US" dirty="0"/>
              <a:t>ISO 9000:2005 SMK –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riječnik</a:t>
            </a:r>
            <a:endParaRPr lang="en-US" dirty="0"/>
          </a:p>
          <a:p>
            <a:pPr lvl="1"/>
            <a:r>
              <a:rPr lang="en-US" dirty="0"/>
              <a:t> ISO 9001:2008 SMK - </a:t>
            </a:r>
            <a:r>
              <a:rPr lang="en-US" dirty="0" err="1"/>
              <a:t>Zahtijevi</a:t>
            </a:r>
            <a:endParaRPr lang="en-US" dirty="0"/>
          </a:p>
          <a:p>
            <a:pPr lvl="1"/>
            <a:r>
              <a:rPr lang="en-US" dirty="0"/>
              <a:t> ISO 9004:2000 SMK – </a:t>
            </a:r>
            <a:r>
              <a:rPr lang="en-US" dirty="0" err="1"/>
              <a:t>Uputstva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poboljšavanje</a:t>
            </a:r>
            <a:r>
              <a:rPr lang="en-US" dirty="0"/>
              <a:t> </a:t>
            </a:r>
            <a:r>
              <a:rPr lang="en-US" dirty="0" err="1"/>
              <a:t>performansi</a:t>
            </a:r>
            <a:endParaRPr lang="en-US" dirty="0"/>
          </a:p>
          <a:p>
            <a:pPr lvl="1"/>
            <a:r>
              <a:rPr lang="en-US" dirty="0"/>
              <a:t> ISO 9004:2009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održivog</a:t>
            </a:r>
            <a:r>
              <a:rPr lang="en-US" dirty="0"/>
              <a:t> </a:t>
            </a:r>
            <a:r>
              <a:rPr lang="en-US" dirty="0" err="1"/>
              <a:t>uspijeha</a:t>
            </a:r>
            <a:r>
              <a:rPr lang="en-US" dirty="0"/>
              <a:t> –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  <a:p>
            <a:pPr lvl="1"/>
            <a:r>
              <a:rPr lang="en-US" dirty="0"/>
              <a:t> ISO 19011:2002 </a:t>
            </a:r>
            <a:r>
              <a:rPr lang="en-US" dirty="0" err="1"/>
              <a:t>Smernice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proveru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endParaRPr lang="en-US" dirty="0"/>
          </a:p>
          <a:p>
            <a:pPr lvl="1"/>
            <a:r>
              <a:rPr lang="en-US" dirty="0"/>
              <a:t> ISO 10005, ISO/TR 10013 (</a:t>
            </a:r>
            <a:r>
              <a:rPr lang="en-US" dirty="0" err="1"/>
              <a:t>planovi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dokumentacija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3825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strukturom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kvlaiteta</a:t>
            </a:r>
            <a:r>
              <a:rPr lang="en-US" dirty="0"/>
              <a:t>, </a:t>
            </a:r>
            <a:r>
              <a:rPr lang="en-US" dirty="0" err="1"/>
              <a:t>sektorom</a:t>
            </a:r>
            <a:r>
              <a:rPr lang="en-US" dirty="0"/>
              <a:t> </a:t>
            </a:r>
            <a:r>
              <a:rPr lang="en-US" dirty="0" err="1"/>
              <a:t>kvlaiteta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dokumentacijom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kvlaiteta</a:t>
            </a:r>
            <a:r>
              <a:rPr lang="en-US" dirty="0"/>
              <a:t>.</a:t>
            </a:r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059624"/>
              </p:ext>
            </p:extLst>
          </p:nvPr>
        </p:nvGraphicFramePr>
        <p:xfrm>
          <a:off x="1621785" y="3571663"/>
          <a:ext cx="4171557" cy="271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459785" imgH="3557634" progId="Visio.Drawing.11">
                  <p:embed/>
                </p:oleObj>
              </mc:Choice>
              <mc:Fallback>
                <p:oleObj name="Visio" r:id="rId2" imgW="5459785" imgH="3557634" progId="Visio.Drawing.11">
                  <p:embed/>
                  <p:pic>
                    <p:nvPicPr>
                      <p:cNvPr id="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1785" y="3571663"/>
                        <a:ext cx="4171557" cy="271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3723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računara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informacionih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009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ekonomijom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poglavlja</a:t>
            </a:r>
            <a:r>
              <a:rPr lang="en-US" dirty="0"/>
              <a:t>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računovodtsvenim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8888" y="4439356"/>
            <a:ext cx="1686808" cy="168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98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Prof. </a:t>
            </a:r>
            <a:r>
              <a:rPr lang="en-US" dirty="0" err="1"/>
              <a:t>dr</a:t>
            </a:r>
            <a:r>
              <a:rPr lang="en-US" dirty="0"/>
              <a:t> Igor </a:t>
            </a:r>
            <a:r>
              <a:rPr lang="en-US" dirty="0" err="1"/>
              <a:t>Todorović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igor.todorovic@ef.unibl.org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Kabinet</a:t>
            </a:r>
            <a:r>
              <a:rPr lang="en-US" dirty="0"/>
              <a:t> – 211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Igor </a:t>
            </a:r>
            <a:r>
              <a:rPr lang="en-US" dirty="0" err="1"/>
              <a:t>Mišić</a:t>
            </a:r>
            <a:r>
              <a:rPr lang="en-US" dirty="0"/>
              <a:t>, ma</a:t>
            </a:r>
          </a:p>
          <a:p>
            <a:pPr lvl="1"/>
            <a:r>
              <a:rPr lang="en-US" dirty="0">
                <a:hlinkClick r:id="rId3"/>
              </a:rPr>
              <a:t>igor.misic@ef.unibl.org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95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Dijagrami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službe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potreba</a:t>
            </a:r>
            <a:endParaRPr lang="en-US" dirty="0"/>
          </a:p>
          <a:p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nabavne</a:t>
            </a:r>
            <a:r>
              <a:rPr lang="en-US" dirty="0"/>
              <a:t> </a:t>
            </a:r>
            <a:r>
              <a:rPr lang="en-US" dirty="0" err="1"/>
              <a:t>službe</a:t>
            </a:r>
            <a:endParaRPr lang="en-US" dirty="0"/>
          </a:p>
          <a:p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kadrovske</a:t>
            </a:r>
            <a:r>
              <a:rPr lang="en-US" dirty="0"/>
              <a:t> </a:t>
            </a:r>
            <a:r>
              <a:rPr lang="en-US" dirty="0" err="1"/>
              <a:t>službe</a:t>
            </a:r>
            <a:endParaRPr lang="en-US" dirty="0"/>
          </a:p>
          <a:p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prodajne</a:t>
            </a:r>
            <a:r>
              <a:rPr lang="en-US" dirty="0"/>
              <a:t> </a:t>
            </a:r>
            <a:r>
              <a:rPr lang="en-US" dirty="0" err="1"/>
              <a:t>službe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5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literatura</a:t>
            </a:r>
            <a:r>
              <a:rPr lang="en-US" dirty="0"/>
              <a:t>:</a:t>
            </a:r>
          </a:p>
          <a:p>
            <a:r>
              <a:rPr lang="en-US" dirty="0"/>
              <a:t>Z. </a:t>
            </a:r>
            <a:r>
              <a:rPr lang="en-US" dirty="0" err="1"/>
              <a:t>Todorović</a:t>
            </a:r>
            <a:r>
              <a:rPr lang="en-US" dirty="0"/>
              <a:t>: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,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fakultet</a:t>
            </a:r>
            <a:r>
              <a:rPr lang="en-US" dirty="0"/>
              <a:t> </a:t>
            </a:r>
            <a:r>
              <a:rPr lang="en-US" dirty="0" err="1"/>
              <a:t>Banja</a:t>
            </a:r>
            <a:r>
              <a:rPr lang="en-US" dirty="0"/>
              <a:t> Luka, 2009. </a:t>
            </a:r>
            <a:r>
              <a:rPr lang="en-US" dirty="0" err="1"/>
              <a:t>godine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I. </a:t>
            </a:r>
            <a:r>
              <a:rPr lang="en-US" dirty="0" err="1"/>
              <a:t>Todorović</a:t>
            </a:r>
            <a:r>
              <a:rPr lang="en-US" dirty="0"/>
              <a:t>: </a:t>
            </a:r>
            <a:r>
              <a:rPr lang="en-US" dirty="0" err="1"/>
              <a:t>Alati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,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fakultet</a:t>
            </a:r>
            <a:r>
              <a:rPr lang="en-US" dirty="0"/>
              <a:t> Banja Luka, 2022. </a:t>
            </a:r>
            <a:r>
              <a:rPr lang="en-US" dirty="0" err="1"/>
              <a:t>godine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56BAAD-1ADC-792B-8AF9-5A4BE7C03D7A}"/>
              </a:ext>
            </a:extLst>
          </p:cNvPr>
          <p:cNvSpPr txBox="1"/>
          <p:nvPr/>
        </p:nvSpPr>
        <p:spPr>
          <a:xfrm>
            <a:off x="8023538" y="33485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BA" dirty="0"/>
          </a:p>
        </p:txBody>
      </p:sp>
    </p:spTree>
    <p:extLst>
      <p:ext uri="{BB962C8B-B14F-4D97-AF65-F5344CB8AC3E}">
        <p14:creationId xmlns:p14="http://schemas.microsoft.com/office/powerpoint/2010/main" val="178537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predavanja</a:t>
            </a:r>
            <a:r>
              <a:rPr lang="en-US" dirty="0"/>
              <a:t> – I </a:t>
            </a:r>
            <a:r>
              <a:rPr lang="en-US" dirty="0" err="1"/>
              <a:t>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Uvod</a:t>
            </a:r>
            <a:r>
              <a:rPr lang="en-US" dirty="0"/>
              <a:t> u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r>
              <a:rPr lang="en-US" dirty="0" err="1"/>
              <a:t>Sistemi</a:t>
            </a:r>
            <a:endParaRPr lang="en-US" dirty="0"/>
          </a:p>
          <a:p>
            <a:r>
              <a:rPr lang="en-US" dirty="0" err="1"/>
              <a:t>Kvalitet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Shvatanje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pPr lvl="1"/>
            <a:r>
              <a:rPr lang="en-US" dirty="0"/>
              <a:t>Krug </a:t>
            </a:r>
            <a:r>
              <a:rPr lang="en-US" dirty="0" err="1"/>
              <a:t>kvaliteta</a:t>
            </a:r>
            <a:endParaRPr lang="en-US" dirty="0"/>
          </a:p>
          <a:p>
            <a:pPr lvl="1"/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poluproizvoda</a:t>
            </a:r>
            <a:r>
              <a:rPr lang="en-US" dirty="0"/>
              <a:t>,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softvera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endParaRPr lang="en-US" dirty="0"/>
          </a:p>
          <a:p>
            <a:pPr lvl="1"/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r>
              <a:rPr lang="en-US" dirty="0" err="1"/>
              <a:t>Mjerenje</a:t>
            </a:r>
            <a:r>
              <a:rPr lang="en-US" dirty="0"/>
              <a:t>,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kontrolisanje</a:t>
            </a:r>
            <a:endParaRPr lang="en-US" dirty="0"/>
          </a:p>
          <a:p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4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Dijagrami</a:t>
            </a:r>
            <a:r>
              <a:rPr lang="en-US" dirty="0"/>
              <a:t> – I </a:t>
            </a:r>
            <a:r>
              <a:rPr lang="en-US" dirty="0" err="1"/>
              <a:t>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u:</a:t>
            </a:r>
          </a:p>
          <a:p>
            <a:endParaRPr lang="en-US" dirty="0"/>
          </a:p>
          <a:p>
            <a:pPr lvl="1"/>
            <a:r>
              <a:rPr lang="en-US" dirty="0" err="1"/>
              <a:t>istraživanju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 err="1"/>
              <a:t>nabavci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74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predavanja</a:t>
            </a:r>
            <a:r>
              <a:rPr lang="en-US" dirty="0"/>
              <a:t> – II </a:t>
            </a:r>
            <a:r>
              <a:rPr lang="en-US" dirty="0" err="1"/>
              <a:t>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– ISO 9000</a:t>
            </a:r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r>
              <a:rPr lang="en-US" dirty="0" err="1"/>
              <a:t>Upravjanje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računara</a:t>
            </a:r>
            <a:endParaRPr lang="en-US" dirty="0"/>
          </a:p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ekonomijom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96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Dijagrami</a:t>
            </a:r>
            <a:r>
              <a:rPr lang="en-US" dirty="0"/>
              <a:t> – II </a:t>
            </a:r>
            <a:r>
              <a:rPr lang="en-US" dirty="0" err="1"/>
              <a:t>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u:</a:t>
            </a:r>
          </a:p>
          <a:p>
            <a:endParaRPr lang="en-US" dirty="0"/>
          </a:p>
          <a:p>
            <a:pPr lvl="1"/>
            <a:r>
              <a:rPr lang="en-US" dirty="0" err="1"/>
              <a:t>Kadrovima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 err="1"/>
              <a:t>Prodaji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Vježbe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Alati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  <a:p>
            <a:pPr lvl="1"/>
            <a:r>
              <a:rPr lang="en-US" dirty="0"/>
              <a:t>Brainstorming</a:t>
            </a:r>
          </a:p>
          <a:p>
            <a:pPr lvl="1"/>
            <a:r>
              <a:rPr lang="en-US" dirty="0" err="1"/>
              <a:t>Brainwritting</a:t>
            </a:r>
            <a:endParaRPr lang="en-US" dirty="0"/>
          </a:p>
          <a:p>
            <a:pPr lvl="1"/>
            <a:r>
              <a:rPr lang="en-US" dirty="0" err="1"/>
              <a:t>Swot</a:t>
            </a:r>
            <a:r>
              <a:rPr lang="en-US" dirty="0"/>
              <a:t> </a:t>
            </a:r>
            <a:r>
              <a:rPr lang="en-US" dirty="0" err="1"/>
              <a:t>analiza</a:t>
            </a:r>
            <a:endParaRPr lang="en-US" dirty="0"/>
          </a:p>
          <a:p>
            <a:pPr lvl="1"/>
            <a:r>
              <a:rPr lang="en-US" dirty="0"/>
              <a:t>Ishikawa </a:t>
            </a:r>
            <a:r>
              <a:rPr lang="en-US" dirty="0" err="1"/>
              <a:t>dijagram</a:t>
            </a:r>
            <a:endParaRPr lang="en-US" dirty="0"/>
          </a:p>
          <a:p>
            <a:pPr lvl="1"/>
            <a:r>
              <a:rPr lang="en-US" dirty="0"/>
              <a:t>Pareto (ABC) </a:t>
            </a:r>
            <a:r>
              <a:rPr lang="en-US" dirty="0" err="1"/>
              <a:t>analiza</a:t>
            </a:r>
            <a:endParaRPr lang="en-US" dirty="0"/>
          </a:p>
          <a:p>
            <a:pPr lvl="1"/>
            <a:r>
              <a:rPr lang="en-US" dirty="0"/>
              <a:t>PDCA</a:t>
            </a:r>
          </a:p>
          <a:p>
            <a:pPr lvl="1"/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endParaRPr lang="en-US" dirty="0"/>
          </a:p>
          <a:p>
            <a:pPr lvl="1"/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karte</a:t>
            </a:r>
            <a:endParaRPr lang="en-US" dirty="0"/>
          </a:p>
          <a:p>
            <a:pPr lvl="1"/>
            <a:r>
              <a:rPr lang="en-US" dirty="0"/>
              <a:t>Taguchi</a:t>
            </a:r>
          </a:p>
          <a:p>
            <a:pPr lvl="1"/>
            <a:r>
              <a:rPr lang="en-US" dirty="0"/>
              <a:t>Six sigma</a:t>
            </a:r>
          </a:p>
        </p:txBody>
      </p:sp>
    </p:spTree>
    <p:extLst>
      <p:ext uri="{BB962C8B-B14F-4D97-AF65-F5344CB8AC3E}">
        <p14:creationId xmlns:p14="http://schemas.microsoft.com/office/powerpoint/2010/main" val="304246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Test I</a:t>
            </a:r>
          </a:p>
          <a:p>
            <a:pPr lvl="1"/>
            <a:r>
              <a:rPr lang="en-US" sz="2000" dirty="0"/>
              <a:t>18.04.2023, Sala 306(11:00 – 13:00)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Test II</a:t>
            </a:r>
          </a:p>
          <a:p>
            <a:pPr lvl="1"/>
            <a:r>
              <a:rPr lang="en-US" sz="2000" dirty="0"/>
              <a:t>08.06.2022, </a:t>
            </a:r>
            <a:r>
              <a:rPr lang="en-US" sz="2000"/>
              <a:t>Sala 306(11:00 </a:t>
            </a:r>
            <a:r>
              <a:rPr lang="en-US" sz="2000" dirty="0"/>
              <a:t>– 13:00)</a:t>
            </a:r>
          </a:p>
          <a:p>
            <a:pPr marL="228600" lvl="1" indent="0">
              <a:buNone/>
            </a:pP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596037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226</TotalTime>
  <Words>545</Words>
  <Application>Microsoft Macintosh PowerPoint</Application>
  <PresentationFormat>On-screen Show (4:3)</PresentationFormat>
  <Paragraphs>106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Century Gothic</vt:lpstr>
      <vt:lpstr>Wingdings 2</vt:lpstr>
      <vt:lpstr>Plaza</vt:lpstr>
      <vt:lpstr>Visio</vt:lpstr>
      <vt:lpstr>Equation</vt:lpstr>
      <vt:lpstr>Uvodno predavanje</vt:lpstr>
      <vt:lpstr>PowerPoint Presentation</vt:lpstr>
      <vt:lpstr>Literatura</vt:lpstr>
      <vt:lpstr>Sadržaj predavanja – I dio</vt:lpstr>
      <vt:lpstr>Dijagrami – I dio</vt:lpstr>
      <vt:lpstr>Sadržaj predavanja – II dio</vt:lpstr>
      <vt:lpstr>Dijagrami – II dio</vt:lpstr>
      <vt:lpstr>Vježbe</vt:lpstr>
      <vt:lpstr>Testovi</vt:lpstr>
      <vt:lpstr>Uvod u menadžment kvaliteta</vt:lpstr>
      <vt:lpstr>Industrijski sistemi</vt:lpstr>
      <vt:lpstr>Kvalitet</vt:lpstr>
      <vt:lpstr>Mjerenje, ispitivanje i kontrolisanje</vt:lpstr>
      <vt:lpstr>Određivanje vrijednosti kvaliteta</vt:lpstr>
      <vt:lpstr>Upravljanje kvalitetom</vt:lpstr>
      <vt:lpstr>Standardi sistema upravljanja kvalitetom</vt:lpstr>
      <vt:lpstr>Sistem kvaliteta</vt:lpstr>
      <vt:lpstr>Upravljanje kvalitetom pomoću računara</vt:lpstr>
      <vt:lpstr>Upravljanje ekonomijom kvaliteta</vt:lpstr>
      <vt:lpstr>Dijagrami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Menadžment kvaliteta</dc:title>
  <dc:creator>Igor Todorovic</dc:creator>
  <cp:lastModifiedBy>Igor Todorovic</cp:lastModifiedBy>
  <cp:revision>28</cp:revision>
  <dcterms:created xsi:type="dcterms:W3CDTF">2014-10-07T06:43:10Z</dcterms:created>
  <dcterms:modified xsi:type="dcterms:W3CDTF">2023-02-20T07:19:45Z</dcterms:modified>
</cp:coreProperties>
</file>