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compatMode="1" saveSubsetFonts="1">
  <p:sldMasterIdLst>
    <p:sldMasterId id="2147483662" r:id="rId1"/>
  </p:sldMasterIdLst>
  <p:notesMasterIdLst>
    <p:notesMasterId r:id="rId40"/>
  </p:notesMasterIdLst>
  <p:sldIdLst>
    <p:sldId id="257" r:id="rId2"/>
    <p:sldId id="258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92" r:id="rId11"/>
    <p:sldId id="293" r:id="rId12"/>
    <p:sldId id="294" r:id="rId13"/>
    <p:sldId id="295" r:id="rId14"/>
    <p:sldId id="296" r:id="rId15"/>
    <p:sldId id="297" r:id="rId16"/>
    <p:sldId id="291" r:id="rId17"/>
    <p:sldId id="299" r:id="rId18"/>
    <p:sldId id="300" r:id="rId19"/>
    <p:sldId id="301" r:id="rId20"/>
    <p:sldId id="303" r:id="rId21"/>
    <p:sldId id="302" r:id="rId22"/>
    <p:sldId id="304" r:id="rId23"/>
    <p:sldId id="305" r:id="rId24"/>
    <p:sldId id="306" r:id="rId25"/>
    <p:sldId id="307" r:id="rId26"/>
    <p:sldId id="271" r:id="rId27"/>
    <p:sldId id="272" r:id="rId28"/>
    <p:sldId id="273" r:id="rId29"/>
    <p:sldId id="274" r:id="rId30"/>
    <p:sldId id="276" r:id="rId31"/>
    <p:sldId id="283" r:id="rId32"/>
    <p:sldId id="285" r:id="rId33"/>
    <p:sldId id="286" r:id="rId34"/>
    <p:sldId id="287" r:id="rId35"/>
    <p:sldId id="288" r:id="rId36"/>
    <p:sldId id="289" r:id="rId37"/>
    <p:sldId id="290" r:id="rId38"/>
    <p:sldId id="270" r:id="rId39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77"/>
        <a:ea typeface="+mn-ea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77"/>
        <a:ea typeface="+mn-ea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77"/>
        <a:ea typeface="+mn-ea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77"/>
        <a:ea typeface="+mn-ea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Rockwell" panose="02060603020205020403" pitchFamily="18" charset="77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ckwell" panose="02060603020205020403" pitchFamily="18" charset="77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ckwell" panose="02060603020205020403" pitchFamily="18" charset="77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ckwell" panose="02060603020205020403" pitchFamily="18" charset="77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ckwell" panose="02060603020205020403" pitchFamily="18" charset="77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67"/>
  </p:normalViewPr>
  <p:slideViewPr>
    <p:cSldViewPr>
      <p:cViewPr varScale="1">
        <p:scale>
          <a:sx n="106" d="100"/>
          <a:sy n="106" d="100"/>
        </p:scale>
        <p:origin x="1704" y="1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7959A5CB-3872-4C44-9597-C902006121C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6BB0F39-2902-0C42-87B8-9407ABD646A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F8F121E9-232C-4B43-BB79-9E5B294CF4F8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25" name="Rectangle 5">
            <a:extLst>
              <a:ext uri="{FF2B5EF4-FFF2-40B4-BE49-F238E27FC236}">
                <a16:creationId xmlns:a16="http://schemas.microsoft.com/office/drawing/2014/main" id="{DA4F8B27-7DD7-9A4C-ADB8-162266D06C13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sr-Latn-RS" altLang="sr-Latn-RS" noProof="0"/>
              <a:t>Click to edit Master text styles</a:t>
            </a:r>
          </a:p>
          <a:p>
            <a:pPr lvl="1"/>
            <a:r>
              <a:rPr lang="sr-Latn-RS" altLang="sr-Latn-RS" noProof="0"/>
              <a:t>Second level</a:t>
            </a:r>
          </a:p>
          <a:p>
            <a:pPr lvl="2"/>
            <a:r>
              <a:rPr lang="sr-Latn-RS" altLang="sr-Latn-RS" noProof="0"/>
              <a:t>Third level</a:t>
            </a:r>
          </a:p>
          <a:p>
            <a:pPr lvl="3"/>
            <a:r>
              <a:rPr lang="sr-Latn-RS" altLang="sr-Latn-RS" noProof="0"/>
              <a:t>Fourth level</a:t>
            </a:r>
          </a:p>
          <a:p>
            <a:pPr lvl="4"/>
            <a:r>
              <a:rPr lang="sr-Latn-RS" altLang="sr-Latn-RS" noProof="0"/>
              <a:t>Fifth level</a:t>
            </a:r>
          </a:p>
        </p:txBody>
      </p:sp>
      <p:sp>
        <p:nvSpPr>
          <p:cNvPr id="30726" name="Rectangle 6">
            <a:extLst>
              <a:ext uri="{FF2B5EF4-FFF2-40B4-BE49-F238E27FC236}">
                <a16:creationId xmlns:a16="http://schemas.microsoft.com/office/drawing/2014/main" id="{35F288F0-17EA-7C4F-9BE2-B30C1F2F839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30727" name="Rectangle 7">
            <a:extLst>
              <a:ext uri="{FF2B5EF4-FFF2-40B4-BE49-F238E27FC236}">
                <a16:creationId xmlns:a16="http://schemas.microsoft.com/office/drawing/2014/main" id="{20A484EA-E431-3643-8BDD-2BDC764E73E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</a:defRPr>
            </a:lvl1pPr>
          </a:lstStyle>
          <a:p>
            <a:fld id="{AA0C8188-8C1F-674B-B3FB-780B41239C4D}" type="slidenum">
              <a:rPr lang="sr-Latn-RS" altLang="sr-Latn-RS"/>
              <a:pPr/>
              <a:t>‹#›</a:t>
            </a:fld>
            <a:endParaRPr lang="sr-Latn-R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Чувар мјеста за слику на слајду 1">
            <a:extLst>
              <a:ext uri="{FF2B5EF4-FFF2-40B4-BE49-F238E27FC236}">
                <a16:creationId xmlns:a16="http://schemas.microsoft.com/office/drawing/2014/main" id="{52A75ABD-5572-D94F-B77F-A5DF2D4AF25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1" name="Чувар мјеста за напомене 2">
            <a:extLst>
              <a:ext uri="{FF2B5EF4-FFF2-40B4-BE49-F238E27FC236}">
                <a16:creationId xmlns:a16="http://schemas.microsoft.com/office/drawing/2014/main" id="{C98C7FE6-0988-9449-AF2C-49930A387BB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27652" name="Чувар мјеста за број слајда 3">
            <a:extLst>
              <a:ext uri="{FF2B5EF4-FFF2-40B4-BE49-F238E27FC236}">
                <a16:creationId xmlns:a16="http://schemas.microsoft.com/office/drawing/2014/main" id="{C913E144-4C8C-D34A-89E4-CC46CD31E1C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5A3FC2A9-978C-8441-9A71-C1965994411E}" type="slidenum">
              <a:rPr lang="sr-Latn-RS" altLang="sr-Latn-RS">
                <a:latin typeface="Calibri" panose="020F0502020204030204" pitchFamily="34" charset="0"/>
              </a:rPr>
              <a:pPr/>
              <a:t>18</a:t>
            </a:fld>
            <a:endParaRPr lang="sr-Latn-RS" altLang="sr-Latn-RS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7">
            <a:extLst>
              <a:ext uri="{FF2B5EF4-FFF2-40B4-BE49-F238E27FC236}">
                <a16:creationId xmlns:a16="http://schemas.microsoft.com/office/drawing/2014/main" id="{B80F33FC-2707-7342-82BB-894EF8F1522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0B6E208A-734D-C845-B96C-3E1D9634B45F}" type="slidenum">
              <a:rPr lang="en-US" altLang="sr-Latn-RS">
                <a:latin typeface="Calibri" panose="020F0502020204030204" pitchFamily="34" charset="0"/>
              </a:rPr>
              <a:pPr/>
              <a:t>34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53251" name="Rectangle 2">
            <a:extLst>
              <a:ext uri="{FF2B5EF4-FFF2-40B4-BE49-F238E27FC236}">
                <a16:creationId xmlns:a16="http://schemas.microsoft.com/office/drawing/2014/main" id="{0BF87F4E-6CAB-FB47-9ED1-8CAF5720302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3252" name="Rectangle 3">
            <a:extLst>
              <a:ext uri="{FF2B5EF4-FFF2-40B4-BE49-F238E27FC236}">
                <a16:creationId xmlns:a16="http://schemas.microsoft.com/office/drawing/2014/main" id="{A27935A2-F67D-7E49-8559-F7ECB0CDF6A1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>
            <a:extLst>
              <a:ext uri="{FF2B5EF4-FFF2-40B4-BE49-F238E27FC236}">
                <a16:creationId xmlns:a16="http://schemas.microsoft.com/office/drawing/2014/main" id="{271469E1-16B9-5A45-B387-543069FAF1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47DBA01D-06F2-024D-BC22-E80895D053B8}" type="slidenum">
              <a:rPr lang="en-US" altLang="sr-Latn-RS">
                <a:latin typeface="Calibri" panose="020F0502020204030204" pitchFamily="34" charset="0"/>
              </a:rPr>
              <a:pPr/>
              <a:t>35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55299" name="Rectangle 2">
            <a:extLst>
              <a:ext uri="{FF2B5EF4-FFF2-40B4-BE49-F238E27FC236}">
                <a16:creationId xmlns:a16="http://schemas.microsoft.com/office/drawing/2014/main" id="{6B8B8412-16AA-324E-89F7-0FAE02558435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5300" name="Rectangle 3">
            <a:extLst>
              <a:ext uri="{FF2B5EF4-FFF2-40B4-BE49-F238E27FC236}">
                <a16:creationId xmlns:a16="http://schemas.microsoft.com/office/drawing/2014/main" id="{4DE1E3D7-9E0A-C64B-A8B2-D389356A374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>
            <a:extLst>
              <a:ext uri="{FF2B5EF4-FFF2-40B4-BE49-F238E27FC236}">
                <a16:creationId xmlns:a16="http://schemas.microsoft.com/office/drawing/2014/main" id="{CFB1770F-9102-C64B-83C9-71687D9E8DE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F47529BE-D32B-844F-8396-7F5B3F3AD9B6}" type="slidenum">
              <a:rPr lang="en-US" altLang="sr-Latn-RS">
                <a:latin typeface="Calibri" panose="020F0502020204030204" pitchFamily="34" charset="0"/>
              </a:rPr>
              <a:pPr/>
              <a:t>36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57347" name="Rectangle 2">
            <a:extLst>
              <a:ext uri="{FF2B5EF4-FFF2-40B4-BE49-F238E27FC236}">
                <a16:creationId xmlns:a16="http://schemas.microsoft.com/office/drawing/2014/main" id="{6F036DA9-440D-C84D-B7C4-CD6B1639BD2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7348" name="Rectangle 3">
            <a:extLst>
              <a:ext uri="{FF2B5EF4-FFF2-40B4-BE49-F238E27FC236}">
                <a16:creationId xmlns:a16="http://schemas.microsoft.com/office/drawing/2014/main" id="{312B649B-52B3-CB41-9E5D-E13E646E817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>
            <a:extLst>
              <a:ext uri="{FF2B5EF4-FFF2-40B4-BE49-F238E27FC236}">
                <a16:creationId xmlns:a16="http://schemas.microsoft.com/office/drawing/2014/main" id="{5CC3923A-08F7-D943-951F-E927E80BD24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6DE51E05-D016-AD44-83E4-DB33CC5F43BD}" type="slidenum">
              <a:rPr lang="en-US" altLang="sr-Latn-RS">
                <a:latin typeface="Calibri" panose="020F0502020204030204" pitchFamily="34" charset="0"/>
              </a:rPr>
              <a:pPr/>
              <a:t>37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59395" name="Rectangle 2">
            <a:extLst>
              <a:ext uri="{FF2B5EF4-FFF2-40B4-BE49-F238E27FC236}">
                <a16:creationId xmlns:a16="http://schemas.microsoft.com/office/drawing/2014/main" id="{E02699A1-760B-9549-8384-95714DB74E71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9396" name="Rectangle 3">
            <a:extLst>
              <a:ext uri="{FF2B5EF4-FFF2-40B4-BE49-F238E27FC236}">
                <a16:creationId xmlns:a16="http://schemas.microsoft.com/office/drawing/2014/main" id="{F801F1CD-40BA-1B48-AD1E-F729B839736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3E86E9B4-376A-E64F-90DA-DA9DFCB94EA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76FA00D1-BD85-6F4B-B185-9F65FD48576A}" type="slidenum">
              <a:rPr lang="en-US" altLang="sr-Latn-RS">
                <a:latin typeface="Calibri" panose="020F0502020204030204" pitchFamily="34" charset="0"/>
              </a:rPr>
              <a:pPr/>
              <a:t>26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C93B8F32-6EA8-2645-85EB-2571E70DCBFA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DFFF4DA6-D52D-7B47-A236-F5DDD4C90B8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7">
            <a:extLst>
              <a:ext uri="{FF2B5EF4-FFF2-40B4-BE49-F238E27FC236}">
                <a16:creationId xmlns:a16="http://schemas.microsoft.com/office/drawing/2014/main" id="{9217C250-0853-0F40-A7EB-5A5F9C04118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F675427B-27C7-0E44-86BA-7F439C20278C}" type="slidenum">
              <a:rPr lang="en-US" altLang="sr-Latn-RS">
                <a:latin typeface="Calibri" panose="020F0502020204030204" pitchFamily="34" charset="0"/>
              </a:rPr>
              <a:pPr/>
              <a:t>27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38915" name="Rectangle 2">
            <a:extLst>
              <a:ext uri="{FF2B5EF4-FFF2-40B4-BE49-F238E27FC236}">
                <a16:creationId xmlns:a16="http://schemas.microsoft.com/office/drawing/2014/main" id="{1676E5D3-C317-424F-8B60-C67881A4056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8916" name="Rectangle 3">
            <a:extLst>
              <a:ext uri="{FF2B5EF4-FFF2-40B4-BE49-F238E27FC236}">
                <a16:creationId xmlns:a16="http://schemas.microsoft.com/office/drawing/2014/main" id="{58611650-707F-AA46-8575-9BEAADAFB04C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>
            <a:extLst>
              <a:ext uri="{FF2B5EF4-FFF2-40B4-BE49-F238E27FC236}">
                <a16:creationId xmlns:a16="http://schemas.microsoft.com/office/drawing/2014/main" id="{DE3D1B19-1437-A94A-8204-CC404C7C7CB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B5A45952-186B-8944-A5C3-811F765AEF8B}" type="slidenum">
              <a:rPr lang="en-US" altLang="sr-Latn-RS">
                <a:latin typeface="Calibri" panose="020F0502020204030204" pitchFamily="34" charset="0"/>
              </a:rPr>
              <a:pPr/>
              <a:t>28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40963" name="Rectangle 2">
            <a:extLst>
              <a:ext uri="{FF2B5EF4-FFF2-40B4-BE49-F238E27FC236}">
                <a16:creationId xmlns:a16="http://schemas.microsoft.com/office/drawing/2014/main" id="{9A4236BB-73AC-F346-8625-1DD9B32066F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0964" name="Rectangle 3">
            <a:extLst>
              <a:ext uri="{FF2B5EF4-FFF2-40B4-BE49-F238E27FC236}">
                <a16:creationId xmlns:a16="http://schemas.microsoft.com/office/drawing/2014/main" id="{04798FBD-B5DE-1040-AA88-6CA55BAB404E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>
            <a:extLst>
              <a:ext uri="{FF2B5EF4-FFF2-40B4-BE49-F238E27FC236}">
                <a16:creationId xmlns:a16="http://schemas.microsoft.com/office/drawing/2014/main" id="{528C788E-BD5C-E247-8A16-2A994A1E550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7CBE6F23-4E2F-C447-866D-E3B334A68504}" type="slidenum">
              <a:rPr lang="en-US" altLang="sr-Latn-RS">
                <a:latin typeface="Calibri" panose="020F0502020204030204" pitchFamily="34" charset="0"/>
              </a:rPr>
              <a:pPr/>
              <a:t>29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43011" name="Rectangle 2">
            <a:extLst>
              <a:ext uri="{FF2B5EF4-FFF2-40B4-BE49-F238E27FC236}">
                <a16:creationId xmlns:a16="http://schemas.microsoft.com/office/drawing/2014/main" id="{E270C643-F884-344D-BC91-B093BB1B132C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3012" name="Rectangle 3">
            <a:extLst>
              <a:ext uri="{FF2B5EF4-FFF2-40B4-BE49-F238E27FC236}">
                <a16:creationId xmlns:a16="http://schemas.microsoft.com/office/drawing/2014/main" id="{FD7602BB-9315-144F-9049-1DEEAA310FD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7">
            <a:extLst>
              <a:ext uri="{FF2B5EF4-FFF2-40B4-BE49-F238E27FC236}">
                <a16:creationId xmlns:a16="http://schemas.microsoft.com/office/drawing/2014/main" id="{37C1B953-0019-B14F-B8D3-AA5F100CCD6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A80B1046-0350-C54E-A03C-ED6B567DA79B}" type="slidenum">
              <a:rPr lang="en-US" altLang="sr-Latn-RS">
                <a:latin typeface="Calibri" panose="020F0502020204030204" pitchFamily="34" charset="0"/>
              </a:rPr>
              <a:pPr/>
              <a:t>30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45059" name="Rectangle 2">
            <a:extLst>
              <a:ext uri="{FF2B5EF4-FFF2-40B4-BE49-F238E27FC236}">
                <a16:creationId xmlns:a16="http://schemas.microsoft.com/office/drawing/2014/main" id="{1E104789-7845-A649-B61C-FCD1734774C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5060" name="Rectangle 3">
            <a:extLst>
              <a:ext uri="{FF2B5EF4-FFF2-40B4-BE49-F238E27FC236}">
                <a16:creationId xmlns:a16="http://schemas.microsoft.com/office/drawing/2014/main" id="{375D82A0-E2BC-3549-96DF-B67656C178A6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>
            <a:extLst>
              <a:ext uri="{FF2B5EF4-FFF2-40B4-BE49-F238E27FC236}">
                <a16:creationId xmlns:a16="http://schemas.microsoft.com/office/drawing/2014/main" id="{C866791D-CA7D-994A-94AC-AC064F98226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A49CDBA8-DEC8-5544-ABA8-37CD558D2833}" type="slidenum">
              <a:rPr lang="en-US" altLang="sr-Latn-RS">
                <a:latin typeface="Calibri" panose="020F0502020204030204" pitchFamily="34" charset="0"/>
              </a:rPr>
              <a:pPr/>
              <a:t>31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47107" name="Rectangle 2">
            <a:extLst>
              <a:ext uri="{FF2B5EF4-FFF2-40B4-BE49-F238E27FC236}">
                <a16:creationId xmlns:a16="http://schemas.microsoft.com/office/drawing/2014/main" id="{8DD29751-A7C5-D04D-AB8A-C45DFEAFB728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7108" name="Rectangle 3">
            <a:extLst>
              <a:ext uri="{FF2B5EF4-FFF2-40B4-BE49-F238E27FC236}">
                <a16:creationId xmlns:a16="http://schemas.microsoft.com/office/drawing/2014/main" id="{2B4CD9AB-8545-9C4B-B2AF-CB4DBA15A51A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>
            <a:extLst>
              <a:ext uri="{FF2B5EF4-FFF2-40B4-BE49-F238E27FC236}">
                <a16:creationId xmlns:a16="http://schemas.microsoft.com/office/drawing/2014/main" id="{FB110908-8920-9F47-85A9-44713BACD9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3AB34148-F74A-F84D-B678-66AA16AA4285}" type="slidenum">
              <a:rPr lang="en-US" altLang="sr-Latn-RS">
                <a:latin typeface="Calibri" panose="020F0502020204030204" pitchFamily="34" charset="0"/>
              </a:rPr>
              <a:pPr/>
              <a:t>32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49155" name="Rectangle 2">
            <a:extLst>
              <a:ext uri="{FF2B5EF4-FFF2-40B4-BE49-F238E27FC236}">
                <a16:creationId xmlns:a16="http://schemas.microsoft.com/office/drawing/2014/main" id="{57BD2FC9-DF1C-104C-AF31-FB301301088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49156" name="Rectangle 3">
            <a:extLst>
              <a:ext uri="{FF2B5EF4-FFF2-40B4-BE49-F238E27FC236}">
                <a16:creationId xmlns:a16="http://schemas.microsoft.com/office/drawing/2014/main" id="{22FA8420-0DCE-024C-8D0A-E661B35E1B9B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>
            <a:extLst>
              <a:ext uri="{FF2B5EF4-FFF2-40B4-BE49-F238E27FC236}">
                <a16:creationId xmlns:a16="http://schemas.microsoft.com/office/drawing/2014/main" id="{989A9BF8-1970-2B46-9664-48767990716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01CAA8A2-3085-8941-927D-CD6BC2A6F40C}" type="slidenum">
              <a:rPr lang="en-US" altLang="sr-Latn-RS">
                <a:latin typeface="Calibri" panose="020F0502020204030204" pitchFamily="34" charset="0"/>
              </a:rPr>
              <a:pPr/>
              <a:t>33</a:t>
            </a:fld>
            <a:endParaRPr lang="en-US" altLang="sr-Latn-RS">
              <a:latin typeface="Calibri" panose="020F0502020204030204" pitchFamily="34" charset="0"/>
            </a:endParaRPr>
          </a:p>
        </p:txBody>
      </p:sp>
      <p:sp>
        <p:nvSpPr>
          <p:cNvPr id="51203" name="Rectangle 2">
            <a:extLst>
              <a:ext uri="{FF2B5EF4-FFF2-40B4-BE49-F238E27FC236}">
                <a16:creationId xmlns:a16="http://schemas.microsoft.com/office/drawing/2014/main" id="{6AD83CA0-DEEF-5641-B3FE-AD9B55B18AF9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51204" name="Rectangle 3">
            <a:extLst>
              <a:ext uri="{FF2B5EF4-FFF2-40B4-BE49-F238E27FC236}">
                <a16:creationId xmlns:a16="http://schemas.microsoft.com/office/drawing/2014/main" id="{126356CA-01C3-F64B-839E-D152E00BB683}"/>
              </a:ext>
            </a:extLst>
          </p:cNvPr>
          <p:cNvSpPr>
            <a:spLocks noChangeArrowheads="1"/>
          </p:cNvSpPr>
          <p:nvPr>
            <p:ph type="body" idx="1"/>
          </p:nvPr>
        </p:nvSpPr>
        <p:spPr>
          <a:xfrm>
            <a:off x="914400" y="4343400"/>
            <a:ext cx="5029200" cy="4114800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sr-Latn-RS" altLang="sr-Latn-R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EA366C3F-612B-6549-AB2E-39AB00B9A029}"/>
              </a:ext>
            </a:extLst>
          </p:cNvPr>
          <p:cNvSpPr/>
          <p:nvPr/>
        </p:nvSpPr>
        <p:spPr>
          <a:xfrm>
            <a:off x="685800" y="1346947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5" name="Rectangle 10">
            <a:extLst>
              <a:ext uri="{FF2B5EF4-FFF2-40B4-BE49-F238E27FC236}">
                <a16:creationId xmlns:a16="http://schemas.microsoft.com/office/drawing/2014/main" id="{4D8D587B-AE22-174C-BF09-D36921685398}"/>
              </a:ext>
            </a:extLst>
          </p:cNvPr>
          <p:cNvSpPr/>
          <p:nvPr/>
        </p:nvSpPr>
        <p:spPr>
          <a:xfrm>
            <a:off x="685800" y="4282763"/>
            <a:ext cx="7772400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12">
            <a:extLst>
              <a:ext uri="{FF2B5EF4-FFF2-40B4-BE49-F238E27FC236}">
                <a16:creationId xmlns:a16="http://schemas.microsoft.com/office/drawing/2014/main" id="{87035897-9A89-A74B-AF69-3DA28869AC38}"/>
              </a:ext>
            </a:extLst>
          </p:cNvPr>
          <p:cNvSpPr/>
          <p:nvPr/>
        </p:nvSpPr>
        <p:spPr>
          <a:xfrm>
            <a:off x="685800" y="1484779"/>
            <a:ext cx="7772400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13">
            <a:extLst>
              <a:ext uri="{FF2B5EF4-FFF2-40B4-BE49-F238E27FC236}">
                <a16:creationId xmlns:a16="http://schemas.microsoft.com/office/drawing/2014/main" id="{1C1133C5-CB02-9648-82FE-C7DDE1A05B44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7234238" y="4106863"/>
            <a:ext cx="914400" cy="914400"/>
            <a:chOff x="9685338" y="4460675"/>
            <a:chExt cx="1080904" cy="1080902"/>
          </a:xfrm>
        </p:grpSpPr>
        <p:sp>
          <p:nvSpPr>
            <p:cNvPr id="8" name="Oval 14">
              <a:extLst>
                <a:ext uri="{FF2B5EF4-FFF2-40B4-BE49-F238E27FC236}">
                  <a16:creationId xmlns:a16="http://schemas.microsoft.com/office/drawing/2014/main" id="{F98D99F1-1863-8848-9737-4722A203E837}"/>
                </a:ext>
              </a:extLst>
            </p:cNvPr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15">
              <a:extLst>
                <a:ext uri="{FF2B5EF4-FFF2-40B4-BE49-F238E27FC236}">
                  <a16:creationId xmlns:a16="http://schemas.microsoft.com/office/drawing/2014/main" id="{04A8B3E7-0FF0-6543-A1EA-C27782E43B3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88670" y="1432223"/>
            <a:ext cx="7593330" cy="3035808"/>
          </a:xfrm>
        </p:spPr>
        <p:txBody>
          <a:bodyPr>
            <a:noAutofit/>
          </a:bodyPr>
          <a:lstStyle>
            <a:lvl1pPr algn="l">
              <a:lnSpc>
                <a:spcPct val="80000"/>
              </a:lnSpc>
              <a:defRPr sz="6400" b="0" cap="all" baseline="0">
                <a:blipFill dpi="0" rotWithShape="1">
                  <a:blip r:embed="rId3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02386" y="4389120"/>
            <a:ext cx="5918454" cy="1069848"/>
          </a:xfrm>
        </p:spPr>
        <p:txBody>
          <a:bodyPr>
            <a:normAutofit/>
          </a:bodyPr>
          <a:lstStyle>
            <a:lvl1pPr marL="0" indent="0" algn="l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10" name="Date Placeholder 3">
            <a:extLst>
              <a:ext uri="{FF2B5EF4-FFF2-40B4-BE49-F238E27FC236}">
                <a16:creationId xmlns:a16="http://schemas.microsoft.com/office/drawing/2014/main" id="{D3ED8818-7AF3-5445-A34E-83621D457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11" name="Footer Placeholder 4">
            <a:extLst>
              <a:ext uri="{FF2B5EF4-FFF2-40B4-BE49-F238E27FC236}">
                <a16:creationId xmlns:a16="http://schemas.microsoft.com/office/drawing/2014/main" id="{6FA48FF8-5695-AF4D-8F91-B1B4E192CE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12800" y="6272213"/>
            <a:ext cx="47450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12" name="Slide Number Placeholder 5">
            <a:extLst>
              <a:ext uri="{FF2B5EF4-FFF2-40B4-BE49-F238E27FC236}">
                <a16:creationId xmlns:a16="http://schemas.microsoft.com/office/drawing/2014/main" id="{2B3E67D9-A9CA-5145-BCFA-B4343FED5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243763" y="4227513"/>
            <a:ext cx="895350" cy="639762"/>
          </a:xfrm>
        </p:spPr>
        <p:txBody>
          <a:bodyPr/>
          <a:lstStyle>
            <a:lvl1pPr>
              <a:defRPr sz="2800"/>
            </a:lvl1pPr>
          </a:lstStyle>
          <a:p>
            <a:fld id="{437A64D7-EBC5-544D-8BCE-364A64FB8AA9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099574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C82A7-7D7D-0C4C-AD5A-028DD13E7C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DB8D45-9190-A745-9E5B-65B4CBFD9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51235-C464-344E-AD45-710119F7B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2F6DAA-C776-6545-8627-53AEC76C28E5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6637224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33400"/>
            <a:ext cx="1914525" cy="5638800"/>
          </a:xfrm>
        </p:spPr>
        <p:txBody>
          <a:bodyPr vert="eaVert"/>
          <a:lstStyle>
            <a:lvl1pPr>
              <a:defRPr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00100" y="533400"/>
            <a:ext cx="5629275" cy="5638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AD919B-1544-BC47-86BD-0CBCB9B2AD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B7B233-4AAE-2E4F-95B6-0A4A3EAED7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57932-ADA3-7945-B55D-CBEB0BEE69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828A47-AB69-F548-ABB2-EF5984CB3935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7892608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762000"/>
            <a:ext cx="7924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sr-Cyrl-R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838200" y="2362200"/>
            <a:ext cx="7693025" cy="3724275"/>
          </a:xfrm>
        </p:spPr>
        <p:txBody>
          <a:bodyPr rtlCol="0">
            <a:normAutofit/>
          </a:bodyPr>
          <a:lstStyle/>
          <a:p>
            <a:pPr lvl="0"/>
            <a:endParaRPr lang="sr-Cyrl-RS" noProof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75BAA2-C61F-C140-9813-00E64DA6102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438400" y="6248400"/>
            <a:ext cx="2130425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B76312-F342-D94D-827F-12402A5BCC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5791200" y="6248400"/>
            <a:ext cx="2897188" cy="47466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A5A446-F8B1-0D4B-9762-73A85C8306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4138" y="6242050"/>
            <a:ext cx="587375" cy="488950"/>
          </a:xfrm>
        </p:spPr>
        <p:txBody>
          <a:bodyPr/>
          <a:lstStyle>
            <a:lvl1pPr>
              <a:defRPr/>
            </a:lvl1pPr>
          </a:lstStyle>
          <a:p>
            <a:fld id="{4AFA8E11-D96E-3646-816E-DB2A61C86325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212112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tr-TR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685800" y="1981200"/>
            <a:ext cx="38100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tr-TR"/>
              <a:t>Click to edit Master text styles</a:t>
            </a:r>
          </a:p>
          <a:p>
            <a:pPr lvl="1"/>
            <a:r>
              <a:rPr lang="tr-TR"/>
              <a:t>Second level</a:t>
            </a:r>
          </a:p>
          <a:p>
            <a:pPr lvl="2"/>
            <a:r>
              <a:rPr lang="tr-TR"/>
              <a:t>Third level</a:t>
            </a:r>
          </a:p>
          <a:p>
            <a:pPr lvl="3"/>
            <a:r>
              <a:rPr lang="tr-TR"/>
              <a:t>Fourth level</a:t>
            </a:r>
          </a:p>
          <a:p>
            <a:pPr lvl="4"/>
            <a:r>
              <a:rPr lang="tr-TR"/>
              <a:t>Fifth level</a:t>
            </a: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3B6EC4-22CF-5043-AC50-F97EF9D2CEA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xfrm>
            <a:off x="687388" y="6486525"/>
            <a:ext cx="7745412" cy="3714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555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D530B6-43AD-B444-84C4-9471A7F6D6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F5E423A-90DA-EC4A-908D-576BD4EBB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BCEBDB-9A3C-F346-9DD8-1B76C02499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CA2DEE7-9AC5-6440-B570-DA5654A82C6E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467159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9">
            <a:extLst>
              <a:ext uri="{FF2B5EF4-FFF2-40B4-BE49-F238E27FC236}">
                <a16:creationId xmlns:a16="http://schemas.microsoft.com/office/drawing/2014/main" id="{2C0F9544-4391-1549-9C54-238485A999D1}"/>
              </a:ext>
            </a:extLst>
          </p:cNvPr>
          <p:cNvSpPr/>
          <p:nvPr/>
        </p:nvSpPr>
        <p:spPr>
          <a:xfrm>
            <a:off x="0" y="4917989"/>
            <a:ext cx="9144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5" name="Group 10">
            <a:extLst>
              <a:ext uri="{FF2B5EF4-FFF2-40B4-BE49-F238E27FC236}">
                <a16:creationId xmlns:a16="http://schemas.microsoft.com/office/drawing/2014/main" id="{C1E3F505-AC6E-9241-B6FD-2FE702822FFA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633413" y="2430463"/>
            <a:ext cx="914400" cy="914400"/>
            <a:chOff x="9685338" y="4460675"/>
            <a:chExt cx="1080904" cy="1080902"/>
          </a:xfrm>
        </p:grpSpPr>
        <p:sp>
          <p:nvSpPr>
            <p:cNvPr id="6" name="Oval 12">
              <a:extLst>
                <a:ext uri="{FF2B5EF4-FFF2-40B4-BE49-F238E27FC236}">
                  <a16:creationId xmlns:a16="http://schemas.microsoft.com/office/drawing/2014/main" id="{FBA85DA5-39DB-8C40-BA28-7DF77AB1F698}"/>
                </a:ext>
              </a:extLst>
            </p:cNvPr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7" name="Oval 13">
              <a:extLst>
                <a:ext uri="{FF2B5EF4-FFF2-40B4-BE49-F238E27FC236}">
                  <a16:creationId xmlns:a16="http://schemas.microsoft.com/office/drawing/2014/main" id="{7B13D849-B51C-124B-BEE4-4B7680D7BDE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346" y="1225296"/>
            <a:ext cx="6960870" cy="3520440"/>
          </a:xfrm>
        </p:spPr>
        <p:txBody>
          <a:bodyPr/>
          <a:lstStyle>
            <a:lvl1pPr>
              <a:lnSpc>
                <a:spcPct val="80000"/>
              </a:lnSpc>
              <a:defRPr sz="6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4330" y="5020056"/>
            <a:ext cx="6789420" cy="1066800"/>
          </a:xfrm>
        </p:spPr>
        <p:txBody>
          <a:bodyPr>
            <a:normAutofit/>
          </a:bodyPr>
          <a:lstStyle>
            <a:lvl1pPr marL="0" indent="0">
              <a:buNone/>
              <a:defRPr sz="1800" b="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575ADEEB-004A-2740-A716-E35727C8C82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445250" y="6272213"/>
            <a:ext cx="1982788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2DE5F670-843B-5C4B-9DB9-131AC8EC07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636713" y="6272213"/>
            <a:ext cx="4745037" cy="365125"/>
          </a:xfrm>
        </p:spPr>
        <p:txBody>
          <a:bodyPr/>
          <a:lstStyle>
            <a:lvl1pPr>
              <a:defRPr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270CF393-D207-0642-83D9-D27E3F3CAE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6113" y="2508250"/>
            <a:ext cx="890587" cy="720725"/>
          </a:xfrm>
        </p:spPr>
        <p:txBody>
          <a:bodyPr/>
          <a:lstStyle>
            <a:lvl1pPr>
              <a:defRPr sz="2800"/>
            </a:lvl1pPr>
          </a:lstStyle>
          <a:p>
            <a:fld id="{2550DAF1-FA09-094F-9F90-1B776E15EA95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4254714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2218" y="2194560"/>
            <a:ext cx="365760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B1B863C-2505-4F4C-935C-1BF16DF089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4C045C5-7B92-1B48-A477-36CA8906A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316FFFF-97C8-9644-80DC-680688BAE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2E5147-DD1F-6E40-821F-404041381C50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49583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0793" y="2048256"/>
            <a:ext cx="365760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20793" y="2743200"/>
            <a:ext cx="365760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C53396EB-FFE1-4443-BDCC-CE83B659DD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9FB4398-A26C-6643-B12F-7397C31D8D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0FAB5282-EF3A-0341-802D-40B40E0462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7383086-C40C-214B-B3D7-3682F08EF30B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566457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E2A9404D-38F3-7748-BF84-3674FFC208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6C4C11B1-52E0-564A-86F4-EB782E4728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7064E60B-BFD4-5D45-8961-FEA8D43B8A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AD5C06-D810-4043-9938-8560B95AC9FC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118154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F831B130-5965-5443-9AD9-5D67A72C4E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41CA0C75-EC51-E247-9E76-E1E5F9E6D9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A117BC3F-F657-2941-BC0C-5E889EECDA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F386E4-C8BF-DB44-B893-8FB63E28FF04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3187497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FBBEAAA8-4F86-C549-9210-ADA47A7B4957}"/>
              </a:ext>
            </a:extLst>
          </p:cNvPr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4514944A-A0D2-3942-A71C-708685BBEFA7}"/>
              </a:ext>
            </a:extLst>
          </p:cNvPr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1F659E0F-25C3-9741-8385-2165668F13CB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1B4720D5-0D2A-254E-9294-E4EF25F6DB3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85800"/>
            <a:ext cx="5033772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8">
            <a:extLst>
              <a:ext uri="{FF2B5EF4-FFF2-40B4-BE49-F238E27FC236}">
                <a16:creationId xmlns:a16="http://schemas.microsoft.com/office/drawing/2014/main" id="{47B846C6-26FD-384B-BF6B-3CA188EFB0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6206CE58-61F8-4E45-A712-41BDD96E9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FE31A236-CB70-A148-8B10-4E29EC8AF9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153C4D0-AAC3-FF49-AC18-CD5C3262CFB9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18701165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9">
            <a:extLst>
              <a:ext uri="{FF2B5EF4-FFF2-40B4-BE49-F238E27FC236}">
                <a16:creationId xmlns:a16="http://schemas.microsoft.com/office/drawing/2014/main" id="{426D2F37-491E-B842-A4A8-731F53DB68DD}"/>
              </a:ext>
            </a:extLst>
          </p:cNvPr>
          <p:cNvSpPr/>
          <p:nvPr/>
        </p:nvSpPr>
        <p:spPr>
          <a:xfrm>
            <a:off x="6227806" y="1"/>
            <a:ext cx="2916194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6" name="Group 10">
            <a:extLst>
              <a:ext uri="{FF2B5EF4-FFF2-40B4-BE49-F238E27FC236}">
                <a16:creationId xmlns:a16="http://schemas.microsoft.com/office/drawing/2014/main" id="{5E390C0C-97C3-6640-9DB4-0A7ECF700FEC}"/>
              </a:ext>
            </a:extLst>
          </p:cNvPr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7" name="Oval 12">
              <a:extLst>
                <a:ext uri="{FF2B5EF4-FFF2-40B4-BE49-F238E27FC236}">
                  <a16:creationId xmlns:a16="http://schemas.microsoft.com/office/drawing/2014/main" id="{744824E2-AE92-2449-ABF9-12731B63C9F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8" name="Oval 13">
              <a:extLst>
                <a:ext uri="{FF2B5EF4-FFF2-40B4-BE49-F238E27FC236}">
                  <a16:creationId xmlns:a16="http://schemas.microsoft.com/office/drawing/2014/main" id="{F91FA2D7-6043-7F4F-A781-9CC4D1E435E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12230" y="685800"/>
            <a:ext cx="2400300" cy="1737360"/>
          </a:xfrm>
        </p:spPr>
        <p:txBody>
          <a:bodyPr anchor="b"/>
          <a:lstStyle>
            <a:lvl1pPr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6227805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12230" y="2423160"/>
            <a:ext cx="24003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35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Date Placeholder 7">
            <a:extLst>
              <a:ext uri="{FF2B5EF4-FFF2-40B4-BE49-F238E27FC236}">
                <a16:creationId xmlns:a16="http://schemas.microsoft.com/office/drawing/2014/main" id="{E6CA5C9F-6775-CB47-BD20-8341D5ACD0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62F2B5F4-1D84-D54D-B40C-55960C11FEF4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9D6A176-8BD7-2644-B80E-DF090949F72A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  <p:extLst>
      <p:ext uri="{BB962C8B-B14F-4D97-AF65-F5344CB8AC3E}">
        <p14:creationId xmlns:p14="http://schemas.microsoft.com/office/powerpoint/2010/main" val="2012131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1">
            <a:extLst>
              <a:ext uri="{FF2B5EF4-FFF2-40B4-BE49-F238E27FC236}">
                <a16:creationId xmlns:a16="http://schemas.microsoft.com/office/drawing/2014/main" id="{EA4A6211-1507-F54A-A04D-8B863B7DF3B6}"/>
              </a:ext>
            </a:extLst>
          </p:cNvPr>
          <p:cNvGrpSpPr>
            <a:grpSpLocks/>
          </p:cNvGrpSpPr>
          <p:nvPr/>
        </p:nvGrpSpPr>
        <p:grpSpPr bwMode="auto">
          <a:xfrm>
            <a:off x="8523288" y="6254750"/>
            <a:ext cx="392112" cy="393700"/>
            <a:chOff x="8532189" y="5068824"/>
            <a:chExt cx="393192" cy="393192"/>
          </a:xfrm>
        </p:grpSpPr>
        <p:sp>
          <p:nvSpPr>
            <p:cNvPr id="8" name="Oval 7">
              <a:extLst>
                <a:ext uri="{FF2B5EF4-FFF2-40B4-BE49-F238E27FC236}">
                  <a16:creationId xmlns:a16="http://schemas.microsoft.com/office/drawing/2014/main" id="{46DB8671-15BA-3540-A202-BD04E3B5FC1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8532189" y="5068824"/>
              <a:ext cx="393192" cy="393192"/>
            </a:xfrm>
            <a:prstGeom prst="ellipse">
              <a:avLst/>
            </a:prstGeom>
            <a:blipFill dpi="0" rotWithShape="1">
              <a:blip r:embed="rId15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35" name="Oval 8">
              <a:extLst>
                <a:ext uri="{FF2B5EF4-FFF2-40B4-BE49-F238E27FC236}">
                  <a16:creationId xmlns:a16="http://schemas.microsoft.com/office/drawing/2014/main" id="{8382DAD8-4491-7F41-A5C8-4A82338AB9C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8568766" y="5105400"/>
              <a:ext cx="320039" cy="320040"/>
            </a:xfrm>
            <a:prstGeom prst="ellipse">
              <a:avLst/>
            </a:prstGeom>
            <a:noFill/>
            <a:ln w="12700" algn="ctr">
              <a:solidFill>
                <a:srgbClr val="FFFF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endParaRPr lang="en-US" altLang="en-US"/>
            </a:p>
          </p:txBody>
        </p:sp>
      </p:grp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B46A733-A6AC-9E4F-8301-6697077A37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484188"/>
            <a:ext cx="7772400" cy="16097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5AE3D59-6B68-8C41-BF40-EBC509BD85D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85800" y="2120900"/>
            <a:ext cx="7772400" cy="4051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867EFE-EA25-5D44-BC44-51B3C74EB9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5992813" y="6272213"/>
            <a:ext cx="2454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151A33-EFC4-D24E-B85F-FC9C06CC4F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85800" y="6272213"/>
            <a:ext cx="4745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000">
                <a:solidFill>
                  <a:schemeClr val="accent1">
                    <a:lumMod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 altLang="sr-Latn-R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C595DF-4F9B-CA4E-9373-D7FC45C248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83600" y="6272213"/>
            <a:ext cx="479425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100" b="1">
                <a:solidFill>
                  <a:srgbClr val="FFFFFF"/>
                </a:solidFill>
              </a:defRPr>
            </a:lvl1pPr>
          </a:lstStyle>
          <a:p>
            <a:fld id="{7ABE9D83-382B-6041-BF50-F0A22C84A416}" type="slidenum">
              <a:rPr lang="en-US" altLang="sr-Latn-RS"/>
              <a:pPr/>
              <a:t>‹#›</a:t>
            </a:fld>
            <a:endParaRPr lang="en-US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699" r:id="rId2"/>
    <p:sldLayoutId id="2147483707" r:id="rId3"/>
    <p:sldLayoutId id="2147483700" r:id="rId4"/>
    <p:sldLayoutId id="2147483701" r:id="rId5"/>
    <p:sldLayoutId id="2147483702" r:id="rId6"/>
    <p:sldLayoutId id="2147483703" r:id="rId7"/>
    <p:sldLayoutId id="2147483708" r:id="rId8"/>
    <p:sldLayoutId id="2147483709" r:id="rId9"/>
    <p:sldLayoutId id="2147483704" r:id="rId10"/>
    <p:sldLayoutId id="2147483705" r:id="rId11"/>
    <p:sldLayoutId id="2147483710" r:id="rId12"/>
    <p:sldLayoutId id="2147483711" r:id="rId1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>
        <p:tmplLst>
          <p:tmpl lvl="1">
            <p:tnLst>
              <p:par>
                <p:cTn presetID="42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2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3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4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  <p:tmpl lvl="5">
            <p:tnLst>
              <p:par>
                <p:cTn presetID="42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1000"/>
                        <p:tgtEl>
                          <p:spTgt spid="3"/>
                        </p:tgtEl>
                      </p:cBhvr>
                    </p:animEffect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#ppt_x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>
                        <p:cTn dur="1000" fill="hold"/>
                        <p:tgtEl>
                          <p:spTgt spid="3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+.1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 kern="1200" cap="all">
          <a:blipFill>
            <a:blip r:embed="rId16"/>
            <a:tile tx="6350" ty="-127000" sx="65000" sy="64000" flip="none" algn="tl"/>
          </a:blip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200">
          <a:solidFill>
            <a:schemeClr val="tx1"/>
          </a:solidFill>
          <a:latin typeface="Rockwell Condensed" panose="02060603050405020104" pitchFamily="18" charset="0"/>
        </a:defRPr>
      </a:lvl9pPr>
    </p:titleStyle>
    <p:bodyStyle>
      <a:lvl1pPr marL="182563" indent="-182563" algn="l" rtl="0" eaLnBrk="0" fontAlgn="base" hangingPunct="0">
        <a:lnSpc>
          <a:spcPct val="90000"/>
        </a:lnSpc>
        <a:spcBef>
          <a:spcPts val="1200"/>
        </a:spcBef>
        <a:spcAft>
          <a:spcPct val="0"/>
        </a:spcAft>
        <a:buClr>
          <a:srgbClr val="9E3611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itchFamily="2" charset="2"/>
        <a:buChar char="§"/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730250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79525" indent="-182563" algn="l" rtl="0" eaLnBrk="0" fontAlgn="base" hangingPunct="0">
        <a:lnSpc>
          <a:spcPct val="90000"/>
        </a:lnSpc>
        <a:spcBef>
          <a:spcPts val="400"/>
        </a:spcBef>
        <a:spcAft>
          <a:spcPts val="200"/>
        </a:spcAft>
        <a:buClr>
          <a:srgbClr val="9E3611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5.e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5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emf"/><Relationship Id="rId5" Type="http://schemas.openxmlformats.org/officeDocument/2006/relationships/image" Target="../media/image21.emf"/><Relationship Id="rId4" Type="http://schemas.openxmlformats.org/officeDocument/2006/relationships/image" Target="../media/image20.emf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emf"/><Relationship Id="rId4" Type="http://schemas.openxmlformats.org/officeDocument/2006/relationships/image" Target="../media/image26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emf"/><Relationship Id="rId3" Type="http://schemas.openxmlformats.org/officeDocument/2006/relationships/notesSlide" Target="../notesSlides/notesSlide6.xml"/><Relationship Id="rId7" Type="http://schemas.openxmlformats.org/officeDocument/2006/relationships/image" Target="../media/image30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9.emf"/><Relationship Id="rId5" Type="http://schemas.openxmlformats.org/officeDocument/2006/relationships/image" Target="../media/image28.emf"/><Relationship Id="rId4" Type="http://schemas.openxmlformats.org/officeDocument/2006/relationships/oleObject" Target="../embeddings/oleObject2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2.emf"/><Relationship Id="rId5" Type="http://schemas.openxmlformats.org/officeDocument/2006/relationships/image" Target="../media/image28.emf"/><Relationship Id="rId4" Type="http://schemas.openxmlformats.org/officeDocument/2006/relationships/oleObject" Target="../embeddings/oleObject3.bin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png"/><Relationship Id="rId3" Type="http://schemas.openxmlformats.org/officeDocument/2006/relationships/image" Target="../media/image33.png"/><Relationship Id="rId7" Type="http://schemas.openxmlformats.org/officeDocument/2006/relationships/image" Target="../media/image37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6.png"/><Relationship Id="rId5" Type="http://schemas.openxmlformats.org/officeDocument/2006/relationships/image" Target="../media/image35.png"/><Relationship Id="rId10" Type="http://schemas.openxmlformats.org/officeDocument/2006/relationships/image" Target="../media/image40.png"/><Relationship Id="rId4" Type="http://schemas.openxmlformats.org/officeDocument/2006/relationships/image" Target="../media/image34.png"/><Relationship Id="rId9" Type="http://schemas.openxmlformats.org/officeDocument/2006/relationships/image" Target="../media/image39.png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13" Type="http://schemas.openxmlformats.org/officeDocument/2006/relationships/image" Target="../media/image51.png"/><Relationship Id="rId18" Type="http://schemas.openxmlformats.org/officeDocument/2006/relationships/image" Target="../media/image5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12" Type="http://schemas.openxmlformats.org/officeDocument/2006/relationships/image" Target="../media/image50.png"/><Relationship Id="rId17" Type="http://schemas.openxmlformats.org/officeDocument/2006/relationships/image" Target="../media/image55.png"/><Relationship Id="rId2" Type="http://schemas.openxmlformats.org/officeDocument/2006/relationships/notesSlide" Target="../notesSlides/notesSlide12.xml"/><Relationship Id="rId16" Type="http://schemas.openxmlformats.org/officeDocument/2006/relationships/image" Target="../media/image5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5" Type="http://schemas.openxmlformats.org/officeDocument/2006/relationships/image" Target="../media/image5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Relationship Id="rId14" Type="http://schemas.openxmlformats.org/officeDocument/2006/relationships/image" Target="../media/image52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AutoShape 2">
            <a:extLst>
              <a:ext uri="{FF2B5EF4-FFF2-40B4-BE49-F238E27FC236}">
                <a16:creationId xmlns:a16="http://schemas.microsoft.com/office/drawing/2014/main" id="{78651CCB-5C74-A743-A1C7-D6E47E90A55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r-Latn-RS" dirty="0"/>
              <a:t>Prihod preduzeća</a:t>
            </a:r>
            <a:endParaRPr lang="en-US" altLang="sr-Latn-RS" dirty="0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4D964FE-BEFC-7542-A4C7-3543E4B4F70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801688" y="4389438"/>
            <a:ext cx="5919787" cy="1069975"/>
          </a:xfrm>
        </p:spPr>
        <p:txBody>
          <a:bodyPr rtlCol="0"/>
          <a:lstStyle/>
          <a:p>
            <a:pPr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sl-SI" altLang="sr-Latn-RS" dirty="0"/>
              <a:t>Ukup</a:t>
            </a:r>
            <a:r>
              <a:rPr lang="en-US" altLang="sr-Latn-RS" dirty="0" err="1"/>
              <a:t>ni</a:t>
            </a:r>
            <a:r>
              <a:rPr lang="en-US" altLang="sr-Latn-RS" dirty="0"/>
              <a:t>, p</a:t>
            </a:r>
            <a:r>
              <a:rPr lang="sl-SI" altLang="sr-Latn-RS" dirty="0"/>
              <a:t>ros</a:t>
            </a:r>
            <a:r>
              <a:rPr lang="sr-Cyrl-RS" altLang="sr-Latn-RS" dirty="0"/>
              <a:t>ј</a:t>
            </a:r>
            <a:r>
              <a:rPr lang="sl-SI" altLang="sr-Latn-RS" dirty="0"/>
              <a:t>eč</a:t>
            </a:r>
            <a:r>
              <a:rPr lang="en-US" altLang="sr-Latn-RS" dirty="0" err="1"/>
              <a:t>ni</a:t>
            </a:r>
            <a:r>
              <a:rPr lang="en-US" altLang="sr-Latn-RS" dirty="0"/>
              <a:t> </a:t>
            </a:r>
            <a:r>
              <a:rPr lang="en-US" altLang="sr-Latn-RS" dirty="0" err="1"/>
              <a:t>marginalni</a:t>
            </a:r>
            <a:r>
              <a:rPr lang="sl-SI" altLang="sr-Latn-RS" dirty="0"/>
              <a:t> prihod.</a:t>
            </a:r>
          </a:p>
          <a:p>
            <a:pPr eaLnBrk="1" fontAlgn="auto" hangingPunct="1">
              <a:spcAft>
                <a:spcPts val="0"/>
              </a:spcAft>
              <a:buClr>
                <a:schemeClr val="accent1">
                  <a:lumMod val="75000"/>
                </a:schemeClr>
              </a:buClr>
              <a:defRPr/>
            </a:pPr>
            <a:r>
              <a:rPr lang="en-US" altLang="sr-Latn-RS" dirty="0"/>
              <a:t>Tra</a:t>
            </a:r>
            <a:r>
              <a:rPr lang="sr-Latn-BA" altLang="sr-Latn-RS" dirty="0"/>
              <a:t>žnja, cjenovna elastičnost tražnje i prihod.</a:t>
            </a:r>
            <a:endParaRPr lang="en-US" altLang="sr-Latn-RS" dirty="0"/>
          </a:p>
        </p:txBody>
      </p:sp>
      <p:sp>
        <p:nvSpPr>
          <p:cNvPr id="9220" name="Rectangle 11">
            <a:extLst>
              <a:ext uri="{FF2B5EF4-FFF2-40B4-BE49-F238E27FC236}">
                <a16:creationId xmlns:a16="http://schemas.microsoft.com/office/drawing/2014/main" id="{974DAD29-FFB2-7142-BF6D-ABB7DE42A7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BD86BF33-C2D2-D24B-8B6C-647BCFCA86AC}" type="slidenum">
              <a:rPr lang="en-US" altLang="sr-Latn-RS">
                <a:solidFill>
                  <a:srgbClr val="FFFFFF"/>
                </a:solidFill>
              </a:rPr>
              <a:pPr/>
              <a:t>1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5734BE4D-945D-5A45-A784-FEEAA2BFD2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sr-Latn-BA" altLang="en-US" dirty="0">
                <a:ea typeface="ＭＳ Ｐゴシック" panose="020B0600070205080204" pitchFamily="34" charset="-128"/>
              </a:rPr>
              <a:t>KRIVA TRAŽNJE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4EF467D9-F9A8-834A-A9AF-3668BEC4447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608013" y="1789113"/>
            <a:ext cx="7772400" cy="4114800"/>
          </a:xfrm>
        </p:spPr>
        <p:txBody>
          <a:bodyPr/>
          <a:lstStyle/>
          <a:p>
            <a:pPr eaLnBrk="1" hangingPunct="1">
              <a:defRPr/>
            </a:pPr>
            <a:r>
              <a:rPr lang="sr-Latn-BA" altLang="en-US" dirty="0">
                <a:ea typeface="ＭＳ Ｐゴシック" panose="020B0600070205080204" pitchFamily="34" charset="-128"/>
              </a:rPr>
              <a:t>Kriva tražnje prikazuje količinu dobra koje se može kupiti po za različite cijene dobra, pri čemu su ostali faktori tražnje konstantni.</a:t>
            </a:r>
            <a:r>
              <a:rPr lang="en-US" altLang="en-US" dirty="0">
                <a:ea typeface="ＭＳ Ｐゴシック" panose="020B0600070205080204" pitchFamily="34" charset="-128"/>
              </a:rPr>
              <a:t> </a:t>
            </a:r>
            <a:endParaRPr lang="sr-Latn-BA" altLang="en-US" dirty="0">
              <a:ea typeface="ＭＳ Ｐゴシック" panose="020B0600070205080204" pitchFamily="34" charset="-128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sr-Latn-BA" altLang="en-US" dirty="0">
              <a:ea typeface="ＭＳ Ｐゴシック" panose="020B0600070205080204" pitchFamily="34" charset="-128"/>
            </a:endParaRPr>
          </a:p>
          <a:p>
            <a:pPr eaLnBrk="1" hangingPunct="1">
              <a:defRPr/>
            </a:pPr>
            <a:r>
              <a:rPr lang="sr-Latn-BA" altLang="en-US" i="1" dirty="0">
                <a:ea typeface="ＭＳ Ｐゴシック" panose="020B0600070205080204" pitchFamily="34" charset="-128"/>
              </a:rPr>
              <a:t>Zakon tražnje</a:t>
            </a:r>
            <a:endParaRPr lang="en-US" altLang="en-US" dirty="0">
              <a:ea typeface="ＭＳ Ｐゴシック" panose="020B0600070205080204" pitchFamily="34" charset="-128"/>
            </a:endParaRPr>
          </a:p>
          <a:p>
            <a:pPr lvl="1" eaLnBrk="1" hangingPunct="1">
              <a:defRPr/>
            </a:pPr>
            <a:r>
              <a:rPr lang="sr-Latn-BA" altLang="en-US" dirty="0">
                <a:ea typeface="ＭＳ Ｐゴシック" panose="020B0600070205080204" pitchFamily="34" charset="-128"/>
              </a:rPr>
              <a:t>Kriva tražnje ima negativan nagib.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18436" name="Group 41">
            <a:extLst>
              <a:ext uri="{FF2B5EF4-FFF2-40B4-BE49-F238E27FC236}">
                <a16:creationId xmlns:a16="http://schemas.microsoft.com/office/drawing/2014/main" id="{8F32661C-30A2-C641-8376-3ED94B3408C8}"/>
              </a:ext>
            </a:extLst>
          </p:cNvPr>
          <p:cNvGrpSpPr>
            <a:grpSpLocks/>
          </p:cNvGrpSpPr>
          <p:nvPr/>
        </p:nvGrpSpPr>
        <p:grpSpPr bwMode="auto">
          <a:xfrm>
            <a:off x="1676400" y="4343400"/>
            <a:ext cx="4092575" cy="1997075"/>
            <a:chOff x="1008" y="768"/>
            <a:chExt cx="3526" cy="3379"/>
          </a:xfrm>
        </p:grpSpPr>
        <p:grpSp>
          <p:nvGrpSpPr>
            <p:cNvPr id="18439" name="Group 42">
              <a:extLst>
                <a:ext uri="{FF2B5EF4-FFF2-40B4-BE49-F238E27FC236}">
                  <a16:creationId xmlns:a16="http://schemas.microsoft.com/office/drawing/2014/main" id="{B7C5904E-0751-DD4C-A507-4416A604BC4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768"/>
              <a:ext cx="3526" cy="3379"/>
              <a:chOff x="1008" y="768"/>
              <a:chExt cx="3526" cy="3379"/>
            </a:xfrm>
          </p:grpSpPr>
          <p:sp>
            <p:nvSpPr>
              <p:cNvPr id="18442" name="Line 43">
                <a:extLst>
                  <a:ext uri="{FF2B5EF4-FFF2-40B4-BE49-F238E27FC236}">
                    <a16:creationId xmlns:a16="http://schemas.microsoft.com/office/drawing/2014/main" id="{D6EC2C4A-D194-5342-B316-73DB73F73255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913"/>
                <a:ext cx="0" cy="249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3" name="Line 44">
                <a:extLst>
                  <a:ext uri="{FF2B5EF4-FFF2-40B4-BE49-F238E27FC236}">
                    <a16:creationId xmlns:a16="http://schemas.microsoft.com/office/drawing/2014/main" id="{64809F04-080A-8343-B4F3-F945ED00E93D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3408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18444" name="Text Box 45">
                <a:extLst>
                  <a:ext uri="{FF2B5EF4-FFF2-40B4-BE49-F238E27FC236}">
                    <a16:creationId xmlns:a16="http://schemas.microsoft.com/office/drawing/2014/main" id="{A3A48971-585C-DF4F-AC26-BBCD1D2DFD23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8" y="768"/>
                <a:ext cx="148" cy="7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9pPr>
              </a:lstStyle>
              <a:p>
                <a:endParaRPr lang="en-US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18445" name="Text Box 46">
                <a:extLst>
                  <a:ext uri="{FF2B5EF4-FFF2-40B4-BE49-F238E27FC236}">
                    <a16:creationId xmlns:a16="http://schemas.microsoft.com/office/drawing/2014/main" id="{B1686052-043E-EB4D-B2FB-57B2A8BE57B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5" y="3470"/>
                <a:ext cx="319" cy="6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9pPr>
              </a:lstStyle>
              <a:p>
                <a:r>
                  <a:rPr lang="sr-Latn-BA" altLang="en-US" sz="2000">
                    <a:latin typeface="Times New Roman" panose="02020603050405020304" pitchFamily="18" charset="0"/>
                    <a:ea typeface="ＭＳ Ｐゴシック" panose="020B0600070205080204" pitchFamily="34" charset="-128"/>
                  </a:rPr>
                  <a:t>Q</a:t>
                </a:r>
                <a:endParaRPr lang="en-US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18440" name="Line 47">
              <a:extLst>
                <a:ext uri="{FF2B5EF4-FFF2-40B4-BE49-F238E27FC236}">
                  <a16:creationId xmlns:a16="http://schemas.microsoft.com/office/drawing/2014/main" id="{E3FDBDF8-F4EB-A84E-B1B3-1DCE35DE7A3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71" y="1428"/>
              <a:ext cx="2209" cy="196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" name="Text Box 48">
              <a:extLst>
                <a:ext uri="{FF2B5EF4-FFF2-40B4-BE49-F238E27FC236}">
                  <a16:creationId xmlns:a16="http://schemas.microsoft.com/office/drawing/2014/main" id="{07DC9AD0-C225-834A-AD0D-D28993EDA3A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2975"/>
              <a:ext cx="148" cy="77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47109" name="Text Box 49">
            <a:extLst>
              <a:ext uri="{FF2B5EF4-FFF2-40B4-BE49-F238E27FC236}">
                <a16:creationId xmlns:a16="http://schemas.microsoft.com/office/drawing/2014/main" id="{76A76118-1C22-0E44-8035-B203892D41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0" y="5349875"/>
            <a:ext cx="609600" cy="396875"/>
          </a:xfrm>
          <a:prstGeom prst="rect">
            <a:avLst/>
          </a:prstGeom>
          <a:noFill/>
          <a:ln>
            <a:noFill/>
          </a:ln>
        </p:spPr>
        <p:txBody>
          <a:bodyPr anchor="ctr">
            <a:spAutoFit/>
          </a:bodyPr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defRPr>
            </a:lvl9pPr>
          </a:lstStyle>
          <a:p>
            <a:pPr>
              <a:spcBef>
                <a:spcPct val="50000"/>
              </a:spcBef>
              <a:defRPr/>
            </a:pPr>
            <a:r>
              <a:rPr lang="en-US" altLang="en-US" sz="2000" dirty="0">
                <a:solidFill>
                  <a:schemeClr val="accent1">
                    <a:lumMod val="75000"/>
                  </a:schemeClr>
                </a:solidFill>
              </a:rPr>
              <a:t>D</a:t>
            </a:r>
            <a:endParaRPr lang="en-US" alt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18438" name="Text Box 50">
            <a:extLst>
              <a:ext uri="{FF2B5EF4-FFF2-40B4-BE49-F238E27FC236}">
                <a16:creationId xmlns:a16="http://schemas.microsoft.com/office/drawing/2014/main" id="{9B99B3C5-C148-0347-A0A8-EBF61849D4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8013" y="4414838"/>
            <a:ext cx="838200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>
              <a:spcBef>
                <a:spcPct val="50000"/>
              </a:spcBef>
            </a:pPr>
            <a:r>
              <a:rPr lang="sr-Latn-BA" altLang="en-US" sz="2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71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>
            <a:extLst>
              <a:ext uri="{FF2B5EF4-FFF2-40B4-BE49-F238E27FC236}">
                <a16:creationId xmlns:a16="http://schemas.microsoft.com/office/drawing/2014/main" id="{281A7E57-0138-9240-859B-F8DE5662C9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838200"/>
          </a:xfrm>
        </p:spPr>
        <p:txBody>
          <a:bodyPr/>
          <a:lstStyle/>
          <a:p>
            <a:pPr eaLnBrk="1" hangingPunct="1">
              <a:defRPr/>
            </a:pPr>
            <a:r>
              <a:rPr lang="sr-Latn-BA" altLang="en-US" dirty="0">
                <a:ea typeface="ＭＳ Ｐゴシック" panose="020B0600070205080204" pitchFamily="34" charset="-128"/>
              </a:rPr>
              <a:t>Determinante tražnje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aphicFrame>
        <p:nvGraphicFramePr>
          <p:cNvPr id="19459" name="Object 4">
            <a:extLst>
              <a:ext uri="{FF2B5EF4-FFF2-40B4-BE49-F238E27FC236}">
                <a16:creationId xmlns:a16="http://schemas.microsoft.com/office/drawing/2014/main" id="{267AFF6E-EC20-A043-8F6E-0060FA12CB4D}"/>
              </a:ext>
            </a:extLst>
          </p:cNvPr>
          <p:cNvGraphicFramePr>
            <a:graphicFrameLocks noGrp="1" noChangeAspect="1"/>
          </p:cNvGraphicFramePr>
          <p:nvPr>
            <p:ph type="clipArt" sz="half" idx="1"/>
          </p:nvPr>
        </p:nvGraphicFramePr>
        <p:xfrm>
          <a:off x="762000" y="2500313"/>
          <a:ext cx="33528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61" name="Clip" r:id="rId3" imgW="7073900" imgH="4305300" progId="MS_ClipArt_Gallery.2">
                  <p:embed/>
                </p:oleObj>
              </mc:Choice>
              <mc:Fallback>
                <p:oleObj name="Clip" r:id="rId3" imgW="7073900" imgH="4305300" progId="MS_ClipArt_Gallery.2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500313"/>
                        <a:ext cx="3352800" cy="2044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>
                                  <a:alpha val="74997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4387" name="Rectangle 3">
            <a:extLst>
              <a:ext uri="{FF2B5EF4-FFF2-40B4-BE49-F238E27FC236}">
                <a16:creationId xmlns:a16="http://schemas.microsoft.com/office/drawing/2014/main" id="{AE429E80-24A0-C846-A4FC-0A9923D13F3C}"/>
              </a:ext>
            </a:extLst>
          </p:cNvPr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981200"/>
            <a:ext cx="4114800" cy="4114800"/>
          </a:xfrm>
        </p:spPr>
        <p:txBody>
          <a:bodyPr rtlCol="0">
            <a:normAutofit fontScale="92500" lnSpcReduction="1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BA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Prihod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Normalna dobra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Inferiorna dobra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r-Latn-BA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Cijene povezanih dobara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Cijene supstituta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Cijene komplementarnih dobara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r-Latn-BA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Preferencije potrošača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r-Latn-BA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Populacija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r>
              <a:rPr lang="sr-Latn-BA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Očekivanja potrošača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defRPr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>
            <a:extLst>
              <a:ext uri="{FF2B5EF4-FFF2-40B4-BE49-F238E27FC236}">
                <a16:creationId xmlns:a16="http://schemas.microsoft.com/office/drawing/2014/main" id="{A32E284E-F99B-EE4E-A089-8EF5DE6656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sr-Latn-BA" altLang="en-US" dirty="0">
                <a:ea typeface="ＭＳ Ｐゴシック" panose="020B0600070205080204" pitchFamily="34" charset="-128"/>
              </a:rPr>
              <a:t>Kriva tražnje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sp>
        <p:nvSpPr>
          <p:cNvPr id="123907" name="Rectangle 3">
            <a:extLst>
              <a:ext uri="{FF2B5EF4-FFF2-40B4-BE49-F238E27FC236}">
                <a16:creationId xmlns:a16="http://schemas.microsoft.com/office/drawing/2014/main" id="{2F00BF70-4C78-594D-B885-F8BFE2F0718D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685800" y="1752600"/>
            <a:ext cx="7772400" cy="4419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BA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Opšta jednačina krive tražnje glasi:</a:t>
            </a: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</a:t>
            </a:r>
            <a:r>
              <a:rPr lang="en-US" sz="2800" baseline="-25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2800" baseline="30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en-US" sz="28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 f(</a:t>
            </a:r>
            <a:r>
              <a:rPr lang="en-US" sz="28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</a:t>
            </a:r>
            <a:r>
              <a:rPr lang="en-US" sz="2800" baseline="-25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2800" baseline="-25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</a:t>
            </a:r>
            <a:r>
              <a:rPr lang="en-US" sz="2800" baseline="-25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</a:t>
            </a:r>
            <a:r>
              <a:rPr lang="en-US" sz="2800" baseline="-25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 </a:t>
            </a:r>
            <a:r>
              <a:rPr lang="en-US" sz="28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, M, H)</a:t>
            </a:r>
          </a:p>
          <a:p>
            <a:pPr algn="ctr" eaLnBrk="1" fontAlgn="auto" hangingPunct="1">
              <a:spcAft>
                <a:spcPts val="0"/>
              </a:spcAft>
              <a:buFontTx/>
              <a:buNone/>
              <a:defRPr/>
            </a:pPr>
            <a:endParaRPr lang="en-US" sz="28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Q</a:t>
            </a:r>
            <a:r>
              <a:rPr lang="en-US" sz="2000" baseline="-25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2000" baseline="30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d</a:t>
            </a:r>
            <a:r>
              <a:rPr lang="en-US" sz="2000" baseline="30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 </a:t>
            </a: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potraživana količina dobra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sz="2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P</a:t>
            </a:r>
            <a:r>
              <a:rPr lang="en-US" sz="2000" baseline="-250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  <a:r>
              <a:rPr lang="en-US" sz="2000" baseline="-25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 </a:t>
            </a: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cijena dobra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X</a:t>
            </a: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</a:t>
            </a:r>
            <a:r>
              <a:rPr lang="en-US" sz="2000" baseline="-25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= </a:t>
            </a: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cijena povezanog dobra 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</a:t>
            </a: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sr-Latn-BA" dirty="0">
                <a:solidFill>
                  <a:schemeClr val="tx1">
                    <a:lumMod val="65000"/>
                    <a:lumOff val="35000"/>
                  </a:schemeClr>
                </a:solidFill>
              </a:rPr>
              <a:t>supstitut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sr-Latn-BA" dirty="0">
                <a:solidFill>
                  <a:schemeClr val="tx1">
                    <a:lumMod val="65000"/>
                    <a:lumOff val="35000"/>
                  </a:schemeClr>
                </a:solidFill>
              </a:rPr>
              <a:t>komplementarno dobro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 = </a:t>
            </a: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prihod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normalno dobro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2" eaLnBrk="1" fontAlgn="auto" hangingPunct="1">
              <a:spcAft>
                <a:spcPts val="0"/>
              </a:spcAft>
              <a:defRPr/>
            </a:pP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inferiorno dobro</a:t>
            </a:r>
            <a:endParaRPr lang="en-US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lvl="1" eaLnBrk="1" fontAlgn="auto" hangingPunct="1">
              <a:spcAft>
                <a:spcPts val="0"/>
              </a:spcAft>
              <a:buClr>
                <a:schemeClr val="accent1">
                  <a:lumMod val="60000"/>
                  <a:lumOff val="40000"/>
                </a:schemeClr>
              </a:buClr>
              <a:defRPr/>
            </a:pP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H = </a:t>
            </a:r>
            <a:r>
              <a:rPr lang="sr-Latn-BA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bilo koja druga varijabla koja može da utiče na tražnju</a:t>
            </a: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</a:t>
            </a:r>
          </a:p>
        </p:txBody>
      </p:sp>
    </p:spTree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>
            <a:extLst>
              <a:ext uri="{FF2B5EF4-FFF2-40B4-BE49-F238E27FC236}">
                <a16:creationId xmlns:a16="http://schemas.microsoft.com/office/drawing/2014/main" id="{E6476B56-11A3-2546-9972-EC9F504A7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altLang="en-US" sz="4000" dirty="0">
                <a:ea typeface="ＭＳ Ｐゴシック" panose="020B0600070205080204" pitchFamily="34" charset="-128"/>
              </a:rPr>
              <a:t>Inverzna kriva tražnje</a:t>
            </a:r>
            <a:endParaRPr lang="en-US" altLang="en-US" sz="4000" dirty="0">
              <a:ea typeface="ＭＳ Ｐゴシック" panose="020B0600070205080204" pitchFamily="34" charset="-128"/>
            </a:endParaRPr>
          </a:p>
        </p:txBody>
      </p:sp>
      <p:sp>
        <p:nvSpPr>
          <p:cNvPr id="21507" name="Rectangle 3">
            <a:extLst>
              <a:ext uri="{FF2B5EF4-FFF2-40B4-BE49-F238E27FC236}">
                <a16:creationId xmlns:a16="http://schemas.microsoft.com/office/drawing/2014/main" id="{7DD284E3-BD91-E44B-9634-04221C6D23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BA" altLang="en-US" sz="3600">
                <a:ea typeface="ＭＳ Ｐゴシック" panose="020B0600070205080204" pitchFamily="34" charset="-128"/>
              </a:rPr>
              <a:t>Cijena predstavlja funkciju potraživane količine.</a:t>
            </a:r>
            <a:endParaRPr lang="en-US" altLang="en-US" sz="3600">
              <a:ea typeface="ＭＳ Ｐゴシック" panose="020B0600070205080204" pitchFamily="34" charset="-128"/>
            </a:endParaRPr>
          </a:p>
          <a:p>
            <a:pPr eaLnBrk="1" hangingPunct="1"/>
            <a:r>
              <a:rPr lang="sr-Latn-BA" altLang="en-US" sz="3600">
                <a:ea typeface="ＭＳ Ｐゴシック" panose="020B0600070205080204" pitchFamily="34" charset="-128"/>
              </a:rPr>
              <a:t>Primjer</a:t>
            </a:r>
            <a:r>
              <a:rPr lang="en-US" altLang="en-US" sz="3600">
                <a:ea typeface="ＭＳ Ｐゴシック" panose="020B0600070205080204" pitchFamily="34" charset="-128"/>
              </a:rPr>
              <a:t>:</a:t>
            </a:r>
          </a:p>
          <a:p>
            <a:pPr lvl="1" eaLnBrk="1" hangingPunct="1"/>
            <a:r>
              <a:rPr lang="sr-Latn-BA" altLang="en-US">
                <a:ea typeface="ＭＳ Ｐゴシック" panose="020B0600070205080204" pitchFamily="34" charset="-128"/>
              </a:rPr>
              <a:t>Kriva tražnje:</a:t>
            </a:r>
            <a:endParaRPr lang="en-US" altLang="en-US">
              <a:ea typeface="ＭＳ Ｐゴシック" panose="020B0600070205080204" pitchFamily="34" charset="-128"/>
            </a:endParaRP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Q</a:t>
            </a:r>
            <a:r>
              <a:rPr lang="en-US" altLang="en-US" baseline="-25000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d </a:t>
            </a:r>
            <a:r>
              <a:rPr lang="en-US" altLang="en-US">
                <a:ea typeface="ＭＳ Ｐゴシック" panose="020B0600070205080204" pitchFamily="34" charset="-128"/>
              </a:rPr>
              <a:t>= 10 – 2P</a:t>
            </a:r>
            <a:r>
              <a:rPr lang="en-US" altLang="en-US" baseline="-25000">
                <a:ea typeface="ＭＳ Ｐゴシック" panose="020B0600070205080204" pitchFamily="34" charset="-128"/>
              </a:rPr>
              <a:t>x </a:t>
            </a:r>
          </a:p>
          <a:p>
            <a:pPr lvl="1" eaLnBrk="1" hangingPunct="1"/>
            <a:r>
              <a:rPr lang="sr-Latn-BA" altLang="en-US">
                <a:ea typeface="ＭＳ Ｐゴシック" panose="020B0600070205080204" pitchFamily="34" charset="-128"/>
              </a:rPr>
              <a:t>Inverzna kriva tražnje</a:t>
            </a:r>
            <a:r>
              <a:rPr lang="en-US" altLang="en-US">
                <a:ea typeface="ＭＳ Ｐゴシック" panose="020B0600070205080204" pitchFamily="34" charset="-128"/>
              </a:rPr>
              <a:t>: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2P</a:t>
            </a:r>
            <a:r>
              <a:rPr lang="en-US" altLang="en-US" baseline="-25000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</a:rPr>
              <a:t>= 10 – Q</a:t>
            </a:r>
            <a:r>
              <a:rPr lang="en-US" altLang="en-US" baseline="-25000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d</a:t>
            </a:r>
          </a:p>
          <a:p>
            <a:pPr lvl="2" eaLnBrk="1" hangingPunct="1"/>
            <a:r>
              <a:rPr lang="en-US" altLang="en-US">
                <a:ea typeface="ＭＳ Ｐゴシック" panose="020B0600070205080204" pitchFamily="34" charset="-128"/>
              </a:rPr>
              <a:t>P</a:t>
            </a:r>
            <a:r>
              <a:rPr lang="en-US" altLang="en-US" baseline="-25000">
                <a:ea typeface="ＭＳ Ｐゴシック" panose="020B0600070205080204" pitchFamily="34" charset="-128"/>
              </a:rPr>
              <a:t>x </a:t>
            </a:r>
            <a:r>
              <a:rPr lang="en-US" altLang="en-US">
                <a:ea typeface="ＭＳ Ｐゴシック" panose="020B0600070205080204" pitchFamily="34" charset="-128"/>
              </a:rPr>
              <a:t>= 5 – 0.5Q</a:t>
            </a:r>
            <a:r>
              <a:rPr lang="en-US" altLang="en-US" baseline="-25000">
                <a:ea typeface="ＭＳ Ｐゴシック" panose="020B0600070205080204" pitchFamily="34" charset="-128"/>
              </a:rPr>
              <a:t>x</a:t>
            </a:r>
            <a:r>
              <a:rPr lang="en-US" altLang="en-US" baseline="30000">
                <a:ea typeface="ＭＳ Ｐゴシック" panose="020B0600070205080204" pitchFamily="34" charset="-128"/>
              </a:rPr>
              <a:t>d</a:t>
            </a:r>
            <a:endParaRPr lang="en-US" altLang="en-US" sz="260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>
            <a:extLst>
              <a:ext uri="{FF2B5EF4-FFF2-40B4-BE49-F238E27FC236}">
                <a16:creationId xmlns:a16="http://schemas.microsoft.com/office/drawing/2014/main" id="{38457186-DD56-EB46-A03F-0FC427645F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304800"/>
            <a:ext cx="7772400" cy="762000"/>
          </a:xfrm>
        </p:spPr>
        <p:txBody>
          <a:bodyPr/>
          <a:lstStyle/>
          <a:p>
            <a:pPr eaLnBrk="1" hangingPunct="1">
              <a:defRPr/>
            </a:pPr>
            <a:r>
              <a:rPr lang="sr-Latn-BA" altLang="en-US" dirty="0">
                <a:ea typeface="ＭＳ Ｐゴシック" panose="020B0600070205080204" pitchFamily="34" charset="-128"/>
              </a:rPr>
              <a:t>Promjena potraživane količine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22531" name="Group 4">
            <a:extLst>
              <a:ext uri="{FF2B5EF4-FFF2-40B4-BE49-F238E27FC236}">
                <a16:creationId xmlns:a16="http://schemas.microsoft.com/office/drawing/2014/main" id="{CCB116D0-ADF2-2242-B8D8-1AFADE8D2DD5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219200"/>
            <a:ext cx="5497513" cy="4618038"/>
            <a:chOff x="1008" y="768"/>
            <a:chExt cx="3463" cy="2909"/>
          </a:xfrm>
        </p:grpSpPr>
        <p:sp>
          <p:nvSpPr>
            <p:cNvPr id="22551" name="Line 5">
              <a:extLst>
                <a:ext uri="{FF2B5EF4-FFF2-40B4-BE49-F238E27FC236}">
                  <a16:creationId xmlns:a16="http://schemas.microsoft.com/office/drawing/2014/main" id="{9ECE5277-DF6E-AE44-8F8B-CEC43C74BB9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912"/>
              <a:ext cx="0" cy="24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2" name="Line 6">
              <a:extLst>
                <a:ext uri="{FF2B5EF4-FFF2-40B4-BE49-F238E27FC236}">
                  <a16:creationId xmlns:a16="http://schemas.microsoft.com/office/drawing/2014/main" id="{8891A490-06D2-7D4C-BE07-32FD1D14EDD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3408"/>
              <a:ext cx="288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3" name="Text Box 7">
              <a:extLst>
                <a:ext uri="{FF2B5EF4-FFF2-40B4-BE49-F238E27FC236}">
                  <a16:creationId xmlns:a16="http://schemas.microsoft.com/office/drawing/2014/main" id="{196528BD-5A20-3845-845F-1E8299B25D5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08" y="768"/>
              <a:ext cx="224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sr-Latn-BA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P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554" name="Text Box 8">
              <a:extLst>
                <a:ext uri="{FF2B5EF4-FFF2-40B4-BE49-F238E27FC236}">
                  <a16:creationId xmlns:a16="http://schemas.microsoft.com/office/drawing/2014/main" id="{802AF099-F90A-6F40-A8FB-16BAA9ECC66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4" y="3386"/>
              <a:ext cx="257" cy="29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sr-Latn-BA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Q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22532" name="Line 9">
            <a:extLst>
              <a:ext uri="{FF2B5EF4-FFF2-40B4-BE49-F238E27FC236}">
                <a16:creationId xmlns:a16="http://schemas.microsoft.com/office/drawing/2014/main" id="{9FD339F1-2F83-2544-B2AE-C0DA95E80574}"/>
              </a:ext>
            </a:extLst>
          </p:cNvPr>
          <p:cNvSpPr>
            <a:spLocks noChangeShapeType="1"/>
          </p:cNvSpPr>
          <p:nvPr/>
        </p:nvSpPr>
        <p:spPr bwMode="auto">
          <a:xfrm>
            <a:off x="2514600" y="1981200"/>
            <a:ext cx="3733800" cy="3429000"/>
          </a:xfrm>
          <a:prstGeom prst="line">
            <a:avLst/>
          </a:prstGeom>
          <a:noFill/>
          <a:ln w="28575">
            <a:solidFill>
              <a:srgbClr val="000066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2533" name="Text Box 10">
            <a:extLst>
              <a:ext uri="{FF2B5EF4-FFF2-40B4-BE49-F238E27FC236}">
                <a16:creationId xmlns:a16="http://schemas.microsoft.com/office/drawing/2014/main" id="{8F7B603E-8006-7748-966C-C3DCE7A618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72200" y="4724400"/>
            <a:ext cx="506413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4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0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grpSp>
        <p:nvGrpSpPr>
          <p:cNvPr id="145440" name="Group 32">
            <a:extLst>
              <a:ext uri="{FF2B5EF4-FFF2-40B4-BE49-F238E27FC236}">
                <a16:creationId xmlns:a16="http://schemas.microsoft.com/office/drawing/2014/main" id="{66D30145-B27C-9940-AE9A-57314DA45CAA}"/>
              </a:ext>
            </a:extLst>
          </p:cNvPr>
          <p:cNvGrpSpPr>
            <a:grpSpLocks/>
          </p:cNvGrpSpPr>
          <p:nvPr/>
        </p:nvGrpSpPr>
        <p:grpSpPr bwMode="auto">
          <a:xfrm>
            <a:off x="3336925" y="2819400"/>
            <a:ext cx="336550" cy="3013075"/>
            <a:chOff x="2102" y="1776"/>
            <a:chExt cx="212" cy="1898"/>
          </a:xfrm>
        </p:grpSpPr>
        <p:sp>
          <p:nvSpPr>
            <p:cNvPr id="22549" name="Line 12">
              <a:extLst>
                <a:ext uri="{FF2B5EF4-FFF2-40B4-BE49-F238E27FC236}">
                  <a16:creationId xmlns:a16="http://schemas.microsoft.com/office/drawing/2014/main" id="{1C933045-709E-8C4F-83B7-F599351179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160" y="1776"/>
              <a:ext cx="0" cy="1632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50" name="Text Box 13">
              <a:extLst>
                <a:ext uri="{FF2B5EF4-FFF2-40B4-BE49-F238E27FC236}">
                  <a16:creationId xmlns:a16="http://schemas.microsoft.com/office/drawing/2014/main" id="{9857FCCD-9912-7C4C-9C80-31B75D3A16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02" y="338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en-US" altLang="en-US" sz="2400">
                  <a:solidFill>
                    <a:schemeClr val="tx2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4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45442" name="Group 34">
            <a:extLst>
              <a:ext uri="{FF2B5EF4-FFF2-40B4-BE49-F238E27FC236}">
                <a16:creationId xmlns:a16="http://schemas.microsoft.com/office/drawing/2014/main" id="{8118715A-F3EB-3741-B7B4-4287D89E77D9}"/>
              </a:ext>
            </a:extLst>
          </p:cNvPr>
          <p:cNvGrpSpPr>
            <a:grpSpLocks/>
          </p:cNvGrpSpPr>
          <p:nvPr/>
        </p:nvGrpSpPr>
        <p:grpSpPr bwMode="auto">
          <a:xfrm>
            <a:off x="4403725" y="3810000"/>
            <a:ext cx="336550" cy="2022475"/>
            <a:chOff x="2774" y="2400"/>
            <a:chExt cx="212" cy="1274"/>
          </a:xfrm>
        </p:grpSpPr>
        <p:sp>
          <p:nvSpPr>
            <p:cNvPr id="22547" name="Line 15">
              <a:extLst>
                <a:ext uri="{FF2B5EF4-FFF2-40B4-BE49-F238E27FC236}">
                  <a16:creationId xmlns:a16="http://schemas.microsoft.com/office/drawing/2014/main" id="{75C66972-2DB2-A14E-BAF5-8FD33B7CAE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80" y="2400"/>
              <a:ext cx="0" cy="1008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8" name="Text Box 16">
              <a:extLst>
                <a:ext uri="{FF2B5EF4-FFF2-40B4-BE49-F238E27FC236}">
                  <a16:creationId xmlns:a16="http://schemas.microsoft.com/office/drawing/2014/main" id="{60E6F8C0-A9D9-C649-B3D2-FDC76BE4ED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74" y="338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7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45441" name="Group 33">
            <a:extLst>
              <a:ext uri="{FF2B5EF4-FFF2-40B4-BE49-F238E27FC236}">
                <a16:creationId xmlns:a16="http://schemas.microsoft.com/office/drawing/2014/main" id="{7223A4BE-383A-6E43-A4F2-36B9A39C5F1B}"/>
              </a:ext>
            </a:extLst>
          </p:cNvPr>
          <p:cNvGrpSpPr>
            <a:grpSpLocks/>
          </p:cNvGrpSpPr>
          <p:nvPr/>
        </p:nvGrpSpPr>
        <p:grpSpPr bwMode="auto">
          <a:xfrm>
            <a:off x="2133600" y="3581400"/>
            <a:ext cx="2438400" cy="457200"/>
            <a:chOff x="1344" y="2256"/>
            <a:chExt cx="1536" cy="288"/>
          </a:xfrm>
        </p:grpSpPr>
        <p:sp>
          <p:nvSpPr>
            <p:cNvPr id="22545" name="Text Box 23">
              <a:extLst>
                <a:ext uri="{FF2B5EF4-FFF2-40B4-BE49-F238E27FC236}">
                  <a16:creationId xmlns:a16="http://schemas.microsoft.com/office/drawing/2014/main" id="{75CFC5C6-859F-5B41-8D1D-F6CD4D5F35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344" y="2256"/>
              <a:ext cx="21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6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546" name="Line 24">
              <a:extLst>
                <a:ext uri="{FF2B5EF4-FFF2-40B4-BE49-F238E27FC236}">
                  <a16:creationId xmlns:a16="http://schemas.microsoft.com/office/drawing/2014/main" id="{129E53E5-0D76-6646-93BB-333ADE180E4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400"/>
              <a:ext cx="1296" cy="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5445" name="Group 37">
            <a:extLst>
              <a:ext uri="{FF2B5EF4-FFF2-40B4-BE49-F238E27FC236}">
                <a16:creationId xmlns:a16="http://schemas.microsoft.com/office/drawing/2014/main" id="{C2672DB2-EA11-6740-B144-FB730DA67654}"/>
              </a:ext>
            </a:extLst>
          </p:cNvPr>
          <p:cNvGrpSpPr>
            <a:grpSpLocks/>
          </p:cNvGrpSpPr>
          <p:nvPr/>
        </p:nvGrpSpPr>
        <p:grpSpPr bwMode="auto">
          <a:xfrm>
            <a:off x="3429000" y="1866900"/>
            <a:ext cx="5181600" cy="1371600"/>
            <a:chOff x="2256" y="1104"/>
            <a:chExt cx="3264" cy="864"/>
          </a:xfrm>
        </p:grpSpPr>
        <p:sp>
          <p:nvSpPr>
            <p:cNvPr id="22543" name="Text Box 27">
              <a:extLst>
                <a:ext uri="{FF2B5EF4-FFF2-40B4-BE49-F238E27FC236}">
                  <a16:creationId xmlns:a16="http://schemas.microsoft.com/office/drawing/2014/main" id="{37B90384-1108-1A45-B533-96654820D94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256" y="1104"/>
              <a:ext cx="326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pPr>
                <a:spcBef>
                  <a:spcPct val="50000"/>
                </a:spcBef>
              </a:pPr>
              <a:r>
                <a:rPr lang="en-US" altLang="en-US" sz="2400">
                  <a:solidFill>
                    <a:srgbClr val="000066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A</a:t>
              </a:r>
              <a:r>
                <a:rPr lang="en-US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 to </a:t>
              </a:r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B</a:t>
              </a:r>
              <a:r>
                <a:rPr lang="en-US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:  </a:t>
              </a:r>
              <a:r>
                <a:rPr lang="sr-Latn-BA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Povećanje potraživane količine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  <p:sp>
          <p:nvSpPr>
            <p:cNvPr id="22544" name="Line 28">
              <a:extLst>
                <a:ext uri="{FF2B5EF4-FFF2-40B4-BE49-F238E27FC236}">
                  <a16:creationId xmlns:a16="http://schemas.microsoft.com/office/drawing/2014/main" id="{F9868117-3B26-274E-A006-EBDF9BB705F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40" y="1584"/>
              <a:ext cx="384" cy="384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5446" name="Text Box 38">
            <a:extLst>
              <a:ext uri="{FF2B5EF4-FFF2-40B4-BE49-F238E27FC236}">
                <a16:creationId xmlns:a16="http://schemas.microsoft.com/office/drawing/2014/main" id="{9BC15F36-9C4D-124D-8AA9-5F7567F9FF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30725" y="3419475"/>
            <a:ext cx="38735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B</a:t>
            </a:r>
          </a:p>
        </p:txBody>
      </p:sp>
      <p:grpSp>
        <p:nvGrpSpPr>
          <p:cNvPr id="145439" name="Group 31">
            <a:extLst>
              <a:ext uri="{FF2B5EF4-FFF2-40B4-BE49-F238E27FC236}">
                <a16:creationId xmlns:a16="http://schemas.microsoft.com/office/drawing/2014/main" id="{78CED3E3-50D4-D74D-9854-AF5D4D367AD5}"/>
              </a:ext>
            </a:extLst>
          </p:cNvPr>
          <p:cNvGrpSpPr>
            <a:grpSpLocks/>
          </p:cNvGrpSpPr>
          <p:nvPr/>
        </p:nvGrpSpPr>
        <p:grpSpPr bwMode="auto">
          <a:xfrm>
            <a:off x="2041525" y="2632075"/>
            <a:ext cx="1387475" cy="457200"/>
            <a:chOff x="1286" y="1658"/>
            <a:chExt cx="874" cy="288"/>
          </a:xfrm>
        </p:grpSpPr>
        <p:sp>
          <p:nvSpPr>
            <p:cNvPr id="22541" name="Line 18">
              <a:extLst>
                <a:ext uri="{FF2B5EF4-FFF2-40B4-BE49-F238E27FC236}">
                  <a16:creationId xmlns:a16="http://schemas.microsoft.com/office/drawing/2014/main" id="{93871413-FDCE-534B-B28A-D97A27D7C3A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776"/>
              <a:ext cx="576" cy="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2542" name="Text Box 19">
              <a:extLst>
                <a:ext uri="{FF2B5EF4-FFF2-40B4-BE49-F238E27FC236}">
                  <a16:creationId xmlns:a16="http://schemas.microsoft.com/office/drawing/2014/main" id="{61A5BE7C-B275-EA49-9C10-4975BF28ED7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6" y="1658"/>
              <a:ext cx="308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en-US" altLang="en-US" sz="2400">
                  <a:solidFill>
                    <a:schemeClr val="tx2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10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sp>
        <p:nvSpPr>
          <p:cNvPr id="145447" name="Text Box 39">
            <a:extLst>
              <a:ext uri="{FF2B5EF4-FFF2-40B4-BE49-F238E27FC236}">
                <a16:creationId xmlns:a16="http://schemas.microsoft.com/office/drawing/2014/main" id="{BAAC4B0B-1E78-614D-BE2D-B5F8BF6E0F5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2488" y="2432050"/>
            <a:ext cx="404812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r>
              <a:rPr lang="en-US" altLang="en-US" sz="2400">
                <a:solidFill>
                  <a:srgbClr val="000066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54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54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54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54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54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454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45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46" grpId="0"/>
      <p:bldP spid="14544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554" name="Group 7">
            <a:extLst>
              <a:ext uri="{FF2B5EF4-FFF2-40B4-BE49-F238E27FC236}">
                <a16:creationId xmlns:a16="http://schemas.microsoft.com/office/drawing/2014/main" id="{6B0CCE09-D8FC-9840-B065-9D628501ADF9}"/>
              </a:ext>
            </a:extLst>
          </p:cNvPr>
          <p:cNvGrpSpPr>
            <a:grpSpLocks/>
          </p:cNvGrpSpPr>
          <p:nvPr/>
        </p:nvGrpSpPr>
        <p:grpSpPr bwMode="auto">
          <a:xfrm>
            <a:off x="1600200" y="1295400"/>
            <a:ext cx="5497513" cy="4618038"/>
            <a:chOff x="1008" y="768"/>
            <a:chExt cx="3463" cy="2909"/>
          </a:xfrm>
        </p:grpSpPr>
        <p:grpSp>
          <p:nvGrpSpPr>
            <p:cNvPr id="23569" name="Group 8">
              <a:extLst>
                <a:ext uri="{FF2B5EF4-FFF2-40B4-BE49-F238E27FC236}">
                  <a16:creationId xmlns:a16="http://schemas.microsoft.com/office/drawing/2014/main" id="{1132E09D-AEB0-CE41-827B-4D9251B9F7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008" y="768"/>
              <a:ext cx="3463" cy="2909"/>
              <a:chOff x="1008" y="768"/>
              <a:chExt cx="3463" cy="2909"/>
            </a:xfrm>
          </p:grpSpPr>
          <p:sp>
            <p:nvSpPr>
              <p:cNvPr id="23572" name="Line 9">
                <a:extLst>
                  <a:ext uri="{FF2B5EF4-FFF2-40B4-BE49-F238E27FC236}">
                    <a16:creationId xmlns:a16="http://schemas.microsoft.com/office/drawing/2014/main" id="{3B9EF231-F4D8-B241-9061-61C054D07DF2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912"/>
                <a:ext cx="0" cy="24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 type="triangle" w="med" len="med"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3" name="Line 10">
                <a:extLst>
                  <a:ext uri="{FF2B5EF4-FFF2-40B4-BE49-F238E27FC236}">
                    <a16:creationId xmlns:a16="http://schemas.microsoft.com/office/drawing/2014/main" id="{055F9B70-F8D4-AE42-8C01-E2FEAA57E53F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>
                <a:off x="1584" y="3408"/>
                <a:ext cx="288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3574" name="Text Box 11">
                <a:extLst>
                  <a:ext uri="{FF2B5EF4-FFF2-40B4-BE49-F238E27FC236}">
                    <a16:creationId xmlns:a16="http://schemas.microsoft.com/office/drawing/2014/main" id="{70FA2B82-5DFA-4C44-9B46-46B9F6A2D62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008" y="768"/>
                <a:ext cx="224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9pPr>
              </a:lstStyle>
              <a:p>
                <a:r>
                  <a:rPr lang="sr-Latn-BA" altLang="en-US" sz="2400">
                    <a:latin typeface="Times New Roman" panose="02020603050405020304" pitchFamily="18" charset="0"/>
                    <a:ea typeface="ＭＳ Ｐゴシック" panose="020B0600070205080204" pitchFamily="34" charset="-128"/>
                  </a:rPr>
                  <a:t>P</a:t>
                </a:r>
                <a:endParaRPr lang="en-US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endParaRPr>
              </a:p>
            </p:txBody>
          </p:sp>
          <p:sp>
            <p:nvSpPr>
              <p:cNvPr id="23575" name="Text Box 12">
                <a:extLst>
                  <a:ext uri="{FF2B5EF4-FFF2-40B4-BE49-F238E27FC236}">
                    <a16:creationId xmlns:a16="http://schemas.microsoft.com/office/drawing/2014/main" id="{A700519A-9A8D-1941-A1B5-C40FE207476F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214" y="3386"/>
                <a:ext cx="257" cy="29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5pPr>
                <a:lvl6pPr marL="25146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6pPr>
                <a:lvl7pPr marL="29718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7pPr>
                <a:lvl8pPr marL="34290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8pPr>
                <a:lvl9pPr marL="3886200" indent="-228600" defTabSz="4572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Rockwell" panose="02060603020205020403" pitchFamily="18" charset="77"/>
                  </a:defRPr>
                </a:lvl9pPr>
              </a:lstStyle>
              <a:p>
                <a:r>
                  <a:rPr lang="sr-Latn-BA" altLang="en-US" sz="2400">
                    <a:latin typeface="Times New Roman" panose="02020603050405020304" pitchFamily="18" charset="0"/>
                    <a:ea typeface="ＭＳ Ｐゴシック" panose="020B0600070205080204" pitchFamily="34" charset="-128"/>
                  </a:rPr>
                  <a:t>Q</a:t>
                </a:r>
                <a:endParaRPr lang="en-US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endParaRPr>
              </a:p>
            </p:txBody>
          </p:sp>
        </p:grpSp>
        <p:sp>
          <p:nvSpPr>
            <p:cNvPr id="23570" name="Line 13">
              <a:extLst>
                <a:ext uri="{FF2B5EF4-FFF2-40B4-BE49-F238E27FC236}">
                  <a16:creationId xmlns:a16="http://schemas.microsoft.com/office/drawing/2014/main" id="{489D2925-E300-294C-8427-C8DD5C8840A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1248"/>
              <a:ext cx="2208" cy="196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71" name="Text Box 14">
              <a:extLst>
                <a:ext uri="{FF2B5EF4-FFF2-40B4-BE49-F238E27FC236}">
                  <a16:creationId xmlns:a16="http://schemas.microsoft.com/office/drawing/2014/main" id="{617E0834-7F62-5A44-AC8A-0A51FD8439A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888" y="2976"/>
              <a:ext cx="3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en-US" altLang="en-US" sz="2400">
                  <a:solidFill>
                    <a:schemeClr val="tx2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D</a:t>
              </a:r>
              <a:r>
                <a:rPr lang="en-US" altLang="en-US" sz="2400" baseline="-25000">
                  <a:solidFill>
                    <a:schemeClr val="tx2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0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46470" name="Group 38">
            <a:extLst>
              <a:ext uri="{FF2B5EF4-FFF2-40B4-BE49-F238E27FC236}">
                <a16:creationId xmlns:a16="http://schemas.microsoft.com/office/drawing/2014/main" id="{2A68BA1F-7961-5F44-963C-B9F31E9B2E0A}"/>
              </a:ext>
            </a:extLst>
          </p:cNvPr>
          <p:cNvGrpSpPr>
            <a:grpSpLocks/>
          </p:cNvGrpSpPr>
          <p:nvPr/>
        </p:nvGrpSpPr>
        <p:grpSpPr bwMode="auto">
          <a:xfrm>
            <a:off x="2819400" y="1676400"/>
            <a:ext cx="4384675" cy="2555875"/>
            <a:chOff x="1776" y="1056"/>
            <a:chExt cx="2762" cy="1610"/>
          </a:xfrm>
        </p:grpSpPr>
        <p:sp>
          <p:nvSpPr>
            <p:cNvPr id="23567" name="Line 16">
              <a:extLst>
                <a:ext uri="{FF2B5EF4-FFF2-40B4-BE49-F238E27FC236}">
                  <a16:creationId xmlns:a16="http://schemas.microsoft.com/office/drawing/2014/main" id="{07E84CC4-EC03-9F4E-8EFD-3D52547E84B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776" y="1056"/>
              <a:ext cx="2400" cy="148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8" name="Text Box 17">
              <a:extLst>
                <a:ext uri="{FF2B5EF4-FFF2-40B4-BE49-F238E27FC236}">
                  <a16:creationId xmlns:a16="http://schemas.microsoft.com/office/drawing/2014/main" id="{2B042F2E-796D-9141-9310-9A50F84B9F5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14" y="2378"/>
              <a:ext cx="324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D</a:t>
              </a:r>
              <a:r>
                <a:rPr lang="en-US" altLang="en-US" sz="2400" baseline="-25000">
                  <a:solidFill>
                    <a:srgbClr val="FF0000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1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  <p:grpSp>
        <p:nvGrpSpPr>
          <p:cNvPr id="146469" name="Group 37">
            <a:extLst>
              <a:ext uri="{FF2B5EF4-FFF2-40B4-BE49-F238E27FC236}">
                <a16:creationId xmlns:a16="http://schemas.microsoft.com/office/drawing/2014/main" id="{AC6E626F-B037-2440-AA71-EF1F022146A0}"/>
              </a:ext>
            </a:extLst>
          </p:cNvPr>
          <p:cNvGrpSpPr>
            <a:grpSpLocks/>
          </p:cNvGrpSpPr>
          <p:nvPr/>
        </p:nvGrpSpPr>
        <p:grpSpPr bwMode="auto">
          <a:xfrm>
            <a:off x="2041525" y="3317875"/>
            <a:ext cx="3825875" cy="457200"/>
            <a:chOff x="1286" y="2090"/>
            <a:chExt cx="2410" cy="288"/>
          </a:xfrm>
        </p:grpSpPr>
        <p:sp>
          <p:nvSpPr>
            <p:cNvPr id="23565" name="Text Box 20">
              <a:extLst>
                <a:ext uri="{FF2B5EF4-FFF2-40B4-BE49-F238E27FC236}">
                  <a16:creationId xmlns:a16="http://schemas.microsoft.com/office/drawing/2014/main" id="{0A1413B3-DD1B-6345-9930-988036C2A7E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86" y="2090"/>
              <a:ext cx="2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en-US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6</a:t>
              </a:r>
            </a:p>
          </p:txBody>
        </p:sp>
        <p:sp>
          <p:nvSpPr>
            <p:cNvPr id="23566" name="Line 21">
              <a:extLst>
                <a:ext uri="{FF2B5EF4-FFF2-40B4-BE49-F238E27FC236}">
                  <a16:creationId xmlns:a16="http://schemas.microsoft.com/office/drawing/2014/main" id="{8DDD8B8E-5DD8-8A45-B6E5-4E1BC2D9DF0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584" y="2256"/>
              <a:ext cx="2112" cy="0"/>
            </a:xfrm>
            <a:prstGeom prst="line">
              <a:avLst/>
            </a:prstGeom>
            <a:noFill/>
            <a:ln w="12700">
              <a:solidFill>
                <a:schemeClr val="tx2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146458" name="Group 26">
            <a:extLst>
              <a:ext uri="{FF2B5EF4-FFF2-40B4-BE49-F238E27FC236}">
                <a16:creationId xmlns:a16="http://schemas.microsoft.com/office/drawing/2014/main" id="{E9BE626E-EDD7-2C44-8DBA-C7E8EC7F4EC0}"/>
              </a:ext>
            </a:extLst>
          </p:cNvPr>
          <p:cNvGrpSpPr>
            <a:grpSpLocks/>
          </p:cNvGrpSpPr>
          <p:nvPr/>
        </p:nvGrpSpPr>
        <p:grpSpPr bwMode="auto">
          <a:xfrm>
            <a:off x="4038600" y="3581400"/>
            <a:ext cx="327025" cy="2286000"/>
            <a:chOff x="2592" y="2256"/>
            <a:chExt cx="206" cy="1440"/>
          </a:xfrm>
        </p:grpSpPr>
        <p:sp>
          <p:nvSpPr>
            <p:cNvPr id="23563" name="Line 27">
              <a:extLst>
                <a:ext uri="{FF2B5EF4-FFF2-40B4-BE49-F238E27FC236}">
                  <a16:creationId xmlns:a16="http://schemas.microsoft.com/office/drawing/2014/main" id="{13199DD1-1D67-4243-AB52-F1913AA06F6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688" y="2256"/>
              <a:ext cx="0" cy="1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4" name="Text Box 28">
              <a:extLst>
                <a:ext uri="{FF2B5EF4-FFF2-40B4-BE49-F238E27FC236}">
                  <a16:creationId xmlns:a16="http://schemas.microsoft.com/office/drawing/2014/main" id="{49AB04C2-1442-0849-8A9A-481A81B6AD9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92" y="3408"/>
              <a:ext cx="20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en-US" altLang="en-US" sz="2400"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7</a:t>
              </a:r>
            </a:p>
          </p:txBody>
        </p:sp>
      </p:grpSp>
      <p:sp>
        <p:nvSpPr>
          <p:cNvPr id="146462" name="Text Box 30">
            <a:extLst>
              <a:ext uri="{FF2B5EF4-FFF2-40B4-BE49-F238E27FC236}">
                <a16:creationId xmlns:a16="http://schemas.microsoft.com/office/drawing/2014/main" id="{7667A56F-194E-7647-8462-E9ACAF2A1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38600" y="1447800"/>
            <a:ext cx="4191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400" baseline="-250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0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 to </a:t>
            </a:r>
            <a:r>
              <a:rPr lang="en-US" altLang="en-US" sz="240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D</a:t>
            </a:r>
            <a:r>
              <a:rPr lang="en-US" altLang="en-US" sz="2400" baseline="-25000">
                <a:solidFill>
                  <a:srgbClr val="FF0000"/>
                </a:solidFill>
                <a:latin typeface="Times New Roman" panose="02020603050405020304" pitchFamily="18" charset="0"/>
                <a:ea typeface="ＭＳ Ｐゴシック" panose="020B0600070205080204" pitchFamily="34" charset="-128"/>
              </a:rPr>
              <a:t>1</a:t>
            </a:r>
            <a:r>
              <a: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:  </a:t>
            </a:r>
            <a:r>
              <a:rPr lang="sr-Latn-BA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rPr>
              <a:t>Pomak (povećanje) (krive) tražnje</a:t>
            </a:r>
            <a:endParaRPr lang="en-US" altLang="en-US" sz="2400">
              <a:latin typeface="Times New Roman" panose="02020603050405020304" pitchFamily="18" charset="0"/>
              <a:ea typeface="ＭＳ Ｐゴシック" panose="020B0600070205080204" pitchFamily="34" charset="-128"/>
            </a:endParaRPr>
          </a:p>
        </p:txBody>
      </p:sp>
      <p:sp>
        <p:nvSpPr>
          <p:cNvPr id="52231" name="Rectangle 31">
            <a:extLst>
              <a:ext uri="{FF2B5EF4-FFF2-40B4-BE49-F238E27FC236}">
                <a16:creationId xmlns:a16="http://schemas.microsoft.com/office/drawing/2014/main" id="{E1C735CB-150A-4F42-8DCC-263C57E28A4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617738" y="422275"/>
            <a:ext cx="7772400" cy="685800"/>
          </a:xfrm>
        </p:spPr>
        <p:txBody>
          <a:bodyPr/>
          <a:lstStyle/>
          <a:p>
            <a:pPr eaLnBrk="1" hangingPunct="1">
              <a:defRPr/>
            </a:pPr>
            <a:r>
              <a:rPr lang="sr-Latn-BA" altLang="en-US" dirty="0">
                <a:ea typeface="ＭＳ Ｐゴシック" panose="020B0600070205080204" pitchFamily="34" charset="-128"/>
              </a:rPr>
              <a:t>Pomak krive tražnje</a:t>
            </a:r>
            <a:endParaRPr lang="en-US" altLang="en-US" dirty="0">
              <a:ea typeface="ＭＳ Ｐゴシック" panose="020B0600070205080204" pitchFamily="34" charset="-128"/>
            </a:endParaRPr>
          </a:p>
        </p:txBody>
      </p:sp>
      <p:grpSp>
        <p:nvGrpSpPr>
          <p:cNvPr id="146468" name="Group 36">
            <a:extLst>
              <a:ext uri="{FF2B5EF4-FFF2-40B4-BE49-F238E27FC236}">
                <a16:creationId xmlns:a16="http://schemas.microsoft.com/office/drawing/2014/main" id="{36D99ACA-B2AB-D844-9780-1C919E0D43BE}"/>
              </a:ext>
            </a:extLst>
          </p:cNvPr>
          <p:cNvGrpSpPr>
            <a:grpSpLocks/>
          </p:cNvGrpSpPr>
          <p:nvPr/>
        </p:nvGrpSpPr>
        <p:grpSpPr bwMode="auto">
          <a:xfrm>
            <a:off x="5648325" y="3581400"/>
            <a:ext cx="469900" cy="2286000"/>
            <a:chOff x="3558" y="2256"/>
            <a:chExt cx="296" cy="1440"/>
          </a:xfrm>
        </p:grpSpPr>
        <p:sp>
          <p:nvSpPr>
            <p:cNvPr id="23561" name="Line 6">
              <a:extLst>
                <a:ext uri="{FF2B5EF4-FFF2-40B4-BE49-F238E27FC236}">
                  <a16:creationId xmlns:a16="http://schemas.microsoft.com/office/drawing/2014/main" id="{F87D2EDB-3BC1-8E4D-A36B-958A10F033C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96" y="2256"/>
              <a:ext cx="0" cy="1200"/>
            </a:xfrm>
            <a:prstGeom prst="line">
              <a:avLst/>
            </a:prstGeom>
            <a:noFill/>
            <a:ln w="9525">
              <a:solidFill>
                <a:schemeClr val="tx2"/>
              </a:solidFill>
              <a:prstDash val="dash"/>
              <a:round/>
              <a:headEnd type="oval" w="med" len="med"/>
              <a:tailEnd type="oval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3562" name="Text Box 35">
              <a:extLst>
                <a:ext uri="{FF2B5EF4-FFF2-40B4-BE49-F238E27FC236}">
                  <a16:creationId xmlns:a16="http://schemas.microsoft.com/office/drawing/2014/main" id="{24114CCC-4BD9-804D-8893-99E29D8D9F5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558" y="3408"/>
              <a:ext cx="296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5pPr>
              <a:lvl6pPr marL="25146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6pPr>
              <a:lvl7pPr marL="29718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7pPr>
              <a:lvl8pPr marL="34290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8pPr>
              <a:lvl9pPr marL="3886200" indent="-228600" defTabSz="4572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Rockwell" panose="02060603020205020403" pitchFamily="18" charset="77"/>
                </a:defRPr>
              </a:lvl9pPr>
            </a:lstStyle>
            <a:p>
              <a:r>
                <a:rPr lang="en-US" altLang="en-US" sz="2400">
                  <a:solidFill>
                    <a:srgbClr val="FF0000"/>
                  </a:solidFill>
                  <a:latin typeface="Times New Roman" panose="02020603050405020304" pitchFamily="18" charset="0"/>
                  <a:ea typeface="ＭＳ Ｐゴシック" panose="020B0600070205080204" pitchFamily="34" charset="-128"/>
                </a:rPr>
                <a:t>13</a:t>
              </a:r>
              <a:endParaRPr lang="en-US" altLang="en-US" sz="2400">
                <a:latin typeface="Times New Roman" panose="02020603050405020304" pitchFamily="18" charset="0"/>
                <a:ea typeface="ＭＳ Ｐゴシック" panose="020B0600070205080204" pitchFamily="34" charset="-128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64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64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64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64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6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6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64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464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6462" grpId="0" autoUpdateAnimBg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Content Placeholder 1">
            <a:extLst>
              <a:ext uri="{FF2B5EF4-FFF2-40B4-BE49-F238E27FC236}">
                <a16:creationId xmlns:a16="http://schemas.microsoft.com/office/drawing/2014/main" id="{2051517F-7586-CA41-A1A2-08AC23BCE8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r-Latn-BA" altLang="en-US"/>
              <a:t>Iz opšteg oblika funkcije ukupnog prihoda izvodimo alternativne oblike funkcije ukupnog prihoda:</a:t>
            </a:r>
            <a:endParaRPr lang="en-US" altLang="en-US"/>
          </a:p>
          <a:p>
            <a:pPr eaLnBrk="1" hangingPunct="1"/>
            <a:r>
              <a:rPr lang="sr-Latn-BA" altLang="en-US" sz="2400"/>
              <a:t>linearna funkcija ukupnog prihoda</a:t>
            </a:r>
            <a:r>
              <a:rPr lang="en-US" altLang="en-US" sz="2400"/>
              <a:t> (P=a)</a:t>
            </a:r>
            <a:r>
              <a:rPr lang="sr-Latn-BA" altLang="en-US"/>
              <a:t> </a:t>
            </a:r>
          </a:p>
          <a:p>
            <a:pPr eaLnBrk="1" hangingPunct="1">
              <a:buFont typeface="Wingdings" pitchFamily="2" charset="2"/>
              <a:buNone/>
            </a:pPr>
            <a:endParaRPr lang="sr-Latn-BA" altLang="en-US"/>
          </a:p>
          <a:p>
            <a:pPr eaLnBrk="1" hangingPunct="1">
              <a:buFont typeface="Wingdings" pitchFamily="2" charset="2"/>
              <a:buNone/>
            </a:pPr>
            <a:r>
              <a:rPr lang="sr-Latn-BA" altLang="en-US"/>
              <a:t>		</a:t>
            </a:r>
            <a:r>
              <a:rPr lang="sr-Latn-BA" altLang="en-US" sz="2400"/>
              <a:t>TR=P*Q</a:t>
            </a:r>
            <a:r>
              <a:rPr lang="en-US" altLang="en-US" sz="2400"/>
              <a:t>=a*Q</a:t>
            </a:r>
            <a:r>
              <a:rPr lang="sr-Latn-BA" altLang="en-US" sz="2400"/>
              <a:t> – </a:t>
            </a:r>
            <a:r>
              <a:rPr lang="sr-Latn-BA" altLang="en-US" sz="2400" i="1">
                <a:solidFill>
                  <a:srgbClr val="FF0000"/>
                </a:solidFill>
              </a:rPr>
              <a:t>savršena konkurencija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/>
          </a:p>
          <a:p>
            <a:pPr eaLnBrk="1" hangingPunct="1"/>
            <a:r>
              <a:rPr lang="sr-Latn-BA" altLang="en-US" sz="2400"/>
              <a:t>kvadratna funkcija ukupnog prihoda</a:t>
            </a:r>
            <a:r>
              <a:rPr lang="en-US" altLang="en-US" sz="2400"/>
              <a:t> (P=a-b*Q)</a:t>
            </a:r>
            <a:endParaRPr lang="sr-Latn-BA" altLang="en-US" sz="2400"/>
          </a:p>
          <a:p>
            <a:pPr eaLnBrk="1" hangingPunct="1"/>
            <a:endParaRPr lang="sr-Latn-BA" altLang="en-US"/>
          </a:p>
          <a:p>
            <a:pPr eaLnBrk="1" hangingPunct="1">
              <a:buFont typeface="Wingdings" pitchFamily="2" charset="2"/>
              <a:buNone/>
            </a:pPr>
            <a:r>
              <a:rPr lang="sr-Latn-BA" altLang="en-US"/>
              <a:t>		</a:t>
            </a:r>
            <a:r>
              <a:rPr lang="sr-Latn-BA" altLang="en-US" sz="2400"/>
              <a:t>TR=P*Q</a:t>
            </a:r>
            <a:r>
              <a:rPr lang="en-US" altLang="en-US" sz="2400"/>
              <a:t>=(a-b*Q)*Q=a*Q</a:t>
            </a:r>
            <a:r>
              <a:rPr lang="sr-Latn-BA" altLang="en-US" sz="2400"/>
              <a:t> </a:t>
            </a:r>
            <a:r>
              <a:rPr lang="en-US" altLang="en-US" sz="2400"/>
              <a:t>– b</a:t>
            </a:r>
            <a:r>
              <a:rPr lang="en-US" altLang="en-US" sz="2400">
                <a:latin typeface="Monotype Corsiva" panose="03010101010201010101" pitchFamily="66" charset="0"/>
              </a:rPr>
              <a:t>* </a:t>
            </a:r>
            <a:r>
              <a:rPr lang="sr-Latn-BA" altLang="en-US" sz="2400"/>
              <a:t>Q</a:t>
            </a:r>
            <a:r>
              <a:rPr lang="sr-Latn-BA" altLang="en-US" sz="2400" baseline="30000"/>
              <a:t>2 </a:t>
            </a:r>
            <a:r>
              <a:rPr lang="sr-Latn-BA" altLang="en-US" sz="2400"/>
              <a:t>- </a:t>
            </a:r>
            <a:r>
              <a:rPr lang="sr-Latn-BA" altLang="en-US" sz="2400" i="1">
                <a:solidFill>
                  <a:srgbClr val="FF0000"/>
                </a:solidFill>
              </a:rPr>
              <a:t>monopol</a:t>
            </a:r>
            <a:endParaRPr lang="en-US" altLang="en-US" sz="2400" i="1" baseline="30000">
              <a:solidFill>
                <a:srgbClr val="FF0000"/>
              </a:solidFill>
            </a:endParaRPr>
          </a:p>
          <a:p>
            <a:pPr eaLnBrk="1" hangingPunct="1"/>
            <a:endParaRPr lang="en-US" alt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E93DDEB-7308-C348-93D2-2D9DCD925C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dirty="0"/>
              <a:t>Ukupan prihod</a:t>
            </a:r>
            <a:endParaRPr lang="en-US" dirty="0"/>
          </a:p>
        </p:txBody>
      </p:sp>
    </p:spTree>
  </p:cSld>
  <p:clrMapOvr>
    <a:masterClrMapping/>
  </p:clrMapOvr>
  <p:transition spd="slow" advTm="100473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53325BB-D352-7D4D-A4B1-FDDD0D8DC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dirty="0"/>
              <a:t>Ukupan prihod – savršena konkurencija</a:t>
            </a:r>
            <a:endParaRPr lang="en-US" dirty="0"/>
          </a:p>
        </p:txBody>
      </p:sp>
      <p:pic>
        <p:nvPicPr>
          <p:cNvPr id="25603" name="Picture 2">
            <a:extLst>
              <a:ext uri="{FF2B5EF4-FFF2-40B4-BE49-F238E27FC236}">
                <a16:creationId xmlns:a16="http://schemas.microsoft.com/office/drawing/2014/main" id="{FA9BEE5F-D538-3C49-80B7-A5FB473BB608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57200" y="1755775"/>
            <a:ext cx="5410200" cy="4697413"/>
          </a:xfrm>
        </p:spPr>
      </p:pic>
      <p:pic>
        <p:nvPicPr>
          <p:cNvPr id="25604" name="Picture 3">
            <a:extLst>
              <a:ext uri="{FF2B5EF4-FFF2-40B4-BE49-F238E27FC236}">
                <a16:creationId xmlns:a16="http://schemas.microsoft.com/office/drawing/2014/main" id="{09B2963A-4BEE-AF46-A4EC-CBBCD0898503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121400" y="1755775"/>
            <a:ext cx="2622550" cy="4452938"/>
          </a:xfr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5BB13AA9-05F1-4444-AB55-BC9126C641A3}"/>
              </a:ext>
            </a:extLst>
          </p:cNvPr>
          <p:cNvSpPr txBox="1"/>
          <p:nvPr/>
        </p:nvSpPr>
        <p:spPr>
          <a:xfrm>
            <a:off x="7772400" y="1828800"/>
            <a:ext cx="685800" cy="33813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sr-Latn-BA" sz="1600" b="1" dirty="0">
                <a:latin typeface="Rockwell" panose="02060603020205020403" pitchFamily="18" charset="0"/>
              </a:rPr>
              <a:t>TR</a:t>
            </a:r>
            <a:endParaRPr lang="en-US" sz="1600" b="1" dirty="0">
              <a:latin typeface="Rockwell" panose="02060603020205020403" pitchFamily="18" charset="0"/>
            </a:endParaRPr>
          </a:p>
        </p:txBody>
      </p:sp>
    </p:spTree>
  </p:cSld>
  <p:clrMapOvr>
    <a:masterClrMapping/>
  </p:clrMapOvr>
  <p:transition spd="slow" advTm="34647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D21F131-9ECE-E44D-8E48-08693C6BA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dirty="0"/>
              <a:t>Ukupan prihod – monopol</a:t>
            </a:r>
            <a:endParaRPr lang="en-US" dirty="0"/>
          </a:p>
        </p:txBody>
      </p:sp>
      <p:pic>
        <p:nvPicPr>
          <p:cNvPr id="26627" name="Picture 2">
            <a:extLst>
              <a:ext uri="{FF2B5EF4-FFF2-40B4-BE49-F238E27FC236}">
                <a16:creationId xmlns:a16="http://schemas.microsoft.com/office/drawing/2014/main" id="{E599C667-8C2A-3A4F-AD01-4C28532FE0DD}"/>
              </a:ext>
            </a:extLst>
          </p:cNvPr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498475" y="1787525"/>
            <a:ext cx="4953000" cy="4648200"/>
          </a:xfrm>
        </p:spPr>
      </p:pic>
      <p:pic>
        <p:nvPicPr>
          <p:cNvPr id="26628" name="Picture 3">
            <a:extLst>
              <a:ext uri="{FF2B5EF4-FFF2-40B4-BE49-F238E27FC236}">
                <a16:creationId xmlns:a16="http://schemas.microsoft.com/office/drawing/2014/main" id="{15C888FA-CFF3-B548-9183-F101892655F3}"/>
              </a:ext>
            </a:extLst>
          </p:cNvPr>
          <p:cNvPicPr>
            <a:picLocks noGrp="1" noChangeAspect="1" noChangeArrowheads="1"/>
          </p:cNvPicPr>
          <p:nvPr>
            <p:ph sz="quarter" idx="4"/>
          </p:nvPr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5562600" y="1787525"/>
            <a:ext cx="2663825" cy="4430713"/>
          </a:xfrm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DBD37CCC-6FC1-D64C-9D5A-C708AF1B47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4238" y="62182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54165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31353A-CDEC-8645-ADFD-B43CEC90F216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457200" y="1752600"/>
            <a:ext cx="8153400" cy="46482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-299" t="-1575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E06D65A-0E44-5941-B635-0B9AB47073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dirty="0"/>
              <a:t>Prosječan prihod</a:t>
            </a:r>
            <a:endParaRPr lang="en-US" dirty="0"/>
          </a:p>
        </p:txBody>
      </p:sp>
      <p:pic>
        <p:nvPicPr>
          <p:cNvPr id="10" name="Audio 9">
            <a:hlinkClick r:id="" action="ppaction://media"/>
            <a:extLst>
              <a:ext uri="{FF2B5EF4-FFF2-40B4-BE49-F238E27FC236}">
                <a16:creationId xmlns:a16="http://schemas.microsoft.com/office/drawing/2014/main" id="{883EBFE8-F131-6942-8AC5-1CD08EE25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4238" y="62182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68107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AutoShape 2">
            <a:extLst>
              <a:ext uri="{FF2B5EF4-FFF2-40B4-BE49-F238E27FC236}">
                <a16:creationId xmlns:a16="http://schemas.microsoft.com/office/drawing/2014/main" id="{FFA90F90-251F-2143-8873-C5E8C43689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r-Latn-RS"/>
              <a:t>Prihod</a:t>
            </a:r>
            <a:endParaRPr lang="en-US" altLang="sr-Latn-RS"/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id="{3FF46C45-B5BB-B445-85A2-15813D3A5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r-Latn-RS" sz="2400"/>
              <a:t>Preduzeće stvara prihod na tržištu, prodajom dobara i usluga, koje potrošači traže </a:t>
            </a:r>
          </a:p>
          <a:p>
            <a:pPr eaLnBrk="1" hangingPunct="1"/>
            <a:r>
              <a:rPr lang="sl-SI" altLang="sr-Latn-RS" sz="2400"/>
              <a:t>Prihod zavisi od tržišne tražnje</a:t>
            </a:r>
          </a:p>
          <a:p>
            <a:pPr eaLnBrk="1" hangingPunct="1"/>
            <a:r>
              <a:rPr lang="sl-SI" altLang="sr-Latn-RS" sz="2400"/>
              <a:t>Tražena količina dobra je za preduzeće količina dobara koje može da ponudi, proda i da ostvari prihod</a:t>
            </a:r>
          </a:p>
          <a:p>
            <a:pPr eaLnBrk="1" hangingPunct="1"/>
            <a:r>
              <a:rPr lang="sl-SI" altLang="sr-Latn-RS" sz="2400"/>
              <a:t>Prihod direktno zavisi od tržišne tražnje i pokazuje sposobnost preduzeća da ponudi proizvode koje potrošači žele da kupe</a:t>
            </a:r>
            <a:endParaRPr lang="en-US" altLang="sr-Latn-RS" sz="2400"/>
          </a:p>
        </p:txBody>
      </p:sp>
      <p:sp>
        <p:nvSpPr>
          <p:cNvPr id="10244" name="Slide Number Placeholder 5">
            <a:extLst>
              <a:ext uri="{FF2B5EF4-FFF2-40B4-BE49-F238E27FC236}">
                <a16:creationId xmlns:a16="http://schemas.microsoft.com/office/drawing/2014/main" id="{667D0D15-5C1E-2F43-B731-0F52FD1DF9F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283277A6-D15A-D44F-BC28-DDA0EBCB35F4}" type="slidenum">
              <a:rPr lang="en-US" altLang="sr-Latn-RS">
                <a:solidFill>
                  <a:srgbClr val="FFFFFF"/>
                </a:solidFill>
              </a:rPr>
              <a:pPr/>
              <a:t>2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72CCDC5F-A890-C54E-8D33-1F6288AA7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dirty="0"/>
              <a:t>Prosječan prihod- savršena konkurencija</a:t>
            </a:r>
            <a:endParaRPr lang="en-US" dirty="0"/>
          </a:p>
        </p:txBody>
      </p:sp>
      <p:pic>
        <p:nvPicPr>
          <p:cNvPr id="29699" name="Picture 2">
            <a:extLst>
              <a:ext uri="{FF2B5EF4-FFF2-40B4-BE49-F238E27FC236}">
                <a16:creationId xmlns:a16="http://schemas.microsoft.com/office/drawing/2014/main" id="{7B44AA19-5A14-2644-BF35-33747AA44C11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762000" y="1828800"/>
            <a:ext cx="6794500" cy="4068763"/>
          </a:xfrm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67B813B7-E526-9446-8DC9-FDCEDA23F4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4238" y="62182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35543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A5501BC-EEA6-E24D-A548-95057D823E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dirty="0"/>
              <a:t>Prosječan prihod- monopol</a:t>
            </a:r>
            <a:endParaRPr lang="en-US" dirty="0"/>
          </a:p>
        </p:txBody>
      </p:sp>
      <p:pic>
        <p:nvPicPr>
          <p:cNvPr id="30723" name="Picture 2">
            <a:extLst>
              <a:ext uri="{FF2B5EF4-FFF2-40B4-BE49-F238E27FC236}">
                <a16:creationId xmlns:a16="http://schemas.microsoft.com/office/drawing/2014/main" id="{1C096C49-9DF9-0743-938D-90094E5751ED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685800" y="1752600"/>
            <a:ext cx="6934200" cy="3962400"/>
          </a:xfrm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0356BD98-BACC-924A-A47A-3C054B4713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4238" y="62182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36552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12F5D5-91F0-8048-9335-10BAB471ABEA}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ph idx="1"/>
          </p:nvPr>
        </p:nvSpPr>
        <p:spPr>
          <a:xfrm>
            <a:off x="346364" y="914400"/>
            <a:ext cx="8569036" cy="5410200"/>
          </a:xfrm>
          <a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tretch>
              <a:fillRect l="-356" t="-1239" r="-1067"/>
            </a:stretch>
          </a:blipFill>
        </p:spPr>
        <p:txBody>
          <a:bodyPr/>
          <a:lstStyle/>
          <a:p>
            <a:r>
              <a:rPr lang="en-US">
                <a:noFill/>
              </a:rPr>
              <a:t> 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5C548B14-E3E9-DB4C-8748-9211D8E8C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sr-Latn-BA" dirty="0"/>
              <a:t>Granični prihod</a:t>
            </a:r>
            <a:endParaRPr lang="en-US" dirty="0"/>
          </a:p>
        </p:txBody>
      </p:sp>
    </p:spTree>
  </p:cSld>
  <p:clrMapOvr>
    <a:masterClrMapping/>
  </p:clrMapOvr>
  <p:transition spd="slow" advTm="102919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03C451A-AFBF-A44C-89A5-3EF4C433B1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dirty="0"/>
              <a:t>Granični prihod-savršena konkurencija</a:t>
            </a:r>
            <a:endParaRPr lang="en-US" dirty="0"/>
          </a:p>
        </p:txBody>
      </p:sp>
      <p:pic>
        <p:nvPicPr>
          <p:cNvPr id="32771" name="Picture 2">
            <a:extLst>
              <a:ext uri="{FF2B5EF4-FFF2-40B4-BE49-F238E27FC236}">
                <a16:creationId xmlns:a16="http://schemas.microsoft.com/office/drawing/2014/main" id="{68A28CD8-6D1A-7543-9CE1-942794B8913A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914400" y="1752600"/>
            <a:ext cx="6667500" cy="3810000"/>
          </a:xfrm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A5ED4CAC-206B-A44A-BB91-57239126A4F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4238" y="62182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52077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56698998-52B2-5745-95B9-1A6C8666E6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dirty="0"/>
              <a:t>Granični prihod-monopol</a:t>
            </a:r>
            <a:endParaRPr lang="en-US" dirty="0"/>
          </a:p>
        </p:txBody>
      </p:sp>
      <p:pic>
        <p:nvPicPr>
          <p:cNvPr id="33795" name="Picture 2">
            <a:extLst>
              <a:ext uri="{FF2B5EF4-FFF2-40B4-BE49-F238E27FC236}">
                <a16:creationId xmlns:a16="http://schemas.microsoft.com/office/drawing/2014/main" id="{6E226DA4-E416-C247-B4A2-1356C5FD6EA7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143000" y="1676400"/>
            <a:ext cx="7010400" cy="3932238"/>
          </a:xfrm>
        </p:spPr>
      </p:pic>
      <p:pic>
        <p:nvPicPr>
          <p:cNvPr id="2" name="Audio 1">
            <a:hlinkClick r:id="" action="ppaction://media"/>
            <a:extLst>
              <a:ext uri="{FF2B5EF4-FFF2-40B4-BE49-F238E27FC236}">
                <a16:creationId xmlns:a16="http://schemas.microsoft.com/office/drawing/2014/main" id="{78A104AE-7B5D-C145-A7E9-98897A9FA2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504238" y="6218238"/>
            <a:ext cx="487362" cy="487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 advTm="123861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аслов 1">
            <a:extLst>
              <a:ext uri="{FF2B5EF4-FFF2-40B4-BE49-F238E27FC236}">
                <a16:creationId xmlns:a16="http://schemas.microsoft.com/office/drawing/2014/main" id="{08B5AA5E-45E0-D54A-A8FD-CF59242641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/>
              <a:t>P, TR, AR I MR U MONOPOLU I SAV</a:t>
            </a:r>
            <a:r>
              <a:rPr lang="sr-Latn-BA" dirty="0"/>
              <a:t>RŠ</a:t>
            </a:r>
            <a:r>
              <a:rPr lang="en-US" dirty="0"/>
              <a:t>ENOJ KONKURENCIJ</a:t>
            </a:r>
            <a:r>
              <a:rPr lang="sr-Latn-BA" dirty="0"/>
              <a:t>I</a:t>
            </a:r>
            <a:endParaRPr lang="en-US" dirty="0"/>
          </a:p>
        </p:txBody>
      </p:sp>
      <p:pic>
        <p:nvPicPr>
          <p:cNvPr id="34819" name="Чувар мјеста за садржај 5">
            <a:extLst>
              <a:ext uri="{FF2B5EF4-FFF2-40B4-BE49-F238E27FC236}">
                <a16:creationId xmlns:a16="http://schemas.microsoft.com/office/drawing/2014/main" id="{542B008F-F92B-D74A-A0A8-DB4044C00CA6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>
          <a:xfrm>
            <a:off x="1752600" y="2057400"/>
            <a:ext cx="4724400" cy="4541838"/>
          </a:xfrm>
        </p:spPr>
      </p:pic>
      <p:sp>
        <p:nvSpPr>
          <p:cNvPr id="34820" name="Чувар мјеста за број слајда 3">
            <a:extLst>
              <a:ext uri="{FF2B5EF4-FFF2-40B4-BE49-F238E27FC236}">
                <a16:creationId xmlns:a16="http://schemas.microsoft.com/office/drawing/2014/main" id="{D02EA52F-43FA-794F-A017-43801662140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C5901C53-A35D-8846-BF51-1218FF562A8F}" type="slidenum">
              <a:rPr lang="en-US" altLang="sr-Latn-RS">
                <a:solidFill>
                  <a:srgbClr val="FFFFFF"/>
                </a:solidFill>
              </a:rPr>
              <a:pPr/>
              <a:t>25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026" name="Rectangle 2">
            <a:extLst>
              <a:ext uri="{FF2B5EF4-FFF2-40B4-BE49-F238E27FC236}">
                <a16:creationId xmlns:a16="http://schemas.microsoft.com/office/drawing/2014/main" id="{E7555DD8-AE5E-2F48-8558-D927500BD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60400" y="3798888"/>
            <a:ext cx="7848600" cy="2043112"/>
          </a:xfrm>
        </p:spPr>
        <p:txBody>
          <a:bodyPr/>
          <a:lstStyle/>
          <a:p>
            <a:pPr algn="just" eaLnBrk="1" hangingPunct="1"/>
            <a:r>
              <a:rPr lang="en-US" altLang="sr-Latn-RS" sz="3000" i="1">
                <a:solidFill>
                  <a:srgbClr val="000040"/>
                </a:solidFill>
                <a:latin typeface="Times New Roman" panose="02020603050405020304" pitchFamily="18" charset="0"/>
              </a:rPr>
              <a:t>P</a:t>
            </a:r>
            <a:r>
              <a:rPr lang="en-US" altLang="sr-Latn-RS" sz="3000">
                <a:solidFill>
                  <a:srgbClr val="000040"/>
                </a:solidFill>
              </a:rPr>
              <a:t> i </a:t>
            </a:r>
            <a:r>
              <a:rPr lang="en-US" altLang="sr-Latn-RS" sz="3000" i="1">
                <a:solidFill>
                  <a:srgbClr val="000040"/>
                </a:solidFill>
                <a:latin typeface="Times New Roman" panose="02020603050405020304" pitchFamily="18" charset="0"/>
              </a:rPr>
              <a:t>Q</a:t>
            </a:r>
            <a:r>
              <a:rPr lang="en-US" altLang="sr-Latn-RS" sz="3000">
                <a:solidFill>
                  <a:srgbClr val="000040"/>
                </a:solidFill>
              </a:rPr>
              <a:t> se nalaze u inverznom odnosu po osnovu djelovanja </a:t>
            </a:r>
            <a:r>
              <a:rPr lang="sr-Latn-BA" altLang="sr-Latn-RS" sz="3000">
                <a:solidFill>
                  <a:srgbClr val="000040"/>
                </a:solidFill>
              </a:rPr>
              <a:t>zakona tražnje usljed čega pokazatelj </a:t>
            </a:r>
            <a:r>
              <a:rPr lang="en-US" altLang="sr-Latn-RS" sz="3000" i="1">
                <a:solidFill>
                  <a:srgbClr val="000040"/>
                </a:solidFill>
                <a:latin typeface="Times New Roman" panose="02020603050405020304" pitchFamily="18" charset="0"/>
              </a:rPr>
              <a:t>E</a:t>
            </a:r>
            <a:r>
              <a:rPr lang="en-US" altLang="sr-Latn-RS" sz="3000">
                <a:solidFill>
                  <a:srgbClr val="000040"/>
                </a:solidFill>
              </a:rPr>
              <a:t> </a:t>
            </a:r>
            <a:r>
              <a:rPr lang="sr-Latn-BA" altLang="sr-Latn-RS" sz="3000">
                <a:solidFill>
                  <a:srgbClr val="000040"/>
                </a:solidFill>
              </a:rPr>
              <a:t>uvijek ima negativnu vrijednost </a:t>
            </a:r>
            <a:endParaRPr lang="en-US" altLang="sr-Latn-RS" sz="3000">
              <a:solidFill>
                <a:srgbClr val="000040"/>
              </a:solidFill>
            </a:endParaRPr>
          </a:p>
          <a:p>
            <a:pPr lvl="1" algn="just" eaLnBrk="1" hangingPunct="1"/>
            <a:r>
              <a:rPr lang="sr-Latn-BA" altLang="sr-Latn-RS" sz="2600"/>
              <a:t>Što je veća apsolutna vrijednost pokazatelja E, veća je osjetljivost kupaca na promjenu cijene dobra.</a:t>
            </a:r>
            <a:r>
              <a:rPr lang="en-US" altLang="sr-Latn-RS" sz="2600"/>
              <a:t> </a:t>
            </a:r>
          </a:p>
        </p:txBody>
      </p:sp>
      <p:sp>
        <p:nvSpPr>
          <p:cNvPr id="385027" name="Rectangle 3">
            <a:extLst>
              <a:ext uri="{FF2B5EF4-FFF2-40B4-BE49-F238E27FC236}">
                <a16:creationId xmlns:a16="http://schemas.microsoft.com/office/drawing/2014/main" id="{3E8C52BE-BFE0-0B4D-B324-530C5DB7262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76962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sr-Latn-RS" dirty="0"/>
              <a:t>CJENOVNA ELASTI</a:t>
            </a:r>
            <a:r>
              <a:rPr lang="sr-Latn-BA" altLang="sr-Latn-RS" dirty="0"/>
              <a:t>čnost tražnje </a:t>
            </a:r>
            <a:r>
              <a:rPr lang="en-US" altLang="sr-Latn-RS" dirty="0"/>
              <a:t>(E)</a:t>
            </a:r>
          </a:p>
        </p:txBody>
      </p:sp>
      <p:pic>
        <p:nvPicPr>
          <p:cNvPr id="35844" name="Picture 6">
            <a:extLst>
              <a:ext uri="{FF2B5EF4-FFF2-40B4-BE49-F238E27FC236}">
                <a16:creationId xmlns:a16="http://schemas.microsoft.com/office/drawing/2014/main" id="{F07F6DA6-923F-3645-9192-36F6CB3814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505200" y="2646363"/>
            <a:ext cx="177482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85031" name="Rectangle 7">
            <a:extLst>
              <a:ext uri="{FF2B5EF4-FFF2-40B4-BE49-F238E27FC236}">
                <a16:creationId xmlns:a16="http://schemas.microsoft.com/office/drawing/2014/main" id="{AAF8DD35-9996-1647-9C2F-9DF94383A9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8313" y="1676400"/>
            <a:ext cx="7848600" cy="1611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spcBef>
                <a:spcPct val="20000"/>
              </a:spcBef>
              <a:buFontTx/>
              <a:buChar char="•"/>
            </a:pPr>
            <a:r>
              <a:rPr lang="en-US" altLang="sr-Latn-RS" sz="3000" b="1">
                <a:solidFill>
                  <a:srgbClr val="000032"/>
                </a:solidFill>
                <a:latin typeface="Arial" panose="020B0604020202020204" pitchFamily="34" charset="0"/>
              </a:rPr>
              <a:t>Pokazatelj osjetljivosti potro</a:t>
            </a:r>
            <a:r>
              <a:rPr lang="sr-Latn-BA" altLang="sr-Latn-RS" sz="3000" b="1">
                <a:solidFill>
                  <a:srgbClr val="000032"/>
                </a:solidFill>
                <a:latin typeface="Arial" panose="020B0604020202020204" pitchFamily="34" charset="0"/>
              </a:rPr>
              <a:t>šača </a:t>
            </a:r>
            <a:r>
              <a:rPr lang="en-US" altLang="sr-Latn-RS" sz="3000" b="1">
                <a:solidFill>
                  <a:srgbClr val="000032"/>
                </a:solidFill>
                <a:latin typeface="Arial" panose="020B0604020202020204" pitchFamily="34" charset="0"/>
              </a:rPr>
              <a:t>na promjene cijene dobra.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50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50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5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50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5026" grpId="0" build="p" bldLvl="2" autoUpdateAnimBg="0"/>
      <p:bldP spid="385031" grpId="0" build="p" bldLvl="2" autoUpdateAnimBg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Number Placeholder 3">
            <a:extLst>
              <a:ext uri="{FF2B5EF4-FFF2-40B4-BE49-F238E27FC236}">
                <a16:creationId xmlns:a16="http://schemas.microsoft.com/office/drawing/2014/main" id="{A2E9D900-3A57-D94E-B009-D12E472E756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5992813" y="6272213"/>
            <a:ext cx="2454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algn="r"/>
            <a:r>
              <a:rPr lang="en-US" altLang="sr-Latn-RS" sz="1000" b="0">
                <a:solidFill>
                  <a:srgbClr val="69240C"/>
                </a:solidFill>
              </a:rPr>
              <a:t>6-</a:t>
            </a:r>
            <a:fld id="{455EDF58-7EC0-B249-8CC4-50590DEC51F9}" type="slidenum">
              <a:rPr lang="en-US" altLang="sr-Latn-RS" sz="1000" b="0">
                <a:solidFill>
                  <a:srgbClr val="69240C"/>
                </a:solidFill>
              </a:rPr>
              <a:pPr algn="r"/>
              <a:t>27</a:t>
            </a:fld>
            <a:endParaRPr lang="en-US" altLang="sr-Latn-RS" sz="1000" b="0">
              <a:solidFill>
                <a:srgbClr val="69240C"/>
              </a:solidFill>
            </a:endParaRPr>
          </a:p>
        </p:txBody>
      </p:sp>
      <p:sp>
        <p:nvSpPr>
          <p:cNvPr id="387074" name="Rectangle 2">
            <a:extLst>
              <a:ext uri="{FF2B5EF4-FFF2-40B4-BE49-F238E27FC236}">
                <a16:creationId xmlns:a16="http://schemas.microsoft.com/office/drawing/2014/main" id="{40B59214-22ED-A04F-A76A-B191AB70C37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73338"/>
            <a:ext cx="7772400" cy="1609344"/>
          </a:xfrm>
        </p:spPr>
        <p:txBody>
          <a:bodyPr/>
          <a:lstStyle/>
          <a:p>
            <a:pPr eaLnBrk="1" fontAlgn="auto" hangingPunct="1">
              <a:lnSpc>
                <a:spcPct val="95000"/>
              </a:lnSpc>
              <a:spcAft>
                <a:spcPts val="0"/>
              </a:spcAft>
              <a:defRPr/>
            </a:pPr>
            <a:r>
              <a:rPr lang="sr-Latn-BA" altLang="sr-Latn-RS" dirty="0"/>
              <a:t>Cjenovna elastičnost tražnje </a:t>
            </a:r>
            <a:r>
              <a:rPr lang="en-US" altLang="sr-Latn-RS" dirty="0"/>
              <a:t>(E)</a:t>
            </a:r>
            <a:endParaRPr lang="en-US" altLang="sr-Latn-RS" sz="3400" dirty="0"/>
          </a:p>
        </p:txBody>
      </p:sp>
      <p:graphicFrame>
        <p:nvGraphicFramePr>
          <p:cNvPr id="387075" name="Group 3">
            <a:extLst>
              <a:ext uri="{FF2B5EF4-FFF2-40B4-BE49-F238E27FC236}">
                <a16:creationId xmlns:a16="http://schemas.microsoft.com/office/drawing/2014/main" id="{523F24BD-E7AC-C645-8390-F08BF2A6D20C}"/>
              </a:ext>
            </a:extLst>
          </p:cNvPr>
          <p:cNvGraphicFramePr>
            <a:graphicFrameLocks noGrp="1"/>
          </p:cNvGraphicFramePr>
          <p:nvPr/>
        </p:nvGraphicFramePr>
        <p:xfrm>
          <a:off x="642938" y="1533525"/>
          <a:ext cx="7804150" cy="4987925"/>
        </p:xfrm>
        <a:graphic>
          <a:graphicData uri="http://schemas.openxmlformats.org/drawingml/2006/table">
            <a:tbl>
              <a:tblPr/>
              <a:tblGrid>
                <a:gridCol w="291369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1906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97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346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Tip elastičnosti tražnje</a:t>
                      </a:r>
                      <a:endParaRPr kumimoji="0" lang="en-US" altLang="sr-Latn-R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3" marB="45733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Odnos promjena veličina Q i P</a:t>
                      </a:r>
                      <a:endParaRPr kumimoji="0" lang="en-US" altLang="sr-Latn-R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BA" altLang="sr-Latn-RS" sz="34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Times New Roman" panose="02020603050405020304" pitchFamily="18" charset="0"/>
                        <a:sym typeface="Symbol" panose="05050102010706020507" pitchFamily="18" charset="2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3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  </a:t>
                      </a:r>
                      <a:r>
                        <a:rPr kumimoji="0" lang="en-US" altLang="sr-Latn-RS" sz="3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</a:t>
                      </a:r>
                      <a:r>
                        <a:rPr kumimoji="0" lang="en-US" altLang="sr-Latn-RS" sz="34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E</a:t>
                      </a:r>
                      <a:r>
                        <a:rPr kumimoji="0" lang="en-US" altLang="sr-Latn-RS" sz="3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</a:t>
                      </a: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20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Elastična tražnja</a:t>
                      </a:r>
                      <a:endParaRPr kumimoji="0" lang="en-US" altLang="sr-Latn-RS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3" marB="4573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3000" b="0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  <a:sym typeface="Symbol" panose="05050102010706020507" pitchFamily="18" charset="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83982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Jedinično elastična tražnja</a:t>
                      </a:r>
                      <a:endParaRPr kumimoji="0" lang="en-US" altLang="sr-Latn-RS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3" marB="4573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3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3000" b="0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  <a:sym typeface="Symbol" panose="05050102010706020507" pitchFamily="18" charset="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2023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Neelastična tražnja</a:t>
                      </a:r>
                      <a:endParaRPr kumimoji="0" lang="en-US" altLang="sr-Latn-RS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33" marB="45733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  <a:sym typeface="Symbol" panose="05050102010706020507" pitchFamily="18" charset="2"/>
                      </a:endParaRPr>
                    </a:p>
                  </a:txBody>
                  <a:tcPr marT="45733" marB="45733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pic>
        <p:nvPicPr>
          <p:cNvPr id="387097" name="Picture 25">
            <a:extLst>
              <a:ext uri="{FF2B5EF4-FFF2-40B4-BE49-F238E27FC236}">
                <a16:creationId xmlns:a16="http://schemas.microsoft.com/office/drawing/2014/main" id="{4A28A603-3CA9-B043-85E0-FF4608D727E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6200" y="3240088"/>
            <a:ext cx="2589213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7098" name="Picture 26">
            <a:extLst>
              <a:ext uri="{FF2B5EF4-FFF2-40B4-BE49-F238E27FC236}">
                <a16:creationId xmlns:a16="http://schemas.microsoft.com/office/drawing/2014/main" id="{59776E39-D93C-454D-A436-1A4CBE5AE13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6200" y="4510088"/>
            <a:ext cx="2589213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7099" name="Picture 27">
            <a:extLst>
              <a:ext uri="{FF2B5EF4-FFF2-40B4-BE49-F238E27FC236}">
                <a16:creationId xmlns:a16="http://schemas.microsoft.com/office/drawing/2014/main" id="{B5764412-3977-ED45-B75F-FFB4E3B96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886200" y="5781675"/>
            <a:ext cx="2589213" cy="6731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7100" name="Picture 28">
            <a:extLst>
              <a:ext uri="{FF2B5EF4-FFF2-40B4-BE49-F238E27FC236}">
                <a16:creationId xmlns:a16="http://schemas.microsoft.com/office/drawing/2014/main" id="{A29E6D39-F29E-334C-B1FD-438A7451B1F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85013" y="3354388"/>
            <a:ext cx="1211262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7101" name="Picture 29">
            <a:extLst>
              <a:ext uri="{FF2B5EF4-FFF2-40B4-BE49-F238E27FC236}">
                <a16:creationId xmlns:a16="http://schemas.microsoft.com/office/drawing/2014/main" id="{60A4E7A6-55C9-5A42-A8A5-6B32B410AE2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10400" y="4602163"/>
            <a:ext cx="1211263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87102" name="Picture 30">
            <a:extLst>
              <a:ext uri="{FF2B5EF4-FFF2-40B4-BE49-F238E27FC236}">
                <a16:creationId xmlns:a16="http://schemas.microsoft.com/office/drawing/2014/main" id="{98848868-9245-F644-AA9E-28493F9645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86600" y="5799138"/>
            <a:ext cx="1209675" cy="63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7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7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7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7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87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7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87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>
            <a:extLst>
              <a:ext uri="{FF2B5EF4-FFF2-40B4-BE49-F238E27FC236}">
                <a16:creationId xmlns:a16="http://schemas.microsoft.com/office/drawing/2014/main" id="{D98D489C-EBF6-4645-8F80-E1933FADAEE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BA" altLang="sr-Latn-RS" dirty="0"/>
              <a:t>Cjenovna elastičnost tražnje </a:t>
            </a:r>
            <a:r>
              <a:rPr lang="en-US" altLang="sr-Latn-RS" dirty="0"/>
              <a:t>(E)</a:t>
            </a:r>
          </a:p>
        </p:txBody>
      </p:sp>
      <p:sp>
        <p:nvSpPr>
          <p:cNvPr id="389123" name="Rectangle 3">
            <a:extLst>
              <a:ext uri="{FF2B5EF4-FFF2-40B4-BE49-F238E27FC236}">
                <a16:creationId xmlns:a16="http://schemas.microsoft.com/office/drawing/2014/main" id="{F8D8E790-916F-4740-AFDE-AEA506D6DB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algn="just" eaLnBrk="1" hangingPunct="1">
              <a:defRPr/>
            </a:pPr>
            <a:r>
              <a:rPr lang="en-US" altLang="sr-Latn-RS" sz="3000" dirty="0"/>
              <a:t>P</a:t>
            </a:r>
            <a:r>
              <a:rPr lang="sr-Latn-BA" altLang="sr-Latn-RS" sz="3000" dirty="0"/>
              <a:t>rocentualna promjena potraživane količine se može predvidjeti za tau procentualnu promjenu cijene na način:        </a:t>
            </a:r>
          </a:p>
          <a:p>
            <a:pPr marL="0" indent="0" algn="just" eaLnBrk="1" hangingPunct="1">
              <a:buFont typeface="Wingdings" pitchFamily="2" charset="2"/>
              <a:buNone/>
              <a:defRPr/>
            </a:pPr>
            <a:r>
              <a:rPr lang="sr-Latn-BA" altLang="sr-Latn-RS" sz="3000" b="1" i="1" dirty="0">
                <a:latin typeface="Times New Roman" panose="02020603050405020304" pitchFamily="18" charset="0"/>
              </a:rPr>
              <a:t>                          </a:t>
            </a:r>
            <a:r>
              <a:rPr lang="en-US" altLang="sr-Latn-RS" sz="3200" b="1" i="1" dirty="0">
                <a:latin typeface="Times New Roman" panose="02020603050405020304" pitchFamily="18" charset="0"/>
              </a:rPr>
              <a:t>%</a:t>
            </a:r>
            <a:r>
              <a:rPr lang="en-US" altLang="sr-Latn-RS" sz="32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sr-Latn-RS" sz="3200" b="1" i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sr-Latn-RS" sz="3200" b="1" i="1" baseline="-25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sr-Latn-RS" sz="3200" b="1" dirty="0">
                <a:latin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en-US" altLang="sr-Latn-RS" sz="3200" b="1" i="1" dirty="0">
                <a:latin typeface="Times New Roman" panose="02020603050405020304" pitchFamily="18" charset="0"/>
              </a:rPr>
              <a:t>%</a:t>
            </a:r>
            <a:r>
              <a:rPr lang="en-US" altLang="sr-Latn-RS" sz="32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sr-Latn-RS" sz="32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sr-Latn-RS" sz="32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sr-Latn-RS" sz="2500" dirty="0">
                <a:latin typeface="Arial" panose="020B0604020202020204" pitchFamily="34" charset="0"/>
                <a:sym typeface="Symbol" panose="05050102010706020507" pitchFamily="18" charset="2"/>
              </a:rPr>
              <a:t>x</a:t>
            </a:r>
            <a:r>
              <a:rPr lang="en-US" altLang="sr-Latn-RS" sz="25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sr-Latn-RS" sz="32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E</a:t>
            </a:r>
            <a:endParaRPr lang="en-US" altLang="sr-Latn-RS" sz="3200" dirty="0"/>
          </a:p>
          <a:p>
            <a:pPr eaLnBrk="1" hangingPunct="1">
              <a:defRPr/>
            </a:pPr>
            <a:r>
              <a:rPr lang="en-US" altLang="sr-Latn-RS" sz="3000" dirty="0"/>
              <a:t>P</a:t>
            </a:r>
            <a:r>
              <a:rPr lang="sr-Latn-BA" altLang="sr-Latn-RS" sz="3000" dirty="0"/>
              <a:t>rocentualna promjena cijene se može predvidjeti radi postizanja promjene potraživane količine na način:</a:t>
            </a:r>
          </a:p>
          <a:p>
            <a:pPr marL="0" indent="0" eaLnBrk="1" hangingPunct="1">
              <a:buFont typeface="Wingdings" pitchFamily="2" charset="2"/>
              <a:buNone/>
              <a:defRPr/>
            </a:pPr>
            <a:r>
              <a:rPr lang="sr-Latn-BA" altLang="sr-Latn-RS" sz="3000" b="1" dirty="0">
                <a:latin typeface="Times New Roman" panose="02020603050405020304" pitchFamily="18" charset="0"/>
                <a:sym typeface="Symbol" panose="05050102010706020507" pitchFamily="18" charset="2"/>
              </a:rPr>
              <a:t>                         </a:t>
            </a:r>
            <a:r>
              <a:rPr lang="en-US" altLang="sr-Latn-RS" sz="2800" b="1" i="1" dirty="0">
                <a:latin typeface="Times New Roman" panose="02020603050405020304" pitchFamily="18" charset="0"/>
              </a:rPr>
              <a:t>% </a:t>
            </a:r>
            <a:r>
              <a:rPr lang="en-US" altLang="sr-Latn-RS" sz="32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sr-Latn-RS" sz="32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P</a:t>
            </a:r>
            <a:r>
              <a:rPr lang="en-US" altLang="sr-Latn-RS" sz="3200" b="1" dirty="0">
                <a:latin typeface="Times New Roman" panose="02020603050405020304" pitchFamily="18" charset="0"/>
                <a:sym typeface="Symbol" panose="05050102010706020507" pitchFamily="18" charset="2"/>
              </a:rPr>
              <a:t> = </a:t>
            </a:r>
            <a:r>
              <a:rPr lang="en-US" altLang="sr-Latn-RS" sz="3200" b="1" i="1" dirty="0">
                <a:latin typeface="Times New Roman" panose="02020603050405020304" pitchFamily="18" charset="0"/>
              </a:rPr>
              <a:t>%</a:t>
            </a:r>
            <a:r>
              <a:rPr lang="en-US" altLang="sr-Latn-RS" sz="3200" b="1" dirty="0">
                <a:latin typeface="Times New Roman" panose="02020603050405020304" pitchFamily="18" charset="0"/>
                <a:sym typeface="Symbol" panose="05050102010706020507" pitchFamily="18" charset="2"/>
              </a:rPr>
              <a:t></a:t>
            </a:r>
            <a:r>
              <a:rPr lang="en-US" altLang="sr-Latn-RS" sz="3200" b="1" i="1" dirty="0" err="1">
                <a:latin typeface="Times New Roman" panose="02020603050405020304" pitchFamily="18" charset="0"/>
                <a:sym typeface="Symbol" panose="05050102010706020507" pitchFamily="18" charset="2"/>
              </a:rPr>
              <a:t>Q</a:t>
            </a:r>
            <a:r>
              <a:rPr lang="en-US" altLang="sr-Latn-RS" sz="3200" b="1" i="1" baseline="-25000" dirty="0" err="1">
                <a:latin typeface="Times New Roman" panose="02020603050405020304" pitchFamily="18" charset="0"/>
                <a:sym typeface="Symbol" panose="05050102010706020507" pitchFamily="18" charset="2"/>
              </a:rPr>
              <a:t>d</a:t>
            </a:r>
            <a:r>
              <a:rPr lang="en-US" altLang="sr-Latn-RS" sz="32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sr-Latn-RS" sz="3200" b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÷</a:t>
            </a:r>
            <a:r>
              <a:rPr lang="en-US" altLang="sr-Latn-RS" sz="3200" b="1" dirty="0">
                <a:latin typeface="Times New Roman" panose="02020603050405020304" pitchFamily="18" charset="0"/>
                <a:sym typeface="Symbol" panose="05050102010706020507" pitchFamily="18" charset="2"/>
              </a:rPr>
              <a:t> </a:t>
            </a:r>
            <a:r>
              <a:rPr lang="en-US" altLang="sr-Latn-RS" sz="3200" b="1" i="1" dirty="0">
                <a:latin typeface="Times New Roman" panose="02020603050405020304" pitchFamily="18" charset="0"/>
                <a:sym typeface="Symbol" panose="05050102010706020507" pitchFamily="18" charset="2"/>
              </a:rPr>
              <a:t>E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9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89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9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89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23" grpId="0" build="p" bldLvl="2" autoUpdateAnimBg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1170" name="Rectangle 2">
            <a:extLst>
              <a:ext uri="{FF2B5EF4-FFF2-40B4-BE49-F238E27FC236}">
                <a16:creationId xmlns:a16="http://schemas.microsoft.com/office/drawing/2014/main" id="{B6F2DBC1-F7C7-1F4C-BFFB-E38F210620A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588963" y="1077125"/>
            <a:ext cx="80010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BA" altLang="sr-Latn-RS" dirty="0"/>
              <a:t>Cjenovna elastičnost tražnje </a:t>
            </a:r>
            <a:r>
              <a:rPr lang="en-US" altLang="sr-Latn-RS" dirty="0"/>
              <a:t>(E)</a:t>
            </a:r>
            <a:r>
              <a:rPr lang="sr-Latn-BA" altLang="sr-Latn-RS" dirty="0"/>
              <a:t> i</a:t>
            </a:r>
            <a:r>
              <a:rPr lang="en-US" altLang="sr-Latn-RS" dirty="0"/>
              <a:t> </a:t>
            </a:r>
            <a:r>
              <a:rPr lang="sr-Latn-BA" altLang="sr-Latn-RS" dirty="0"/>
              <a:t>ukupni prihod</a:t>
            </a:r>
            <a:endParaRPr lang="en-US" altLang="sr-Latn-RS" dirty="0"/>
          </a:p>
        </p:txBody>
      </p:sp>
      <p:graphicFrame>
        <p:nvGraphicFramePr>
          <p:cNvPr id="391171" name="Group 3">
            <a:extLst>
              <a:ext uri="{FF2B5EF4-FFF2-40B4-BE49-F238E27FC236}">
                <a16:creationId xmlns:a16="http://schemas.microsoft.com/office/drawing/2014/main" id="{E27775AF-7256-8342-9F0C-CB7BA977D32B}"/>
              </a:ext>
            </a:extLst>
          </p:cNvPr>
          <p:cNvGraphicFramePr>
            <a:graphicFrameLocks noGrp="1"/>
          </p:cNvGraphicFramePr>
          <p:nvPr/>
        </p:nvGraphicFramePr>
        <p:xfrm>
          <a:off x="554038" y="2487613"/>
          <a:ext cx="8229600" cy="3517900"/>
        </p:xfrm>
        <a:graphic>
          <a:graphicData uri="http://schemas.openxmlformats.org/drawingml/2006/table">
            <a:tbl>
              <a:tblPr/>
              <a:tblGrid>
                <a:gridCol w="135096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5279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60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49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73772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0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Elastična 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Q</a:t>
                      </a:r>
                      <a:r>
                        <a:rPr kumimoji="0" lang="sr-Latn-BA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 uticaj</a:t>
                      </a:r>
                      <a:r>
                        <a:rPr kumimoji="0" lang="en-US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  <a:r>
                        <a:rPr kumimoji="0" lang="sr-Latn-BA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preovladava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Jedinično elast.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Nema preovlađujućeg uticaja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Neelastična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P</a:t>
                      </a:r>
                      <a:r>
                        <a:rPr kumimoji="0" lang="sr-Latn-BA" altLang="sr-Latn-R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 uticaj preovladava</a:t>
                      </a:r>
                      <a:endParaRPr kumimoji="0" lang="en-US" altLang="sr-Latn-RS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949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P raste</a:t>
                      </a:r>
                      <a:endParaRPr kumimoji="0" lang="en-US" altLang="sr-Latn-R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200" b="0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067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P opada</a:t>
                      </a:r>
                      <a:endParaRPr kumimoji="0" lang="en-US" altLang="sr-Latn-R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200" b="0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200" b="1" i="0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200" b="0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  <a:sym typeface="Symbol" panose="05050102010706020507" pitchFamily="18" charset="2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91193" name="Text Box 25">
            <a:extLst>
              <a:ext uri="{FF2B5EF4-FFF2-40B4-BE49-F238E27FC236}">
                <a16:creationId xmlns:a16="http://schemas.microsoft.com/office/drawing/2014/main" id="{8EEF526B-2D50-4B4E-B1BD-807084211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5375" y="4243388"/>
            <a:ext cx="1693863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TR </a:t>
            </a:r>
            <a:r>
              <a:rPr lang="sr-Latn-BA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opada</a:t>
            </a:r>
            <a:endParaRPr lang="en-US" altLang="sr-Latn-RS" sz="2200">
              <a:solidFill>
                <a:srgbClr val="3C386C"/>
              </a:solidFill>
              <a:latin typeface="Comic Sans MS" panose="030F0902030302020204" pitchFamily="66" charset="0"/>
            </a:endParaRPr>
          </a:p>
        </p:txBody>
      </p:sp>
      <p:sp>
        <p:nvSpPr>
          <p:cNvPr id="391194" name="Text Box 26">
            <a:extLst>
              <a:ext uri="{FF2B5EF4-FFF2-40B4-BE49-F238E27FC236}">
                <a16:creationId xmlns:a16="http://schemas.microsoft.com/office/drawing/2014/main" id="{51B92025-A358-C949-91F8-3FFC4C9AE8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22525" y="5314950"/>
            <a:ext cx="1487488" cy="430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TR </a:t>
            </a:r>
            <a:r>
              <a:rPr lang="sr-Latn-BA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raste</a:t>
            </a:r>
            <a:endParaRPr lang="en-US" altLang="sr-Latn-RS" sz="2200">
              <a:solidFill>
                <a:srgbClr val="3C386C"/>
              </a:solidFill>
              <a:latin typeface="Comic Sans MS" panose="030F0902030302020204" pitchFamily="66" charset="0"/>
            </a:endParaRPr>
          </a:p>
        </p:txBody>
      </p:sp>
      <p:sp>
        <p:nvSpPr>
          <p:cNvPr id="391195" name="Text Box 27">
            <a:extLst>
              <a:ext uri="{FF2B5EF4-FFF2-40B4-BE49-F238E27FC236}">
                <a16:creationId xmlns:a16="http://schemas.microsoft.com/office/drawing/2014/main" id="{DB1B6EE3-8303-464B-9100-E986B9A6B30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4270375"/>
            <a:ext cx="2657475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BA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Nema promjene </a:t>
            </a:r>
            <a:r>
              <a:rPr lang="en-US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TR </a:t>
            </a:r>
          </a:p>
        </p:txBody>
      </p:sp>
      <p:sp>
        <p:nvSpPr>
          <p:cNvPr id="391196" name="Text Box 28">
            <a:extLst>
              <a:ext uri="{FF2B5EF4-FFF2-40B4-BE49-F238E27FC236}">
                <a16:creationId xmlns:a16="http://schemas.microsoft.com/office/drawing/2014/main" id="{E9536807-1A9B-314F-A80D-DCD8CE6755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00525" y="5189538"/>
            <a:ext cx="2514600" cy="768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sr-Latn-BA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Nema promjene </a:t>
            </a:r>
            <a:r>
              <a:rPr lang="en-US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TR </a:t>
            </a:r>
          </a:p>
        </p:txBody>
      </p:sp>
      <p:sp>
        <p:nvSpPr>
          <p:cNvPr id="391197" name="Text Box 29">
            <a:extLst>
              <a:ext uri="{FF2B5EF4-FFF2-40B4-BE49-F238E27FC236}">
                <a16:creationId xmlns:a16="http://schemas.microsoft.com/office/drawing/2014/main" id="{DB903376-8D98-FF44-953C-256E7C0D71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97700" y="4291013"/>
            <a:ext cx="1592263" cy="4302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TR </a:t>
            </a:r>
            <a:r>
              <a:rPr lang="sr-Latn-BA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raste</a:t>
            </a:r>
            <a:endParaRPr lang="en-US" altLang="sr-Latn-RS" sz="2200">
              <a:solidFill>
                <a:srgbClr val="3C386C"/>
              </a:solidFill>
              <a:latin typeface="Comic Sans MS" panose="030F0902030302020204" pitchFamily="66" charset="0"/>
            </a:endParaRPr>
          </a:p>
        </p:txBody>
      </p:sp>
      <p:sp>
        <p:nvSpPr>
          <p:cNvPr id="391198" name="Text Box 30">
            <a:extLst>
              <a:ext uri="{FF2B5EF4-FFF2-40B4-BE49-F238E27FC236}">
                <a16:creationId xmlns:a16="http://schemas.microsoft.com/office/drawing/2014/main" id="{67DE47E0-74BC-8949-9C4F-09821E95B7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05638" y="5091113"/>
            <a:ext cx="1441450" cy="431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TR </a:t>
            </a:r>
            <a:r>
              <a:rPr lang="sr-Latn-BA" altLang="sr-Latn-RS" sz="2200">
                <a:solidFill>
                  <a:srgbClr val="3C386C"/>
                </a:solidFill>
                <a:latin typeface="Comic Sans MS" panose="030F0902030302020204" pitchFamily="66" charset="0"/>
              </a:rPr>
              <a:t>opada</a:t>
            </a:r>
            <a:endParaRPr lang="en-US" altLang="sr-Latn-RS" sz="2200">
              <a:solidFill>
                <a:srgbClr val="3C386C"/>
              </a:solidFill>
              <a:latin typeface="Comic Sans MS" panose="030F0902030302020204" pitchFamily="66" charset="0"/>
            </a:endParaRPr>
          </a:p>
        </p:txBody>
      </p:sp>
      <p:pic>
        <p:nvPicPr>
          <p:cNvPr id="42015" name="Picture 31">
            <a:extLst>
              <a:ext uri="{FF2B5EF4-FFF2-40B4-BE49-F238E27FC236}">
                <a16:creationId xmlns:a16="http://schemas.microsoft.com/office/drawing/2014/main" id="{6D9503EA-A105-9B46-A459-026802A0129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8988" y="2835275"/>
            <a:ext cx="1914525" cy="498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016" name="Picture 32">
            <a:extLst>
              <a:ext uri="{FF2B5EF4-FFF2-40B4-BE49-F238E27FC236}">
                <a16:creationId xmlns:a16="http://schemas.microsoft.com/office/drawing/2014/main" id="{44C25774-2C1C-3240-B280-0484B5C897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368800" y="2836863"/>
            <a:ext cx="1914525" cy="496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2017" name="Picture 33">
            <a:extLst>
              <a:ext uri="{FF2B5EF4-FFF2-40B4-BE49-F238E27FC236}">
                <a16:creationId xmlns:a16="http://schemas.microsoft.com/office/drawing/2014/main" id="{94893F86-BC3D-1E42-88CE-88AEC723424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15125" y="2836863"/>
            <a:ext cx="1874838" cy="485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11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1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91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91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1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1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1193" grpId="0" autoUpdateAnimBg="0"/>
      <p:bldP spid="391194" grpId="0" autoUpdateAnimBg="0"/>
      <p:bldP spid="391195" grpId="0" autoUpdateAnimBg="0"/>
      <p:bldP spid="391196" grpId="0" autoUpdateAnimBg="0"/>
      <p:bldP spid="391197" grpId="0" autoUpdateAnimBg="0"/>
      <p:bldP spid="391198" grpId="0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AutoShape 2">
            <a:extLst>
              <a:ext uri="{FF2B5EF4-FFF2-40B4-BE49-F238E27FC236}">
                <a16:creationId xmlns:a16="http://schemas.microsoft.com/office/drawing/2014/main" id="{FB8C8C81-43DB-B74F-8535-69012C1FB0B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r-Latn-RS"/>
              <a:t>Ukupan prihod</a:t>
            </a:r>
            <a:endParaRPr lang="en-US" altLang="sr-Latn-RS"/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9C678418-0108-F84A-B8B1-4129888C320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r-Latn-RS"/>
              <a:t>Ukupan prihod je ukupna realizovana količina proizvoda i usluga, ili</a:t>
            </a:r>
          </a:p>
          <a:p>
            <a:pPr eaLnBrk="1" hangingPunct="1"/>
            <a:r>
              <a:rPr lang="sl-SI" altLang="sr-Latn-RS"/>
              <a:t>Ukupna suma novca, koju preduzeće ostvaruje prodajom proizvoda i usluga</a:t>
            </a:r>
          </a:p>
          <a:p>
            <a:pPr eaLnBrk="1" hangingPunct="1"/>
            <a:r>
              <a:rPr lang="sl-SI" altLang="sr-Latn-RS"/>
              <a:t>Ukupan prihod (</a:t>
            </a:r>
            <a:r>
              <a:rPr lang="sr-Cyrl-RS" altLang="sr-Latn-RS"/>
              <a:t>Т</a:t>
            </a:r>
            <a:r>
              <a:rPr lang="en-US" altLang="sr-Latn-RS"/>
              <a:t>R</a:t>
            </a:r>
            <a:r>
              <a:rPr lang="sl-SI" altLang="sr-Latn-RS"/>
              <a:t>) je proizvod ukupne količine proizvoda (Q) i c</a:t>
            </a:r>
            <a:r>
              <a:rPr lang="en-US" altLang="sr-Latn-RS"/>
              <a:t>ij</a:t>
            </a:r>
            <a:r>
              <a:rPr lang="sl-SI" altLang="sr-Latn-RS"/>
              <a:t>ene po jednom proizvodu, odnosno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sr-Latn-RS"/>
              <a:t>TR</a:t>
            </a:r>
            <a:r>
              <a:rPr lang="sl-SI" altLang="sr-Latn-RS"/>
              <a:t> = Q x </a:t>
            </a:r>
            <a:r>
              <a:rPr lang="en-US" altLang="sr-Latn-RS"/>
              <a:t>P</a:t>
            </a:r>
          </a:p>
        </p:txBody>
      </p:sp>
      <p:sp>
        <p:nvSpPr>
          <p:cNvPr id="11268" name="Slide Number Placeholder 5">
            <a:extLst>
              <a:ext uri="{FF2B5EF4-FFF2-40B4-BE49-F238E27FC236}">
                <a16:creationId xmlns:a16="http://schemas.microsoft.com/office/drawing/2014/main" id="{F79F0A76-90B8-2842-987F-856CFE3A533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DFB29195-3AC3-6F4B-9541-FF2547A8C7BD}" type="slidenum">
              <a:rPr lang="en-US" altLang="sr-Latn-RS">
                <a:solidFill>
                  <a:srgbClr val="FFFFFF"/>
                </a:solidFill>
              </a:rPr>
              <a:pPr/>
              <a:t>3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>
            <a:extLst>
              <a:ext uri="{FF2B5EF4-FFF2-40B4-BE49-F238E27FC236}">
                <a16:creationId xmlns:a16="http://schemas.microsoft.com/office/drawing/2014/main" id="{106A486A-C927-EB43-8364-977716A6872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69524" y="788987"/>
            <a:ext cx="76200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BA" altLang="sr-Latn-RS" sz="3600" dirty="0"/>
              <a:t>Izračunavanje cjenovne elastičnosti tražnje</a:t>
            </a:r>
            <a:endParaRPr lang="en-US" altLang="sr-Latn-RS" sz="3600" dirty="0"/>
          </a:p>
        </p:txBody>
      </p:sp>
      <p:sp>
        <p:nvSpPr>
          <p:cNvPr id="395267" name="Rectangle 3">
            <a:extLst>
              <a:ext uri="{FF2B5EF4-FFF2-40B4-BE49-F238E27FC236}">
                <a16:creationId xmlns:a16="http://schemas.microsoft.com/office/drawing/2014/main" id="{9AC5A83C-480C-C042-9B7C-542B31B398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BA" altLang="sr-Latn-RS"/>
              <a:t>Cjenovna elastičnost tražnje se izračunava kao proizvod kagiba tražnje</a:t>
            </a:r>
            <a:r>
              <a:rPr lang="en-US" altLang="sr-Latn-RS"/>
              <a:t> (</a:t>
            </a:r>
            <a:r>
              <a:rPr lang="en-US" altLang="sr-Latn-RS" i="1">
                <a:latin typeface="Times New Roman" panose="02020603050405020304" pitchFamily="18" charset="0"/>
                <a:sym typeface="Symbol" pitchFamily="2" charset="2"/>
              </a:rPr>
              <a:t>Q/P</a:t>
            </a:r>
            <a:r>
              <a:rPr lang="en-US" altLang="sr-Latn-RS">
                <a:sym typeface="Symbol" pitchFamily="2" charset="2"/>
              </a:rPr>
              <a:t>)</a:t>
            </a:r>
            <a:r>
              <a:rPr lang="en-US" altLang="sr-Latn-RS"/>
              <a:t> </a:t>
            </a:r>
            <a:r>
              <a:rPr lang="sr-Latn-BA" altLang="sr-Latn-RS"/>
              <a:t> i racija P i Q </a:t>
            </a:r>
            <a:r>
              <a:rPr lang="en-US" altLang="sr-Latn-RS"/>
              <a:t>(</a:t>
            </a:r>
            <a:r>
              <a:rPr lang="en-US" altLang="sr-Latn-RS" i="1">
                <a:latin typeface="Times New Roman" panose="02020603050405020304" pitchFamily="18" charset="0"/>
              </a:rPr>
              <a:t>P/Q</a:t>
            </a:r>
            <a:r>
              <a:rPr lang="en-US" altLang="sr-Latn-RS"/>
              <a:t>)</a:t>
            </a:r>
          </a:p>
        </p:txBody>
      </p:sp>
      <p:graphicFrame>
        <p:nvGraphicFramePr>
          <p:cNvPr id="44036" name="Object 4">
            <a:extLst>
              <a:ext uri="{FF2B5EF4-FFF2-40B4-BE49-F238E27FC236}">
                <a16:creationId xmlns:a16="http://schemas.microsoft.com/office/drawing/2014/main" id="{908002D9-81B6-8D45-90E6-A0C33D48C71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050" y="127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40" name="Equation" r:id="rId4" imgW="2628900" imgH="4102100" progId="Equation.DSMT4">
                  <p:embed/>
                </p:oleObj>
              </mc:Choice>
              <mc:Fallback>
                <p:oleObj name="Equation" r:id="rId4" imgW="2628900" imgH="410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1270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95269" name="Picture 5">
            <a:extLst>
              <a:ext uri="{FF2B5EF4-FFF2-40B4-BE49-F238E27FC236}">
                <a16:creationId xmlns:a16="http://schemas.microsoft.com/office/drawing/2014/main" id="{883E37D0-6603-ED43-B9F2-04C271608C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857375" y="4491038"/>
            <a:ext cx="1774825" cy="1038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5270" name="Picture 6">
            <a:extLst>
              <a:ext uri="{FF2B5EF4-FFF2-40B4-BE49-F238E27FC236}">
                <a16:creationId xmlns:a16="http://schemas.microsoft.com/office/drawing/2014/main" id="{94ED5085-1199-6547-B478-BE56257860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33788" y="3903663"/>
            <a:ext cx="2198687" cy="2165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95271" name="Picture 7">
            <a:extLst>
              <a:ext uri="{FF2B5EF4-FFF2-40B4-BE49-F238E27FC236}">
                <a16:creationId xmlns:a16="http://schemas.microsoft.com/office/drawing/2014/main" id="{D6E594B8-7D46-8044-938C-B3302FFC63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849938" y="4473575"/>
            <a:ext cx="1792287" cy="1116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952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95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395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5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95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5267" grpId="0" build="p" bldLvl="2" autoUpdateAnimBg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02" name="Rectangle 2">
            <a:extLst>
              <a:ext uri="{FF2B5EF4-FFF2-40B4-BE49-F238E27FC236}">
                <a16:creationId xmlns:a16="http://schemas.microsoft.com/office/drawing/2014/main" id="{EF96F999-A7D8-8345-AA87-CFB83305744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914400" y="1108630"/>
            <a:ext cx="7620000" cy="8382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sr-Latn-RS" sz="3600" dirty="0"/>
              <a:t>E</a:t>
            </a:r>
            <a:r>
              <a:rPr lang="sr-Latn-BA" altLang="sr-Latn-RS" sz="3600" dirty="0"/>
              <a:t>lastičnost</a:t>
            </a:r>
            <a:r>
              <a:rPr lang="en-US" altLang="sr-Latn-RS" sz="3600" dirty="0"/>
              <a:t> (</a:t>
            </a:r>
            <a:r>
              <a:rPr lang="sr-Latn-BA" altLang="sr-Latn-RS" sz="3600" dirty="0"/>
              <a:t>generalno</a:t>
            </a:r>
            <a:r>
              <a:rPr lang="en-US" altLang="sr-Latn-RS" sz="3600" dirty="0"/>
              <a:t>) </a:t>
            </a:r>
            <a:r>
              <a:rPr lang="sr-Latn-BA" altLang="sr-Latn-RS" sz="3600" dirty="0"/>
              <a:t>varira duž krive tražnje</a:t>
            </a:r>
            <a:endParaRPr lang="en-US" altLang="sr-Latn-RS" sz="3600" dirty="0"/>
          </a:p>
        </p:txBody>
      </p:sp>
      <p:sp>
        <p:nvSpPr>
          <p:cNvPr id="409603" name="Rectangle 3">
            <a:extLst>
              <a:ext uri="{FF2B5EF4-FFF2-40B4-BE49-F238E27FC236}">
                <a16:creationId xmlns:a16="http://schemas.microsoft.com/office/drawing/2014/main" id="{B4128021-837E-F04E-8029-0552995F18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BA" altLang="sr-Latn-RS" sz="2800"/>
              <a:t>Za linearnu krivu tražnje</a:t>
            </a:r>
            <a:r>
              <a:rPr lang="en-US" altLang="sr-Latn-RS" sz="2800"/>
              <a:t>, </a:t>
            </a:r>
            <a:r>
              <a:rPr lang="sr-Latn-BA" altLang="sr-Latn-RS" sz="2800"/>
              <a:t>P</a:t>
            </a:r>
            <a:r>
              <a:rPr lang="en-US" altLang="sr-Latn-RS" sz="2800"/>
              <a:t> </a:t>
            </a:r>
            <a:r>
              <a:rPr lang="sr-Latn-BA" altLang="sr-Latn-RS" sz="2800"/>
              <a:t>i</a:t>
            </a:r>
            <a:r>
              <a:rPr lang="en-US" altLang="sr-Latn-RS" sz="2800"/>
              <a:t> </a:t>
            </a:r>
            <a:r>
              <a:rPr lang="en-US" altLang="sr-Latn-RS" sz="3000">
                <a:latin typeface="Times New Roman" panose="02020603050405020304" pitchFamily="18" charset="0"/>
                <a:sym typeface="Symbol" pitchFamily="2" charset="2"/>
              </a:rPr>
              <a:t></a:t>
            </a:r>
            <a:r>
              <a:rPr lang="en-US" altLang="sr-Latn-RS" sz="3000" i="1">
                <a:latin typeface="Times New Roman" panose="02020603050405020304" pitchFamily="18" charset="0"/>
                <a:sym typeface="Symbol" pitchFamily="2" charset="2"/>
              </a:rPr>
              <a:t>E</a:t>
            </a:r>
            <a:r>
              <a:rPr lang="en-US" altLang="sr-Latn-RS" sz="3000">
                <a:latin typeface="Times New Roman" panose="02020603050405020304" pitchFamily="18" charset="0"/>
                <a:sym typeface="Symbol" pitchFamily="2" charset="2"/>
              </a:rPr>
              <a:t></a:t>
            </a:r>
            <a:r>
              <a:rPr lang="sr-Latn-BA" altLang="sr-Latn-RS" sz="2800">
                <a:sym typeface="Symbol" pitchFamily="2" charset="2"/>
              </a:rPr>
              <a:t>variraju direktno</a:t>
            </a:r>
            <a:endParaRPr lang="en-US" altLang="sr-Latn-RS" sz="2800">
              <a:sym typeface="Symbol" pitchFamily="2" charset="2"/>
            </a:endParaRPr>
          </a:p>
          <a:p>
            <a:pPr lvl="1" eaLnBrk="1" hangingPunct="1"/>
            <a:r>
              <a:rPr lang="sr-Latn-BA" altLang="sr-Latn-RS" sz="2600">
                <a:sym typeface="Symbol" pitchFamily="2" charset="2"/>
              </a:rPr>
              <a:t>Što je viša P, veća je elastičnost tražnje</a:t>
            </a:r>
          </a:p>
          <a:p>
            <a:pPr lvl="1" eaLnBrk="1" hangingPunct="1"/>
            <a:r>
              <a:rPr lang="sr-Latn-BA" altLang="sr-Latn-RS" sz="2600">
                <a:sym typeface="Symbol" pitchFamily="2" charset="2"/>
              </a:rPr>
              <a:t>Što je niža P, elastičnost tražnje je sve manja</a:t>
            </a:r>
          </a:p>
          <a:p>
            <a:pPr lvl="1" eaLnBrk="1" hangingPunct="1"/>
            <a:endParaRPr lang="en-US" altLang="sr-Latn-R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096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9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096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03" grpId="0" build="p" bldLvl="2" autoUpdateAnimBg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698" name="Rectangle 2">
            <a:extLst>
              <a:ext uri="{FF2B5EF4-FFF2-40B4-BE49-F238E27FC236}">
                <a16:creationId xmlns:a16="http://schemas.microsoft.com/office/drawing/2014/main" id="{1119F273-B6B5-6E45-9519-96C71BC71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522288"/>
            <a:ext cx="76200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BA" altLang="sr-Latn-RS" sz="3600" dirty="0"/>
              <a:t>Marginalni prihod</a:t>
            </a:r>
            <a:endParaRPr lang="en-US" altLang="sr-Latn-RS" sz="3600" dirty="0"/>
          </a:p>
        </p:txBody>
      </p:sp>
      <p:sp>
        <p:nvSpPr>
          <p:cNvPr id="413699" name="Rectangle 3">
            <a:extLst>
              <a:ext uri="{FF2B5EF4-FFF2-40B4-BE49-F238E27FC236}">
                <a16:creationId xmlns:a16="http://schemas.microsoft.com/office/drawing/2014/main" id="{271C6ACD-E098-7043-8F39-47E565EBE3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sr-Latn-BA" altLang="sr-Latn-RS" sz="3200"/>
              <a:t>Marginalni prihod </a:t>
            </a:r>
            <a:r>
              <a:rPr lang="en-US" altLang="sr-Latn-RS" sz="3200">
                <a:latin typeface="Times New Roman" panose="02020603050405020304" pitchFamily="18" charset="0"/>
              </a:rPr>
              <a:t>(</a:t>
            </a:r>
            <a:r>
              <a:rPr lang="en-US" altLang="sr-Latn-RS" sz="3200" i="1">
                <a:latin typeface="Times New Roman" panose="02020603050405020304" pitchFamily="18" charset="0"/>
              </a:rPr>
              <a:t>MR</a:t>
            </a:r>
            <a:r>
              <a:rPr lang="en-US" altLang="sr-Latn-RS" sz="3200">
                <a:latin typeface="Times New Roman" panose="02020603050405020304" pitchFamily="18" charset="0"/>
              </a:rPr>
              <a:t>)</a:t>
            </a:r>
            <a:r>
              <a:rPr lang="en-US" altLang="sr-Latn-RS" sz="3200"/>
              <a:t> </a:t>
            </a:r>
            <a:r>
              <a:rPr lang="sr-Latn-BA" altLang="sr-Latn-RS" sz="3200"/>
              <a:t>predsatvlja promjenu ukupnog prihoda TR po jedinici promejene autputa Q</a:t>
            </a:r>
          </a:p>
          <a:p>
            <a:pPr eaLnBrk="1" hangingPunct="1"/>
            <a:r>
              <a:rPr lang="sr-Latn-BA" altLang="sr-Latn-RS" sz="3200"/>
              <a:t>S obzirom da </a:t>
            </a:r>
            <a:r>
              <a:rPr lang="en-US" altLang="sr-Latn-RS" sz="3200" i="1">
                <a:latin typeface="Times New Roman" panose="02020603050405020304" pitchFamily="18" charset="0"/>
              </a:rPr>
              <a:t>MR</a:t>
            </a:r>
            <a:r>
              <a:rPr lang="sr-Latn-BA" altLang="sr-Latn-RS" sz="3200" i="1">
                <a:latin typeface="Times New Roman" panose="02020603050405020304" pitchFamily="18" charset="0"/>
              </a:rPr>
              <a:t> </a:t>
            </a:r>
            <a:r>
              <a:rPr lang="en-US" altLang="sr-Latn-RS" sz="3200"/>
              <a:t>m</a:t>
            </a:r>
            <a:r>
              <a:rPr lang="sr-Latn-BA" altLang="sr-Latn-RS" sz="3200"/>
              <a:t>jeri stopu promjene TR kako se mijenja Q, MR je nagib krive TR</a:t>
            </a:r>
            <a:endParaRPr lang="en-US" altLang="sr-Latn-RS"/>
          </a:p>
        </p:txBody>
      </p:sp>
      <p:graphicFrame>
        <p:nvGraphicFramePr>
          <p:cNvPr id="48132" name="Object 4">
            <a:extLst>
              <a:ext uri="{FF2B5EF4-FFF2-40B4-BE49-F238E27FC236}">
                <a16:creationId xmlns:a16="http://schemas.microsoft.com/office/drawing/2014/main" id="{91A9DABE-36E4-7947-9097-EAD1FF76CD5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400050" y="127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34" name="Equation" r:id="rId4" imgW="2628900" imgH="4102100" progId="Equation.DSMT4">
                  <p:embed/>
                </p:oleObj>
              </mc:Choice>
              <mc:Fallback>
                <p:oleObj name="Equation" r:id="rId4" imgW="2628900" imgH="41021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" y="1270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13701" name="Picture 5">
            <a:extLst>
              <a:ext uri="{FF2B5EF4-FFF2-40B4-BE49-F238E27FC236}">
                <a16:creationId xmlns:a16="http://schemas.microsoft.com/office/drawing/2014/main" id="{8FA97583-D327-814B-8928-951ED69532B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460750" y="5264150"/>
            <a:ext cx="2132013" cy="1154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36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36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37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3699" grpId="0" build="p" bldLvl="2" autoUpdateAnimBg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746" name="Rectangle 2">
            <a:extLst>
              <a:ext uri="{FF2B5EF4-FFF2-40B4-BE49-F238E27FC236}">
                <a16:creationId xmlns:a16="http://schemas.microsoft.com/office/drawing/2014/main" id="{BF6917D3-F5E9-DF4A-A39D-C9B102F875B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522288"/>
            <a:ext cx="7620000" cy="838200"/>
          </a:xfrm>
        </p:spPr>
        <p:txBody>
          <a:bodyPr/>
          <a:lstStyle/>
          <a:p>
            <a:pPr eaLnBrk="1" fontAlgn="auto" hangingPunct="1">
              <a:lnSpc>
                <a:spcPct val="95000"/>
              </a:lnSpc>
              <a:spcAft>
                <a:spcPts val="0"/>
              </a:spcAft>
              <a:defRPr/>
            </a:pPr>
            <a:r>
              <a:rPr lang="sr-Latn-BA" altLang="sr-Latn-RS" dirty="0"/>
              <a:t>Tražnja i mariginalni prihod</a:t>
            </a:r>
            <a:endParaRPr lang="en-US" altLang="sr-Latn-RS" sz="3400" dirty="0"/>
          </a:p>
        </p:txBody>
      </p:sp>
      <p:graphicFrame>
        <p:nvGraphicFramePr>
          <p:cNvPr id="415747" name="Group 3">
            <a:extLst>
              <a:ext uri="{FF2B5EF4-FFF2-40B4-BE49-F238E27FC236}">
                <a16:creationId xmlns:a16="http://schemas.microsoft.com/office/drawing/2014/main" id="{6D9F0105-F309-EA46-AD01-DC40F347D4D2}"/>
              </a:ext>
            </a:extLst>
          </p:cNvPr>
          <p:cNvGraphicFramePr>
            <a:graphicFrameLocks noGrp="1"/>
          </p:cNvGraphicFramePr>
          <p:nvPr/>
        </p:nvGraphicFramePr>
        <p:xfrm>
          <a:off x="835025" y="1703388"/>
          <a:ext cx="8013700" cy="4632325"/>
        </p:xfrm>
        <a:graphic>
          <a:graphicData uri="http://schemas.openxmlformats.org/drawingml/2006/table">
            <a:tbl>
              <a:tblPr/>
              <a:tblGrid>
                <a:gridCol w="22240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85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081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828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87613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600" b="1" i="1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</a:rPr>
                        <a:t>Q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600" b="1" i="1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</a:rPr>
                        <a:t>Pr</a:t>
                      </a:r>
                      <a:endParaRPr kumimoji="0" lang="en-US" altLang="sr-Latn-RS" sz="2600" b="1" i="1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600" b="1" i="1" u="none" strike="noStrike" cap="none" normalizeH="0" baseline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</a:rPr>
                        <a:t>TR = P </a:t>
                      </a:r>
                      <a:r>
                        <a:rPr kumimoji="0" lang="en-US" altLang="sr-Latn-RS" sz="2600" b="1" i="1" u="none" strike="noStrike" cap="none" normalizeH="0" baseline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</a:t>
                      </a:r>
                      <a:r>
                        <a:rPr kumimoji="0" lang="en-US" altLang="sr-Latn-RS" sz="2600" b="1" i="1" u="none" strike="noStrike" cap="none" normalizeH="0" baseline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</a:rPr>
                        <a:t> Q</a:t>
                      </a:r>
                      <a:r>
                        <a:rPr kumimoji="0" lang="en-US" altLang="sr-Latn-RS" sz="2600" b="1" i="0" u="none" strike="noStrike" cap="none" normalizeH="0" baseline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 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5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600" b="1" i="1" u="none" strike="noStrike" cap="none" normalizeH="0" baseline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</a:rPr>
                        <a:t>MR = </a:t>
                      </a:r>
                      <a:r>
                        <a:rPr kumimoji="0" lang="en-US" altLang="sr-Latn-RS" sz="2600" b="1" i="1" u="none" strike="noStrike" cap="none" normalizeH="0" baseline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TR/Q</a:t>
                      </a:r>
                      <a:endParaRPr kumimoji="0" lang="en-US" altLang="sr-Latn-RS" sz="2600" b="1" i="1" u="none" strike="noStrike" cap="none" normalizeH="0" baseline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18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$4.50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18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 4.00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18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2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 3.50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18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3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 3.10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18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4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 2.80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18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5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 2.40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18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6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 2.00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18089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7</a:t>
                      </a:r>
                    </a:p>
                  </a:txBody>
                  <a:tcPr marT="45709" marB="45709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24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 1.50</a:t>
                      </a: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2800" b="1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09" marB="45709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415799" name="Text Box 55">
            <a:extLst>
              <a:ext uri="{FF2B5EF4-FFF2-40B4-BE49-F238E27FC236}">
                <a16:creationId xmlns:a16="http://schemas.microsoft.com/office/drawing/2014/main" id="{84BDDACD-D437-6140-9BDD-D8385AA40BEF}"/>
              </a:ext>
            </a:extLst>
          </p:cNvPr>
          <p:cNvSpPr>
            <a:spLocks/>
          </p:cNvSpPr>
          <p:nvPr>
            <p:ph type="body" idx="1"/>
          </p:nvPr>
        </p:nvSpPr>
        <p:spPr>
          <a:xfrm>
            <a:off x="4908550" y="2233613"/>
            <a:ext cx="1355725" cy="449262"/>
          </a:xfrm>
          <a:noFill/>
        </p:spPr>
        <p:txBody>
          <a:bodyPr/>
          <a:lstStyle/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$      0</a:t>
            </a:r>
            <a:r>
              <a:rPr lang="en-US" altLang="sr-Latn-RS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00" name="Text Box 56">
            <a:extLst>
              <a:ext uri="{FF2B5EF4-FFF2-40B4-BE49-F238E27FC236}">
                <a16:creationId xmlns:a16="http://schemas.microsoft.com/office/drawing/2014/main" id="{A75F2FF9-D0D0-E042-ADD7-8CC81B2D0B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1575" y="2743200"/>
            <a:ext cx="135572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4.00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01" name="Text Box 57">
            <a:extLst>
              <a:ext uri="{FF2B5EF4-FFF2-40B4-BE49-F238E27FC236}">
                <a16:creationId xmlns:a16="http://schemas.microsoft.com/office/drawing/2014/main" id="{74DB7A04-9248-8143-8A73-18FBE2D1246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9513" y="3267075"/>
            <a:ext cx="135572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7.00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02" name="Text Box 58">
            <a:extLst>
              <a:ext uri="{FF2B5EF4-FFF2-40B4-BE49-F238E27FC236}">
                <a16:creationId xmlns:a16="http://schemas.microsoft.com/office/drawing/2014/main" id="{0BE65C0B-4337-8A42-B9F6-2F6B37985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84750" y="3776663"/>
            <a:ext cx="135572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9.30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03" name="Text Box 59">
            <a:extLst>
              <a:ext uri="{FF2B5EF4-FFF2-40B4-BE49-F238E27FC236}">
                <a16:creationId xmlns:a16="http://schemas.microsoft.com/office/drawing/2014/main" id="{3C9E4529-6E33-D04B-8500-6AF246A66D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8550" y="4300538"/>
            <a:ext cx="135572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11.20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04" name="Text Box 60">
            <a:extLst>
              <a:ext uri="{FF2B5EF4-FFF2-40B4-BE49-F238E27FC236}">
                <a16:creationId xmlns:a16="http://schemas.microsoft.com/office/drawing/2014/main" id="{CF80FDC6-CA24-4C42-AC7D-734FE11E57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60925" y="4824413"/>
            <a:ext cx="135572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12.00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05" name="Text Box 61">
            <a:extLst>
              <a:ext uri="{FF2B5EF4-FFF2-40B4-BE49-F238E27FC236}">
                <a16:creationId xmlns:a16="http://schemas.microsoft.com/office/drawing/2014/main" id="{3C350116-C71B-1948-A4EC-736C9C5C4D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6163" y="5334000"/>
            <a:ext cx="135572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12.00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06" name="Text Box 62">
            <a:extLst>
              <a:ext uri="{FF2B5EF4-FFF2-40B4-BE49-F238E27FC236}">
                <a16:creationId xmlns:a16="http://schemas.microsoft.com/office/drawing/2014/main" id="{3387DC90-04B7-D34F-8114-B1A9D7A0E7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51400" y="5857875"/>
            <a:ext cx="135572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10.50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07" name="Text Box 63">
            <a:extLst>
              <a:ext uri="{FF2B5EF4-FFF2-40B4-BE49-F238E27FC236}">
                <a16:creationId xmlns:a16="http://schemas.microsoft.com/office/drawing/2014/main" id="{4ED1E31D-21A6-CA47-9829-D1509222BA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46963" y="2271713"/>
            <a:ext cx="54927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-- </a:t>
            </a:r>
          </a:p>
        </p:txBody>
      </p:sp>
      <p:sp>
        <p:nvSpPr>
          <p:cNvPr id="415808" name="Text Box 64">
            <a:extLst>
              <a:ext uri="{FF2B5EF4-FFF2-40B4-BE49-F238E27FC236}">
                <a16:creationId xmlns:a16="http://schemas.microsoft.com/office/drawing/2014/main" id="{8B742FF1-1089-654B-9FA0-45A8903CCC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13588" y="2738438"/>
            <a:ext cx="135572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$4.00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09" name="Text Box 65">
            <a:extLst>
              <a:ext uri="{FF2B5EF4-FFF2-40B4-BE49-F238E27FC236}">
                <a16:creationId xmlns:a16="http://schemas.microsoft.com/office/drawing/2014/main" id="{7A34EF80-6A0B-8D49-8816-3C167E76FA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3262313"/>
            <a:ext cx="135572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3.00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10" name="Text Box 66">
            <a:extLst>
              <a:ext uri="{FF2B5EF4-FFF2-40B4-BE49-F238E27FC236}">
                <a16:creationId xmlns:a16="http://schemas.microsoft.com/office/drawing/2014/main" id="{D199300D-4563-6546-AD55-D56B86B502D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4063" y="3771900"/>
            <a:ext cx="135572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2.30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11" name="Text Box 67">
            <a:extLst>
              <a:ext uri="{FF2B5EF4-FFF2-40B4-BE49-F238E27FC236}">
                <a16:creationId xmlns:a16="http://schemas.microsoft.com/office/drawing/2014/main" id="{9F70FA91-809A-C042-80ED-6F7B82F5A9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70738" y="4295775"/>
            <a:ext cx="135572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1.90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12" name="Text Box 68">
            <a:extLst>
              <a:ext uri="{FF2B5EF4-FFF2-40B4-BE49-F238E27FC236}">
                <a16:creationId xmlns:a16="http://schemas.microsoft.com/office/drawing/2014/main" id="{EB1253D6-B441-314F-982C-80EC2EA9D6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08825" y="4819650"/>
            <a:ext cx="1355725" cy="4492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0.80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13" name="Text Box 69">
            <a:extLst>
              <a:ext uri="{FF2B5EF4-FFF2-40B4-BE49-F238E27FC236}">
                <a16:creationId xmlns:a16="http://schemas.microsoft.com/office/drawing/2014/main" id="{D668354F-FAEB-9540-B26C-8568CFFF18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546975" y="5329238"/>
            <a:ext cx="912813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  <p:sp>
        <p:nvSpPr>
          <p:cNvPr id="415814" name="Text Box 70">
            <a:extLst>
              <a:ext uri="{FF2B5EF4-FFF2-40B4-BE49-F238E27FC236}">
                <a16:creationId xmlns:a16="http://schemas.microsoft.com/office/drawing/2014/main" id="{B03E79D7-8559-7E47-901D-059FF12C16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27863" y="5853113"/>
            <a:ext cx="1355725" cy="449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lnSpc>
                <a:spcPct val="90000"/>
              </a:lnSpc>
              <a:spcBef>
                <a:spcPct val="50000"/>
              </a:spcBef>
            </a:pPr>
            <a:r>
              <a:rPr lang="en-US" altLang="sr-Latn-RS" sz="2400">
                <a:solidFill>
                  <a:schemeClr val="bg1"/>
                </a:solidFill>
                <a:latin typeface="Comic Sans MS" panose="030F0902030302020204" pitchFamily="66" charset="0"/>
              </a:rPr>
              <a:t>$</a:t>
            </a:r>
            <a:r>
              <a:rPr lang="en-US" altLang="sr-Latn-RS" sz="2400">
                <a:solidFill>
                  <a:srgbClr val="3C386C"/>
                </a:solidFill>
                <a:latin typeface="Comic Sans MS" panose="030F0902030302020204" pitchFamily="66" charset="0"/>
              </a:rPr>
              <a:t>-1.50</a:t>
            </a:r>
            <a:r>
              <a:rPr lang="en-US" altLang="sr-Latn-RS" sz="2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57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5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5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5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5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5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15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5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15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415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415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4158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415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415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4158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 nodeType="clickPar">
                      <p:stCondLst>
                        <p:cond delay="indefinite"/>
                      </p:stCondLst>
                      <p:childTnLst>
                        <p:par>
                          <p:cTn id="7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58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4158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5799" grpId="0" build="p" autoUpdateAnimBg="0"/>
      <p:bldP spid="415800" grpId="0" autoUpdateAnimBg="0"/>
      <p:bldP spid="415801" grpId="0" autoUpdateAnimBg="0"/>
      <p:bldP spid="415802" grpId="0" autoUpdateAnimBg="0"/>
      <p:bldP spid="415803" grpId="0" autoUpdateAnimBg="0"/>
      <p:bldP spid="415804" grpId="0" autoUpdateAnimBg="0"/>
      <p:bldP spid="415805" grpId="0" autoUpdateAnimBg="0"/>
      <p:bldP spid="415806" grpId="0" autoUpdateAnimBg="0"/>
      <p:bldP spid="415807" grpId="0" autoUpdateAnimBg="0"/>
      <p:bldP spid="415808" grpId="0" autoUpdateAnimBg="0"/>
      <p:bldP spid="415809" grpId="0" autoUpdateAnimBg="0"/>
      <p:bldP spid="415810" grpId="0" autoUpdateAnimBg="0"/>
      <p:bldP spid="415811" grpId="0" autoUpdateAnimBg="0"/>
      <p:bldP spid="415812" grpId="0" autoUpdateAnimBg="0"/>
      <p:bldP spid="415813" grpId="0" autoUpdateAnimBg="0"/>
      <p:bldP spid="415814" grpId="0" autoUpdateAnimBg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7794" name="Rectangle 2">
            <a:extLst>
              <a:ext uri="{FF2B5EF4-FFF2-40B4-BE49-F238E27FC236}">
                <a16:creationId xmlns:a16="http://schemas.microsoft.com/office/drawing/2014/main" id="{4F2A81A4-2378-7842-B7A8-74AE6B1A12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609600"/>
            <a:ext cx="80010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BA" altLang="sr-Latn-RS" dirty="0"/>
              <a:t>tražnja</a:t>
            </a:r>
            <a:r>
              <a:rPr lang="en-US" altLang="sr-Latn-RS" dirty="0"/>
              <a:t>, MR, </a:t>
            </a:r>
            <a:r>
              <a:rPr lang="sr-Latn-BA" altLang="sr-Latn-RS" dirty="0"/>
              <a:t>i</a:t>
            </a:r>
            <a:r>
              <a:rPr lang="en-US" altLang="sr-Latn-RS" dirty="0"/>
              <a:t> TR</a:t>
            </a:r>
            <a:endParaRPr lang="en-US" altLang="sr-Latn-RS" sz="3400" dirty="0"/>
          </a:p>
        </p:txBody>
      </p:sp>
      <p:pic>
        <p:nvPicPr>
          <p:cNvPr id="52227" name="Picture 3" descr="Fig 6">
            <a:extLst>
              <a:ext uri="{FF2B5EF4-FFF2-40B4-BE49-F238E27FC236}">
                <a16:creationId xmlns:a16="http://schemas.microsoft.com/office/drawing/2014/main" id="{C754C4EF-58A4-5C4A-9C69-1C639255FF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01700" y="1658938"/>
            <a:ext cx="3821113" cy="4113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2228" name="Picture 4" descr="Fig 6">
            <a:extLst>
              <a:ext uri="{FF2B5EF4-FFF2-40B4-BE49-F238E27FC236}">
                <a16:creationId xmlns:a16="http://schemas.microsoft.com/office/drawing/2014/main" id="{772CC67D-C2DE-DB48-9B7B-E2477F5467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954588" y="2084388"/>
            <a:ext cx="3802062" cy="2749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7797" name="Picture 5" descr="Fig 6">
            <a:extLst>
              <a:ext uri="{FF2B5EF4-FFF2-40B4-BE49-F238E27FC236}">
                <a16:creationId xmlns:a16="http://schemas.microsoft.com/office/drawing/2014/main" id="{83FCE452-F2ED-9646-872E-9377D8CF7D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68513" y="2005013"/>
            <a:ext cx="2595562" cy="1628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7798" name="Picture 6" descr="Fig 6">
            <a:extLst>
              <a:ext uri="{FF2B5EF4-FFF2-40B4-BE49-F238E27FC236}">
                <a16:creationId xmlns:a16="http://schemas.microsoft.com/office/drawing/2014/main" id="{4A3E9613-20F1-AC4C-B3E5-77C70568E4A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52638" y="1981200"/>
            <a:ext cx="2441575" cy="1601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7799" name="Picture 7" descr="Fig 6">
            <a:extLst>
              <a:ext uri="{FF2B5EF4-FFF2-40B4-BE49-F238E27FC236}">
                <a16:creationId xmlns:a16="http://schemas.microsoft.com/office/drawing/2014/main" id="{1E20E3A1-78A7-204B-9868-374CE2032A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081213" y="2046288"/>
            <a:ext cx="2695575" cy="345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7800" name="Picture 8" descr="Fig 6">
            <a:extLst>
              <a:ext uri="{FF2B5EF4-FFF2-40B4-BE49-F238E27FC236}">
                <a16:creationId xmlns:a16="http://schemas.microsoft.com/office/drawing/2014/main" id="{EBF5AC75-83B6-404F-896E-04EE02760B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446338" y="2605088"/>
            <a:ext cx="2044700" cy="2827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7801" name="Picture 9" descr="Fig 6">
            <a:extLst>
              <a:ext uri="{FF2B5EF4-FFF2-40B4-BE49-F238E27FC236}">
                <a16:creationId xmlns:a16="http://schemas.microsoft.com/office/drawing/2014/main" id="{E050900B-CD2E-6143-9964-BBF7EE10DBC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708650" y="2365375"/>
            <a:ext cx="3051175" cy="209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7802" name="Picture 10" descr="Fig 6">
            <a:extLst>
              <a:ext uri="{FF2B5EF4-FFF2-40B4-BE49-F238E27FC236}">
                <a16:creationId xmlns:a16="http://schemas.microsoft.com/office/drawing/2014/main" id="{3A5233BB-3CB0-5A45-BF3C-31F0A5A4264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076950" y="2352675"/>
            <a:ext cx="2449513" cy="1455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2235" name="Text Box 11">
            <a:extLst>
              <a:ext uri="{FF2B5EF4-FFF2-40B4-BE49-F238E27FC236}">
                <a16:creationId xmlns:a16="http://schemas.microsoft.com/office/drawing/2014/main" id="{776A3B28-2FCC-5949-8BFA-F5E8A1A0104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44763" y="5526088"/>
            <a:ext cx="1457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r-Latn-RS">
                <a:solidFill>
                  <a:srgbClr val="333333"/>
                </a:solidFill>
                <a:latin typeface="Futura Lt BT" panose="020B0602020204020303" pitchFamily="34" charset="-79"/>
              </a:rPr>
              <a:t>Panel A</a:t>
            </a:r>
          </a:p>
        </p:txBody>
      </p:sp>
      <p:sp>
        <p:nvSpPr>
          <p:cNvPr id="52236" name="Text Box 12">
            <a:extLst>
              <a:ext uri="{FF2B5EF4-FFF2-40B4-BE49-F238E27FC236}">
                <a16:creationId xmlns:a16="http://schemas.microsoft.com/office/drawing/2014/main" id="{5856EBD2-BD05-2F4F-A13E-1092F81F610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62788" y="5400675"/>
            <a:ext cx="14589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sr-Latn-RS">
                <a:solidFill>
                  <a:srgbClr val="333333"/>
                </a:solidFill>
                <a:latin typeface="Futura Lt BT" panose="020B0602020204020303" pitchFamily="34" charset="-79"/>
              </a:rPr>
              <a:t>Panel B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7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7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7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17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17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7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17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Slide Number Placeholder 3">
            <a:extLst>
              <a:ext uri="{FF2B5EF4-FFF2-40B4-BE49-F238E27FC236}">
                <a16:creationId xmlns:a16="http://schemas.microsoft.com/office/drawing/2014/main" id="{5630F9C2-9E66-944F-B404-5451118204A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5992813" y="6272213"/>
            <a:ext cx="2454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algn="r"/>
            <a:r>
              <a:rPr lang="en-US" altLang="sr-Latn-RS" sz="1000" b="0">
                <a:solidFill>
                  <a:srgbClr val="69240C"/>
                </a:solidFill>
              </a:rPr>
              <a:t>6-</a:t>
            </a:r>
            <a:fld id="{D9ADB3B4-D345-CD4C-9F82-E2C48E1601E9}" type="slidenum">
              <a:rPr lang="en-US" altLang="sr-Latn-RS" sz="1000" b="0">
                <a:solidFill>
                  <a:srgbClr val="69240C"/>
                </a:solidFill>
              </a:rPr>
              <a:pPr algn="r"/>
              <a:t>35</a:t>
            </a:fld>
            <a:endParaRPr lang="en-US" altLang="sr-Latn-RS" sz="1000" b="0">
              <a:solidFill>
                <a:srgbClr val="69240C"/>
              </a:solidFill>
            </a:endParaRPr>
          </a:p>
        </p:txBody>
      </p:sp>
      <p:sp>
        <p:nvSpPr>
          <p:cNvPr id="419842" name="Rectangle 2">
            <a:extLst>
              <a:ext uri="{FF2B5EF4-FFF2-40B4-BE49-F238E27FC236}">
                <a16:creationId xmlns:a16="http://schemas.microsoft.com/office/drawing/2014/main" id="{D1F2A3D4-01EB-434B-A56C-88FCA04688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BA" altLang="sr-Latn-RS" dirty="0"/>
              <a:t>Tražnja i marginalni prihod</a:t>
            </a:r>
            <a:endParaRPr lang="en-US" altLang="sr-Latn-RS" dirty="0"/>
          </a:p>
        </p:txBody>
      </p:sp>
      <p:sp>
        <p:nvSpPr>
          <p:cNvPr id="419843" name="Rectangle 3">
            <a:extLst>
              <a:ext uri="{FF2B5EF4-FFF2-40B4-BE49-F238E27FC236}">
                <a16:creationId xmlns:a16="http://schemas.microsoft.com/office/drawing/2014/main" id="{3B50DF57-FA9A-3E46-B70B-EF08D9FB024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sr-Latn-BA" altLang="sr-Latn-RS" dirty="0"/>
              <a:t>Kada je inverzna kriva tražnje linearna, </a:t>
            </a:r>
            <a:r>
              <a:rPr lang="en-US" altLang="sr-Latn-RS" dirty="0"/>
              <a:t> </a:t>
            </a:r>
            <a:r>
              <a:rPr lang="en-US" altLang="sr-Latn-RS" i="1" dirty="0">
                <a:latin typeface="Times New Roman" panose="02020603050405020304" pitchFamily="18" charset="0"/>
              </a:rPr>
              <a:t>P = A + BQ   (A &gt; 0, B &lt; 0)</a:t>
            </a:r>
            <a:endParaRPr lang="sr-Latn-BA" altLang="sr-Latn-RS" i="1" dirty="0">
              <a:latin typeface="Times New Roman" panose="02020603050405020304" pitchFamily="18" charset="0"/>
            </a:endParaRPr>
          </a:p>
          <a:p>
            <a:pPr marL="0" indent="0" eaLnBrk="1" hangingPunct="1">
              <a:buFont typeface="Wingdings" pitchFamily="2" charset="2"/>
              <a:buNone/>
              <a:defRPr/>
            </a:pPr>
            <a:endParaRPr lang="en-US" altLang="sr-Latn-RS" i="1" dirty="0">
              <a:latin typeface="Times New Roman" panose="02020603050405020304" pitchFamily="18" charset="0"/>
            </a:endParaRPr>
          </a:p>
          <a:p>
            <a:pPr lvl="1" eaLnBrk="1" hangingPunct="1">
              <a:defRPr/>
            </a:pPr>
            <a:r>
              <a:rPr lang="en-US" altLang="sr-Latn-RS" dirty="0"/>
              <a:t>Marginal</a:t>
            </a:r>
            <a:r>
              <a:rPr lang="sr-Latn-BA" altLang="sr-Latn-RS" dirty="0"/>
              <a:t>ni prihod je takođe linearna, presjeca vertikalnu osu (osu cijene) u istoj vrijednosti kao i kriva tražnje, i ima dvostruko veći nagib (dvodtuko strmija) u odnosu na nagib tražnje </a:t>
            </a:r>
          </a:p>
          <a:p>
            <a:pPr marL="274637" lvl="1" indent="0" eaLnBrk="1" hangingPunct="1">
              <a:buFont typeface="Wingdings" pitchFamily="2" charset="2"/>
              <a:buNone/>
              <a:defRPr/>
            </a:pPr>
            <a:r>
              <a:rPr lang="sr-Latn-BA" altLang="sr-Latn-RS" sz="3200" b="1" i="1" dirty="0">
                <a:latin typeface="Times New Roman" panose="02020603050405020304" pitchFamily="18" charset="0"/>
              </a:rPr>
              <a:t>                        </a:t>
            </a:r>
            <a:r>
              <a:rPr lang="en-US" altLang="sr-Latn-RS" sz="3200" b="1" i="1" dirty="0">
                <a:latin typeface="Times New Roman" panose="02020603050405020304" pitchFamily="18" charset="0"/>
              </a:rPr>
              <a:t>MR = A + 2BQ</a:t>
            </a:r>
          </a:p>
          <a:p>
            <a:pPr lvl="1" eaLnBrk="1" hangingPunct="1">
              <a:defRPr/>
            </a:pPr>
            <a:endParaRPr lang="en-US" altLang="sr-Latn-R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1984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98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198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43" grpId="0" build="p" bldLvl="2" autoUpdateAnimBg="0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1890" name="Rectangle 2">
            <a:extLst>
              <a:ext uri="{FF2B5EF4-FFF2-40B4-BE49-F238E27FC236}">
                <a16:creationId xmlns:a16="http://schemas.microsoft.com/office/drawing/2014/main" id="{10DF79BF-C835-2B4E-8F18-678B4430C80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143000" y="469900"/>
            <a:ext cx="7620000" cy="8382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r-Latn-BA" altLang="sr-Latn-RS" sz="3600" dirty="0"/>
              <a:t>Linearna tražnja, </a:t>
            </a:r>
            <a:r>
              <a:rPr lang="en-US" altLang="sr-Latn-RS" sz="3600" dirty="0"/>
              <a:t>MR, </a:t>
            </a:r>
            <a:r>
              <a:rPr lang="sr-Latn-BA" altLang="sr-Latn-RS" sz="3600" dirty="0"/>
              <a:t>i</a:t>
            </a:r>
            <a:r>
              <a:rPr lang="en-US" altLang="sr-Latn-RS" sz="3600" dirty="0"/>
              <a:t> </a:t>
            </a:r>
            <a:r>
              <a:rPr lang="en-US" altLang="sr-Latn-RS" sz="3600" dirty="0" err="1"/>
              <a:t>Elasti</a:t>
            </a:r>
            <a:r>
              <a:rPr lang="sr-Latn-BA" altLang="sr-Latn-RS" sz="3600" dirty="0"/>
              <a:t>čnost</a:t>
            </a:r>
            <a:endParaRPr lang="en-US" altLang="sr-Latn-RS" sz="3200" dirty="0"/>
          </a:p>
        </p:txBody>
      </p:sp>
      <p:pic>
        <p:nvPicPr>
          <p:cNvPr id="56323" name="Picture 3" descr="Fig 6">
            <a:extLst>
              <a:ext uri="{FF2B5EF4-FFF2-40B4-BE49-F238E27FC236}">
                <a16:creationId xmlns:a16="http://schemas.microsoft.com/office/drawing/2014/main" id="{389696CA-B9B9-DC48-92C9-BF6EA24A607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28675" y="2347913"/>
            <a:ext cx="7934325" cy="3276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892" name="Picture 4" descr="Fig 6">
            <a:extLst>
              <a:ext uri="{FF2B5EF4-FFF2-40B4-BE49-F238E27FC236}">
                <a16:creationId xmlns:a16="http://schemas.microsoft.com/office/drawing/2014/main" id="{A006FDC0-2FAE-B045-86FE-31FF03101B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58863" y="2957513"/>
            <a:ext cx="3530600" cy="239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893" name="Picture 5" descr="Fig 6">
            <a:extLst>
              <a:ext uri="{FF2B5EF4-FFF2-40B4-BE49-F238E27FC236}">
                <a16:creationId xmlns:a16="http://schemas.microsoft.com/office/drawing/2014/main" id="{9161DB7E-2027-BE44-A196-51163C6440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506538" y="2763838"/>
            <a:ext cx="1925637" cy="346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894" name="Picture 6" descr="Fig 6">
            <a:extLst>
              <a:ext uri="{FF2B5EF4-FFF2-40B4-BE49-F238E27FC236}">
                <a16:creationId xmlns:a16="http://schemas.microsoft.com/office/drawing/2014/main" id="{569CADFD-B149-3640-9372-E5FF7EABA9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373688" y="3484563"/>
            <a:ext cx="3367087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895" name="Picture 7" descr="Fig 6">
            <a:extLst>
              <a:ext uri="{FF2B5EF4-FFF2-40B4-BE49-F238E27FC236}">
                <a16:creationId xmlns:a16="http://schemas.microsoft.com/office/drawing/2014/main" id="{71EBEE0A-7763-EB47-9163-69F4F0D007E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194550" y="3281363"/>
            <a:ext cx="1682750" cy="555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896" name="Picture 8" descr="Fig 6">
            <a:extLst>
              <a:ext uri="{FF2B5EF4-FFF2-40B4-BE49-F238E27FC236}">
                <a16:creationId xmlns:a16="http://schemas.microsoft.com/office/drawing/2014/main" id="{3EDA54F1-C842-DB40-B2AB-B92FB79792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5213" y="3786188"/>
            <a:ext cx="1860550" cy="1117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897" name="Picture 9" descr="Fig 6">
            <a:extLst>
              <a:ext uri="{FF2B5EF4-FFF2-40B4-BE49-F238E27FC236}">
                <a16:creationId xmlns:a16="http://schemas.microsoft.com/office/drawing/2014/main" id="{D87A447D-76F4-E34B-ABC6-1FDF91098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932613" y="3095625"/>
            <a:ext cx="150812" cy="179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898" name="Picture 10" descr="Fig 6">
            <a:extLst>
              <a:ext uri="{FF2B5EF4-FFF2-40B4-BE49-F238E27FC236}">
                <a16:creationId xmlns:a16="http://schemas.microsoft.com/office/drawing/2014/main" id="{DB71258A-9C0A-CA49-BEA0-8DA850A9887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041900" y="3451225"/>
            <a:ext cx="1970088" cy="1000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899" name="Picture 11" descr="Fig 6">
            <a:extLst>
              <a:ext uri="{FF2B5EF4-FFF2-40B4-BE49-F238E27FC236}">
                <a16:creationId xmlns:a16="http://schemas.microsoft.com/office/drawing/2014/main" id="{2742E653-15DE-5D47-858F-F75FC07E9D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1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247775" y="2927350"/>
            <a:ext cx="16160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900" name="Picture 12" descr="FIg 6">
            <a:extLst>
              <a:ext uri="{FF2B5EF4-FFF2-40B4-BE49-F238E27FC236}">
                <a16:creationId xmlns:a16="http://schemas.microsoft.com/office/drawing/2014/main" id="{1FE2C9DB-020C-184D-A319-C03DC5C9C5B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882900" y="3482975"/>
            <a:ext cx="654050" cy="30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901" name="Picture 13" descr="Fig 6">
            <a:extLst>
              <a:ext uri="{FF2B5EF4-FFF2-40B4-BE49-F238E27FC236}">
                <a16:creationId xmlns:a16="http://schemas.microsoft.com/office/drawing/2014/main" id="{44247423-954C-914F-81DE-9EAC11CCC8C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906713" y="3767138"/>
            <a:ext cx="1619250" cy="908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902" name="Picture 14" descr="Fig 6">
            <a:extLst>
              <a:ext uri="{FF2B5EF4-FFF2-40B4-BE49-F238E27FC236}">
                <a16:creationId xmlns:a16="http://schemas.microsoft.com/office/drawing/2014/main" id="{5421D8CE-C5CC-2D46-A68B-F86A8980FE9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402263" y="2733675"/>
            <a:ext cx="1573212" cy="350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903" name="Picture 15" descr="Fig 6">
            <a:extLst>
              <a:ext uri="{FF2B5EF4-FFF2-40B4-BE49-F238E27FC236}">
                <a16:creationId xmlns:a16="http://schemas.microsoft.com/office/drawing/2014/main" id="{E2DFF672-5CCD-E04E-AE07-023ADFDCB8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4825" y="2552700"/>
            <a:ext cx="280988" cy="450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904" name="Picture 16" descr="Fig 6">
            <a:extLst>
              <a:ext uri="{FF2B5EF4-FFF2-40B4-BE49-F238E27FC236}">
                <a16:creationId xmlns:a16="http://schemas.microsoft.com/office/drawing/2014/main" id="{9642E48E-F2CD-EF45-9BC3-136CA51052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6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050088" y="2749550"/>
            <a:ext cx="1571625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905" name="Picture 17" descr="Fig 6">
            <a:extLst>
              <a:ext uri="{FF2B5EF4-FFF2-40B4-BE49-F238E27FC236}">
                <a16:creationId xmlns:a16="http://schemas.microsoft.com/office/drawing/2014/main" id="{58F611D1-6E2A-2946-90C7-318B864EB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65363" y="3559175"/>
            <a:ext cx="150812" cy="1349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21906" name="Picture 18" descr="Fig 6">
            <a:extLst>
              <a:ext uri="{FF2B5EF4-FFF2-40B4-BE49-F238E27FC236}">
                <a16:creationId xmlns:a16="http://schemas.microsoft.com/office/drawing/2014/main" id="{7C9F17A2-76D1-0C43-8A31-C2FC87D66EA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8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065213" y="3525838"/>
            <a:ext cx="1309687" cy="673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1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4218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218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4218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4218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421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2" presetID="22" presetClass="entr" presetSubtype="8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218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218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4219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4219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4219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4219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421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9" dur="500"/>
                                        <p:tgtEl>
                                          <p:spTgt spid="4219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 nodeType="clickPar">
                      <p:stCondLst>
                        <p:cond delay="indefinite"/>
                      </p:stCondLst>
                      <p:childTnLst>
                        <p:par>
                          <p:cTn id="7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19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4" dur="500"/>
                                        <p:tgtEl>
                                          <p:spTgt spid="4219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Number Placeholder 3">
            <a:extLst>
              <a:ext uri="{FF2B5EF4-FFF2-40B4-BE49-F238E27FC236}">
                <a16:creationId xmlns:a16="http://schemas.microsoft.com/office/drawing/2014/main" id="{E9A16349-B515-8D49-9C8E-F608F3D9AB5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xfrm>
            <a:off x="5992813" y="6272213"/>
            <a:ext cx="2454275" cy="3651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algn="r"/>
            <a:r>
              <a:rPr lang="en-US" altLang="sr-Latn-RS" sz="1000" b="0">
                <a:solidFill>
                  <a:srgbClr val="69240C"/>
                </a:solidFill>
              </a:rPr>
              <a:t>6-</a:t>
            </a:r>
            <a:fld id="{BC70B93D-97AD-DE44-B7E8-07B7BCFA12FE}" type="slidenum">
              <a:rPr lang="en-US" altLang="sr-Latn-RS" sz="1000" b="0">
                <a:solidFill>
                  <a:srgbClr val="69240C"/>
                </a:solidFill>
              </a:rPr>
              <a:pPr algn="r"/>
              <a:t>37</a:t>
            </a:fld>
            <a:endParaRPr lang="en-US" altLang="sr-Latn-RS" sz="1000" b="0">
              <a:solidFill>
                <a:srgbClr val="69240C"/>
              </a:solidFill>
            </a:endParaRPr>
          </a:p>
        </p:txBody>
      </p:sp>
      <p:sp>
        <p:nvSpPr>
          <p:cNvPr id="423938" name="Rectangle 2">
            <a:extLst>
              <a:ext uri="{FF2B5EF4-FFF2-40B4-BE49-F238E27FC236}">
                <a16:creationId xmlns:a16="http://schemas.microsoft.com/office/drawing/2014/main" id="{9FD09ED7-5B99-7B41-8A47-823ADD2A1B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39554" y="135526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altLang="sr-Latn-RS" dirty="0"/>
              <a:t>MR, TR, </a:t>
            </a:r>
            <a:r>
              <a:rPr lang="sr-Latn-BA" altLang="sr-Latn-RS" dirty="0"/>
              <a:t>i</a:t>
            </a:r>
            <a:r>
              <a:rPr lang="en-US" altLang="sr-Latn-RS" dirty="0"/>
              <a:t> </a:t>
            </a:r>
            <a:r>
              <a:rPr lang="sr-Latn-BA" altLang="sr-Latn-RS" dirty="0"/>
              <a:t>cjenovna elastičnost tražnje</a:t>
            </a:r>
            <a:endParaRPr lang="en-US" altLang="sr-Latn-RS" dirty="0"/>
          </a:p>
        </p:txBody>
      </p:sp>
      <p:graphicFrame>
        <p:nvGraphicFramePr>
          <p:cNvPr id="423939" name="Group 3">
            <a:extLst>
              <a:ext uri="{FF2B5EF4-FFF2-40B4-BE49-F238E27FC236}">
                <a16:creationId xmlns:a16="http://schemas.microsoft.com/office/drawing/2014/main" id="{072133C6-F137-0746-A6F1-B31C57A26232}"/>
              </a:ext>
            </a:extLst>
          </p:cNvPr>
          <p:cNvGraphicFramePr>
            <a:graphicFrameLocks noGrp="1"/>
          </p:cNvGraphicFramePr>
          <p:nvPr/>
        </p:nvGraphicFramePr>
        <p:xfrm>
          <a:off x="530225" y="1544638"/>
          <a:ext cx="7907338" cy="5038725"/>
        </p:xfrm>
        <a:graphic>
          <a:graphicData uri="http://schemas.openxmlformats.org/drawingml/2006/table">
            <a:tbl>
              <a:tblPr/>
              <a:tblGrid>
                <a:gridCol w="15272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3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462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462997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MR</a:t>
                      </a:r>
                      <a:endParaRPr kumimoji="0" lang="en-US" altLang="sr-Latn-R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</a:rPr>
                        <a:t>TR</a:t>
                      </a:r>
                      <a:endParaRPr kumimoji="0" lang="en-US" altLang="sr-Latn-R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T="45716" marB="45716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r-Latn-BA" altLang="sr-Latn-RS" sz="3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32"/>
                          </a:solidFill>
                          <a:effectLst/>
                          <a:latin typeface="Arial" panose="020B0604020202020204" pitchFamily="34" charset="0"/>
                          <a:sym typeface="Symbol" panose="05050102010706020507" pitchFamily="18" charset="2"/>
                        </a:rPr>
                        <a:t>Cjenovna elastičnost tražnje</a:t>
                      </a:r>
                      <a:endParaRPr kumimoji="0" lang="en-US" altLang="sr-Latn-RS" sz="3000" b="1" i="0" u="none" strike="noStrike" cap="none" normalizeH="0" baseline="0" dirty="0">
                        <a:ln>
                          <a:noFill/>
                        </a:ln>
                        <a:solidFill>
                          <a:srgbClr val="000032"/>
                        </a:solidFill>
                        <a:effectLst/>
                        <a:latin typeface="Arial" panose="020B0604020202020204" pitchFamily="34" charset="0"/>
                        <a:sym typeface="Symbol" panose="05050102010706020507" pitchFamily="18" charset="2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8892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3000" b="1" i="1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Times New Roman" panose="02020603050405020304" pitchFamily="18" charset="0"/>
                        </a:rPr>
                        <a:t>MR</a:t>
                      </a:r>
                      <a:r>
                        <a:rPr kumimoji="0" lang="en-US" altLang="sr-Latn-RS" sz="30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&gt; 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3000" b="0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sym typeface="Symbol" panose="05050102010706020507" pitchFamily="18" charset="2"/>
                        </a:rPr>
                        <a:t>Elastic      (</a:t>
                      </a:r>
                      <a:r>
                        <a:rPr kumimoji="0" lang="en-US" altLang="sr-Latn-RS" sz="3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E</a:t>
                      </a:r>
                      <a:r>
                        <a:rPr kumimoji="0" lang="en-US" altLang="sr-Latn-R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sym typeface="Symbol" panose="05050102010706020507" pitchFamily="18" charset="2"/>
                        </a:rPr>
                        <a:t>&gt; 1)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580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3000" b="1" i="1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Times New Roman" panose="02020603050405020304" pitchFamily="18" charset="0"/>
                        </a:rPr>
                        <a:t>MR</a:t>
                      </a:r>
                      <a:r>
                        <a:rPr kumimoji="0" lang="en-US" altLang="sr-Latn-RS" sz="30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= 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3000" b="0" i="0" u="none" strike="noStrike" cap="none" normalizeH="0" baseline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sym typeface="Symbol" panose="05050102010706020507" pitchFamily="18" charset="2"/>
                        </a:rPr>
                        <a:t>Unit elastic (</a:t>
                      </a:r>
                      <a:r>
                        <a:rPr kumimoji="0" lang="en-US" altLang="sr-Latn-RS" sz="3000" b="1" i="1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E</a:t>
                      </a:r>
                      <a:r>
                        <a:rPr kumimoji="0" lang="en-US" altLang="sr-Latn-RS" sz="3000" b="0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sym typeface="Symbol" panose="05050102010706020507" pitchFamily="18" charset="2"/>
                        </a:rPr>
                        <a:t>= 1)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80991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3000" b="1" i="1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Times New Roman" panose="02020603050405020304" pitchFamily="18" charset="0"/>
                        </a:rPr>
                        <a:t>MR</a:t>
                      </a:r>
                      <a:r>
                        <a:rPr kumimoji="0" lang="en-US" altLang="sr-Latn-RS" sz="3000" b="0" i="0" u="none" strike="noStrike" cap="none" normalizeH="0" baseline="0">
                          <a:ln>
                            <a:noFill/>
                          </a:ln>
                          <a:solidFill>
                            <a:srgbClr val="3C386C"/>
                          </a:solidFill>
                          <a:effectLst/>
                          <a:latin typeface="Comic Sans MS" panose="030F0702030302020204" pitchFamily="66" charset="0"/>
                        </a:rPr>
                        <a:t> &lt; 0</a:t>
                      </a:r>
                    </a:p>
                  </a:txBody>
                  <a:tcPr marT="45716" marB="4571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3000" b="0" i="0" u="none" strike="noStrike" cap="none" normalizeH="0" baseline="0" dirty="0">
                        <a:ln>
                          <a:noFill/>
                        </a:ln>
                        <a:solidFill>
                          <a:srgbClr val="3C386C"/>
                        </a:solidFill>
                        <a:effectLst/>
                        <a:latin typeface="Comic Sans MS" panose="030F0702030302020204" pitchFamily="66" charset="0"/>
                      </a:endParaRP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3000" b="1">
                          <a:solidFill>
                            <a:srgbClr val="000032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600">
                          <a:solidFill>
                            <a:srgbClr val="3C386C"/>
                          </a:solidFill>
                          <a:latin typeface="Comic Sans MS" panose="030F0702030302020204" pitchFamily="66" charset="0"/>
                        </a:defRPr>
                      </a:lvl2pPr>
                      <a:lvl3pPr>
                        <a:spcBef>
                          <a:spcPct val="20000"/>
                        </a:spcBef>
                        <a:buSzPct val="75000"/>
                        <a:buFont typeface="Wingdings" panose="05000000000000000000" pitchFamily="2" charset="2"/>
                        <a:defRPr sz="2200">
                          <a:solidFill>
                            <a:srgbClr val="800000"/>
                          </a:solidFill>
                          <a:latin typeface="Comic Sans MS" panose="030F0702030302020204" pitchFamily="66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sym typeface="Symbol" panose="05050102010706020507" pitchFamily="18" charset="2"/>
                        </a:rPr>
                        <a:t>Inelastic  (</a:t>
                      </a:r>
                      <a:r>
                        <a:rPr kumimoji="0" lang="en-US" altLang="sr-Latn-RS" sz="3000" b="1" i="1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sym typeface="Symbol" panose="05050102010706020507" pitchFamily="18" charset="2"/>
                        </a:rPr>
                        <a:t>E</a:t>
                      </a:r>
                      <a:r>
                        <a:rPr kumimoji="0" lang="en-US" altLang="sr-Latn-RS" sz="3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Comic Sans MS" panose="030F0702030302020204" pitchFamily="66" charset="0"/>
                          <a:sym typeface="Symbol" panose="05050102010706020507" pitchFamily="18" charset="2"/>
                        </a:rPr>
                        <a:t>&lt; 1)</a:t>
                      </a:r>
                    </a:p>
                  </a:txBody>
                  <a:tcPr marT="45716" marB="4571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423961" name="Text Box 25">
            <a:extLst>
              <a:ext uri="{FF2B5EF4-FFF2-40B4-BE49-F238E27FC236}">
                <a16:creationId xmlns:a16="http://schemas.microsoft.com/office/drawing/2014/main" id="{065B0D32-2D44-CE4B-AB17-6BB36C3A9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575" y="4202113"/>
            <a:ext cx="2403475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Jed. e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last</a:t>
            </a: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.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      (</a:t>
            </a:r>
            <a:r>
              <a:rPr lang="en-US" altLang="sr-Latn-RS" sz="3000" b="1" i="1">
                <a:solidFill>
                  <a:srgbClr val="3C386C"/>
                </a:solidFill>
                <a:sym typeface="Symbol" pitchFamily="2" charset="2"/>
              </a:rPr>
              <a:t>E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= 1)</a:t>
            </a:r>
          </a:p>
        </p:txBody>
      </p:sp>
      <p:sp>
        <p:nvSpPr>
          <p:cNvPr id="423962" name="Text Box 26">
            <a:extLst>
              <a:ext uri="{FF2B5EF4-FFF2-40B4-BE49-F238E27FC236}">
                <a16:creationId xmlns:a16="http://schemas.microsoft.com/office/drawing/2014/main" id="{34C26FB0-5AA8-C54E-A426-A775F79659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24575" y="5341938"/>
            <a:ext cx="24034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Neelast.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      (</a:t>
            </a:r>
            <a:r>
              <a:rPr lang="en-US" altLang="sr-Latn-RS" sz="3000" b="1" i="1">
                <a:solidFill>
                  <a:srgbClr val="3C386C"/>
                </a:solidFill>
                <a:sym typeface="Symbol" pitchFamily="2" charset="2"/>
              </a:rPr>
              <a:t>E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&lt; 1)</a:t>
            </a:r>
          </a:p>
        </p:txBody>
      </p:sp>
      <p:sp>
        <p:nvSpPr>
          <p:cNvPr id="423963" name="Text Box 27">
            <a:extLst>
              <a:ext uri="{FF2B5EF4-FFF2-40B4-BE49-F238E27FC236}">
                <a16:creationId xmlns:a16="http://schemas.microsoft.com/office/drawing/2014/main" id="{82025342-2E7D-CD4E-A688-572DBE3623A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137275" y="3057525"/>
            <a:ext cx="2403475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Elastična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      (</a:t>
            </a:r>
            <a:r>
              <a:rPr lang="en-US" altLang="sr-Latn-RS" sz="3000" b="1" i="1">
                <a:solidFill>
                  <a:srgbClr val="3C386C"/>
                </a:solidFill>
                <a:sym typeface="Symbol" pitchFamily="2" charset="2"/>
              </a:rPr>
              <a:t>E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  <a:sym typeface="Symbol" pitchFamily="2" charset="2"/>
              </a:rPr>
              <a:t>&gt; 1)</a:t>
            </a:r>
          </a:p>
        </p:txBody>
      </p:sp>
      <p:sp>
        <p:nvSpPr>
          <p:cNvPr id="423965" name="Text Box 29">
            <a:extLst>
              <a:ext uri="{FF2B5EF4-FFF2-40B4-BE49-F238E27FC236}">
                <a16:creationId xmlns:a16="http://schemas.microsoft.com/office/drawing/2014/main" id="{CF002987-8B7B-DC41-BB37-0A5F8A577E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5243513"/>
            <a:ext cx="3765550" cy="1416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sr-Latn-RS" sz="3000" b="1" i="1">
                <a:solidFill>
                  <a:srgbClr val="3C386C"/>
                </a:solidFill>
              </a:rPr>
              <a:t>TR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se smanjue kako se</a:t>
            </a:r>
            <a:r>
              <a:rPr lang="en-US" altLang="sr-Latn-RS" sz="3000" b="1" i="1">
                <a:solidFill>
                  <a:srgbClr val="3C386C"/>
                </a:solidFill>
              </a:rPr>
              <a:t>Q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povećava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  <a:r>
              <a:rPr lang="en-US" altLang="sr-Latn-RS" sz="2600">
                <a:solidFill>
                  <a:srgbClr val="3C386C"/>
                </a:solidFill>
                <a:latin typeface="Comic Sans MS" panose="030F0902030302020204" pitchFamily="66" charset="0"/>
              </a:rPr>
              <a:t>(</a:t>
            </a:r>
            <a:r>
              <a:rPr lang="en-US" altLang="sr-Latn-RS" sz="2600" b="1" i="1">
                <a:solidFill>
                  <a:srgbClr val="3C386C"/>
                </a:solidFill>
              </a:rPr>
              <a:t>P</a:t>
            </a:r>
            <a:r>
              <a:rPr lang="sr-Latn-BA" altLang="sr-Latn-RS" sz="2600" b="1" i="1">
                <a:solidFill>
                  <a:srgbClr val="3C386C"/>
                </a:solidFill>
              </a:rPr>
              <a:t> </a:t>
            </a:r>
            <a:r>
              <a:rPr lang="sr-Latn-BA" altLang="sr-Latn-RS" sz="2600" i="1">
                <a:solidFill>
                  <a:srgbClr val="3C386C"/>
                </a:solidFill>
              </a:rPr>
              <a:t>se smanjuje</a:t>
            </a:r>
            <a:r>
              <a:rPr lang="sr-Latn-BA" altLang="sr-Latn-RS" sz="2600" b="1" i="1">
                <a:solidFill>
                  <a:srgbClr val="3C386C"/>
                </a:solidFill>
              </a:rPr>
              <a:t>)</a:t>
            </a:r>
            <a:endParaRPr lang="en-US" altLang="sr-Latn-RS" sz="2600">
              <a:solidFill>
                <a:srgbClr val="3C386C"/>
              </a:solidFill>
              <a:latin typeface="Comic Sans MS" panose="030F0902030302020204" pitchFamily="66" charset="0"/>
            </a:endParaRPr>
          </a:p>
        </p:txBody>
      </p:sp>
      <p:sp>
        <p:nvSpPr>
          <p:cNvPr id="423966" name="Text Box 30">
            <a:extLst>
              <a:ext uri="{FF2B5EF4-FFF2-40B4-BE49-F238E27FC236}">
                <a16:creationId xmlns:a16="http://schemas.microsoft.com/office/drawing/2014/main" id="{B392D087-B48E-374C-9419-7A26505397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68500" y="4291013"/>
            <a:ext cx="4024313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sr-Latn-RS" sz="3000" b="1" i="1">
                <a:solidFill>
                  <a:srgbClr val="3C386C"/>
                </a:solidFill>
              </a:rPr>
              <a:t>TR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ima maksimalnu vrijednost</a:t>
            </a:r>
            <a:endParaRPr lang="en-US" altLang="sr-Latn-RS" sz="3000">
              <a:solidFill>
                <a:srgbClr val="3C386C"/>
              </a:solidFill>
              <a:latin typeface="Comic Sans MS" panose="030F0902030302020204" pitchFamily="66" charset="0"/>
            </a:endParaRPr>
          </a:p>
        </p:txBody>
      </p:sp>
      <p:sp>
        <p:nvSpPr>
          <p:cNvPr id="423967" name="Text Box 31">
            <a:extLst>
              <a:ext uri="{FF2B5EF4-FFF2-40B4-BE49-F238E27FC236}">
                <a16:creationId xmlns:a16="http://schemas.microsoft.com/office/drawing/2014/main" id="{D544F306-7A7E-A542-9565-07CA4282CAB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048000"/>
            <a:ext cx="3587750" cy="101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sr-Latn-RS" sz="3000" b="1" i="1">
                <a:solidFill>
                  <a:srgbClr val="3C386C"/>
                </a:solidFill>
              </a:rPr>
              <a:t>TR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se povećava </a:t>
            </a:r>
            <a:r>
              <a:rPr lang="sr-Latn-BA" altLang="sr-Latn-RS" sz="2800">
                <a:solidFill>
                  <a:srgbClr val="3C386C"/>
                </a:solidFill>
                <a:latin typeface="Comic Sans MS" panose="030F0902030302020204" pitchFamily="66" charset="0"/>
              </a:rPr>
              <a:t>kako</a:t>
            </a: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 se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  <a:r>
              <a:rPr lang="en-US" altLang="sr-Latn-RS" sz="3000" b="1" i="1">
                <a:solidFill>
                  <a:srgbClr val="3C386C"/>
                </a:solidFill>
              </a:rPr>
              <a:t>Q</a:t>
            </a:r>
            <a:r>
              <a:rPr lang="en-US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 </a:t>
            </a:r>
            <a:r>
              <a:rPr lang="sr-Latn-BA" altLang="sr-Latn-RS" sz="3000">
                <a:solidFill>
                  <a:srgbClr val="3C386C"/>
                </a:solidFill>
                <a:latin typeface="Comic Sans MS" panose="030F0902030302020204" pitchFamily="66" charset="0"/>
              </a:rPr>
              <a:t>povećava</a:t>
            </a:r>
            <a:endParaRPr lang="en-US" altLang="sr-Latn-RS" sz="2600">
              <a:solidFill>
                <a:srgbClr val="3C386C"/>
              </a:solidFill>
              <a:latin typeface="Comic Sans MS" panose="030F0902030302020204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239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239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39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239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239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3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4239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3961" grpId="0" autoUpdateAnimBg="0"/>
      <p:bldP spid="423962" grpId="0" autoUpdateAnimBg="0"/>
      <p:bldP spid="423963" grpId="0" autoUpdateAnimBg="0"/>
      <p:bldP spid="423965" grpId="0" autoUpdateAnimBg="0"/>
      <p:bldP spid="423966" grpId="0" autoUpdateAnimBg="0"/>
      <p:bldP spid="423967" grpId="0" autoUpdateAnimBg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78D05221-FF23-6140-97A8-B5B1E37F15B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n-US" dirty="0"/>
              <a:t>HVALA NA P</a:t>
            </a:r>
            <a:r>
              <a:rPr lang="sr-Latn-RS" dirty="0"/>
              <a:t>AŽNJI!</a:t>
            </a:r>
            <a:endParaRPr lang="sr-Cyrl-RS" dirty="0"/>
          </a:p>
        </p:txBody>
      </p:sp>
      <p:sp>
        <p:nvSpPr>
          <p:cNvPr id="60419" name="Slide Number Placeholder 4">
            <a:extLst>
              <a:ext uri="{FF2B5EF4-FFF2-40B4-BE49-F238E27FC236}">
                <a16:creationId xmlns:a16="http://schemas.microsoft.com/office/drawing/2014/main" id="{D7F28AA9-6FF7-8C43-AE36-DC9D6CEB85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D664FBD6-B76A-FB4D-9EA7-DF40A0EEEE6D}" type="slidenum">
              <a:rPr lang="en-US" altLang="sr-Latn-RS">
                <a:solidFill>
                  <a:srgbClr val="FFFFFF"/>
                </a:solidFill>
              </a:rPr>
              <a:pPr/>
              <a:t>38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AutoShape 2">
            <a:extLst>
              <a:ext uri="{FF2B5EF4-FFF2-40B4-BE49-F238E27FC236}">
                <a16:creationId xmlns:a16="http://schemas.microsoft.com/office/drawing/2014/main" id="{09F7DDB4-17F1-5846-BBDF-4DDB6668DC5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r-Latn-RS"/>
              <a:t>Ukupan prihod</a:t>
            </a:r>
            <a:endParaRPr lang="en-US" altLang="sr-Latn-RS"/>
          </a:p>
        </p:txBody>
      </p:sp>
      <p:sp>
        <p:nvSpPr>
          <p:cNvPr id="12291" name="Rectangle 3">
            <a:extLst>
              <a:ext uri="{FF2B5EF4-FFF2-40B4-BE49-F238E27FC236}">
                <a16:creationId xmlns:a16="http://schemas.microsoft.com/office/drawing/2014/main" id="{654E4C02-5478-9045-91AF-3B0E72D0AB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r-Latn-RS"/>
              <a:t>Ukupan prihod je funkcija prodaje</a:t>
            </a:r>
          </a:p>
          <a:p>
            <a:pPr eaLnBrk="1" hangingPunct="1"/>
            <a:r>
              <a:rPr lang="sl-SI" altLang="sr-Latn-RS"/>
              <a:t>Prodaja zavisi od količine i c</a:t>
            </a:r>
            <a:r>
              <a:rPr lang="en-US" altLang="sr-Latn-RS"/>
              <a:t>ij</a:t>
            </a:r>
            <a:r>
              <a:rPr lang="sl-SI" altLang="sr-Latn-RS"/>
              <a:t>ene proizvoda</a:t>
            </a:r>
            <a:endParaRPr lang="en-US" altLang="sr-Latn-RS"/>
          </a:p>
        </p:txBody>
      </p:sp>
      <p:sp>
        <p:nvSpPr>
          <p:cNvPr id="12292" name="Slide Number Placeholder 5">
            <a:extLst>
              <a:ext uri="{FF2B5EF4-FFF2-40B4-BE49-F238E27FC236}">
                <a16:creationId xmlns:a16="http://schemas.microsoft.com/office/drawing/2014/main" id="{121075E9-3357-AA4B-B10E-C26724EA654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B67DA622-5E50-CD48-BFAC-34842468399B}" type="slidenum">
              <a:rPr lang="en-US" altLang="sr-Latn-RS">
                <a:solidFill>
                  <a:srgbClr val="FFFFFF"/>
                </a:solidFill>
              </a:rPr>
              <a:pPr/>
              <a:t>4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AutoShape 2">
            <a:extLst>
              <a:ext uri="{FF2B5EF4-FFF2-40B4-BE49-F238E27FC236}">
                <a16:creationId xmlns:a16="http://schemas.microsoft.com/office/drawing/2014/main" id="{E43DEC84-08C2-ED46-B921-BEB87C9A969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r-Latn-RS"/>
              <a:t>Ukupan prihod</a:t>
            </a:r>
            <a:endParaRPr lang="en-US" altLang="sr-Latn-RS"/>
          </a:p>
        </p:txBody>
      </p:sp>
      <p:graphicFrame>
        <p:nvGraphicFramePr>
          <p:cNvPr id="7171" name="Group 3">
            <a:extLst>
              <a:ext uri="{FF2B5EF4-FFF2-40B4-BE49-F238E27FC236}">
                <a16:creationId xmlns:a16="http://schemas.microsoft.com/office/drawing/2014/main" id="{CB268063-A712-8544-B16A-A4952C614DA6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838200" y="2362200"/>
          <a:ext cx="7693025" cy="3724275"/>
        </p:xfrm>
        <a:graphic>
          <a:graphicData uri="http://schemas.openxmlformats.org/drawingml/2006/table">
            <a:tbl>
              <a:tblPr/>
              <a:tblGrid>
                <a:gridCol w="25638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6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638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  <a:r>
                        <a:rPr kumimoji="0" lang="en-US" altLang="sr-Latn-R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ij</a:t>
                      </a:r>
                      <a:r>
                        <a:rPr kumimoji="0" lang="sl-SI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ena</a:t>
                      </a:r>
                      <a:endParaRPr kumimoji="0" lang="en-US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Količina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Ukupan prihod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endParaRPr kumimoji="0" lang="en-US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3357" name="Slide Number Placeholder 5">
            <a:extLst>
              <a:ext uri="{FF2B5EF4-FFF2-40B4-BE49-F238E27FC236}">
                <a16:creationId xmlns:a16="http://schemas.microsoft.com/office/drawing/2014/main" id="{6BBB5233-9400-C149-BEBC-B782FE58FAB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09CFA072-46FB-D946-8AE9-4596A91BECA8}" type="slidenum">
              <a:rPr lang="en-US" altLang="sr-Latn-RS">
                <a:solidFill>
                  <a:srgbClr val="FFFFFF"/>
                </a:solidFill>
              </a:rPr>
              <a:pPr/>
              <a:t>5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AutoShape 2">
            <a:extLst>
              <a:ext uri="{FF2B5EF4-FFF2-40B4-BE49-F238E27FC236}">
                <a16:creationId xmlns:a16="http://schemas.microsoft.com/office/drawing/2014/main" id="{12797BF2-CE3E-C44F-AE50-6C71304F245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r-Latn-RS" dirty="0"/>
              <a:t>Pros</a:t>
            </a:r>
            <a:r>
              <a:rPr lang="en-US" altLang="sr-Latn-RS" dirty="0"/>
              <a:t>J</a:t>
            </a:r>
            <a:r>
              <a:rPr lang="sl-SI" altLang="sr-Latn-RS" dirty="0"/>
              <a:t>ečan prihod</a:t>
            </a:r>
            <a:endParaRPr lang="en-US" altLang="sr-Latn-RS" dirty="0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A4FB11CB-D49E-0948-82E8-EB88AAC15E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r-Latn-RS"/>
              <a:t>Pros</a:t>
            </a:r>
            <a:r>
              <a:rPr lang="en-US" altLang="sr-Latn-RS"/>
              <a:t>j</a:t>
            </a:r>
            <a:r>
              <a:rPr lang="sl-SI" altLang="sr-Latn-RS"/>
              <a:t>ečan prihod je prihod po jednom proizvodu</a:t>
            </a:r>
          </a:p>
          <a:p>
            <a:pPr eaLnBrk="1" hangingPunct="1"/>
            <a:r>
              <a:rPr lang="sl-SI" altLang="sr-Latn-RS"/>
              <a:t>Pros</a:t>
            </a:r>
            <a:r>
              <a:rPr lang="en-US" altLang="sr-Latn-RS"/>
              <a:t>j</a:t>
            </a:r>
            <a:r>
              <a:rPr lang="sl-SI" altLang="sr-Latn-RS"/>
              <a:t>ečan prihod (</a:t>
            </a:r>
            <a:r>
              <a:rPr lang="en-US" altLang="sr-Latn-RS"/>
              <a:t>AR</a:t>
            </a:r>
            <a:r>
              <a:rPr lang="sl-SI" altLang="sr-Latn-RS"/>
              <a:t>) je količnik ukupnog prihoda (</a:t>
            </a:r>
            <a:r>
              <a:rPr lang="en-US" altLang="sr-Latn-RS"/>
              <a:t>TR</a:t>
            </a:r>
            <a:r>
              <a:rPr lang="sl-SI" altLang="sr-Latn-RS"/>
              <a:t>) i ukupne količine (Q) prodatih proizvoda, odnosno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sr-Latn-RS"/>
              <a:t>AR</a:t>
            </a:r>
            <a:r>
              <a:rPr lang="sl-SI" altLang="sr-Latn-RS"/>
              <a:t> = </a:t>
            </a:r>
            <a:r>
              <a:rPr lang="en-US" altLang="sr-Latn-RS"/>
              <a:t>TR</a:t>
            </a:r>
            <a:r>
              <a:rPr lang="sl-SI" altLang="sr-Latn-RS"/>
              <a:t>/Q</a:t>
            </a:r>
            <a:endParaRPr lang="en-US" altLang="sr-Latn-RS"/>
          </a:p>
        </p:txBody>
      </p:sp>
      <p:sp>
        <p:nvSpPr>
          <p:cNvPr id="14340" name="Slide Number Placeholder 5">
            <a:extLst>
              <a:ext uri="{FF2B5EF4-FFF2-40B4-BE49-F238E27FC236}">
                <a16:creationId xmlns:a16="http://schemas.microsoft.com/office/drawing/2014/main" id="{515E4E39-38ED-A344-9332-0DD92D06EE2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D0708F0B-E3C7-B64F-AF93-773FF6A10D8E}" type="slidenum">
              <a:rPr lang="en-US" altLang="sr-Latn-RS">
                <a:solidFill>
                  <a:srgbClr val="FFFFFF"/>
                </a:solidFill>
              </a:rPr>
              <a:pPr/>
              <a:t>6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AutoShape 2">
            <a:extLst>
              <a:ext uri="{FF2B5EF4-FFF2-40B4-BE49-F238E27FC236}">
                <a16:creationId xmlns:a16="http://schemas.microsoft.com/office/drawing/2014/main" id="{BBF5B919-6C64-4843-9CFE-F681BF57806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r-Latn-RS" dirty="0"/>
              <a:t>Pros</a:t>
            </a:r>
            <a:r>
              <a:rPr lang="en-US" altLang="sr-Latn-RS" dirty="0"/>
              <a:t>J</a:t>
            </a:r>
            <a:r>
              <a:rPr lang="sl-SI" altLang="sr-Latn-RS" dirty="0"/>
              <a:t>ečan prihod</a:t>
            </a:r>
            <a:endParaRPr lang="en-US" altLang="sr-Latn-RS" dirty="0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25BF4C83-F586-434E-8A5A-54B42D75E1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r-Latn-RS"/>
              <a:t>Kada je c</a:t>
            </a:r>
            <a:r>
              <a:rPr lang="en-US" altLang="sr-Latn-RS"/>
              <a:t>ij</a:t>
            </a:r>
            <a:r>
              <a:rPr lang="sl-SI" altLang="sr-Latn-RS"/>
              <a:t>ena proizvoda data, pros</a:t>
            </a:r>
            <a:r>
              <a:rPr lang="en-US" altLang="sr-Latn-RS"/>
              <a:t>j</a:t>
            </a:r>
            <a:r>
              <a:rPr lang="sl-SI" altLang="sr-Latn-RS"/>
              <a:t>ečan prihod je jednak c</a:t>
            </a:r>
            <a:r>
              <a:rPr lang="en-US" altLang="sr-Latn-RS"/>
              <a:t>ij</a:t>
            </a:r>
            <a:r>
              <a:rPr lang="sl-SI" altLang="sr-Latn-RS"/>
              <a:t>eni proizvoda</a:t>
            </a:r>
          </a:p>
          <a:p>
            <a:pPr eaLnBrk="1" hangingPunct="1"/>
            <a:r>
              <a:rPr lang="sl-SI" altLang="sr-Latn-RS"/>
              <a:t>Kada c</a:t>
            </a:r>
            <a:r>
              <a:rPr lang="en-US" altLang="sr-Latn-RS"/>
              <a:t>ij</a:t>
            </a:r>
            <a:r>
              <a:rPr lang="sl-SI" altLang="sr-Latn-RS"/>
              <a:t>ena proizvoda nije data, tj. kada se različiti proizvodi prodaju po različitim c</a:t>
            </a:r>
            <a:r>
              <a:rPr lang="en-US" altLang="sr-Latn-RS"/>
              <a:t>ij</a:t>
            </a:r>
            <a:r>
              <a:rPr lang="sl-SI" altLang="sr-Latn-RS"/>
              <a:t>enama, onda je pros</a:t>
            </a:r>
            <a:r>
              <a:rPr lang="en-US" altLang="sr-Latn-RS"/>
              <a:t>j</a:t>
            </a:r>
            <a:r>
              <a:rPr lang="sl-SI" altLang="sr-Latn-RS"/>
              <a:t>ečan prihod jednak pros</a:t>
            </a:r>
            <a:r>
              <a:rPr lang="en-US" altLang="sr-Latn-RS"/>
              <a:t>j</a:t>
            </a:r>
            <a:r>
              <a:rPr lang="sl-SI" altLang="sr-Latn-RS"/>
              <a:t>ečnoj prodajnoj c</a:t>
            </a:r>
            <a:r>
              <a:rPr lang="en-US" altLang="sr-Latn-RS"/>
              <a:t>ij</a:t>
            </a:r>
            <a:r>
              <a:rPr lang="sl-SI" altLang="sr-Latn-RS"/>
              <a:t>eni</a:t>
            </a:r>
          </a:p>
          <a:p>
            <a:pPr eaLnBrk="1" hangingPunct="1"/>
            <a:r>
              <a:rPr lang="sl-SI" altLang="sr-Latn-RS"/>
              <a:t>Pros</a:t>
            </a:r>
            <a:r>
              <a:rPr lang="en-US" altLang="sr-Latn-RS"/>
              <a:t>j</a:t>
            </a:r>
            <a:r>
              <a:rPr lang="sl-SI" altLang="sr-Latn-RS"/>
              <a:t>ečna prodajna c</a:t>
            </a:r>
            <a:r>
              <a:rPr lang="en-US" altLang="sr-Latn-RS"/>
              <a:t>ij</a:t>
            </a:r>
            <a:r>
              <a:rPr lang="sl-SI" altLang="sr-Latn-RS"/>
              <a:t>ena je ponderisani pros</a:t>
            </a:r>
            <a:r>
              <a:rPr lang="en-US" altLang="sr-Latn-RS"/>
              <a:t>j</a:t>
            </a:r>
            <a:r>
              <a:rPr lang="sl-SI" altLang="sr-Latn-RS"/>
              <a:t>ek prodatih količina proizvoda i njihovih c</a:t>
            </a:r>
            <a:r>
              <a:rPr lang="en-US" altLang="sr-Latn-RS"/>
              <a:t>ij</a:t>
            </a:r>
            <a:r>
              <a:rPr lang="sl-SI" altLang="sr-Latn-RS"/>
              <a:t>ena</a:t>
            </a:r>
            <a:endParaRPr lang="en-US" altLang="sr-Latn-RS"/>
          </a:p>
        </p:txBody>
      </p:sp>
      <p:sp>
        <p:nvSpPr>
          <p:cNvPr id="15364" name="Slide Number Placeholder 5">
            <a:extLst>
              <a:ext uri="{FF2B5EF4-FFF2-40B4-BE49-F238E27FC236}">
                <a16:creationId xmlns:a16="http://schemas.microsoft.com/office/drawing/2014/main" id="{889D5B90-1C91-C24D-BC84-839BCC8B2B1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665CF4C4-0A30-9D41-A2CE-20CAAADEC6E8}" type="slidenum">
              <a:rPr lang="en-US" altLang="sr-Latn-RS">
                <a:solidFill>
                  <a:srgbClr val="FFFFFF"/>
                </a:solidFill>
              </a:rPr>
              <a:pPr/>
              <a:t>7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AutoShape 2">
            <a:extLst>
              <a:ext uri="{FF2B5EF4-FFF2-40B4-BE49-F238E27FC236}">
                <a16:creationId xmlns:a16="http://schemas.microsoft.com/office/drawing/2014/main" id="{70DAAC24-284F-7745-8D64-168B92F9A0D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484632"/>
            <a:ext cx="7772400" cy="1609344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r-Latn-RS"/>
              <a:t>Marginalni prihod</a:t>
            </a:r>
            <a:endParaRPr lang="en-US" altLang="sr-Latn-RS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1FD2C1A5-1CA5-BB4E-94C2-6D1FE09D6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sl-SI" altLang="sr-Latn-RS"/>
              <a:t>Marginalni prihod je prom</a:t>
            </a:r>
            <a:r>
              <a:rPr lang="en-US" altLang="sr-Latn-RS"/>
              <a:t>j</a:t>
            </a:r>
            <a:r>
              <a:rPr lang="sl-SI" altLang="sr-Latn-RS"/>
              <a:t>ena ukupnog prihoda koja nastaje zbog prodaje jedne, dodatne, jedinice proizvoda</a:t>
            </a:r>
          </a:p>
          <a:p>
            <a:pPr eaLnBrk="1" hangingPunct="1"/>
            <a:r>
              <a:rPr lang="sl-SI" altLang="sr-Latn-RS"/>
              <a:t>Marginalni prihod pokazuje koliko će se prom</a:t>
            </a:r>
            <a:r>
              <a:rPr lang="en-US" altLang="sr-Latn-RS"/>
              <a:t>ij</a:t>
            </a:r>
            <a:r>
              <a:rPr lang="sl-SI" altLang="sr-Latn-RS"/>
              <a:t>eniti ukupan prihod, ako preduzeće poveća ili smanji prodaju za jedan proizvod,</a:t>
            </a:r>
          </a:p>
          <a:p>
            <a:pPr algn="ctr" eaLnBrk="1" hangingPunct="1">
              <a:buFont typeface="Wingdings" pitchFamily="2" charset="2"/>
              <a:buNone/>
            </a:pPr>
            <a:r>
              <a:rPr lang="en-US" altLang="sr-Latn-RS">
                <a:sym typeface="Symbol" pitchFamily="2" charset="2"/>
              </a:rPr>
              <a:t></a:t>
            </a:r>
            <a:r>
              <a:rPr lang="en-US" altLang="sr-Latn-RS"/>
              <a:t> TR</a:t>
            </a:r>
            <a:r>
              <a:rPr lang="sl-SI" altLang="sr-Latn-RS"/>
              <a:t>/</a:t>
            </a:r>
            <a:r>
              <a:rPr lang="en-US" altLang="sr-Latn-RS">
                <a:sym typeface="Symbol" pitchFamily="2" charset="2"/>
              </a:rPr>
              <a:t></a:t>
            </a:r>
            <a:r>
              <a:rPr lang="en-US" altLang="sr-Latn-RS"/>
              <a:t> </a:t>
            </a:r>
            <a:r>
              <a:rPr lang="sl-SI" altLang="sr-Latn-RS"/>
              <a:t>Q</a:t>
            </a:r>
            <a:r>
              <a:rPr lang="en-US" altLang="sr-Latn-RS"/>
              <a:t> </a:t>
            </a:r>
          </a:p>
        </p:txBody>
      </p:sp>
      <p:sp>
        <p:nvSpPr>
          <p:cNvPr id="16388" name="Slide Number Placeholder 5">
            <a:extLst>
              <a:ext uri="{FF2B5EF4-FFF2-40B4-BE49-F238E27FC236}">
                <a16:creationId xmlns:a16="http://schemas.microsoft.com/office/drawing/2014/main" id="{CBB8CD23-E827-FB4D-A1CA-CF6D04393B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89D2AA55-54C2-6640-A3A4-C291D77DFF54}" type="slidenum">
              <a:rPr lang="en-US" altLang="sr-Latn-RS">
                <a:solidFill>
                  <a:srgbClr val="FFFFFF"/>
                </a:solidFill>
              </a:rPr>
              <a:pPr/>
              <a:t>8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AutoShape 2">
            <a:extLst>
              <a:ext uri="{FF2B5EF4-FFF2-40B4-BE49-F238E27FC236}">
                <a16:creationId xmlns:a16="http://schemas.microsoft.com/office/drawing/2014/main" id="{2D26780A-43F2-2646-B6C1-8CAE6FABEBC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sl-SI" altLang="sr-Latn-RS"/>
              <a:t>Ukupni i marginalni prihod</a:t>
            </a:r>
            <a:endParaRPr lang="en-US" altLang="sr-Latn-RS"/>
          </a:p>
        </p:txBody>
      </p:sp>
      <p:graphicFrame>
        <p:nvGraphicFramePr>
          <p:cNvPr id="13315" name="Group 3">
            <a:extLst>
              <a:ext uri="{FF2B5EF4-FFF2-40B4-BE49-F238E27FC236}">
                <a16:creationId xmlns:a16="http://schemas.microsoft.com/office/drawing/2014/main" id="{B107CF37-1D8C-CD48-ABF9-6EB918A4660F}"/>
              </a:ext>
            </a:extLst>
          </p:cNvPr>
          <p:cNvGraphicFramePr>
            <a:graphicFrameLocks noGrp="1"/>
          </p:cNvGraphicFramePr>
          <p:nvPr>
            <p:ph type="tbl" idx="1"/>
          </p:nvPr>
        </p:nvGraphicFramePr>
        <p:xfrm>
          <a:off x="838200" y="2362200"/>
          <a:ext cx="7693025" cy="3724275"/>
        </p:xfrm>
        <a:graphic>
          <a:graphicData uri="http://schemas.openxmlformats.org/drawingml/2006/table">
            <a:tbl>
              <a:tblPr/>
              <a:tblGrid>
                <a:gridCol w="19240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224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240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2246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C</a:t>
                      </a:r>
                      <a:r>
                        <a:rPr kumimoji="0" lang="en-US" altLang="sr-Latn-RS" sz="1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ij</a:t>
                      </a:r>
                      <a:r>
                        <a:rPr kumimoji="0" lang="sl-SI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ena</a:t>
                      </a:r>
                      <a:endParaRPr kumimoji="0" lang="en-US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Količina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MR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r-Latn-R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36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75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42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4338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endParaRPr kumimoji="0" lang="en-US" altLang="sr-Latn-R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75000"/>
                        <a:buFont typeface="Wingdings" panose="05000000000000000000" pitchFamily="2" charset="2"/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80000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Pct val="65000"/>
                        <a:buFont typeface="Wingdings" panose="05000000000000000000" pitchFamily="2" charset="2"/>
                        <a:defRPr sz="16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l-SI" altLang="sr-Latn-R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-2</a:t>
                      </a:r>
                      <a:endParaRPr kumimoji="0" lang="en-US" altLang="sr-Latn-R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17463" name="Slide Number Placeholder 5">
            <a:extLst>
              <a:ext uri="{FF2B5EF4-FFF2-40B4-BE49-F238E27FC236}">
                <a16:creationId xmlns:a16="http://schemas.microsoft.com/office/drawing/2014/main" id="{12D4921F-80BF-E94B-96A2-4FAF807E10A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1pPr>
            <a:lvl2pPr marL="742950" indent="-28575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2pPr>
            <a:lvl3pPr marL="11430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3pPr>
            <a:lvl4pPr marL="16002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4pPr>
            <a:lvl5pPr marL="2057400" indent="-228600"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Rockwell" panose="02060603020205020403" pitchFamily="18" charset="77"/>
              </a:defRPr>
            </a:lvl9pPr>
          </a:lstStyle>
          <a:p>
            <a:fld id="{6FBBE0DF-8A1E-F548-B6DA-F6AD71D2DC40}" type="slidenum">
              <a:rPr lang="en-US" altLang="sr-Latn-RS">
                <a:solidFill>
                  <a:srgbClr val="FFFFFF"/>
                </a:solidFill>
              </a:rPr>
              <a:pPr/>
              <a:t>9</a:t>
            </a:fld>
            <a:endParaRPr lang="en-US" altLang="sr-Latn-RS"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1117</TotalTime>
  <Words>1264</Words>
  <Application>Microsoft Macintosh PowerPoint</Application>
  <PresentationFormat>On-screen Show (4:3)</PresentationFormat>
  <Paragraphs>306</Paragraphs>
  <Slides>38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12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38</vt:i4>
      </vt:variant>
    </vt:vector>
  </HeadingPairs>
  <TitlesOfParts>
    <vt:vector size="53" baseType="lpstr">
      <vt:lpstr>Rockwell</vt:lpstr>
      <vt:lpstr>Arial</vt:lpstr>
      <vt:lpstr>Rockwell Condensed</vt:lpstr>
      <vt:lpstr>Wingdings</vt:lpstr>
      <vt:lpstr>Calibri</vt:lpstr>
      <vt:lpstr>Cambria</vt:lpstr>
      <vt:lpstr>Symbol</vt:lpstr>
      <vt:lpstr>ＭＳ Ｐゴシック</vt:lpstr>
      <vt:lpstr>Times New Roman</vt:lpstr>
      <vt:lpstr>Monotype Corsiva</vt:lpstr>
      <vt:lpstr>Comic Sans MS</vt:lpstr>
      <vt:lpstr>Futura Lt BT</vt:lpstr>
      <vt:lpstr>Wood Type</vt:lpstr>
      <vt:lpstr>Microsoft Clip Gallery</vt:lpstr>
      <vt:lpstr>MathType 5.0 Equation</vt:lpstr>
      <vt:lpstr>Prihod preduzeća</vt:lpstr>
      <vt:lpstr>Prihod</vt:lpstr>
      <vt:lpstr>Ukupan prihod</vt:lpstr>
      <vt:lpstr>Ukupan prihod</vt:lpstr>
      <vt:lpstr>Ukupan prihod</vt:lpstr>
      <vt:lpstr>ProsJečan prihod</vt:lpstr>
      <vt:lpstr>ProsJečan prihod</vt:lpstr>
      <vt:lpstr>Marginalni prihod</vt:lpstr>
      <vt:lpstr>Ukupni i marginalni prihod</vt:lpstr>
      <vt:lpstr>KRIVA TRAŽNJE</vt:lpstr>
      <vt:lpstr>Determinante tražnje</vt:lpstr>
      <vt:lpstr>Kriva tražnje</vt:lpstr>
      <vt:lpstr>Inverzna kriva tražnje</vt:lpstr>
      <vt:lpstr>Promjena potraživane količine</vt:lpstr>
      <vt:lpstr>Pomak krive tražnje</vt:lpstr>
      <vt:lpstr>Ukupan prihod</vt:lpstr>
      <vt:lpstr>Ukupan prihod – savršena konkurencija</vt:lpstr>
      <vt:lpstr>Ukupan prihod – monopol</vt:lpstr>
      <vt:lpstr>Prosječan prihod</vt:lpstr>
      <vt:lpstr>Prosječan prihod- savršena konkurencija</vt:lpstr>
      <vt:lpstr>Prosječan prihod- monopol</vt:lpstr>
      <vt:lpstr>Granični prihod</vt:lpstr>
      <vt:lpstr>Granični prihod-savršena konkurencija</vt:lpstr>
      <vt:lpstr>Granični prihod-monopol</vt:lpstr>
      <vt:lpstr>P, TR, AR I MR U MONOPOLU I SAVRŠENOJ KONKURENCIJI</vt:lpstr>
      <vt:lpstr>CJENOVNA ELASTIčnost tražnje (E)</vt:lpstr>
      <vt:lpstr>Cjenovna elastičnost tražnje (E)</vt:lpstr>
      <vt:lpstr>Cjenovna elastičnost tražnje (E)</vt:lpstr>
      <vt:lpstr>Cjenovna elastičnost tražnje (E) i ukupni prihod</vt:lpstr>
      <vt:lpstr>Izračunavanje cjenovne elastičnosti tražnje</vt:lpstr>
      <vt:lpstr>Elastičnost (generalno) varira duž krive tražnje</vt:lpstr>
      <vt:lpstr>Marginalni prihod</vt:lpstr>
      <vt:lpstr>Tražnja i mariginalni prihod</vt:lpstr>
      <vt:lpstr>tražnja, MR, i TR</vt:lpstr>
      <vt:lpstr>Tražnja i marginalni prihod</vt:lpstr>
      <vt:lpstr>Linearna tražnja, MR, i Elastičnost</vt:lpstr>
      <vt:lpstr>MR, TR, i cjenovna elastičnost tražnje</vt:lpstr>
      <vt:lpstr>HVALA NA PAŽNJI!</vt:lpstr>
    </vt:vector>
  </TitlesOfParts>
  <Company>ekonomski fakultet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Pokrajcic</dc:creator>
  <cp:lastModifiedBy>Milan Damjanović</cp:lastModifiedBy>
  <cp:revision>21</cp:revision>
  <dcterms:created xsi:type="dcterms:W3CDTF">2007-03-24T16:36:59Z</dcterms:created>
  <dcterms:modified xsi:type="dcterms:W3CDTF">2026-07-05T14:57:54Z</dcterms:modified>
</cp:coreProperties>
</file>