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349" r:id="rId3"/>
    <p:sldId id="350" r:id="rId4"/>
    <p:sldId id="351" r:id="rId5"/>
    <p:sldId id="352" r:id="rId6"/>
    <p:sldId id="353" r:id="rId7"/>
    <p:sldId id="354" r:id="rId8"/>
    <p:sldId id="355" r:id="rId9"/>
    <p:sldId id="304" r:id="rId10"/>
    <p:sldId id="271" r:id="rId11"/>
    <p:sldId id="339" r:id="rId12"/>
    <p:sldId id="340" r:id="rId13"/>
    <p:sldId id="342" r:id="rId14"/>
    <p:sldId id="274" r:id="rId15"/>
    <p:sldId id="275" r:id="rId16"/>
    <p:sldId id="322" r:id="rId17"/>
    <p:sldId id="323" r:id="rId18"/>
    <p:sldId id="338" r:id="rId19"/>
    <p:sldId id="324" r:id="rId20"/>
    <p:sldId id="325" r:id="rId21"/>
    <p:sldId id="326" r:id="rId22"/>
    <p:sldId id="277" r:id="rId23"/>
    <p:sldId id="343" r:id="rId24"/>
    <p:sldId id="337" r:id="rId25"/>
    <p:sldId id="333" r:id="rId26"/>
    <p:sldId id="335" r:id="rId27"/>
    <p:sldId id="336" r:id="rId28"/>
    <p:sldId id="334" r:id="rId29"/>
    <p:sldId id="329" r:id="rId30"/>
    <p:sldId id="330" r:id="rId31"/>
    <p:sldId id="332" r:id="rId32"/>
    <p:sldId id="344" r:id="rId33"/>
    <p:sldId id="283" r:id="rId34"/>
    <p:sldId id="284" r:id="rId35"/>
    <p:sldId id="285" r:id="rId36"/>
    <p:sldId id="286" r:id="rId37"/>
    <p:sldId id="287" r:id="rId38"/>
    <p:sldId id="288" r:id="rId39"/>
    <p:sldId id="290" r:id="rId40"/>
    <p:sldId id="345" r:id="rId41"/>
    <p:sldId id="346" r:id="rId42"/>
    <p:sldId id="347" r:id="rId43"/>
    <p:sldId id="348" r:id="rId44"/>
    <p:sldId id="311" r:id="rId4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219" autoAdjust="0"/>
  </p:normalViewPr>
  <p:slideViewPr>
    <p:cSldViewPr>
      <p:cViewPr varScale="1">
        <p:scale>
          <a:sx n="105" d="100"/>
          <a:sy n="105" d="100"/>
        </p:scale>
        <p:origin x="1758"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8988094D-4412-47C8-AF24-CBD8C7ED60C0}" type="datetimeFigureOut">
              <a:rPr lang="en-US" smtClean="0"/>
              <a:pPr/>
              <a:t>2/29/2024</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66BEAEFC-8721-41D7-8035-CDC7883D4775}"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988094D-4412-47C8-AF24-CBD8C7ED60C0}" type="datetimeFigureOut">
              <a:rPr lang="en-US" smtClean="0"/>
              <a:pPr/>
              <a:t>2/29/2024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6BEAEFC-8721-41D7-8035-CDC7883D4775}"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988094D-4412-47C8-AF24-CBD8C7ED60C0}" type="datetimeFigureOut">
              <a:rPr lang="en-US" smtClean="0"/>
              <a:pPr/>
              <a:t>2/29/2024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6BEAEFC-8721-41D7-8035-CDC7883D4775}"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988094D-4412-47C8-AF24-CBD8C7ED60C0}" type="datetimeFigureOut">
              <a:rPr lang="en-US" smtClean="0"/>
              <a:pPr/>
              <a:t>2/29/2024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6BEAEFC-8721-41D7-8035-CDC7883D4775}"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988094D-4412-47C8-AF24-CBD8C7ED60C0}" type="datetimeFigureOut">
              <a:rPr lang="en-US" smtClean="0"/>
              <a:pPr/>
              <a:t>2/29/2024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6BEAEFC-8721-41D7-8035-CDC7883D4775}"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988094D-4412-47C8-AF24-CBD8C7ED60C0}" type="datetimeFigureOut">
              <a:rPr lang="en-US" smtClean="0"/>
              <a:pPr/>
              <a:t>2/29/2024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6BEAEFC-8721-41D7-8035-CDC7883D4775}"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988094D-4412-47C8-AF24-CBD8C7ED60C0}" type="datetimeFigureOut">
              <a:rPr lang="en-US" smtClean="0"/>
              <a:pPr/>
              <a:t>2/29/2024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6BEAEFC-8721-41D7-8035-CDC7883D4775}"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988094D-4412-47C8-AF24-CBD8C7ED60C0}" type="datetimeFigureOut">
              <a:rPr lang="en-US" smtClean="0"/>
              <a:pPr/>
              <a:t>2/29/2024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6BEAEFC-8721-41D7-8035-CDC7883D4775}"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88094D-4412-47C8-AF24-CBD8C7ED60C0}" type="datetimeFigureOut">
              <a:rPr lang="en-US" smtClean="0"/>
              <a:pPr/>
              <a:t>2/29/2024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6BEAEFC-8721-41D7-8035-CDC7883D477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988094D-4412-47C8-AF24-CBD8C7ED60C0}" type="datetimeFigureOut">
              <a:rPr lang="en-US" smtClean="0"/>
              <a:pPr/>
              <a:t>2/29/2024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6BEAEFC-8721-41D7-8035-CDC7883D4775}"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988094D-4412-47C8-AF24-CBD8C7ED60C0}" type="datetimeFigureOut">
              <a:rPr lang="en-US" smtClean="0"/>
              <a:pPr/>
              <a:t>2/29/2024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66BEAEFC-8721-41D7-8035-CDC7883D4775}" type="slidenum">
              <a:rPr lang="en-US" smtClean="0"/>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988094D-4412-47C8-AF24-CBD8C7ED60C0}" type="datetimeFigureOut">
              <a:rPr lang="en-US" smtClean="0"/>
              <a:pPr/>
              <a:t>2/29/2024</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6BEAEFC-8721-41D7-8035-CDC7883D4775}" type="slidenum">
              <a:rPr lang="en-US" smtClean="0"/>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1268760"/>
            <a:ext cx="7773488" cy="2520280"/>
          </a:xfrm>
        </p:spPr>
        <p:txBody>
          <a:bodyPr>
            <a:normAutofit/>
          </a:bodyPr>
          <a:lstStyle/>
          <a:p>
            <a:r>
              <a:rPr lang="sr-Latn-BA" sz="4000" smtClean="0">
                <a:solidFill>
                  <a:schemeClr val="accent3">
                    <a:lumMod val="75000"/>
                  </a:schemeClr>
                </a:solidFill>
              </a:rPr>
              <a:t>MEĐUNARODNI STANDARDI VREDNOVANJA I</a:t>
            </a:r>
            <a:br>
              <a:rPr lang="sr-Latn-BA" sz="4000" smtClean="0">
                <a:solidFill>
                  <a:schemeClr val="accent3">
                    <a:lumMod val="75000"/>
                  </a:schemeClr>
                </a:solidFill>
              </a:rPr>
            </a:br>
            <a:r>
              <a:rPr lang="sr-Latn-BA" sz="4000" smtClean="0">
                <a:solidFill>
                  <a:schemeClr val="accent3">
                    <a:lumMod val="75000"/>
                  </a:schemeClr>
                </a:solidFill>
              </a:rPr>
              <a:t>OSNOVE (STANDARDI) </a:t>
            </a:r>
            <a:r>
              <a:rPr lang="sr-Latn-BA" sz="4000" dirty="0" smtClean="0">
                <a:solidFill>
                  <a:schemeClr val="accent3">
                    <a:lumMod val="75000"/>
                  </a:schemeClr>
                </a:solidFill>
              </a:rPr>
              <a:t>VRIJEDNOSTI</a:t>
            </a:r>
            <a:endParaRPr lang="en-US" sz="4000" dirty="0">
              <a:solidFill>
                <a:schemeClr val="accent3">
                  <a:lumMod val="75000"/>
                </a:schemeClr>
              </a:solidFill>
            </a:endParaRPr>
          </a:p>
        </p:txBody>
      </p:sp>
      <p:sp>
        <p:nvSpPr>
          <p:cNvPr id="3" name="Subtitle 2"/>
          <p:cNvSpPr>
            <a:spLocks noGrp="1"/>
          </p:cNvSpPr>
          <p:nvPr>
            <p:ph type="subTitle" idx="1"/>
          </p:nvPr>
        </p:nvSpPr>
        <p:spPr>
          <a:xfrm>
            <a:off x="683568" y="5013176"/>
            <a:ext cx="7776536" cy="1296144"/>
          </a:xfrm>
        </p:spPr>
        <p:txBody>
          <a:bodyPr>
            <a:normAutofit fontScale="47500" lnSpcReduction="20000"/>
          </a:bodyPr>
          <a:lstStyle/>
          <a:p>
            <a:r>
              <a:rPr lang="sr-Latn-BA" sz="4500" dirty="0" smtClean="0">
                <a:solidFill>
                  <a:schemeClr val="bg1"/>
                </a:solidFill>
              </a:rPr>
              <a:t>Prof. dr Tajana Serdar Raković</a:t>
            </a:r>
          </a:p>
          <a:p>
            <a:r>
              <a:rPr lang="sr-Latn-BA" sz="4500" dirty="0" smtClean="0">
                <a:solidFill>
                  <a:schemeClr val="bg1"/>
                </a:solidFill>
              </a:rPr>
              <a:t>E-mail: tajana.serdar-rakovic</a:t>
            </a:r>
            <a:r>
              <a:rPr lang="en-US" sz="4500" dirty="0" smtClean="0">
                <a:solidFill>
                  <a:schemeClr val="bg1"/>
                </a:solidFill>
              </a:rPr>
              <a:t>@ef.unibl.org</a:t>
            </a:r>
            <a:endParaRPr lang="sr-Latn-BA" sz="4500" dirty="0" smtClean="0">
              <a:solidFill>
                <a:schemeClr val="bg1"/>
              </a:solidFill>
            </a:endParaRPr>
          </a:p>
          <a:p>
            <a:endParaRPr lang="sr-Latn-BA" sz="2800" dirty="0" smtClean="0"/>
          </a:p>
          <a:p>
            <a:endParaRPr lang="sr-Latn-BA" sz="2800" dirty="0" smtClean="0"/>
          </a:p>
          <a:p>
            <a:r>
              <a:rPr lang="sr-Latn-BA" sz="2200" dirty="0" smtClean="0"/>
              <a:t>.</a:t>
            </a:r>
            <a:endParaRPr lang="en-US" sz="22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260648"/>
            <a:ext cx="8013576" cy="720080"/>
          </a:xfrm>
        </p:spPr>
        <p:txBody>
          <a:bodyPr>
            <a:normAutofit/>
          </a:bodyPr>
          <a:lstStyle/>
          <a:p>
            <a:pPr algn="ctr"/>
            <a:r>
              <a:rPr lang="sr-Latn-BA" sz="3200" b="1" dirty="0">
                <a:solidFill>
                  <a:srgbClr val="9C007F">
                    <a:lumMod val="75000"/>
                  </a:srgbClr>
                </a:solidFill>
              </a:rPr>
              <a:t>2. OSNOVE VRIJEDNOSTI</a:t>
            </a:r>
            <a:endParaRPr lang="en-US" sz="4400" b="1" dirty="0"/>
          </a:p>
        </p:txBody>
      </p:sp>
      <p:sp>
        <p:nvSpPr>
          <p:cNvPr id="3" name="Content Placeholder 2"/>
          <p:cNvSpPr>
            <a:spLocks noGrp="1"/>
          </p:cNvSpPr>
          <p:nvPr>
            <p:ph idx="1"/>
          </p:nvPr>
        </p:nvSpPr>
        <p:spPr>
          <a:xfrm>
            <a:off x="539552" y="1556792"/>
            <a:ext cx="8147248" cy="4767808"/>
          </a:xfrm>
        </p:spPr>
        <p:txBody>
          <a:bodyPr>
            <a:noAutofit/>
          </a:bodyPr>
          <a:lstStyle/>
          <a:p>
            <a:r>
              <a:rPr lang="sr-Latn-BA" sz="2800" dirty="0" smtClean="0"/>
              <a:t>Dualitet vrijednosti proizilazi iz njene kompleksnosti što se naročito uočava u broju pristupa i metoda procjene vrijednosti preduzeća.</a:t>
            </a:r>
          </a:p>
          <a:p>
            <a:r>
              <a:rPr lang="sr-Latn-BA" sz="2800" dirty="0" smtClean="0"/>
              <a:t>Najčešće greške koje se tiču procjene vezane su za izostavlјanje definisanja vrijednosti i osnova na kojima se procjena zasniva.</a:t>
            </a:r>
          </a:p>
          <a:p>
            <a:r>
              <a:rPr lang="sr-Latn-BA" sz="2800" b="1" dirty="0" smtClean="0"/>
              <a:t>Osnova  (standard  ili koncept)vrijednosti je definicija vrijednosti koja se traži u procjeni vrijednosti. </a:t>
            </a:r>
            <a:endParaRPr lang="en-US" sz="2800" b="1" dirty="0" smtClean="0"/>
          </a:p>
          <a:p>
            <a:endParaRPr lang="en-US"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20688"/>
            <a:ext cx="8229600" cy="792088"/>
          </a:xfrm>
        </p:spPr>
        <p:txBody>
          <a:bodyPr>
            <a:normAutofit/>
          </a:bodyPr>
          <a:lstStyle/>
          <a:p>
            <a:pPr algn="ctr"/>
            <a:r>
              <a:rPr lang="sr-Latn-BA" sz="3200" b="1" dirty="0">
                <a:solidFill>
                  <a:schemeClr val="accent3">
                    <a:lumMod val="75000"/>
                  </a:schemeClr>
                </a:solidFill>
              </a:rPr>
              <a:t>2. OSNOVE VRIJEDNOSTI</a:t>
            </a:r>
            <a:endParaRPr lang="en-US" sz="3200" b="1" dirty="0">
              <a:solidFill>
                <a:schemeClr val="accent3">
                  <a:lumMod val="75000"/>
                </a:schemeClr>
              </a:solidFill>
            </a:endParaRPr>
          </a:p>
        </p:txBody>
      </p:sp>
      <p:sp>
        <p:nvSpPr>
          <p:cNvPr id="3" name="Content Placeholder 2"/>
          <p:cNvSpPr>
            <a:spLocks noGrp="1"/>
          </p:cNvSpPr>
          <p:nvPr>
            <p:ph sz="half" idx="1"/>
          </p:nvPr>
        </p:nvSpPr>
        <p:spPr>
          <a:xfrm>
            <a:off x="472772" y="1772816"/>
            <a:ext cx="4459268" cy="4680520"/>
          </a:xfrm>
        </p:spPr>
        <p:txBody>
          <a:bodyPr>
            <a:normAutofit fontScale="92500" lnSpcReduction="20000"/>
          </a:bodyPr>
          <a:lstStyle/>
          <a:p>
            <a:pPr>
              <a:buNone/>
            </a:pPr>
            <a:r>
              <a:rPr lang="sr-Latn-BA" b="1" u="sng" dirty="0" smtClean="0">
                <a:solidFill>
                  <a:schemeClr val="accent3">
                    <a:lumMod val="75000"/>
                  </a:schemeClr>
                </a:solidFill>
              </a:rPr>
              <a:t>Osnove vrijednosti – </a:t>
            </a:r>
          </a:p>
          <a:p>
            <a:pPr>
              <a:buNone/>
            </a:pPr>
            <a:r>
              <a:rPr lang="sr-Latn-BA" b="1" u="sng" dirty="0" smtClean="0">
                <a:solidFill>
                  <a:schemeClr val="accent3">
                    <a:lumMod val="75000"/>
                  </a:schemeClr>
                </a:solidFill>
              </a:rPr>
              <a:t>MSV </a:t>
            </a:r>
          </a:p>
          <a:p>
            <a:r>
              <a:rPr lang="sr-Latn-BA" dirty="0" smtClean="0"/>
              <a:t>Tržišna vrijednost, </a:t>
            </a:r>
          </a:p>
          <a:p>
            <a:r>
              <a:rPr lang="sr-Latn-BA" dirty="0" smtClean="0"/>
              <a:t>Tržišna renta (MSV 2017)</a:t>
            </a:r>
          </a:p>
          <a:p>
            <a:r>
              <a:rPr lang="sr-Latn-BA" dirty="0" smtClean="0"/>
              <a:t>Pravedna vrijednost (MSV 2017)</a:t>
            </a:r>
          </a:p>
          <a:p>
            <a:r>
              <a:rPr lang="sr-Latn-BA" dirty="0" smtClean="0"/>
              <a:t>Investiciona vrijednost</a:t>
            </a:r>
          </a:p>
          <a:p>
            <a:r>
              <a:rPr lang="sr-Latn-BA" dirty="0" smtClean="0"/>
              <a:t>Sinergijska vrijednost (MSV 2017)</a:t>
            </a:r>
          </a:p>
          <a:p>
            <a:r>
              <a:rPr lang="sr-Latn-BA" dirty="0" smtClean="0"/>
              <a:t>Likvidaciona vrijednost</a:t>
            </a:r>
          </a:p>
          <a:p>
            <a:r>
              <a:rPr lang="sr-Latn-BA" dirty="0" smtClean="0"/>
              <a:t>Fer  vrijednost</a:t>
            </a:r>
          </a:p>
          <a:p>
            <a:r>
              <a:rPr lang="sr-Latn-BA" dirty="0" smtClean="0"/>
              <a:t>Fer tržišna vrijednost</a:t>
            </a:r>
            <a:endParaRPr lang="en-US" dirty="0"/>
          </a:p>
        </p:txBody>
      </p:sp>
      <p:sp>
        <p:nvSpPr>
          <p:cNvPr id="4" name="Content Placeholder 3"/>
          <p:cNvSpPr>
            <a:spLocks noGrp="1"/>
          </p:cNvSpPr>
          <p:nvPr>
            <p:ph sz="half" idx="2"/>
          </p:nvPr>
        </p:nvSpPr>
        <p:spPr>
          <a:xfrm>
            <a:off x="4932040" y="1772816"/>
            <a:ext cx="3754760" cy="4582109"/>
          </a:xfrm>
        </p:spPr>
        <p:txBody>
          <a:bodyPr>
            <a:normAutofit fontScale="92500" lnSpcReduction="20000"/>
          </a:bodyPr>
          <a:lstStyle/>
          <a:p>
            <a:pPr>
              <a:buNone/>
            </a:pPr>
            <a:r>
              <a:rPr lang="sr-Latn-BA" b="1" u="sng" dirty="0" smtClean="0">
                <a:solidFill>
                  <a:schemeClr val="accent3">
                    <a:lumMod val="75000"/>
                  </a:schemeClr>
                </a:solidFill>
              </a:rPr>
              <a:t>Dodatne osnove vrijednosti (pored MSV</a:t>
            </a:r>
            <a:r>
              <a:rPr lang="sr-Latn-BA" b="1" dirty="0" smtClean="0">
                <a:solidFill>
                  <a:schemeClr val="accent3">
                    <a:lumMod val="75000"/>
                  </a:schemeClr>
                </a:solidFill>
              </a:rPr>
              <a:t>)</a:t>
            </a:r>
            <a:endParaRPr lang="en-US" b="1" dirty="0" smtClean="0">
              <a:solidFill>
                <a:schemeClr val="accent3">
                  <a:lumMod val="75000"/>
                </a:schemeClr>
              </a:solidFill>
            </a:endParaRPr>
          </a:p>
          <a:p>
            <a:pPr>
              <a:buNone/>
            </a:pPr>
            <a:endParaRPr lang="sr-Latn-BA" dirty="0" smtClean="0"/>
          </a:p>
          <a:p>
            <a:r>
              <a:rPr lang="sr-Latn-BA" dirty="0" smtClean="0"/>
              <a:t>Unutrašnja (fundamentalna) vrijednost</a:t>
            </a:r>
          </a:p>
          <a:p>
            <a:r>
              <a:rPr lang="sr-Latn-BA" dirty="0" smtClean="0"/>
              <a:t>Knjigovodstvena vrijednost</a:t>
            </a:r>
          </a:p>
          <a:p>
            <a:r>
              <a:rPr lang="sr-Latn-BA" dirty="0" smtClean="0"/>
              <a:t>Korigovana knjigovodstvena vrijednost</a:t>
            </a:r>
          </a:p>
          <a:p>
            <a:r>
              <a:rPr lang="sr-Latn-BA" dirty="0" smtClean="0"/>
              <a:t>Imovinska vrijednost</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sr-Latn-BA" sz="2800" b="1" dirty="0" smtClean="0">
                <a:solidFill>
                  <a:schemeClr val="accent3">
                    <a:lumMod val="75000"/>
                  </a:schemeClr>
                </a:solidFill>
              </a:rPr>
              <a:t>Poređenje osnova vrijednosti u MSV 2007, MSV 2011 i MSV 2017 i MSV 2022</a:t>
            </a:r>
            <a:endParaRPr lang="en-US" sz="2800" b="1" dirty="0">
              <a:solidFill>
                <a:schemeClr val="accent3">
                  <a:lumMod val="75000"/>
                </a:schemeClr>
              </a:solidFill>
            </a:endParaRPr>
          </a:p>
        </p:txBody>
      </p:sp>
      <p:sp>
        <p:nvSpPr>
          <p:cNvPr id="3" name="Content Placeholder 2"/>
          <p:cNvSpPr>
            <a:spLocks noGrp="1"/>
          </p:cNvSpPr>
          <p:nvPr>
            <p:ph idx="1"/>
          </p:nvPr>
        </p:nvSpPr>
        <p:spPr>
          <a:xfrm>
            <a:off x="457200" y="1935480"/>
            <a:ext cx="8229600" cy="4661872"/>
          </a:xfrm>
        </p:spPr>
        <p:txBody>
          <a:bodyPr>
            <a:normAutofit fontScale="92500" lnSpcReduction="20000"/>
          </a:bodyPr>
          <a:lstStyle/>
          <a:p>
            <a:r>
              <a:rPr lang="sr-Latn-BA" dirty="0" smtClean="0"/>
              <a:t>Osnove vrijednosti su se obrađivale u MSV 1 i MSV 2 u izdanju iz 2007. godine, te u Okviru MSV u izdanju MSV iz 2011. </a:t>
            </a:r>
          </a:p>
          <a:p>
            <a:r>
              <a:rPr lang="sr-Latn-BA" dirty="0" smtClean="0"/>
              <a:t>Osnove vrijednosti u MSV 2011 ostale su iste kao i u MSV 2007: </a:t>
            </a:r>
            <a:r>
              <a:rPr lang="sr-Latn-BA" b="1" dirty="0" smtClean="0"/>
              <a:t>tržišna vrijednost, fer vrijednost, specijalna vrijednost, investiciona vrijednost </a:t>
            </a:r>
            <a:r>
              <a:rPr lang="sr-Latn-BA" dirty="0" smtClean="0"/>
              <a:t>i</a:t>
            </a:r>
            <a:r>
              <a:rPr lang="sr-Latn-BA" b="1" dirty="0" smtClean="0"/>
              <a:t> sinergijska vrijednost</a:t>
            </a:r>
            <a:r>
              <a:rPr lang="sr-Latn-BA" dirty="0" smtClean="0"/>
              <a:t>. </a:t>
            </a:r>
          </a:p>
          <a:p>
            <a:r>
              <a:rPr lang="sr-Latn-BA" dirty="0" smtClean="0"/>
              <a:t>Za razliku od toga, u novoj verziji MSV iz 2017. god. osnove vrijednosti se po prvi put obrađuju u jednom zasebnom standardu (MSV 104), što olakšava snalaženje u standardima i odlučivanje korisnika o primjeni osnove vrijednosti.  </a:t>
            </a:r>
          </a:p>
          <a:p>
            <a:r>
              <a:rPr lang="sr-Latn-BA" dirty="0" smtClean="0"/>
              <a:t>MSV 2022 osim manjih izmjena ostaje isti u području koje se odnosi na osnove vrijednosti kao i MSV 2017.</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332656"/>
            <a:ext cx="8075240" cy="1224136"/>
          </a:xfrm>
        </p:spPr>
        <p:txBody>
          <a:bodyPr>
            <a:normAutofit/>
          </a:bodyPr>
          <a:lstStyle/>
          <a:p>
            <a:pPr algn="ctr"/>
            <a:r>
              <a:rPr lang="sr-Latn-BA" sz="3200" b="1" dirty="0" smtClean="0">
                <a:solidFill>
                  <a:schemeClr val="accent3">
                    <a:lumMod val="75000"/>
                  </a:schemeClr>
                </a:solidFill>
              </a:rPr>
              <a:t>2.1. DEFINISANE I DRUGE OSNOVE VRIJEDNOSTI – MSV</a:t>
            </a:r>
            <a:endParaRPr lang="en-US" sz="3200" dirty="0">
              <a:solidFill>
                <a:schemeClr val="accent3">
                  <a:lumMod val="75000"/>
                </a:schemeClr>
              </a:solidFill>
            </a:endParaRPr>
          </a:p>
        </p:txBody>
      </p:sp>
      <p:sp>
        <p:nvSpPr>
          <p:cNvPr id="3" name="Content Placeholder 2"/>
          <p:cNvSpPr>
            <a:spLocks noGrp="1"/>
          </p:cNvSpPr>
          <p:nvPr>
            <p:ph idx="1"/>
          </p:nvPr>
        </p:nvSpPr>
        <p:spPr/>
        <p:txBody>
          <a:bodyPr>
            <a:normAutofit/>
          </a:bodyPr>
          <a:lstStyle/>
          <a:p>
            <a:r>
              <a:rPr lang="sr-Latn-BA" sz="2800" dirty="0" smtClean="0"/>
              <a:t>MSV obrađuju sljedeće osnove vrijednosti: </a:t>
            </a:r>
            <a:r>
              <a:rPr lang="sr-Latn-BA" sz="2800" b="1" dirty="0" smtClean="0"/>
              <a:t>tržišna vrijednost, tržišna renta, pravedna vrijednost, investiciona vrijednost, sinergijska vrijednost </a:t>
            </a:r>
            <a:r>
              <a:rPr lang="sr-Latn-BA" sz="2800" dirty="0" smtClean="0"/>
              <a:t>i</a:t>
            </a:r>
            <a:r>
              <a:rPr lang="sr-Latn-BA" sz="2800" b="1" dirty="0" smtClean="0"/>
              <a:t> likvidaciona vrijednost </a:t>
            </a:r>
            <a:r>
              <a:rPr lang="sr-Latn-BA" sz="2800" dirty="0" smtClean="0"/>
              <a:t>(definisane osnove vrijednosti). </a:t>
            </a:r>
          </a:p>
          <a:p>
            <a:r>
              <a:rPr lang="sr-Latn-BA" sz="2800" dirty="0" smtClean="0"/>
              <a:t>Pored toga, posebno se analiziraju </a:t>
            </a:r>
            <a:r>
              <a:rPr lang="sr-Latn-BA" sz="2800" b="1" dirty="0" smtClean="0"/>
              <a:t>fer tržišna vrijednost </a:t>
            </a:r>
            <a:r>
              <a:rPr lang="sr-Latn-BA" sz="2800" dirty="0" smtClean="0"/>
              <a:t>i</a:t>
            </a:r>
            <a:r>
              <a:rPr lang="sr-Latn-BA" sz="2800" b="1" dirty="0" smtClean="0"/>
              <a:t> fer vrijednost</a:t>
            </a:r>
            <a:r>
              <a:rPr lang="sr-Latn-BA" sz="2800" dirty="0" smtClean="0"/>
              <a:t> koje su određene kao druge osnove vrijednosti.</a:t>
            </a:r>
            <a:endParaRPr lang="en-US" sz="2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548680"/>
            <a:ext cx="8075240" cy="576064"/>
          </a:xfrm>
        </p:spPr>
        <p:txBody>
          <a:bodyPr>
            <a:noAutofit/>
          </a:bodyPr>
          <a:lstStyle/>
          <a:p>
            <a:pPr algn="ctr"/>
            <a:r>
              <a:rPr lang="sr-Latn-BA" sz="3200" b="1" dirty="0" smtClean="0">
                <a:solidFill>
                  <a:schemeClr val="accent3">
                    <a:lumMod val="75000"/>
                  </a:schemeClr>
                </a:solidFill>
              </a:rPr>
              <a:t>1. TRŽIŠNA VRIJEDNOST (</a:t>
            </a:r>
            <a:r>
              <a:rPr lang="sr-Latn-BA" sz="3200" b="1" i="1" dirty="0" smtClean="0">
                <a:solidFill>
                  <a:schemeClr val="accent3">
                    <a:lumMod val="75000"/>
                  </a:schemeClr>
                </a:solidFill>
              </a:rPr>
              <a:t>Market Value</a:t>
            </a:r>
            <a:r>
              <a:rPr lang="sr-Latn-BA" sz="3200" b="1" dirty="0" smtClean="0">
                <a:solidFill>
                  <a:schemeClr val="accent3">
                    <a:lumMod val="75000"/>
                  </a:schemeClr>
                </a:solidFill>
              </a:rPr>
              <a:t>)</a:t>
            </a:r>
            <a:endParaRPr lang="en-US" sz="3200" b="1" dirty="0">
              <a:solidFill>
                <a:schemeClr val="accent3">
                  <a:lumMod val="75000"/>
                </a:schemeClr>
              </a:solidFill>
            </a:endParaRPr>
          </a:p>
        </p:txBody>
      </p:sp>
      <p:sp>
        <p:nvSpPr>
          <p:cNvPr id="3" name="Content Placeholder 2"/>
          <p:cNvSpPr>
            <a:spLocks noGrp="1"/>
          </p:cNvSpPr>
          <p:nvPr>
            <p:ph idx="1"/>
          </p:nvPr>
        </p:nvSpPr>
        <p:spPr>
          <a:xfrm>
            <a:off x="467544" y="1340768"/>
            <a:ext cx="8219256" cy="4983832"/>
          </a:xfrm>
        </p:spPr>
        <p:txBody>
          <a:bodyPr>
            <a:normAutofit/>
          </a:bodyPr>
          <a:lstStyle/>
          <a:p>
            <a:r>
              <a:rPr lang="en-US" sz="2800" dirty="0" smtClean="0"/>
              <a:t>Definicija tr</a:t>
            </a:r>
            <a:r>
              <a:rPr lang="sr-Latn-BA" sz="2800" dirty="0" smtClean="0"/>
              <a:t>žišne vrijednosti prema Međunarodnim standardima vrednovanja (МSV) je „</a:t>
            </a:r>
            <a:r>
              <a:rPr lang="sr-Latn-BA" sz="2800" b="1" dirty="0" smtClean="0"/>
              <a:t>procijenjeni iznos za koji bi se imovina ili obaveze mogle razmijeniti na dan procjene između volјnog kupca i volјnog prodavca </a:t>
            </a:r>
            <a:r>
              <a:rPr lang="en-US" sz="2800" b="1" dirty="0" smtClean="0"/>
              <a:t>u nezavisnoj transakciji nakon odgovarajućeg marketinga kada su obje strane upućene, djeluju razborito i bez pri</a:t>
            </a:r>
            <a:r>
              <a:rPr lang="sr-Latn-BA" sz="2800" b="1" dirty="0" smtClean="0"/>
              <a:t>sile</a:t>
            </a:r>
            <a:r>
              <a:rPr lang="en-US" sz="2800" dirty="0" smtClean="0"/>
              <a:t>”</a:t>
            </a:r>
            <a:r>
              <a:rPr lang="sr-Latn-BA" sz="2800" dirty="0" smtClean="0"/>
              <a:t>.</a:t>
            </a:r>
          </a:p>
          <a:p>
            <a:r>
              <a:rPr lang="sr-Latn-BA" sz="2800" dirty="0" smtClean="0"/>
              <a:t>Tržišna vrijednost aktive odražavaće njenu najveću i najbolju upotrebu .</a:t>
            </a:r>
            <a:endParaRPr lang="en-US" sz="2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476672"/>
            <a:ext cx="7931224" cy="648072"/>
          </a:xfrm>
        </p:spPr>
        <p:txBody>
          <a:bodyPr>
            <a:noAutofit/>
          </a:bodyPr>
          <a:lstStyle/>
          <a:p>
            <a:pPr algn="ctr"/>
            <a:r>
              <a:rPr lang="sr-Latn-BA" sz="3200" b="1" dirty="0">
                <a:solidFill>
                  <a:schemeClr val="accent3">
                    <a:lumMod val="75000"/>
                  </a:schemeClr>
                </a:solidFill>
              </a:rPr>
              <a:t>1. TRŽIŠNA VRIJEDNOST (</a:t>
            </a:r>
            <a:r>
              <a:rPr lang="sr-Latn-BA" sz="3200" b="1" i="1" dirty="0">
                <a:solidFill>
                  <a:schemeClr val="accent3">
                    <a:lumMod val="75000"/>
                  </a:schemeClr>
                </a:solidFill>
              </a:rPr>
              <a:t>Market Value</a:t>
            </a:r>
            <a:r>
              <a:rPr lang="sr-Latn-BA" sz="3200" b="1" dirty="0">
                <a:solidFill>
                  <a:schemeClr val="accent3">
                    <a:lumMod val="75000"/>
                  </a:schemeClr>
                </a:solidFill>
              </a:rPr>
              <a:t>)</a:t>
            </a:r>
            <a:endParaRPr lang="en-US" sz="3200" dirty="0"/>
          </a:p>
        </p:txBody>
      </p:sp>
      <p:sp>
        <p:nvSpPr>
          <p:cNvPr id="3" name="Content Placeholder 2"/>
          <p:cNvSpPr>
            <a:spLocks noGrp="1"/>
          </p:cNvSpPr>
          <p:nvPr>
            <p:ph idx="1"/>
          </p:nvPr>
        </p:nvSpPr>
        <p:spPr>
          <a:xfrm>
            <a:off x="467544" y="1484784"/>
            <a:ext cx="8219256" cy="4839816"/>
          </a:xfrm>
        </p:spPr>
        <p:txBody>
          <a:bodyPr>
            <a:normAutofit/>
          </a:bodyPr>
          <a:lstStyle/>
          <a:p>
            <a:r>
              <a:rPr lang="sr-Latn-BA" sz="2800" dirty="0" smtClean="0"/>
              <a:t>U većini slučajeva pojmovi „volјnog kupca“ i „volјnog prodavca“ odnose na hipotetičke osobe, a ne na konkretnog (pojedinačnog) kupca ili prodavca.</a:t>
            </a:r>
          </a:p>
          <a:p>
            <a:r>
              <a:rPr lang="sr-Latn-BA" sz="2800" dirty="0" smtClean="0"/>
              <a:t>Osnova tržišne vrijednosti polazi od preovlađujućih ekonomskih i tržišnih uslova na datum konkretne procjene vrijednosti. </a:t>
            </a:r>
          </a:p>
          <a:p>
            <a:r>
              <a:rPr lang="sr-Latn-BA" sz="2800" dirty="0" smtClean="0"/>
              <a:t>Osnova tržišne vrijednosti pretpostavlja cijenu za koju se pregovara na otvorenom i konkurentnom tržištu na kom učesnici djeluju slobodno.</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64672"/>
          </a:xfrm>
        </p:spPr>
        <p:txBody>
          <a:bodyPr>
            <a:normAutofit/>
          </a:bodyPr>
          <a:lstStyle/>
          <a:p>
            <a:pPr algn="ctr"/>
            <a:r>
              <a:rPr lang="sr-Latn-BA" sz="3200" b="1" dirty="0" smtClean="0">
                <a:solidFill>
                  <a:schemeClr val="accent3">
                    <a:lumMod val="75000"/>
                  </a:schemeClr>
                </a:solidFill>
              </a:rPr>
              <a:t>2. TRŽIŠNA RENTA (</a:t>
            </a:r>
            <a:r>
              <a:rPr lang="sr-Latn-BA" sz="3200" b="1" i="1" dirty="0" smtClean="0">
                <a:solidFill>
                  <a:schemeClr val="accent3">
                    <a:lumMod val="75000"/>
                  </a:schemeClr>
                </a:solidFill>
              </a:rPr>
              <a:t>Market Rent</a:t>
            </a:r>
            <a:r>
              <a:rPr lang="sr-Latn-BA" sz="3200" b="1" dirty="0" smtClean="0">
                <a:solidFill>
                  <a:schemeClr val="accent3">
                    <a:lumMod val="75000"/>
                  </a:schemeClr>
                </a:solidFill>
              </a:rPr>
              <a:t>)</a:t>
            </a:r>
            <a:endParaRPr lang="en-US" sz="3200" b="1" dirty="0">
              <a:solidFill>
                <a:schemeClr val="accent3">
                  <a:lumMod val="75000"/>
                </a:schemeClr>
              </a:solidFill>
            </a:endParaRPr>
          </a:p>
        </p:txBody>
      </p:sp>
      <p:sp>
        <p:nvSpPr>
          <p:cNvPr id="3" name="Content Placeholder 2"/>
          <p:cNvSpPr>
            <a:spLocks noGrp="1"/>
          </p:cNvSpPr>
          <p:nvPr>
            <p:ph idx="1"/>
          </p:nvPr>
        </p:nvSpPr>
        <p:spPr>
          <a:xfrm>
            <a:off x="467544" y="1484784"/>
            <a:ext cx="8219256" cy="4839816"/>
          </a:xfrm>
        </p:spPr>
        <p:txBody>
          <a:bodyPr>
            <a:normAutofit/>
          </a:bodyPr>
          <a:lstStyle/>
          <a:p>
            <a:r>
              <a:rPr lang="sr-Latn-BA" dirty="0" smtClean="0"/>
              <a:t>Tržišna renta</a:t>
            </a:r>
            <a:r>
              <a:rPr lang="sr-Latn-BA" b="1" dirty="0" smtClean="0"/>
              <a:t> </a:t>
            </a:r>
            <a:r>
              <a:rPr lang="sr-Latn-BA" dirty="0" smtClean="0"/>
              <a:t>je procijenjeni iznos za koji se interes vezan za nekretnine treba izdati u zakup na dan procjene između voljnog zakupodavac i zakupoprimac po odgovarajućim uslovima zakupa u nepristrasnoj transakciji, nakon odgovarajućeg oglašavanja, i gdje su obe strane djelovale upućeno, oprezno i bez prisile</a:t>
            </a:r>
            <a:endParaRPr lang="en-US" dirty="0" smtClean="0"/>
          </a:p>
          <a:p>
            <a:r>
              <a:rPr lang="sr-Latn-BA" dirty="0" smtClean="0"/>
              <a:t>Tržišna renta može biti korišćena kao osnova vrijednosti kada se procjenjuje lizing ili interes kreiran u lizingu. U takvim slučajevima, neophodno je razmotriti ugovorenu rentu i, kada je ona različita, tržišnu rentu.</a:t>
            </a:r>
            <a:endParaRPr lang="en-US" dirty="0" smtClean="0"/>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548680"/>
            <a:ext cx="8147248" cy="1152128"/>
          </a:xfrm>
        </p:spPr>
        <p:txBody>
          <a:bodyPr>
            <a:noAutofit/>
          </a:bodyPr>
          <a:lstStyle/>
          <a:p>
            <a:pPr algn="ctr"/>
            <a:r>
              <a:rPr lang="sr-Latn-BA" sz="3200" b="1" dirty="0" smtClean="0">
                <a:solidFill>
                  <a:schemeClr val="accent3">
                    <a:lumMod val="75000"/>
                  </a:schemeClr>
                </a:solidFill>
              </a:rPr>
              <a:t>3. PRAVEDNA VRIJEDNOST </a:t>
            </a:r>
            <a:br>
              <a:rPr lang="sr-Latn-BA" sz="3200" b="1" dirty="0" smtClean="0">
                <a:solidFill>
                  <a:schemeClr val="accent3">
                    <a:lumMod val="75000"/>
                  </a:schemeClr>
                </a:solidFill>
              </a:rPr>
            </a:br>
            <a:r>
              <a:rPr lang="sr-Latn-BA" sz="3200" b="1" dirty="0" smtClean="0">
                <a:solidFill>
                  <a:schemeClr val="accent3">
                    <a:lumMod val="75000"/>
                  </a:schemeClr>
                </a:solidFill>
              </a:rPr>
              <a:t>(</a:t>
            </a:r>
            <a:r>
              <a:rPr lang="sr-Latn-BA" sz="3200" b="1" i="1" dirty="0" smtClean="0">
                <a:solidFill>
                  <a:schemeClr val="accent3">
                    <a:lumMod val="75000"/>
                  </a:schemeClr>
                </a:solidFill>
              </a:rPr>
              <a:t>Equitable Value</a:t>
            </a:r>
            <a:r>
              <a:rPr lang="sr-Latn-BA" sz="3200" b="1" dirty="0" smtClean="0">
                <a:solidFill>
                  <a:schemeClr val="accent3">
                    <a:lumMod val="75000"/>
                  </a:schemeClr>
                </a:solidFill>
              </a:rPr>
              <a:t>) </a:t>
            </a:r>
            <a:endParaRPr lang="en-US" sz="3200" b="1" dirty="0">
              <a:solidFill>
                <a:schemeClr val="accent3">
                  <a:lumMod val="75000"/>
                </a:schemeClr>
              </a:solidFill>
            </a:endParaRPr>
          </a:p>
        </p:txBody>
      </p:sp>
      <p:sp>
        <p:nvSpPr>
          <p:cNvPr id="3" name="Content Placeholder 2"/>
          <p:cNvSpPr>
            <a:spLocks noGrp="1"/>
          </p:cNvSpPr>
          <p:nvPr>
            <p:ph idx="1"/>
          </p:nvPr>
        </p:nvSpPr>
        <p:spPr>
          <a:xfrm>
            <a:off x="467544" y="2060848"/>
            <a:ext cx="8280920" cy="4608512"/>
          </a:xfrm>
        </p:spPr>
        <p:txBody>
          <a:bodyPr>
            <a:normAutofit/>
          </a:bodyPr>
          <a:lstStyle/>
          <a:p>
            <a:r>
              <a:rPr lang="sr-Latn-BA" sz="2800" dirty="0" smtClean="0"/>
              <a:t>Pravedna vrijednost je procijenjena cijena za razmjenu aktive ili obaveze između identifikovanih obavještenih i voljnih strana, koja odražava respektivne interese tih strana.</a:t>
            </a:r>
            <a:endParaRPr lang="en-US" sz="2800" dirty="0" smtClean="0"/>
          </a:p>
          <a:p>
            <a:r>
              <a:rPr lang="sr-Latn-BA" sz="2800" dirty="0" smtClean="0"/>
              <a:t>Pravedna vrijednost zahtijeva procjenu cijena koja je fer između dvije specifične, identifikovane strane s obzirom na respektivne prednosti ili nedostatke koje će svaka strana imati iz transakcije. </a:t>
            </a:r>
          </a:p>
          <a:p>
            <a:pPr lvl="0"/>
            <a:r>
              <a:rPr lang="sr-Latn-BA" sz="2800" dirty="0" smtClean="0"/>
              <a:t>Šira osnova od tržišne vrijednosti.</a:t>
            </a:r>
            <a:endParaRPr lang="en-US" sz="2800" dirty="0" smtClean="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704088"/>
            <a:ext cx="8219256" cy="780696"/>
          </a:xfrm>
        </p:spPr>
        <p:txBody>
          <a:bodyPr>
            <a:normAutofit fontScale="90000"/>
          </a:bodyPr>
          <a:lstStyle/>
          <a:p>
            <a:pPr algn="ctr"/>
            <a:r>
              <a:rPr lang="sr-Latn-BA" sz="3600" b="1" dirty="0">
                <a:solidFill>
                  <a:schemeClr val="accent3">
                    <a:lumMod val="75000"/>
                  </a:schemeClr>
                </a:solidFill>
              </a:rPr>
              <a:t>3. PRAVEDNA </a:t>
            </a:r>
            <a:r>
              <a:rPr lang="sr-Latn-BA" sz="3600" b="1" dirty="0" smtClean="0">
                <a:solidFill>
                  <a:schemeClr val="accent3">
                    <a:lumMod val="75000"/>
                  </a:schemeClr>
                </a:solidFill>
              </a:rPr>
              <a:t>(PRAVIČNA) VRIJEDNOST </a:t>
            </a:r>
            <a:r>
              <a:rPr lang="sr-Latn-BA" sz="3600" b="1" dirty="0">
                <a:solidFill>
                  <a:schemeClr val="accent3">
                    <a:lumMod val="75000"/>
                  </a:schemeClr>
                </a:solidFill>
              </a:rPr>
              <a:t/>
            </a:r>
            <a:br>
              <a:rPr lang="sr-Latn-BA" sz="3600" b="1" dirty="0">
                <a:solidFill>
                  <a:schemeClr val="accent3">
                    <a:lumMod val="75000"/>
                  </a:schemeClr>
                </a:solidFill>
              </a:rPr>
            </a:br>
            <a:r>
              <a:rPr lang="sr-Latn-BA" sz="3600" b="1" dirty="0">
                <a:solidFill>
                  <a:schemeClr val="accent3">
                    <a:lumMod val="75000"/>
                  </a:schemeClr>
                </a:solidFill>
              </a:rPr>
              <a:t>(</a:t>
            </a:r>
            <a:r>
              <a:rPr lang="sr-Latn-BA" sz="3600" b="1" i="1" dirty="0">
                <a:solidFill>
                  <a:schemeClr val="accent3">
                    <a:lumMod val="75000"/>
                  </a:schemeClr>
                </a:solidFill>
              </a:rPr>
              <a:t>Equitable Value</a:t>
            </a:r>
            <a:r>
              <a:rPr lang="sr-Latn-BA" sz="3600" b="1" dirty="0">
                <a:solidFill>
                  <a:schemeClr val="accent3">
                    <a:lumMod val="75000"/>
                  </a:schemeClr>
                </a:solidFill>
              </a:rPr>
              <a:t>) </a:t>
            </a:r>
            <a:endParaRPr lang="en-US" sz="3600" dirty="0"/>
          </a:p>
        </p:txBody>
      </p:sp>
      <p:sp>
        <p:nvSpPr>
          <p:cNvPr id="3" name="Content Placeholder 2"/>
          <p:cNvSpPr>
            <a:spLocks noGrp="1"/>
          </p:cNvSpPr>
          <p:nvPr>
            <p:ph idx="1"/>
          </p:nvPr>
        </p:nvSpPr>
        <p:spPr/>
        <p:txBody>
          <a:bodyPr/>
          <a:lstStyle/>
          <a:p>
            <a:r>
              <a:rPr lang="sr-Latn-BA" dirty="0" smtClean="0"/>
              <a:t>Primjeri upotrebe pravedne vrijednosti uključuju:</a:t>
            </a:r>
          </a:p>
          <a:p>
            <a:pPr lvl="0"/>
            <a:r>
              <a:rPr lang="sr-Latn-BA" dirty="0" smtClean="0"/>
              <a:t>Određivanje cijene koja je pravedna za akcionarsko društvo koje nije kotirano na berzi, gdje vlasništva dvije specifične strane mogu da znače da je cijena koja je pravedna između njih različita od cijene koja može biti ostvariva na tržištu, i</a:t>
            </a:r>
          </a:p>
          <a:p>
            <a:pPr lvl="0"/>
            <a:r>
              <a:rPr lang="sr-Latn-BA" dirty="0" smtClean="0"/>
              <a:t>Određivanje cijene koja bi bila pravedna između zakupodavca i zakupoprimca bilo za trajni transfer iznajmljene aktive ili za otkazivanje obaveze zakupa.</a:t>
            </a:r>
          </a:p>
          <a:p>
            <a:pPr>
              <a:buNone/>
            </a:pP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476672"/>
            <a:ext cx="8363272" cy="1080120"/>
          </a:xfrm>
        </p:spPr>
        <p:txBody>
          <a:bodyPr>
            <a:normAutofit/>
          </a:bodyPr>
          <a:lstStyle/>
          <a:p>
            <a:pPr algn="ctr"/>
            <a:r>
              <a:rPr lang="sr-Latn-BA" sz="3200" b="1" dirty="0" smtClean="0">
                <a:solidFill>
                  <a:schemeClr val="accent3">
                    <a:lumMod val="75000"/>
                  </a:schemeClr>
                </a:solidFill>
              </a:rPr>
              <a:t>4. INVESTICIONA VRIJEDNOST </a:t>
            </a:r>
            <a:br>
              <a:rPr lang="sr-Latn-BA" sz="3200" b="1" dirty="0" smtClean="0">
                <a:solidFill>
                  <a:schemeClr val="accent3">
                    <a:lumMod val="75000"/>
                  </a:schemeClr>
                </a:solidFill>
              </a:rPr>
            </a:br>
            <a:r>
              <a:rPr lang="sr-Latn-BA" sz="3200" b="1" dirty="0" smtClean="0">
                <a:solidFill>
                  <a:schemeClr val="accent3">
                    <a:lumMod val="75000"/>
                  </a:schemeClr>
                </a:solidFill>
              </a:rPr>
              <a:t>(</a:t>
            </a:r>
            <a:r>
              <a:rPr lang="sr-Latn-BA" sz="3200" b="1" i="1" dirty="0" smtClean="0">
                <a:solidFill>
                  <a:schemeClr val="accent3">
                    <a:lumMod val="75000"/>
                  </a:schemeClr>
                </a:solidFill>
              </a:rPr>
              <a:t>Investment Value/Worth</a:t>
            </a:r>
            <a:r>
              <a:rPr lang="sr-Latn-BA" sz="3200" b="1" dirty="0" smtClean="0">
                <a:solidFill>
                  <a:schemeClr val="accent3">
                    <a:lumMod val="75000"/>
                  </a:schemeClr>
                </a:solidFill>
              </a:rPr>
              <a:t>)</a:t>
            </a:r>
            <a:endParaRPr lang="en-US" sz="3200" b="1" dirty="0">
              <a:solidFill>
                <a:schemeClr val="accent3">
                  <a:lumMod val="75000"/>
                </a:schemeClr>
              </a:solidFill>
            </a:endParaRPr>
          </a:p>
        </p:txBody>
      </p:sp>
      <p:sp>
        <p:nvSpPr>
          <p:cNvPr id="3" name="Content Placeholder 2"/>
          <p:cNvSpPr>
            <a:spLocks noGrp="1"/>
          </p:cNvSpPr>
          <p:nvPr>
            <p:ph idx="1"/>
          </p:nvPr>
        </p:nvSpPr>
        <p:spPr>
          <a:xfrm>
            <a:off x="395536" y="1844824"/>
            <a:ext cx="8352928" cy="4680520"/>
          </a:xfrm>
        </p:spPr>
        <p:txBody>
          <a:bodyPr/>
          <a:lstStyle/>
          <a:p>
            <a:r>
              <a:rPr lang="sr-Latn-BA" sz="2400" dirty="0" smtClean="0"/>
              <a:t>Investiciona vrijednost je specifična vrijednost ulaganja određenog investitora (grupe investitora) ili mogućeg vlasnika zasnovana na individualnim investicionim zahtjevima i razlikuje se od tržišne vrijednosti koja je impersonalna i nezavisna (The Appraisal Foundation, 2014-2015).</a:t>
            </a:r>
          </a:p>
          <a:p>
            <a:r>
              <a:rPr lang="sr-Latn-BA" sz="2400" dirty="0" smtClean="0"/>
              <a:t> Ista definicija koristi se pri procjeni vrijednosti nekretnina i procjeni vrijednosti preduzeća. Investiciona vrijednost odražava subjektivni odnos između određenog investitora i date investicije.</a:t>
            </a:r>
          </a:p>
          <a:p>
            <a:r>
              <a:rPr lang="sr-Latn-BA" sz="2400" dirty="0" smtClean="0"/>
              <a:t>Može biti niža ili viša od tržišne</a:t>
            </a:r>
            <a:r>
              <a:rPr lang="sr-Latn-BA" dirty="0" smtClean="0"/>
              <a:t>. </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924712"/>
          </a:xfrm>
        </p:spPr>
        <p:txBody>
          <a:bodyPr>
            <a:normAutofit/>
          </a:bodyPr>
          <a:lstStyle/>
          <a:p>
            <a:pPr algn="ctr"/>
            <a:r>
              <a:rPr lang="sr-Latn-BA" sz="3200" b="1" dirty="0" smtClean="0">
                <a:solidFill>
                  <a:srgbClr val="9C007F">
                    <a:lumMod val="75000"/>
                  </a:srgbClr>
                </a:solidFill>
              </a:rPr>
              <a:t>1. MEĐUNARODNI </a:t>
            </a:r>
            <a:r>
              <a:rPr lang="sr-Latn-BA" sz="3200" b="1" dirty="0">
                <a:solidFill>
                  <a:srgbClr val="9C007F">
                    <a:lumMod val="75000"/>
                  </a:srgbClr>
                </a:solidFill>
              </a:rPr>
              <a:t>STANDARDI VREDOVANJA</a:t>
            </a:r>
            <a:endParaRPr lang="en-US" sz="3200" dirty="0"/>
          </a:p>
        </p:txBody>
      </p:sp>
      <p:sp>
        <p:nvSpPr>
          <p:cNvPr id="3" name="Content Placeholder 2"/>
          <p:cNvSpPr>
            <a:spLocks noGrp="1"/>
          </p:cNvSpPr>
          <p:nvPr>
            <p:ph idx="1"/>
          </p:nvPr>
        </p:nvSpPr>
        <p:spPr/>
        <p:txBody>
          <a:bodyPr/>
          <a:lstStyle/>
          <a:p>
            <a:pPr lvl="0">
              <a:buClr>
                <a:srgbClr val="9C007F"/>
              </a:buClr>
            </a:pPr>
            <a:r>
              <a:rPr lang="sr-Latn-BA" dirty="0">
                <a:solidFill>
                  <a:prstClr val="black"/>
                </a:solidFill>
              </a:rPr>
              <a:t>Me</a:t>
            </a:r>
            <a:r>
              <a:rPr lang="sr-Latn-CS" dirty="0">
                <a:solidFill>
                  <a:prstClr val="black"/>
                </a:solidFill>
              </a:rPr>
              <a:t>đunarodni standardi vrednovanja formulisani su od strane Međunarodnog savjeta za standarde vrednovanja (IVSC - International Valuation Standards Council) u cilju harmonizacije standarda između država te promovisanja njihovog prihvatanja u svijetu. </a:t>
            </a:r>
          </a:p>
          <a:p>
            <a:pPr lvl="0">
              <a:buClr>
                <a:srgbClr val="9C007F"/>
              </a:buClr>
            </a:pPr>
            <a:r>
              <a:rPr lang="sr-Latn-BA" sz="2400" dirty="0">
                <a:solidFill>
                  <a:prstClr val="black"/>
                </a:solidFill>
              </a:rPr>
              <a:t>U cilju rješavanja problema vezanih s procjenom i ujednačavanja pravila i principa stručne prakse procjene vrijednosti, Međunarodni savjet za standarde vrednovanja (International Valuation Standards Council) formulisao je </a:t>
            </a:r>
            <a:r>
              <a:rPr lang="sr-Latn-BA" sz="2400" b="1" dirty="0">
                <a:solidFill>
                  <a:prstClr val="black"/>
                </a:solidFill>
              </a:rPr>
              <a:t>Međunarodne standarde vrednovanja - MSV </a:t>
            </a:r>
            <a:r>
              <a:rPr lang="sr-Latn-BA" sz="2400" dirty="0">
                <a:solidFill>
                  <a:prstClr val="black"/>
                </a:solidFill>
              </a:rPr>
              <a:t>(International Valuation Standards - IVS).</a:t>
            </a:r>
            <a:endParaRPr lang="en-US" sz="2400" dirty="0">
              <a:solidFill>
                <a:prstClr val="black"/>
              </a:solidFill>
            </a:endParaRPr>
          </a:p>
          <a:p>
            <a:endParaRPr lang="en-US" dirty="0"/>
          </a:p>
        </p:txBody>
      </p:sp>
    </p:spTree>
    <p:extLst>
      <p:ext uri="{BB962C8B-B14F-4D97-AF65-F5344CB8AC3E}">
        <p14:creationId xmlns:p14="http://schemas.microsoft.com/office/powerpoint/2010/main" val="39203121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8219256" cy="1152128"/>
          </a:xfrm>
        </p:spPr>
        <p:txBody>
          <a:bodyPr>
            <a:normAutofit/>
          </a:bodyPr>
          <a:lstStyle/>
          <a:p>
            <a:pPr algn="ctr"/>
            <a:r>
              <a:rPr lang="sr-Latn-BA" sz="3200" b="1" dirty="0" smtClean="0">
                <a:solidFill>
                  <a:schemeClr val="accent3">
                    <a:lumMod val="75000"/>
                  </a:schemeClr>
                </a:solidFill>
              </a:rPr>
              <a:t>5. SINERGIJSKA VRIJEDNOST </a:t>
            </a:r>
            <a:br>
              <a:rPr lang="sr-Latn-BA" sz="3200" b="1" dirty="0" smtClean="0">
                <a:solidFill>
                  <a:schemeClr val="accent3">
                    <a:lumMod val="75000"/>
                  </a:schemeClr>
                </a:solidFill>
              </a:rPr>
            </a:br>
            <a:r>
              <a:rPr lang="sr-Latn-BA" sz="3200" b="1" dirty="0" smtClean="0">
                <a:solidFill>
                  <a:schemeClr val="accent3">
                    <a:lumMod val="75000"/>
                  </a:schemeClr>
                </a:solidFill>
              </a:rPr>
              <a:t>(Synergistic Value)</a:t>
            </a:r>
            <a:endParaRPr lang="en-US" sz="3200" b="1" dirty="0">
              <a:solidFill>
                <a:schemeClr val="accent3">
                  <a:lumMod val="75000"/>
                </a:schemeClr>
              </a:solidFill>
            </a:endParaRPr>
          </a:p>
        </p:txBody>
      </p:sp>
      <p:sp>
        <p:nvSpPr>
          <p:cNvPr id="3" name="Content Placeholder 2"/>
          <p:cNvSpPr>
            <a:spLocks noGrp="1"/>
          </p:cNvSpPr>
          <p:nvPr>
            <p:ph idx="1"/>
          </p:nvPr>
        </p:nvSpPr>
        <p:spPr>
          <a:xfrm>
            <a:off x="539552" y="1916832"/>
            <a:ext cx="8147248" cy="4407768"/>
          </a:xfrm>
        </p:spPr>
        <p:txBody>
          <a:bodyPr/>
          <a:lstStyle/>
          <a:p>
            <a:r>
              <a:rPr lang="sr-Latn-BA" dirty="0" smtClean="0"/>
              <a:t>Sinergijska vrijednost je rezultat kombinacije dvije ili više aktiva ili interesa, gdje je kombinovana vrijednost veća od zbira odvojenih vrijednosti. Ako su sinergije dostupne samo za specifičnog kupca, onda će se sinergijska vrijednost razlikovati od tržišne vrijednosti, jer će sinergijska vrijednost odražavati određena svojstva aktive koja imaju vrijednost samo za specifičnog kupca. </a:t>
            </a:r>
          </a:p>
          <a:p>
            <a:r>
              <a:rPr lang="sr-Latn-BA" dirty="0" smtClean="0"/>
              <a:t>Dodana vrijednost iznad zbira respektivnih interesa se često naziva „vrijednost braka“</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19256" cy="1296144"/>
          </a:xfrm>
        </p:spPr>
        <p:txBody>
          <a:bodyPr>
            <a:noAutofit/>
          </a:bodyPr>
          <a:lstStyle/>
          <a:p>
            <a:pPr algn="ctr"/>
            <a:r>
              <a:rPr lang="sr-Latn-BA" sz="3200" b="1" dirty="0" smtClean="0">
                <a:solidFill>
                  <a:schemeClr val="accent3">
                    <a:lumMod val="75000"/>
                  </a:schemeClr>
                </a:solidFill>
              </a:rPr>
              <a:t>6. LIKVIDACIONA VRIJEDNOST </a:t>
            </a:r>
            <a:br>
              <a:rPr lang="sr-Latn-BA" sz="3200" b="1" dirty="0" smtClean="0">
                <a:solidFill>
                  <a:schemeClr val="accent3">
                    <a:lumMod val="75000"/>
                  </a:schemeClr>
                </a:solidFill>
              </a:rPr>
            </a:br>
            <a:r>
              <a:rPr lang="sr-Latn-BA" sz="3200" b="1" dirty="0" smtClean="0">
                <a:solidFill>
                  <a:schemeClr val="accent3">
                    <a:lumMod val="75000"/>
                  </a:schemeClr>
                </a:solidFill>
              </a:rPr>
              <a:t>(Liquidation Value)</a:t>
            </a:r>
            <a:endParaRPr lang="en-US" sz="3200" b="1" dirty="0">
              <a:solidFill>
                <a:schemeClr val="accent3">
                  <a:lumMod val="75000"/>
                </a:schemeClr>
              </a:solidFill>
            </a:endParaRPr>
          </a:p>
        </p:txBody>
      </p:sp>
      <p:sp>
        <p:nvSpPr>
          <p:cNvPr id="3" name="Content Placeholder 2"/>
          <p:cNvSpPr>
            <a:spLocks noGrp="1"/>
          </p:cNvSpPr>
          <p:nvPr>
            <p:ph idx="1"/>
          </p:nvPr>
        </p:nvSpPr>
        <p:spPr>
          <a:xfrm>
            <a:off x="467544" y="1772816"/>
            <a:ext cx="8219256" cy="4551784"/>
          </a:xfrm>
        </p:spPr>
        <p:txBody>
          <a:bodyPr>
            <a:normAutofit lnSpcReduction="10000"/>
          </a:bodyPr>
          <a:lstStyle/>
          <a:p>
            <a:r>
              <a:rPr lang="sr-Latn-BA" dirty="0" smtClean="0"/>
              <a:t>Likvidaciona vrijednost je iznos koji bi bio realizovan kada bi se aktiva ili grupa aktive prodala pojedinačno.</a:t>
            </a:r>
          </a:p>
          <a:p>
            <a:r>
              <a:rPr lang="sr-Latn-BA" dirty="0" smtClean="0"/>
              <a:t>Likvidaciona vrijednost treba uzeti u obzir troškove dovođenja aktive u prodajno stanje, kao i  troškove aktivnosti odlaganja. Likvidaciona vrijednost se može odrediti na temelju dvije različite premise vrijednosti:</a:t>
            </a:r>
            <a:endParaRPr lang="en-US" dirty="0" smtClean="0"/>
          </a:p>
          <a:p>
            <a:r>
              <a:rPr lang="sr-Latn-BA" dirty="0" smtClean="0"/>
              <a:t>(a) redovne transakcije s tipičnim periodom oglašavanja</a:t>
            </a:r>
            <a:endParaRPr lang="en-US" dirty="0" smtClean="0"/>
          </a:p>
          <a:p>
            <a:pPr>
              <a:buNone/>
            </a:pPr>
            <a:r>
              <a:rPr lang="sr-Latn-BA" dirty="0" smtClean="0"/>
              <a:t>Ili</a:t>
            </a:r>
          </a:p>
          <a:p>
            <a:r>
              <a:rPr lang="sr-Latn-BA" dirty="0" smtClean="0"/>
              <a:t>(b) prisilne transakcije sa skraćenim periodom oglašavanja.</a:t>
            </a:r>
            <a:endParaRPr lang="en-US" dirty="0" smtClean="0"/>
          </a:p>
          <a:p>
            <a:endParaRPr lang="en-US" dirty="0" smtClean="0"/>
          </a:p>
          <a:p>
            <a:endParaRPr lang="en-US" dirty="0" smtClean="0"/>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76672"/>
            <a:ext cx="8219256" cy="1080120"/>
          </a:xfrm>
        </p:spPr>
        <p:txBody>
          <a:bodyPr>
            <a:normAutofit/>
          </a:bodyPr>
          <a:lstStyle/>
          <a:p>
            <a:pPr algn="ctr"/>
            <a:r>
              <a:rPr lang="sr-Latn-BA" sz="3200" b="1" dirty="0" smtClean="0">
                <a:solidFill>
                  <a:schemeClr val="accent3">
                    <a:lumMod val="75000"/>
                  </a:schemeClr>
                </a:solidFill>
              </a:rPr>
              <a:t>7. Druge osnove vrijednosti – </a:t>
            </a:r>
            <a:br>
              <a:rPr lang="sr-Latn-BA" sz="3200" b="1" dirty="0" smtClean="0">
                <a:solidFill>
                  <a:schemeClr val="accent3">
                    <a:lumMod val="75000"/>
                  </a:schemeClr>
                </a:solidFill>
              </a:rPr>
            </a:br>
            <a:r>
              <a:rPr lang="sr-Latn-BA" sz="3200" b="1" dirty="0" smtClean="0">
                <a:solidFill>
                  <a:schemeClr val="accent3">
                    <a:lumMod val="75000"/>
                  </a:schemeClr>
                </a:solidFill>
              </a:rPr>
              <a:t>FER VRIJEDNOST (Fair Value)</a:t>
            </a:r>
            <a:endParaRPr lang="en-US" sz="3200" b="1" dirty="0">
              <a:solidFill>
                <a:schemeClr val="accent3">
                  <a:lumMod val="75000"/>
                </a:schemeClr>
              </a:solidFill>
            </a:endParaRPr>
          </a:p>
        </p:txBody>
      </p:sp>
      <p:sp>
        <p:nvSpPr>
          <p:cNvPr id="3" name="Content Placeholder 2"/>
          <p:cNvSpPr>
            <a:spLocks noGrp="1"/>
          </p:cNvSpPr>
          <p:nvPr>
            <p:ph idx="1"/>
          </p:nvPr>
        </p:nvSpPr>
        <p:spPr>
          <a:xfrm>
            <a:off x="467544" y="1700808"/>
            <a:ext cx="8219256" cy="4752528"/>
          </a:xfrm>
        </p:spPr>
        <p:txBody>
          <a:bodyPr>
            <a:normAutofit/>
          </a:bodyPr>
          <a:lstStyle/>
          <a:p>
            <a:r>
              <a:rPr lang="sr-Latn-BA" dirty="0" smtClean="0"/>
              <a:t>Fer vrijednost predstavlja najkontroverzniji koncept vrijednosti, jer je suštinski dvosmislen. Pratt (2008) smatra da predstavlja:</a:t>
            </a:r>
          </a:p>
          <a:p>
            <a:r>
              <a:rPr lang="sr-Latn-BA" dirty="0" smtClean="0"/>
              <a:t>jedan pojam u kontekstu državnih zakona pri definisanju akcija manjinskih i nesaglasnih akcionara,</a:t>
            </a:r>
          </a:p>
          <a:p>
            <a:r>
              <a:rPr lang="sr-Latn-BA" dirty="0" smtClean="0"/>
              <a:t>sasvim drugi u slučaju primjene za potrebe finansijskih izvještaja, kako to nalažu Opšte prihvaćeni računovodstveni standardi u SAD (GAAP) i američka Komisija za hartije od vrijednosti (SEC). </a:t>
            </a:r>
          </a:p>
          <a:p>
            <a:r>
              <a:rPr lang="sr-Latn-BA" dirty="0" smtClean="0"/>
              <a:t>Sam kontekst upotrebe koncepta definiše fer vrijednost. </a:t>
            </a:r>
            <a:endParaRPr lang="en-US" dirty="0" smtClean="0"/>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476672"/>
            <a:ext cx="8640960" cy="1512168"/>
          </a:xfrm>
        </p:spPr>
        <p:txBody>
          <a:bodyPr>
            <a:noAutofit/>
          </a:bodyPr>
          <a:lstStyle/>
          <a:p>
            <a:pPr algn="ctr"/>
            <a:r>
              <a:rPr lang="sr-Latn-BA" sz="3200" b="1" dirty="0" smtClean="0">
                <a:solidFill>
                  <a:schemeClr val="accent3">
                    <a:lumMod val="75000"/>
                  </a:schemeClr>
                </a:solidFill>
              </a:rPr>
              <a:t>7a. FER VRIJEDNOST </a:t>
            </a:r>
            <a:r>
              <a:rPr lang="en-US" sz="3200" dirty="0" smtClean="0">
                <a:solidFill>
                  <a:schemeClr val="accent3">
                    <a:lumMod val="75000"/>
                  </a:schemeClr>
                </a:solidFill>
              </a:rPr>
              <a:t/>
            </a:r>
            <a:br>
              <a:rPr lang="en-US" sz="3200" dirty="0" smtClean="0">
                <a:solidFill>
                  <a:schemeClr val="accent3">
                    <a:lumMod val="75000"/>
                  </a:schemeClr>
                </a:solidFill>
              </a:rPr>
            </a:br>
            <a:r>
              <a:rPr lang="sr-Latn-BA" sz="3200" b="1" dirty="0" smtClean="0">
                <a:solidFill>
                  <a:schemeClr val="accent3">
                    <a:lumMod val="75000"/>
                  </a:schemeClr>
                </a:solidFill>
              </a:rPr>
              <a:t>(Međunarodni standardi finansijskog izvještavanja)</a:t>
            </a:r>
            <a:endParaRPr lang="en-US" sz="3200" dirty="0"/>
          </a:p>
        </p:txBody>
      </p:sp>
      <p:sp>
        <p:nvSpPr>
          <p:cNvPr id="3" name="Content Placeholder 2"/>
          <p:cNvSpPr>
            <a:spLocks noGrp="1"/>
          </p:cNvSpPr>
          <p:nvPr>
            <p:ph idx="1"/>
          </p:nvPr>
        </p:nvSpPr>
        <p:spPr>
          <a:xfrm>
            <a:off x="539552" y="2348880"/>
            <a:ext cx="8147248" cy="3975720"/>
          </a:xfrm>
        </p:spPr>
        <p:txBody>
          <a:bodyPr>
            <a:normAutofit lnSpcReduction="10000"/>
          </a:bodyPr>
          <a:lstStyle/>
          <a:p>
            <a:r>
              <a:rPr lang="sr-Latn-BA" dirty="0" smtClean="0"/>
              <a:t>MSFI 13 definiše fer vrijednost kao cijenu koja bi se ostvarila u prodaji aktive illi bila plaćena za prenos obaveze u redovnoj transakciji između tržišnih učesnika na datum odmjeravanja.</a:t>
            </a:r>
            <a:endParaRPr lang="en-US" dirty="0" smtClean="0"/>
          </a:p>
          <a:p>
            <a:r>
              <a:rPr lang="sr-Latn-BA" dirty="0" smtClean="0"/>
              <a:t>Za svrhe finansijskog izvještavanja, preko 130 zemalja zahtijeva ili dozvoljava korišćenje MRS koje izdaje Odbor za MRS. </a:t>
            </a:r>
          </a:p>
          <a:p>
            <a:r>
              <a:rPr lang="sr-Latn-BA" dirty="0" smtClean="0"/>
              <a:t>Dodatno, Odbor za standarde finansijskog računovodstva u SAD koristi istu definiciju fer vrijednosti u temi 820.</a:t>
            </a:r>
            <a:endParaRPr lang="en-US" dirty="0" smtClean="0"/>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332656"/>
            <a:ext cx="8784976" cy="1340768"/>
          </a:xfrm>
        </p:spPr>
        <p:txBody>
          <a:bodyPr>
            <a:noAutofit/>
          </a:bodyPr>
          <a:lstStyle/>
          <a:p>
            <a:pPr algn="ctr"/>
            <a:r>
              <a:rPr lang="sr-Latn-BA" sz="3200" b="1" dirty="0" smtClean="0">
                <a:solidFill>
                  <a:schemeClr val="accent3">
                    <a:lumMod val="75000"/>
                  </a:schemeClr>
                </a:solidFill>
              </a:rPr>
              <a:t>7a. FER VRIJEDNOST </a:t>
            </a:r>
            <a:r>
              <a:rPr lang="en-US" sz="3200" dirty="0" smtClean="0">
                <a:solidFill>
                  <a:schemeClr val="accent3">
                    <a:lumMod val="75000"/>
                  </a:schemeClr>
                </a:solidFill>
              </a:rPr>
              <a:t/>
            </a:r>
            <a:br>
              <a:rPr lang="en-US" sz="3200" dirty="0" smtClean="0">
                <a:solidFill>
                  <a:schemeClr val="accent3">
                    <a:lumMod val="75000"/>
                  </a:schemeClr>
                </a:solidFill>
              </a:rPr>
            </a:br>
            <a:r>
              <a:rPr lang="sr-Latn-BA" sz="3200" b="1" dirty="0" smtClean="0">
                <a:solidFill>
                  <a:schemeClr val="accent3">
                    <a:lumMod val="75000"/>
                  </a:schemeClr>
                </a:solidFill>
              </a:rPr>
              <a:t>(Međunarodni standardi finansijskog izvještavanja)</a:t>
            </a:r>
            <a:endParaRPr lang="en-US" sz="3200" dirty="0"/>
          </a:p>
        </p:txBody>
      </p:sp>
      <p:sp>
        <p:nvSpPr>
          <p:cNvPr id="3" name="Content Placeholder 2"/>
          <p:cNvSpPr>
            <a:spLocks noGrp="1"/>
          </p:cNvSpPr>
          <p:nvPr>
            <p:ph idx="1"/>
          </p:nvPr>
        </p:nvSpPr>
        <p:spPr>
          <a:xfrm>
            <a:off x="539552" y="1916832"/>
            <a:ext cx="8147248" cy="4608512"/>
          </a:xfrm>
        </p:spPr>
        <p:txBody>
          <a:bodyPr>
            <a:normAutofit/>
          </a:bodyPr>
          <a:lstStyle/>
          <a:p>
            <a:r>
              <a:rPr lang="sr-Latn-BA" b="1" i="1" dirty="0" smtClean="0"/>
              <a:t>Fer vrijednost za potrebe finansijskog izvještavanja</a:t>
            </a:r>
            <a:r>
              <a:rPr lang="sr-Latn-BA" b="1" dirty="0" smtClean="0"/>
              <a:t> </a:t>
            </a:r>
            <a:r>
              <a:rPr lang="sr-Latn-BA" dirty="0" smtClean="0"/>
              <a:t>prema američkim Standardima izvještavanja finansijskog računovodstva (FAS) je iznos za koji se neko sredstvo može razmijeniti ili obaveza izmiriti u redovnoj transakciji između voljnih tržišnih učesnika na tržištu koje je napovoljnije za dato sredstvo ili obavezu (FASB, 2010).</a:t>
            </a:r>
          </a:p>
          <a:p>
            <a:r>
              <a:rPr lang="sr-Latn-BA" dirty="0" smtClean="0"/>
              <a:t>Fer vrijednost je ovdje tržišno zasnovana mjera.</a:t>
            </a:r>
          </a:p>
          <a:p>
            <a:pPr marL="0" indent="0">
              <a:buNone/>
            </a:pP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332656"/>
            <a:ext cx="8363272" cy="2016224"/>
          </a:xfrm>
        </p:spPr>
        <p:txBody>
          <a:bodyPr>
            <a:normAutofit fontScale="90000"/>
          </a:bodyPr>
          <a:lstStyle/>
          <a:p>
            <a:pPr algn="ctr"/>
            <a:r>
              <a:rPr lang="sr-Latn-BA" sz="3600" b="1" dirty="0" smtClean="0"/>
              <a:t/>
            </a:r>
            <a:br>
              <a:rPr lang="sr-Latn-BA" sz="3600" b="1" dirty="0" smtClean="0"/>
            </a:br>
            <a:r>
              <a:rPr lang="sr-Latn-BA" sz="3600" b="1" dirty="0" smtClean="0">
                <a:solidFill>
                  <a:schemeClr val="accent3">
                    <a:lumMod val="75000"/>
                  </a:schemeClr>
                </a:solidFill>
              </a:rPr>
              <a:t>7b. FER VRIJEDNOST</a:t>
            </a:r>
            <a:r>
              <a:rPr lang="en-US" sz="3600" dirty="0" smtClean="0">
                <a:solidFill>
                  <a:schemeClr val="accent3">
                    <a:lumMod val="75000"/>
                  </a:schemeClr>
                </a:solidFill>
              </a:rPr>
              <a:t/>
            </a:r>
            <a:br>
              <a:rPr lang="en-US" sz="3600" dirty="0" smtClean="0">
                <a:solidFill>
                  <a:schemeClr val="accent3">
                    <a:lumMod val="75000"/>
                  </a:schemeClr>
                </a:solidFill>
              </a:rPr>
            </a:br>
            <a:r>
              <a:rPr lang="sr-Latn-BA" sz="3600" b="1" dirty="0" smtClean="0">
                <a:solidFill>
                  <a:schemeClr val="accent3">
                    <a:lumMod val="75000"/>
                  </a:schemeClr>
                </a:solidFill>
              </a:rPr>
              <a:t>(pravna/zakonodavna) u različitim nadležnostima</a:t>
            </a:r>
            <a:r>
              <a:rPr lang="en-US" dirty="0" smtClean="0"/>
              <a:t/>
            </a:r>
            <a:br>
              <a:rPr lang="en-US" dirty="0" smtClean="0"/>
            </a:br>
            <a:endParaRPr lang="en-US" dirty="0"/>
          </a:p>
        </p:txBody>
      </p:sp>
      <p:sp>
        <p:nvSpPr>
          <p:cNvPr id="3" name="Content Placeholder 2"/>
          <p:cNvSpPr>
            <a:spLocks noGrp="1"/>
          </p:cNvSpPr>
          <p:nvPr>
            <p:ph idx="1"/>
          </p:nvPr>
        </p:nvSpPr>
        <p:spPr>
          <a:xfrm>
            <a:off x="467544" y="2564904"/>
            <a:ext cx="8219256" cy="3759696"/>
          </a:xfrm>
        </p:spPr>
        <p:txBody>
          <a:bodyPr/>
          <a:lstStyle/>
          <a:p>
            <a:r>
              <a:rPr lang="en-US" dirty="0" smtClean="0"/>
              <a:t>Mnoge nacionalne, državne i lokalne agencije koriste fer vrijednost kao osnovu vrijednosti u pravnom kontekstu. Definicije mogu da značajno variraju i mogu da budu rezultat akcije zakonodavca ili onih uspostavljenih na sudovima u prethodnim slučajevima.</a:t>
            </a:r>
            <a:endParaRPr lang="sr-Latn-BA" dirty="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60648"/>
            <a:ext cx="8507288" cy="1512168"/>
          </a:xfrm>
        </p:spPr>
        <p:txBody>
          <a:bodyPr>
            <a:noAutofit/>
          </a:bodyPr>
          <a:lstStyle/>
          <a:p>
            <a:pPr algn="ctr"/>
            <a:r>
              <a:rPr lang="sr-Latn-BA" sz="3200" b="1" dirty="0" smtClean="0">
                <a:solidFill>
                  <a:schemeClr val="accent3">
                    <a:lumMod val="75000"/>
                  </a:schemeClr>
                </a:solidFill>
              </a:rPr>
              <a:t>7b. FER VRIJEDNOST</a:t>
            </a:r>
            <a:r>
              <a:rPr lang="en-US" sz="3200" dirty="0" smtClean="0">
                <a:solidFill>
                  <a:schemeClr val="accent3">
                    <a:lumMod val="75000"/>
                  </a:schemeClr>
                </a:solidFill>
              </a:rPr>
              <a:t/>
            </a:r>
            <a:br>
              <a:rPr lang="en-US" sz="3200" dirty="0" smtClean="0">
                <a:solidFill>
                  <a:schemeClr val="accent3">
                    <a:lumMod val="75000"/>
                  </a:schemeClr>
                </a:solidFill>
              </a:rPr>
            </a:br>
            <a:r>
              <a:rPr lang="sr-Latn-BA" sz="3200" b="1" dirty="0" smtClean="0">
                <a:solidFill>
                  <a:schemeClr val="accent3">
                    <a:lumMod val="75000"/>
                  </a:schemeClr>
                </a:solidFill>
              </a:rPr>
              <a:t>(pravna/zakonodavna) u različitim nadležnostima</a:t>
            </a:r>
            <a:endParaRPr lang="en-US" sz="3200" dirty="0">
              <a:solidFill>
                <a:schemeClr val="accent3">
                  <a:lumMod val="75000"/>
                </a:schemeClr>
              </a:solidFill>
            </a:endParaRPr>
          </a:p>
        </p:txBody>
      </p:sp>
      <p:sp>
        <p:nvSpPr>
          <p:cNvPr id="3" name="Content Placeholder 2"/>
          <p:cNvSpPr>
            <a:spLocks noGrp="1"/>
          </p:cNvSpPr>
          <p:nvPr>
            <p:ph idx="1"/>
          </p:nvPr>
        </p:nvSpPr>
        <p:spPr>
          <a:xfrm>
            <a:off x="467544" y="2060848"/>
            <a:ext cx="8219256" cy="4479776"/>
          </a:xfrm>
        </p:spPr>
        <p:txBody>
          <a:bodyPr>
            <a:normAutofit fontScale="92500" lnSpcReduction="10000"/>
          </a:bodyPr>
          <a:lstStyle/>
          <a:p>
            <a:r>
              <a:rPr lang="sr-Latn-BA" b="1" i="1" dirty="0" smtClean="0"/>
              <a:t>U postupku</a:t>
            </a:r>
            <a:r>
              <a:rPr lang="sr-Latn-BA" b="1" dirty="0" smtClean="0"/>
              <a:t> </a:t>
            </a:r>
            <a:r>
              <a:rPr lang="sr-Latn-BA" b="1" i="1" dirty="0" smtClean="0"/>
              <a:t>procjene vrijednosti preduzeća, pod fer vrijednošću</a:t>
            </a:r>
            <a:r>
              <a:rPr lang="sr-Latn-BA" b="1" dirty="0" smtClean="0"/>
              <a:t> </a:t>
            </a:r>
            <a:r>
              <a:rPr lang="sr-Latn-BA" dirty="0" smtClean="0"/>
              <a:t>podrazumijeva se pravno uspostavljen standard vrijednosti koji se primjenjuje u određenim specifičnim  transakcijama. </a:t>
            </a:r>
          </a:p>
          <a:p>
            <a:r>
              <a:rPr lang="sr-Latn-BA" dirty="0" smtClean="0"/>
              <a:t>U većini američkih država fer vrijednost je standard u slučajevima procjene prava nesaglasnih i manjinskih akcionara. </a:t>
            </a:r>
          </a:p>
          <a:p>
            <a:r>
              <a:rPr lang="sr-Latn-BA" dirty="0" smtClean="0"/>
              <a:t>Ovdje bi „fer vrijednost bila vrijednost akcija nesaglasnog akcionara neposredno prije realizacije sporne korporativne odluke kojoj se akcionar protivio, isključujući precjenjivanje ili potcjenjivanje u iščekivanju korporativne akcije osim ako bi isključenje bilo nepravedno“.</a:t>
            </a:r>
            <a:endParaRPr lang="en-US" dirty="0" smtClean="0"/>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704088"/>
            <a:ext cx="8435280" cy="1143000"/>
          </a:xfrm>
        </p:spPr>
        <p:txBody>
          <a:bodyPr>
            <a:noAutofit/>
          </a:bodyPr>
          <a:lstStyle/>
          <a:p>
            <a:pPr algn="ctr"/>
            <a:r>
              <a:rPr lang="sr-Latn-BA" sz="3200" b="1" dirty="0" smtClean="0">
                <a:solidFill>
                  <a:schemeClr val="accent3">
                    <a:lumMod val="75000"/>
                  </a:schemeClr>
                </a:solidFill>
              </a:rPr>
              <a:t>7b. FER VRIJEDNOST</a:t>
            </a:r>
            <a:r>
              <a:rPr lang="en-US" sz="3200" dirty="0" smtClean="0">
                <a:solidFill>
                  <a:schemeClr val="accent3">
                    <a:lumMod val="75000"/>
                  </a:schemeClr>
                </a:solidFill>
              </a:rPr>
              <a:t/>
            </a:r>
            <a:br>
              <a:rPr lang="en-US" sz="3200" dirty="0" smtClean="0">
                <a:solidFill>
                  <a:schemeClr val="accent3">
                    <a:lumMod val="75000"/>
                  </a:schemeClr>
                </a:solidFill>
              </a:rPr>
            </a:br>
            <a:r>
              <a:rPr lang="sr-Latn-BA" sz="3200" b="1" dirty="0" smtClean="0">
                <a:solidFill>
                  <a:schemeClr val="accent3">
                    <a:lumMod val="75000"/>
                  </a:schemeClr>
                </a:solidFill>
              </a:rPr>
              <a:t>(pravna/zakonodavna) u različitim nadležnostima</a:t>
            </a:r>
            <a:endParaRPr lang="en-US" sz="3200" dirty="0">
              <a:solidFill>
                <a:schemeClr val="accent3">
                  <a:lumMod val="75000"/>
                </a:schemeClr>
              </a:solidFill>
            </a:endParaRPr>
          </a:p>
        </p:txBody>
      </p:sp>
      <p:sp>
        <p:nvSpPr>
          <p:cNvPr id="3" name="Content Placeholder 2"/>
          <p:cNvSpPr>
            <a:spLocks noGrp="1"/>
          </p:cNvSpPr>
          <p:nvPr>
            <p:ph idx="1"/>
          </p:nvPr>
        </p:nvSpPr>
        <p:spPr>
          <a:xfrm>
            <a:off x="457200" y="2492896"/>
            <a:ext cx="8229600" cy="3831704"/>
          </a:xfrm>
        </p:spPr>
        <p:txBody>
          <a:bodyPr/>
          <a:lstStyle/>
          <a:p>
            <a:r>
              <a:rPr lang="sr-Latn-BA" sz="2400" dirty="0" smtClean="0"/>
              <a:t>Ne postoji usaglašenost oko interpretacije fer  vrijednosti u kontekstu zakona i sudske prakse, pa se u slučaju parnica zbog nesaglasnosti mora utvrditi koju definiciju fer vrijednosti sud priznaje u konkretnom slučaju.</a:t>
            </a:r>
          </a:p>
          <a:p>
            <a:r>
              <a:rPr lang="sr-Latn-BA" sz="2400" dirty="0" smtClean="0"/>
              <a:t>Recimo, po standardu fer  vrijednosti sudske odluke ne iskazuju diskont na nedostatak utrživosti kod privatnih preduzeća, dok se po standardu fer tržišne vrijednosti ovaj diskont priznaje.</a:t>
            </a:r>
            <a:endParaRPr lang="en-US" dirty="0" smtClean="0"/>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704088"/>
            <a:ext cx="8435280" cy="1068728"/>
          </a:xfrm>
        </p:spPr>
        <p:txBody>
          <a:bodyPr>
            <a:noAutofit/>
          </a:bodyPr>
          <a:lstStyle/>
          <a:p>
            <a:pPr algn="ctr"/>
            <a:r>
              <a:rPr lang="sr-Latn-BA" sz="3200" b="1" dirty="0" smtClean="0">
                <a:solidFill>
                  <a:schemeClr val="accent3">
                    <a:lumMod val="75000"/>
                  </a:schemeClr>
                </a:solidFill>
              </a:rPr>
              <a:t>7b. FER VRIJEDNOST</a:t>
            </a:r>
            <a:r>
              <a:rPr lang="en-US" sz="3200" dirty="0" smtClean="0">
                <a:solidFill>
                  <a:schemeClr val="accent3">
                    <a:lumMod val="75000"/>
                  </a:schemeClr>
                </a:solidFill>
              </a:rPr>
              <a:t/>
            </a:r>
            <a:br>
              <a:rPr lang="en-US" sz="3200" dirty="0" smtClean="0">
                <a:solidFill>
                  <a:schemeClr val="accent3">
                    <a:lumMod val="75000"/>
                  </a:schemeClr>
                </a:solidFill>
              </a:rPr>
            </a:br>
            <a:r>
              <a:rPr lang="sr-Latn-BA" sz="3200" b="1" dirty="0" smtClean="0">
                <a:solidFill>
                  <a:schemeClr val="accent3">
                    <a:lumMod val="75000"/>
                  </a:schemeClr>
                </a:solidFill>
              </a:rPr>
              <a:t>(pravna/zakonodavna) u različitim nadležnostima</a:t>
            </a:r>
            <a:endParaRPr lang="en-US" sz="3200" dirty="0">
              <a:solidFill>
                <a:schemeClr val="accent3">
                  <a:lumMod val="75000"/>
                </a:schemeClr>
              </a:solidFill>
            </a:endParaRPr>
          </a:p>
        </p:txBody>
      </p:sp>
      <p:sp>
        <p:nvSpPr>
          <p:cNvPr id="3" name="Content Placeholder 2"/>
          <p:cNvSpPr>
            <a:spLocks noGrp="1"/>
          </p:cNvSpPr>
          <p:nvPr>
            <p:ph idx="1"/>
          </p:nvPr>
        </p:nvSpPr>
        <p:spPr>
          <a:xfrm>
            <a:off x="467544" y="2132856"/>
            <a:ext cx="8219256" cy="4191744"/>
          </a:xfrm>
        </p:spPr>
        <p:txBody>
          <a:bodyPr>
            <a:normAutofit fontScale="92500" lnSpcReduction="20000"/>
          </a:bodyPr>
          <a:lstStyle/>
          <a:p>
            <a:r>
              <a:rPr lang="en-US" dirty="0" smtClean="0"/>
              <a:t>Primjeri definicija fer </a:t>
            </a:r>
            <a:r>
              <a:rPr lang="sr-Latn-BA" dirty="0" smtClean="0"/>
              <a:t> </a:t>
            </a:r>
            <a:r>
              <a:rPr lang="en-US" dirty="0" smtClean="0"/>
              <a:t>vrijednosti SAD i Kanade su sljedeći:</a:t>
            </a:r>
          </a:p>
          <a:p>
            <a:endParaRPr lang="sr-Latn-BA" dirty="0" smtClean="0"/>
          </a:p>
          <a:p>
            <a:r>
              <a:rPr lang="en-US" dirty="0" smtClean="0"/>
              <a:t>(a) Model </a:t>
            </a:r>
            <a:r>
              <a:rPr lang="sr-Latn-BA" dirty="0" smtClean="0"/>
              <a:t>zakona</a:t>
            </a:r>
            <a:r>
              <a:rPr lang="en-US" dirty="0" smtClean="0"/>
              <a:t> o poslovnim korporacijama (MBCA) je model sastavljen od zakona koje je pripremio Komitet za korporativno pravo Odjeljenja poslovnog prava pri Američkoj advokatskoj komori i praćen je od strane 24 države u SAD. </a:t>
            </a:r>
          </a:p>
          <a:p>
            <a:r>
              <a:rPr lang="en-US" dirty="0" smtClean="0"/>
              <a:t>(b) 1986. godine, Vrhovni sud Britanske Kolumbije u Kanadi donio je presudu u slučaju </a:t>
            </a:r>
            <a:r>
              <a:rPr lang="en-US" i="1" dirty="0" smtClean="0"/>
              <a:t>Manning v Harris Steel Group Inc.</a:t>
            </a:r>
            <a:r>
              <a:rPr lang="en-US" dirty="0" smtClean="0"/>
              <a:t> koja su glasila: “Prema tome, 'fer' vrijednost je ona koja je pravična i pravedna. Ta terminologija sadrži u sebi koncept odgovarajuće kompenzacije (obeštećenja) u skladu sa zahtjevima pravde i jednakosti.”</a:t>
            </a:r>
          </a:p>
          <a:p>
            <a:endParaRPr lang="en-US" dirty="0" smtClean="0"/>
          </a:p>
          <a:p>
            <a:pPr>
              <a:buNone/>
            </a:pP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476672"/>
            <a:ext cx="8219256" cy="2808312"/>
          </a:xfrm>
        </p:spPr>
        <p:txBody>
          <a:bodyPr>
            <a:noAutofit/>
          </a:bodyPr>
          <a:lstStyle/>
          <a:p>
            <a:pPr algn="ctr"/>
            <a:r>
              <a:rPr lang="sr-Latn-BA" sz="3200" b="1" dirty="0" smtClean="0">
                <a:solidFill>
                  <a:schemeClr val="accent3">
                    <a:lumMod val="75000"/>
                  </a:schemeClr>
                </a:solidFill>
              </a:rPr>
              <a:t>8. Druge osnove vrijednosti – </a:t>
            </a:r>
            <a:br>
              <a:rPr lang="sr-Latn-BA" sz="3200" b="1" dirty="0" smtClean="0">
                <a:solidFill>
                  <a:schemeClr val="accent3">
                    <a:lumMod val="75000"/>
                  </a:schemeClr>
                </a:solidFill>
              </a:rPr>
            </a:br>
            <a:r>
              <a:rPr lang="sr-Latn-BA" sz="3200" b="1" dirty="0" smtClean="0">
                <a:solidFill>
                  <a:schemeClr val="accent3">
                    <a:lumMod val="75000"/>
                  </a:schemeClr>
                </a:solidFill>
              </a:rPr>
              <a:t>FER TRŽIŠNA VRIJEDNOST (Fair Market Value)</a:t>
            </a:r>
            <a:br>
              <a:rPr lang="sr-Latn-BA" sz="3200" b="1" dirty="0" smtClean="0">
                <a:solidFill>
                  <a:schemeClr val="accent3">
                    <a:lumMod val="75000"/>
                  </a:schemeClr>
                </a:solidFill>
              </a:rPr>
            </a:br>
            <a:r>
              <a:rPr lang="sr-Latn-BA" sz="3200" b="1" dirty="0" smtClean="0">
                <a:solidFill>
                  <a:schemeClr val="accent3">
                    <a:lumMod val="75000"/>
                  </a:schemeClr>
                </a:solidFill>
              </a:rPr>
              <a:t/>
            </a:r>
            <a:br>
              <a:rPr lang="sr-Latn-BA" sz="3200" b="1" dirty="0" smtClean="0">
                <a:solidFill>
                  <a:schemeClr val="accent3">
                    <a:lumMod val="75000"/>
                  </a:schemeClr>
                </a:solidFill>
              </a:rPr>
            </a:br>
            <a:r>
              <a:rPr lang="sr-Latn-BA" sz="3200" b="1" dirty="0" smtClean="0">
                <a:solidFill>
                  <a:schemeClr val="accent3">
                    <a:lumMod val="75000"/>
                  </a:schemeClr>
                </a:solidFill>
              </a:rPr>
              <a:t>8a. FER TRŽIŠNA VRIJEDNOST </a:t>
            </a:r>
            <a:r>
              <a:rPr lang="en-US" sz="3200" b="1" dirty="0" smtClean="0">
                <a:solidFill>
                  <a:schemeClr val="accent3">
                    <a:lumMod val="75000"/>
                  </a:schemeClr>
                </a:solidFill>
              </a:rPr>
              <a:t/>
            </a:r>
            <a:br>
              <a:rPr lang="en-US" sz="3200" b="1" dirty="0" smtClean="0">
                <a:solidFill>
                  <a:schemeClr val="accent3">
                    <a:lumMod val="75000"/>
                  </a:schemeClr>
                </a:solidFill>
              </a:rPr>
            </a:br>
            <a:r>
              <a:rPr lang="sr-Latn-BA" sz="3200" b="1" dirty="0" smtClean="0">
                <a:solidFill>
                  <a:schemeClr val="accent3">
                    <a:lumMod val="75000"/>
                  </a:schemeClr>
                </a:solidFill>
              </a:rPr>
              <a:t>(Organizacija za ekonomsku saradnju i razvoj - OECD)</a:t>
            </a:r>
            <a:endParaRPr lang="en-US" sz="3200" dirty="0">
              <a:solidFill>
                <a:schemeClr val="accent3">
                  <a:lumMod val="75000"/>
                </a:schemeClr>
              </a:solidFill>
            </a:endParaRPr>
          </a:p>
        </p:txBody>
      </p:sp>
      <p:sp>
        <p:nvSpPr>
          <p:cNvPr id="3" name="Content Placeholder 2"/>
          <p:cNvSpPr>
            <a:spLocks noGrp="1"/>
          </p:cNvSpPr>
          <p:nvPr>
            <p:ph idx="1"/>
          </p:nvPr>
        </p:nvSpPr>
        <p:spPr>
          <a:xfrm>
            <a:off x="467544" y="3746376"/>
            <a:ext cx="8229600" cy="2706960"/>
          </a:xfrm>
        </p:spPr>
        <p:txBody>
          <a:bodyPr/>
          <a:lstStyle/>
          <a:p>
            <a:r>
              <a:rPr lang="sr-Latn-BA" dirty="0" smtClean="0"/>
              <a:t>OECD definiše fer tržišnu vrijednost kao cijenu koju bi voljni kupac platio voljnom prodavcu u transakciji na otvorenom tržištu. </a:t>
            </a:r>
            <a:endParaRPr lang="en-US" dirty="0" smtClean="0"/>
          </a:p>
          <a:p>
            <a:r>
              <a:rPr lang="sr-Latn-BA" dirty="0" smtClean="0"/>
              <a:t> OECD smjernice se koriste u mnogim angažmanima za svrhe međunarodnog oporezivanja.</a:t>
            </a:r>
            <a:endParaRPr lang="en-US"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704088"/>
            <a:ext cx="8147248" cy="780696"/>
          </a:xfrm>
        </p:spPr>
        <p:txBody>
          <a:bodyPr>
            <a:normAutofit/>
          </a:bodyPr>
          <a:lstStyle/>
          <a:p>
            <a:pPr algn="ctr"/>
            <a:r>
              <a:rPr lang="sr-Latn-BA" sz="3200" b="1" dirty="0">
                <a:solidFill>
                  <a:srgbClr val="9C007F">
                    <a:lumMod val="75000"/>
                  </a:srgbClr>
                </a:solidFill>
              </a:rPr>
              <a:t>1. MEĐUNARODNI STANDARDI VREDOVANJA</a:t>
            </a:r>
            <a:endParaRPr lang="en-US" sz="3200" dirty="0"/>
          </a:p>
        </p:txBody>
      </p:sp>
      <p:sp>
        <p:nvSpPr>
          <p:cNvPr id="3" name="Content Placeholder 2"/>
          <p:cNvSpPr>
            <a:spLocks noGrp="1"/>
          </p:cNvSpPr>
          <p:nvPr>
            <p:ph idx="1"/>
          </p:nvPr>
        </p:nvSpPr>
        <p:spPr/>
        <p:txBody>
          <a:bodyPr>
            <a:normAutofit fontScale="92500" lnSpcReduction="20000"/>
          </a:bodyPr>
          <a:lstStyle/>
          <a:p>
            <a:r>
              <a:rPr lang="sr-Latn-BA" sz="2800" dirty="0"/>
              <a:t>Međunarodni standardi vrednovanja su standardi za sprovođenje zadataka procjene korišćenjem opšte prihvaćenih koncepata i principa koji promovišu transparentnost i konzistentnost u procjenjivačkoj praksi.</a:t>
            </a:r>
          </a:p>
          <a:p>
            <a:endParaRPr lang="sr-Latn-CS" sz="2800" dirty="0"/>
          </a:p>
          <a:p>
            <a:r>
              <a:rPr lang="sr-Latn-CS" sz="2800" dirty="0"/>
              <a:t>Jedinstveni standardi, s jedne strane, olakšavaju međunarodne transakcije i doprinose rastu međunarodnih tržišta imovine, te s druge strane služe kao smjernice za procjenjivače omogućavajući pouzdanu procjenu i ispunjavanje zahtjeva finansijskog izvještavanja. </a:t>
            </a:r>
            <a:endParaRPr lang="en-US" sz="2800" dirty="0"/>
          </a:p>
          <a:p>
            <a:endParaRPr lang="en-US" dirty="0"/>
          </a:p>
          <a:p>
            <a:endParaRPr lang="en-US" dirty="0"/>
          </a:p>
        </p:txBody>
      </p:sp>
    </p:spTree>
    <p:extLst>
      <p:ext uri="{BB962C8B-B14F-4D97-AF65-F5344CB8AC3E}">
        <p14:creationId xmlns:p14="http://schemas.microsoft.com/office/powerpoint/2010/main" val="246042687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692696"/>
            <a:ext cx="8157592" cy="1656184"/>
          </a:xfrm>
        </p:spPr>
        <p:txBody>
          <a:bodyPr>
            <a:normAutofit fontScale="90000"/>
          </a:bodyPr>
          <a:lstStyle/>
          <a:p>
            <a:pPr algn="ctr"/>
            <a:r>
              <a:rPr lang="sr-Latn-BA" sz="3600" b="1" dirty="0" smtClean="0"/>
              <a:t/>
            </a:r>
            <a:br>
              <a:rPr lang="sr-Latn-BA" sz="3600" b="1" dirty="0" smtClean="0"/>
            </a:br>
            <a:r>
              <a:rPr lang="sr-Latn-BA" sz="3600" b="1" dirty="0" smtClean="0"/>
              <a:t/>
            </a:r>
            <a:br>
              <a:rPr lang="sr-Latn-BA" sz="3600" b="1" dirty="0" smtClean="0"/>
            </a:br>
            <a:r>
              <a:rPr lang="sr-Latn-BA" sz="3600" b="1" dirty="0" smtClean="0">
                <a:solidFill>
                  <a:schemeClr val="accent3">
                    <a:lumMod val="75000"/>
                  </a:schemeClr>
                </a:solidFill>
              </a:rPr>
              <a:t>8b. FER TRŽIŠNA VRIJEDNOST </a:t>
            </a:r>
            <a:r>
              <a:rPr lang="en-US" sz="3600" dirty="0" smtClean="0">
                <a:solidFill>
                  <a:schemeClr val="accent3">
                    <a:lumMod val="75000"/>
                  </a:schemeClr>
                </a:solidFill>
              </a:rPr>
              <a:t/>
            </a:r>
            <a:br>
              <a:rPr lang="en-US" sz="3600" dirty="0" smtClean="0">
                <a:solidFill>
                  <a:schemeClr val="accent3">
                    <a:lumMod val="75000"/>
                  </a:schemeClr>
                </a:solidFill>
              </a:rPr>
            </a:br>
            <a:r>
              <a:rPr lang="sr-Latn-BA" sz="3600" b="1" dirty="0" smtClean="0">
                <a:solidFill>
                  <a:schemeClr val="accent3">
                    <a:lumMod val="75000"/>
                  </a:schemeClr>
                </a:solidFill>
              </a:rPr>
              <a:t>(Služba internih prihoda SAD)</a:t>
            </a:r>
            <a:r>
              <a:rPr lang="en-US" dirty="0" smtClean="0">
                <a:solidFill>
                  <a:schemeClr val="accent3">
                    <a:lumMod val="75000"/>
                  </a:schemeClr>
                </a:solidFill>
              </a:rPr>
              <a:t/>
            </a:r>
            <a:br>
              <a:rPr lang="en-US" dirty="0" smtClean="0">
                <a:solidFill>
                  <a:schemeClr val="accent3">
                    <a:lumMod val="75000"/>
                  </a:schemeClr>
                </a:solidFill>
              </a:rPr>
            </a:br>
            <a:endParaRPr lang="en-US" dirty="0">
              <a:solidFill>
                <a:schemeClr val="accent3">
                  <a:lumMod val="75000"/>
                </a:schemeClr>
              </a:solidFill>
            </a:endParaRPr>
          </a:p>
        </p:txBody>
      </p:sp>
      <p:sp>
        <p:nvSpPr>
          <p:cNvPr id="3" name="Content Placeholder 2"/>
          <p:cNvSpPr>
            <a:spLocks noGrp="1"/>
          </p:cNvSpPr>
          <p:nvPr>
            <p:ph idx="1"/>
          </p:nvPr>
        </p:nvSpPr>
        <p:spPr>
          <a:xfrm>
            <a:off x="467544" y="1988840"/>
            <a:ext cx="8219256" cy="4464496"/>
          </a:xfrm>
        </p:spPr>
        <p:txBody>
          <a:bodyPr>
            <a:normAutofit lnSpcReduction="10000"/>
          </a:bodyPr>
          <a:lstStyle/>
          <a:p>
            <a:r>
              <a:rPr lang="sr-Latn-BA" b="1" dirty="0" smtClean="0"/>
              <a:t>Fer tržišna vrijednost</a:t>
            </a:r>
            <a:r>
              <a:rPr lang="sr-Latn-BA" dirty="0" smtClean="0"/>
              <a:t> je najšire prihvaćen i priznat koncept vrijednosti od procjenjivača, sudova, mnogih kontrolnih i regulatornih agencija u Sjedinjenim Američkim Državama</a:t>
            </a:r>
            <a:r>
              <a:rPr lang="sr-Latn-CS" dirty="0" smtClean="0"/>
              <a:t> i svijetu</a:t>
            </a:r>
            <a:r>
              <a:rPr lang="sr-Latn-BA" dirty="0" smtClean="0"/>
              <a:t>. </a:t>
            </a:r>
            <a:endParaRPr lang="sr-Latn-CS" b="1" dirty="0" smtClean="0"/>
          </a:p>
          <a:p>
            <a:r>
              <a:rPr lang="sr-Latn-BA" dirty="0" smtClean="0"/>
              <a:t>Fer tržišna vrijednost definiše se kao iznos za koji se neko sredstvo može razmijeniti između volјnog kupca i volјnog prodavca </a:t>
            </a:r>
            <a:r>
              <a:rPr lang="en-US" dirty="0" smtClean="0"/>
              <a:t>u nezavisnoj transakciji </a:t>
            </a:r>
            <a:r>
              <a:rPr lang="sr-Latn-BA" dirty="0" smtClean="0"/>
              <a:t>pri čemu nijedan ne djeluje pod prinudom da kupi ili proda i obojica su razboriti i odgovarajuće obavješteni o relevantnim činjenicama (American Society of Appraisers, 2009, p. 27, za svrhe oporezivanja u SAD, Regulacija </a:t>
            </a:r>
            <a:r>
              <a:rPr lang="en-US" dirty="0" smtClean="0"/>
              <a:t>§20.2031-1 </a:t>
            </a:r>
            <a:r>
              <a:rPr lang="sr-Latn-BA" dirty="0" smtClean="0"/>
              <a:t>)</a:t>
            </a:r>
            <a:endParaRPr lang="en-US" dirty="0" smtClean="0"/>
          </a:p>
          <a:p>
            <a:endParaRPr lang="en-US" dirty="0" smtClean="0"/>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1540" y="404664"/>
            <a:ext cx="8291264" cy="1008112"/>
          </a:xfrm>
        </p:spPr>
        <p:txBody>
          <a:bodyPr>
            <a:noAutofit/>
          </a:bodyPr>
          <a:lstStyle/>
          <a:p>
            <a:pPr algn="ctr"/>
            <a:r>
              <a:rPr lang="sr-Latn-BA" sz="3200" b="1" dirty="0" smtClean="0">
                <a:solidFill>
                  <a:schemeClr val="accent3">
                    <a:lumMod val="75000"/>
                  </a:schemeClr>
                </a:solidFill>
              </a:rPr>
              <a:t>8b. FER TRŽIŠNA VRIJEDNOST </a:t>
            </a:r>
            <a:r>
              <a:rPr lang="en-US" sz="3200" b="1" dirty="0" smtClean="0">
                <a:solidFill>
                  <a:schemeClr val="accent3">
                    <a:lumMod val="75000"/>
                  </a:schemeClr>
                </a:solidFill>
              </a:rPr>
              <a:t/>
            </a:r>
            <a:br>
              <a:rPr lang="en-US" sz="3200" b="1" dirty="0" smtClean="0">
                <a:solidFill>
                  <a:schemeClr val="accent3">
                    <a:lumMod val="75000"/>
                  </a:schemeClr>
                </a:solidFill>
              </a:rPr>
            </a:br>
            <a:r>
              <a:rPr lang="sr-Latn-BA" sz="3200" b="1" dirty="0" smtClean="0">
                <a:solidFill>
                  <a:schemeClr val="accent3">
                    <a:lumMod val="75000"/>
                  </a:schemeClr>
                </a:solidFill>
              </a:rPr>
              <a:t>(Služba internih prihoda SAD)</a:t>
            </a:r>
            <a:endParaRPr lang="en-US" sz="3200" b="1" dirty="0">
              <a:solidFill>
                <a:schemeClr val="accent3">
                  <a:lumMod val="75000"/>
                </a:schemeClr>
              </a:solidFill>
            </a:endParaRPr>
          </a:p>
        </p:txBody>
      </p:sp>
      <p:sp>
        <p:nvSpPr>
          <p:cNvPr id="3" name="Content Placeholder 2"/>
          <p:cNvSpPr>
            <a:spLocks noGrp="1"/>
          </p:cNvSpPr>
          <p:nvPr>
            <p:ph idx="1"/>
          </p:nvPr>
        </p:nvSpPr>
        <p:spPr>
          <a:xfrm>
            <a:off x="467544" y="1772816"/>
            <a:ext cx="8219256" cy="4752528"/>
          </a:xfrm>
        </p:spPr>
        <p:txBody>
          <a:bodyPr>
            <a:normAutofit/>
          </a:bodyPr>
          <a:lstStyle/>
          <a:p>
            <a:r>
              <a:rPr lang="sr-Latn-BA" sz="2400" dirty="0" smtClean="0"/>
              <a:t>Sadašnja ekonomska definicija fer tržišne vrijednosti američke Fondacije za procjenu vrijednosti glasi: </a:t>
            </a:r>
          </a:p>
          <a:p>
            <a:pPr>
              <a:buNone/>
            </a:pPr>
            <a:r>
              <a:rPr lang="sr-Latn-BA" sz="2400" dirty="0" smtClean="0"/>
              <a:t>	„To je najvjerovatnija cijena po kojoj će imovina iznijeti na konkurentno i otvoreno tržište uz sve uslove neophodne za fer trgovinu, pri čemu se kupac i prodavac ponašaju razborito i obavješteno, pod pretpostavkom da cijena nije izvještačena neprikladnim podsticajima.“ (The Appraisal Foundation, 2014-2015).</a:t>
            </a:r>
            <a:r>
              <a:rPr lang="en-US" sz="2400" dirty="0" smtClean="0"/>
              <a:t> </a:t>
            </a:r>
            <a:endParaRPr lang="sr-Latn-BA" sz="2400" dirty="0" smtClean="0"/>
          </a:p>
          <a:p>
            <a:r>
              <a:rPr lang="sr-Latn-BA" sz="2400" dirty="0" smtClean="0"/>
              <a:t>Najistaknutnija promjena u definiciji u odnosu na definicije tržišne vrijednosti koje su bile široko prihvaćene u ranijim godinama je zamjena pojma </a:t>
            </a:r>
            <a:r>
              <a:rPr lang="sr-Latn-BA" sz="2400" i="1" dirty="0" smtClean="0"/>
              <a:t>najviša cijena</a:t>
            </a:r>
            <a:r>
              <a:rPr lang="sr-Latn-BA" sz="2400" dirty="0" smtClean="0"/>
              <a:t> pojmom </a:t>
            </a:r>
            <a:r>
              <a:rPr lang="sr-Latn-BA" sz="2400" i="1" dirty="0" smtClean="0"/>
              <a:t>najvjerovatnija cijena</a:t>
            </a:r>
            <a:r>
              <a:rPr lang="sr-Latn-BA" sz="2400" dirty="0" smtClean="0"/>
              <a:t>.</a:t>
            </a:r>
            <a:endParaRPr lang="en-US" sz="2400" dirty="0" smtClean="0"/>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sr-Latn-BA" sz="3200" b="1" dirty="0" smtClean="0">
                <a:solidFill>
                  <a:schemeClr val="accent3">
                    <a:lumMod val="75000"/>
                  </a:schemeClr>
                </a:solidFill>
              </a:rPr>
              <a:t>2.2. DODATNE OSNOVE VRIJEDNOSTI </a:t>
            </a:r>
            <a:br>
              <a:rPr lang="sr-Latn-BA" sz="3200" b="1" dirty="0" smtClean="0">
                <a:solidFill>
                  <a:schemeClr val="accent3">
                    <a:lumMod val="75000"/>
                  </a:schemeClr>
                </a:solidFill>
              </a:rPr>
            </a:br>
            <a:r>
              <a:rPr lang="sr-Latn-BA" sz="3200" b="1" dirty="0" smtClean="0">
                <a:solidFill>
                  <a:schemeClr val="accent3">
                    <a:lumMod val="75000"/>
                  </a:schemeClr>
                </a:solidFill>
              </a:rPr>
              <a:t>(PORED MSV)</a:t>
            </a:r>
            <a:endParaRPr lang="en-US" sz="3200" dirty="0">
              <a:solidFill>
                <a:schemeClr val="accent3">
                  <a:lumMod val="75000"/>
                </a:schemeClr>
              </a:solidFill>
            </a:endParaRPr>
          </a:p>
        </p:txBody>
      </p:sp>
      <p:sp>
        <p:nvSpPr>
          <p:cNvPr id="3" name="Content Placeholder 2"/>
          <p:cNvSpPr>
            <a:spLocks noGrp="1"/>
          </p:cNvSpPr>
          <p:nvPr>
            <p:ph idx="1"/>
          </p:nvPr>
        </p:nvSpPr>
        <p:spPr>
          <a:xfrm>
            <a:off x="457200" y="2276872"/>
            <a:ext cx="8229600" cy="4047728"/>
          </a:xfrm>
        </p:spPr>
        <p:txBody>
          <a:bodyPr>
            <a:normAutofit/>
          </a:bodyPr>
          <a:lstStyle/>
          <a:p>
            <a:r>
              <a:rPr lang="sr-Latn-BA" sz="2800" dirty="0" smtClean="0"/>
              <a:t>Unutrašnja (fundamentalna, intristična) vrijednost;</a:t>
            </a:r>
          </a:p>
          <a:p>
            <a:r>
              <a:rPr lang="sr-Latn-BA" sz="2800" dirty="0" smtClean="0"/>
              <a:t>Knjigovodstvena vrijednost;</a:t>
            </a:r>
          </a:p>
          <a:p>
            <a:r>
              <a:rPr lang="sr-Latn-BA" sz="2800" dirty="0" smtClean="0"/>
              <a:t>Korigovana knjigovodstvena vrijednost;</a:t>
            </a:r>
          </a:p>
          <a:p>
            <a:r>
              <a:rPr lang="sr-Latn-BA" sz="2800" dirty="0" smtClean="0"/>
              <a:t>Imovinska (reproduktivna)  vrijednost.</a:t>
            </a:r>
            <a:endParaRPr lang="en-US" sz="2800" dirty="0" smtClean="0"/>
          </a:p>
          <a:p>
            <a:endParaRPr lang="en-US" sz="28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332656"/>
            <a:ext cx="7859216" cy="792088"/>
          </a:xfrm>
        </p:spPr>
        <p:txBody>
          <a:bodyPr>
            <a:normAutofit/>
          </a:bodyPr>
          <a:lstStyle/>
          <a:p>
            <a:pPr algn="ctr"/>
            <a:r>
              <a:rPr lang="sr-Latn-BA" sz="3200" b="1" dirty="0" smtClean="0">
                <a:solidFill>
                  <a:schemeClr val="accent3">
                    <a:lumMod val="75000"/>
                  </a:schemeClr>
                </a:solidFill>
              </a:rPr>
              <a:t>1. UNUTRAŠNJA VRIJEDNOST</a:t>
            </a:r>
            <a:endParaRPr lang="en-US" sz="3200" b="1" dirty="0">
              <a:solidFill>
                <a:schemeClr val="accent3">
                  <a:lumMod val="75000"/>
                </a:schemeClr>
              </a:solidFill>
            </a:endParaRPr>
          </a:p>
        </p:txBody>
      </p:sp>
      <p:sp>
        <p:nvSpPr>
          <p:cNvPr id="3" name="Content Placeholder 2"/>
          <p:cNvSpPr>
            <a:spLocks noGrp="1"/>
          </p:cNvSpPr>
          <p:nvPr>
            <p:ph idx="1"/>
          </p:nvPr>
        </p:nvSpPr>
        <p:spPr>
          <a:xfrm>
            <a:off x="467544" y="1484784"/>
            <a:ext cx="8424936" cy="4893176"/>
          </a:xfrm>
        </p:spPr>
        <p:txBody>
          <a:bodyPr>
            <a:normAutofit lnSpcReduction="10000"/>
          </a:bodyPr>
          <a:lstStyle/>
          <a:p>
            <a:r>
              <a:rPr lang="sr-Latn-BA" sz="2800" b="1" i="1" dirty="0" smtClean="0"/>
              <a:t>Unutrašnja (fundamentalna, intristična) vrijednost</a:t>
            </a:r>
            <a:r>
              <a:rPr lang="sr-Latn-BA" sz="2800" b="1" dirty="0" smtClean="0"/>
              <a:t> </a:t>
            </a:r>
            <a:r>
              <a:rPr lang="sr-Latn-BA" sz="2800" dirty="0" smtClean="0"/>
              <a:t>predstavlja analitičku procjenu vrijednosti zasnovanu na uočenim karakteristikama investicije, koja nije određena karakteristikama jedinstvenim za bilo kog investitora, već načinom na koji su te uočene karakteristike interpretirane od strane jednog u poređenju sa drugim analitičarom. </a:t>
            </a:r>
          </a:p>
          <a:p>
            <a:r>
              <a:rPr lang="sr-Latn-BA" sz="2800" dirty="0" smtClean="0"/>
              <a:t>Unutrašnja vrijednost akcije predstavlja odgovarajuću cijenu akcije prema mišljenju analitičara hartija od vrijednosti koji je izvršio fundamentalnu analizu aktive i zarađivačke moći preduzeća, te drugih bitnih faktora.</a:t>
            </a:r>
          </a:p>
          <a:p>
            <a:endParaRPr lang="en-US" sz="2800" dirty="0" smtClean="0"/>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548680"/>
            <a:ext cx="7859216" cy="576064"/>
          </a:xfrm>
        </p:spPr>
        <p:txBody>
          <a:bodyPr>
            <a:noAutofit/>
          </a:bodyPr>
          <a:lstStyle/>
          <a:p>
            <a:pPr algn="ctr"/>
            <a:r>
              <a:rPr lang="sr-Latn-BA" sz="3200" b="1" dirty="0" smtClean="0">
                <a:solidFill>
                  <a:schemeClr val="accent3">
                    <a:lumMod val="75000"/>
                  </a:schemeClr>
                </a:solidFill>
              </a:rPr>
              <a:t>1. UNUTRAŠNJA VRIJEDNOST</a:t>
            </a:r>
            <a:endParaRPr lang="en-US" sz="3200" dirty="0"/>
          </a:p>
        </p:txBody>
      </p:sp>
      <p:sp>
        <p:nvSpPr>
          <p:cNvPr id="3" name="Content Placeholder 2"/>
          <p:cNvSpPr>
            <a:spLocks noGrp="1"/>
          </p:cNvSpPr>
          <p:nvPr>
            <p:ph idx="1"/>
          </p:nvPr>
        </p:nvSpPr>
        <p:spPr>
          <a:xfrm>
            <a:off x="611560" y="1340768"/>
            <a:ext cx="7920880" cy="5301208"/>
          </a:xfrm>
        </p:spPr>
        <p:txBody>
          <a:bodyPr>
            <a:noAutofit/>
          </a:bodyPr>
          <a:lstStyle/>
          <a:p>
            <a:r>
              <a:rPr lang="sr-Latn-BA" dirty="0" smtClean="0"/>
              <a:t>Koncept unutrašnje vrijednosti ne može sasvim da se razdvoji od koncepta tržišne vrijednosti. </a:t>
            </a:r>
          </a:p>
          <a:p>
            <a:r>
              <a:rPr lang="sr-Latn-BA" dirty="0" smtClean="0"/>
              <a:t>Razlog ovome su akcije kupaca i prodavaca zasnovane na njihovim specifičnim percepcijama unutrašnje vrijednosti koje vode ka generalno usaglašenoj tržišnoj vrijednosti, a time i konstantnim promjenama tržišne vrijednosti tokom vremena.</a:t>
            </a:r>
          </a:p>
          <a:p>
            <a:r>
              <a:rPr lang="sr-Latn-BA" dirty="0" smtClean="0"/>
              <a:t>U parničnim postupcima se analitičarima preporučuje da obrate pažnju na standard odnosno značenje koje je u konkretnom slučaju pripisano konceptu unutrašnje vrijednosti.</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864096"/>
          </a:xfrm>
        </p:spPr>
        <p:txBody>
          <a:bodyPr>
            <a:normAutofit/>
          </a:bodyPr>
          <a:lstStyle/>
          <a:p>
            <a:pPr algn="ctr"/>
            <a:r>
              <a:rPr lang="sr-Latn-BA" sz="3200" b="1" dirty="0" smtClean="0">
                <a:solidFill>
                  <a:schemeClr val="accent3">
                    <a:lumMod val="75000"/>
                  </a:schemeClr>
                </a:solidFill>
              </a:rPr>
              <a:t>2. KNJIGOVODSTVENA VRIJEDNOST</a:t>
            </a:r>
            <a:endParaRPr lang="en-US" sz="3200" b="1" dirty="0">
              <a:solidFill>
                <a:schemeClr val="accent3">
                  <a:lumMod val="75000"/>
                </a:schemeClr>
              </a:solidFill>
            </a:endParaRPr>
          </a:p>
        </p:txBody>
      </p:sp>
      <p:sp>
        <p:nvSpPr>
          <p:cNvPr id="3" name="Content Placeholder 2"/>
          <p:cNvSpPr>
            <a:spLocks noGrp="1"/>
          </p:cNvSpPr>
          <p:nvPr>
            <p:ph idx="1"/>
          </p:nvPr>
        </p:nvSpPr>
        <p:spPr>
          <a:xfrm>
            <a:off x="467544" y="1628800"/>
            <a:ext cx="8219256" cy="4695800"/>
          </a:xfrm>
        </p:spPr>
        <p:txBody>
          <a:bodyPr>
            <a:normAutofit/>
          </a:bodyPr>
          <a:lstStyle/>
          <a:p>
            <a:r>
              <a:rPr lang="sr-Latn-BA" sz="2800" b="1" i="1" dirty="0" smtClean="0"/>
              <a:t>Knjigovodstvena vrijednost</a:t>
            </a:r>
            <a:r>
              <a:rPr lang="sr-Latn-BA" sz="2800" dirty="0" smtClean="0"/>
              <a:t> preduzeća je vrijednost kapitala iskazana u bilansu koji je sastavljen na bazi inventarnih podataka, odnosno razlika između aktive umanjene za iznos gubitka u aktivi, s jedne, i obaveza, dugoročnih rezervisanja i pasivnih vremenskih razgraničenja, s druge strane.</a:t>
            </a:r>
          </a:p>
          <a:p>
            <a:r>
              <a:rPr lang="sr-Latn-BA" sz="2800" dirty="0" smtClean="0"/>
              <a:t>Knjigovodstvena vrijednost se u postupku procjene vrijednosti koristi kao osnova od koje treba da se započne postupak .</a:t>
            </a:r>
            <a:endParaRPr lang="en-US" sz="28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548680"/>
            <a:ext cx="8291264" cy="1298408"/>
          </a:xfrm>
        </p:spPr>
        <p:txBody>
          <a:bodyPr>
            <a:normAutofit/>
          </a:bodyPr>
          <a:lstStyle/>
          <a:p>
            <a:pPr algn="ctr"/>
            <a:r>
              <a:rPr lang="sr-Latn-BA" sz="3200" b="1" dirty="0" smtClean="0">
                <a:solidFill>
                  <a:schemeClr val="accent3">
                    <a:lumMod val="75000"/>
                  </a:schemeClr>
                </a:solidFill>
              </a:rPr>
              <a:t>3. KORIGOVANA KNJIGOVODSTVENA VRIJEDNOST</a:t>
            </a:r>
            <a:endParaRPr lang="en-US" sz="3200" b="1" dirty="0">
              <a:solidFill>
                <a:schemeClr val="accent3">
                  <a:lumMod val="75000"/>
                </a:schemeClr>
              </a:solidFill>
            </a:endParaRPr>
          </a:p>
        </p:txBody>
      </p:sp>
      <p:sp>
        <p:nvSpPr>
          <p:cNvPr id="3" name="Content Placeholder 2"/>
          <p:cNvSpPr>
            <a:spLocks noGrp="1"/>
          </p:cNvSpPr>
          <p:nvPr>
            <p:ph idx="1"/>
          </p:nvPr>
        </p:nvSpPr>
        <p:spPr>
          <a:xfrm>
            <a:off x="457200" y="2132856"/>
            <a:ext cx="8229600" cy="4191744"/>
          </a:xfrm>
        </p:spPr>
        <p:txBody>
          <a:bodyPr>
            <a:normAutofit/>
          </a:bodyPr>
          <a:lstStyle/>
          <a:p>
            <a:r>
              <a:rPr lang="sr-Latn-BA" sz="2800" b="1" i="1" dirty="0" smtClean="0"/>
              <a:t>Korigovana knjigovodstvena vrijednost</a:t>
            </a:r>
            <a:r>
              <a:rPr lang="sr-Latn-BA" sz="2800" b="1" dirty="0" smtClean="0"/>
              <a:t>  </a:t>
            </a:r>
            <a:r>
              <a:rPr lang="sr-Latn-BA" sz="2800" dirty="0" smtClean="0"/>
              <a:t>se utvrđuje ako bilans nija sastavljen u skladu sa MSFI / MRS, isključivanjem materijalnih grešaka iz finansijskog izvještaja. </a:t>
            </a:r>
          </a:p>
          <a:p>
            <a:r>
              <a:rPr lang="sr-Latn-BA" sz="2800" dirty="0" smtClean="0"/>
              <a:t>Korekciju bilansa može da vrši revizor ili sam procjenjivač utvrđujući vrijednost pozicija prema zahtjevima računovodstvenih standarda i propisa.</a:t>
            </a:r>
            <a:endParaRPr lang="en-US" sz="28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8219256" cy="936104"/>
          </a:xfrm>
        </p:spPr>
        <p:txBody>
          <a:bodyPr>
            <a:normAutofit/>
          </a:bodyPr>
          <a:lstStyle/>
          <a:p>
            <a:pPr algn="ctr"/>
            <a:r>
              <a:rPr lang="sr-Latn-BA" sz="3200" b="1" dirty="0" smtClean="0">
                <a:solidFill>
                  <a:schemeClr val="accent3">
                    <a:lumMod val="75000"/>
                  </a:schemeClr>
                </a:solidFill>
              </a:rPr>
              <a:t>4. IMOVINSKA (REPRODUKTIVNA) VRIJEDNOST</a:t>
            </a:r>
            <a:endParaRPr lang="en-US" sz="3200" b="1" dirty="0">
              <a:solidFill>
                <a:schemeClr val="accent3">
                  <a:lumMod val="75000"/>
                </a:schemeClr>
              </a:solidFill>
            </a:endParaRPr>
          </a:p>
        </p:txBody>
      </p:sp>
      <p:sp>
        <p:nvSpPr>
          <p:cNvPr id="3" name="Content Placeholder 2"/>
          <p:cNvSpPr>
            <a:spLocks noGrp="1"/>
          </p:cNvSpPr>
          <p:nvPr>
            <p:ph idx="1"/>
          </p:nvPr>
        </p:nvSpPr>
        <p:spPr/>
        <p:txBody>
          <a:bodyPr/>
          <a:lstStyle/>
          <a:p>
            <a:r>
              <a:rPr lang="sr-Latn-BA" b="1" i="1" dirty="0" smtClean="0"/>
              <a:t>Imovinska (reproduktivna)  vrijednost </a:t>
            </a:r>
            <a:r>
              <a:rPr lang="sr-Latn-BA" dirty="0" smtClean="0"/>
              <a:t>utvrđuje se iz imovinskog bilansa, odnosno bilansa koji ne sadrži latentne rezerve niti skrivene gubitke</a:t>
            </a:r>
          </a:p>
          <a:p>
            <a:r>
              <a:rPr lang="sr-Latn-BA" dirty="0" smtClean="0"/>
              <a:t>Razlika između tržišne (reproduktivne) vrijednosti aktive i reproduktivne vrijednosti obaveza uvećanih za reproduktivnu vrijednost dugoročnih rezervisanja i pasivnih vremenskih razgraničenja predstavljaće imovinsku (reproduktivnu) vrijednost sopstvenog kapitala odnosno reproduktivnu neto imovinu.</a:t>
            </a: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404664"/>
            <a:ext cx="8003232" cy="648072"/>
          </a:xfrm>
        </p:spPr>
        <p:txBody>
          <a:bodyPr>
            <a:normAutofit/>
          </a:bodyPr>
          <a:lstStyle/>
          <a:p>
            <a:pPr algn="ctr"/>
            <a:r>
              <a:rPr lang="sr-Latn-BA" sz="3200" b="1" dirty="0" smtClean="0">
                <a:solidFill>
                  <a:schemeClr val="accent3">
                    <a:lumMod val="75000"/>
                  </a:schemeClr>
                </a:solidFill>
              </a:rPr>
              <a:t>5. POSLOVNA VRIJEDNOST (GOODWILL)</a:t>
            </a:r>
            <a:endParaRPr lang="en-US" sz="3200" b="1" dirty="0">
              <a:solidFill>
                <a:schemeClr val="accent3">
                  <a:lumMod val="75000"/>
                </a:schemeClr>
              </a:solidFill>
            </a:endParaRPr>
          </a:p>
        </p:txBody>
      </p:sp>
      <p:sp>
        <p:nvSpPr>
          <p:cNvPr id="3" name="Content Placeholder 2"/>
          <p:cNvSpPr>
            <a:spLocks noGrp="1"/>
          </p:cNvSpPr>
          <p:nvPr>
            <p:ph idx="1"/>
          </p:nvPr>
        </p:nvSpPr>
        <p:spPr>
          <a:xfrm>
            <a:off x="539552" y="1556792"/>
            <a:ext cx="8255260" cy="4835007"/>
          </a:xfrm>
        </p:spPr>
        <p:txBody>
          <a:bodyPr>
            <a:normAutofit lnSpcReduction="10000"/>
          </a:bodyPr>
          <a:lstStyle/>
          <a:p>
            <a:r>
              <a:rPr lang="sr-Latn-BA" sz="2800" i="1" dirty="0" smtClean="0"/>
              <a:t>Poslovna vrijednost</a:t>
            </a:r>
            <a:r>
              <a:rPr lang="sr-Latn-BA" sz="2800" dirty="0" smtClean="0"/>
              <a:t> (</a:t>
            </a:r>
            <a:r>
              <a:rPr lang="sr-Latn-BA" sz="2800" i="1" dirty="0" smtClean="0"/>
              <a:t>goodwill</a:t>
            </a:r>
            <a:r>
              <a:rPr lang="sr-Latn-BA" sz="2800" dirty="0" smtClean="0"/>
              <a:t>) predstavlja nematerijalnu imovinu koja nema fizičku odnosno materijalnu supstancu, već zavisi od prava koja posjeduje vlasnik.</a:t>
            </a:r>
          </a:p>
          <a:p>
            <a:r>
              <a:rPr lang="sr-Latn-BA" sz="2800" dirty="0" smtClean="0"/>
              <a:t>Za razliku od nematerijalne imovine, gudvil predstavlja buduće ekonomske koristi koji proističu iz imovine i načina na koji se ista koristi, ali se ne mogu pojedinačno identifikovati i odvojeno priznati.</a:t>
            </a:r>
          </a:p>
          <a:p>
            <a:r>
              <a:rPr lang="sr-Latn-BA" sz="2800" dirty="0" smtClean="0"/>
              <a:t>Eng</a:t>
            </a:r>
            <a:r>
              <a:rPr lang="sr-Latn-BA" sz="2800" i="1" dirty="0" smtClean="0"/>
              <a:t>. goodwill </a:t>
            </a:r>
            <a:r>
              <a:rPr lang="sr-Latn-BA" sz="2800" dirty="0" smtClean="0"/>
              <a:t>– reputacija, brend, dobar glas, naklonost, čuvenost. </a:t>
            </a:r>
            <a:endParaRPr lang="en-US" sz="2800" dirty="0" smtClean="0"/>
          </a:p>
          <a:p>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88640"/>
            <a:ext cx="8229600" cy="864096"/>
          </a:xfrm>
        </p:spPr>
        <p:txBody>
          <a:bodyPr>
            <a:normAutofit/>
          </a:bodyPr>
          <a:lstStyle/>
          <a:p>
            <a:pPr algn="ctr"/>
            <a:r>
              <a:rPr lang="sr-Latn-BA" sz="3200" b="1" dirty="0" smtClean="0">
                <a:solidFill>
                  <a:schemeClr val="accent3">
                    <a:lumMod val="75000"/>
                  </a:schemeClr>
                </a:solidFill>
              </a:rPr>
              <a:t>2.3. PREMISE VRIJEDNOSTI</a:t>
            </a:r>
            <a:endParaRPr lang="en-US" sz="3200" b="1" dirty="0">
              <a:solidFill>
                <a:schemeClr val="accent3">
                  <a:lumMod val="75000"/>
                </a:schemeClr>
              </a:solidFill>
            </a:endParaRPr>
          </a:p>
        </p:txBody>
      </p:sp>
      <p:sp>
        <p:nvSpPr>
          <p:cNvPr id="3" name="Content Placeholder 2"/>
          <p:cNvSpPr>
            <a:spLocks noGrp="1"/>
          </p:cNvSpPr>
          <p:nvPr>
            <p:ph idx="1"/>
          </p:nvPr>
        </p:nvSpPr>
        <p:spPr>
          <a:xfrm>
            <a:off x="323528" y="1268760"/>
            <a:ext cx="8363272" cy="5400600"/>
          </a:xfrm>
        </p:spPr>
        <p:txBody>
          <a:bodyPr>
            <a:normAutofit fontScale="92500" lnSpcReduction="10000"/>
          </a:bodyPr>
          <a:lstStyle/>
          <a:p>
            <a:r>
              <a:rPr lang="sr-Latn-BA" dirty="0" smtClean="0"/>
              <a:t>Sva preduzeća ili udjeli u istima mogu se procijeniti preko svake od sljedeće četiri alternativne premise vrijednosti:</a:t>
            </a:r>
            <a:r>
              <a:rPr lang="sr-Latn-BA" i="1" dirty="0" smtClean="0"/>
              <a:t> </a:t>
            </a:r>
            <a:endParaRPr lang="en-US" dirty="0" smtClean="0"/>
          </a:p>
          <a:p>
            <a:pPr lvl="0"/>
            <a:r>
              <a:rPr lang="sr-Latn-BA" b="1" i="1" dirty="0" smtClean="0"/>
              <a:t>Vrijednost kontinuiranog poslovanja ili uspješnosti preduzeća</a:t>
            </a:r>
            <a:r>
              <a:rPr lang="sr-Latn-BA" b="1" dirty="0" smtClean="0"/>
              <a:t> </a:t>
            </a:r>
            <a:r>
              <a:rPr lang="sr-Latn-BA" dirty="0" smtClean="0"/>
              <a:t>(going-concern) je više pretpostavka o stanju preduzeća i njegovom poslovanju, nego standardna vrijednost. </a:t>
            </a:r>
            <a:endParaRPr lang="en-US" dirty="0" smtClean="0"/>
          </a:p>
          <a:p>
            <a:pPr lvl="0"/>
            <a:r>
              <a:rPr lang="sr-Latn-BA" b="1" i="1" dirty="0" smtClean="0"/>
              <a:t>Vrijednost kao zbir aktive</a:t>
            </a:r>
            <a:r>
              <a:rPr lang="sr-Latn-BA" b="1" dirty="0" smtClean="0"/>
              <a:t> </a:t>
            </a:r>
            <a:r>
              <a:rPr lang="sr-Latn-BA" dirty="0" smtClean="0"/>
              <a:t>je trenutna vrijednost skupa svih dijelova aktive, ali ne u tekućoj upotrebi za stvaranje prihoda i ne kao preduzeće koje posluje po going-concern principu. </a:t>
            </a:r>
            <a:endParaRPr lang="en-US" dirty="0" smtClean="0"/>
          </a:p>
          <a:p>
            <a:pPr lvl="0"/>
            <a:r>
              <a:rPr lang="sr-Latn-BA" b="1" i="1" dirty="0" smtClean="0"/>
              <a:t>Vrijednost redovnog rasporeda</a:t>
            </a:r>
            <a:r>
              <a:rPr lang="sr-Latn-BA" b="1" dirty="0" smtClean="0"/>
              <a:t> </a:t>
            </a:r>
            <a:r>
              <a:rPr lang="sr-Latn-BA" dirty="0" smtClean="0"/>
              <a:t>je vrijednost koja se postiže u razmjeni dio po dio (ne kao zbir aktive).</a:t>
            </a:r>
            <a:endParaRPr lang="en-US" dirty="0" smtClean="0"/>
          </a:p>
          <a:p>
            <a:r>
              <a:rPr lang="sr-Latn-BA" b="1" i="1" dirty="0" smtClean="0"/>
              <a:t>Likvidaciona vrijednost</a:t>
            </a:r>
            <a:r>
              <a:rPr lang="sr-Latn-BA" b="1" dirty="0" smtClean="0"/>
              <a:t> </a:t>
            </a:r>
            <a:r>
              <a:rPr lang="sr-Latn-BA" dirty="0" smtClean="0"/>
              <a:t>može da se zasniva na redovnoj likvidaciji (po tržišnim cijenama) ili na prinudnoj likvidaciji (po cijenama manjim od tržišnih).</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704088"/>
            <a:ext cx="8003232" cy="708688"/>
          </a:xfrm>
        </p:spPr>
        <p:txBody>
          <a:bodyPr/>
          <a:lstStyle/>
          <a:p>
            <a:pPr algn="ctr"/>
            <a:r>
              <a:rPr lang="sr-Latn-BA" sz="3200" b="1" dirty="0">
                <a:solidFill>
                  <a:srgbClr val="9C007F">
                    <a:lumMod val="75000"/>
                  </a:srgbClr>
                </a:solidFill>
              </a:rPr>
              <a:t>1. MEĐUNARODNI STANDARDI VREDOVANJA</a:t>
            </a:r>
            <a:endParaRPr lang="en-US" dirty="0"/>
          </a:p>
        </p:txBody>
      </p:sp>
      <p:sp>
        <p:nvSpPr>
          <p:cNvPr id="3" name="Content Placeholder 2"/>
          <p:cNvSpPr>
            <a:spLocks noGrp="1"/>
          </p:cNvSpPr>
          <p:nvPr>
            <p:ph idx="1"/>
          </p:nvPr>
        </p:nvSpPr>
        <p:spPr/>
        <p:txBody>
          <a:bodyPr/>
          <a:lstStyle/>
          <a:p>
            <a:pPr lvl="0">
              <a:buClr>
                <a:srgbClr val="9C007F"/>
              </a:buClr>
            </a:pPr>
            <a:r>
              <a:rPr lang="sr-Latn-BA" sz="2800" dirty="0">
                <a:solidFill>
                  <a:prstClr val="black"/>
                </a:solidFill>
              </a:rPr>
              <a:t>Efektivni datum početka primjene novih MSV je </a:t>
            </a:r>
            <a:r>
              <a:rPr lang="sr-Latn-BA" sz="2800" dirty="0" smtClean="0">
                <a:solidFill>
                  <a:prstClr val="black"/>
                </a:solidFill>
              </a:rPr>
              <a:t>31.01.2022. </a:t>
            </a:r>
            <a:r>
              <a:rPr lang="sr-Latn-BA" sz="2800" dirty="0">
                <a:solidFill>
                  <a:prstClr val="black"/>
                </a:solidFill>
              </a:rPr>
              <a:t>godine. </a:t>
            </a:r>
          </a:p>
          <a:p>
            <a:pPr lvl="0">
              <a:buClr>
                <a:srgbClr val="9C007F"/>
              </a:buClr>
            </a:pPr>
            <a:r>
              <a:rPr lang="sr-Latn-BA" sz="2800" dirty="0">
                <a:solidFill>
                  <a:prstClr val="black"/>
                </a:solidFill>
              </a:rPr>
              <a:t>Odbor za međunarodne standarde vrednovanja namjerava da i dalje kontinuirano revidira MSV i ažurira ili pojašnjava standarde da bi se odgovorilo na potrebe stejkholdera i tržišta</a:t>
            </a:r>
            <a:endParaRPr lang="en-US" dirty="0"/>
          </a:p>
        </p:txBody>
      </p:sp>
    </p:spTree>
    <p:extLst>
      <p:ext uri="{BB962C8B-B14F-4D97-AF65-F5344CB8AC3E}">
        <p14:creationId xmlns:p14="http://schemas.microsoft.com/office/powerpoint/2010/main" val="286545205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8147248" cy="780696"/>
          </a:xfrm>
        </p:spPr>
        <p:txBody>
          <a:bodyPr>
            <a:normAutofit/>
          </a:bodyPr>
          <a:lstStyle/>
          <a:p>
            <a:pPr algn="ctr"/>
            <a:r>
              <a:rPr lang="sr-Latn-BA" sz="3200" b="1" dirty="0">
                <a:solidFill>
                  <a:schemeClr val="accent3">
                    <a:lumMod val="75000"/>
                  </a:schemeClr>
                </a:solidFill>
              </a:rPr>
              <a:t>2.3. PREMISE VRIJEDNOSTI</a:t>
            </a:r>
            <a:endParaRPr lang="en-US" sz="3200" b="1" dirty="0">
              <a:solidFill>
                <a:schemeClr val="accent3">
                  <a:lumMod val="75000"/>
                </a:schemeClr>
              </a:solidFill>
            </a:endParaRPr>
          </a:p>
        </p:txBody>
      </p:sp>
      <p:sp>
        <p:nvSpPr>
          <p:cNvPr id="3" name="Content Placeholder 2"/>
          <p:cNvSpPr>
            <a:spLocks noGrp="1"/>
          </p:cNvSpPr>
          <p:nvPr>
            <p:ph idx="1"/>
          </p:nvPr>
        </p:nvSpPr>
        <p:spPr>
          <a:xfrm>
            <a:off x="395536" y="1628800"/>
            <a:ext cx="8291264" cy="4896544"/>
          </a:xfrm>
        </p:spPr>
        <p:txBody>
          <a:bodyPr>
            <a:normAutofit fontScale="92500"/>
          </a:bodyPr>
          <a:lstStyle/>
          <a:p>
            <a:r>
              <a:rPr lang="sr-Latn-BA" dirty="0" smtClean="0"/>
              <a:t>Premisa vrijednosti ili pretpostavljena upotreba opisuje okolnosti načina na koji se sredstvo ili obaveza koristi.</a:t>
            </a:r>
          </a:p>
          <a:p>
            <a:r>
              <a:rPr lang="sr-Latn-BA" dirty="0" smtClean="0"/>
              <a:t>Različite osnove vrijednosti mogu da zahtijevaju određenu premisu vrijednosti ili da dozvole razmatranje više premisa vrijednosti. </a:t>
            </a:r>
          </a:p>
          <a:p>
            <a:r>
              <a:rPr lang="sr-Latn-BA" dirty="0" smtClean="0"/>
              <a:t>MSV 2017 daju nekoliko premisa vrijednosti (¶140-170):</a:t>
            </a:r>
            <a:endParaRPr lang="en-US" dirty="0" smtClean="0"/>
          </a:p>
          <a:p>
            <a:r>
              <a:rPr lang="sr-Latn-BA" b="1" dirty="0" smtClean="0"/>
              <a:t>Najveća i najbolja upotreba</a:t>
            </a:r>
            <a:r>
              <a:rPr lang="sr-Latn-BA" dirty="0" smtClean="0"/>
              <a:t> iz perspektive učesnika, jeste ona koja će imati za rezultat najveću vrijednost sredstva.</a:t>
            </a:r>
          </a:p>
          <a:p>
            <a:r>
              <a:rPr lang="sr-Latn-BA" b="1" dirty="0" smtClean="0"/>
              <a:t>Tekuća upotreba /postojeća upotreba </a:t>
            </a:r>
            <a:r>
              <a:rPr lang="sr-Latn-BA" dirty="0" smtClean="0"/>
              <a:t>je tekući način na koji se neko sredstvo, obaveza ili grupa sredstava i/ili obaveza koristi. Tekuća upotreba može biti, ali ne nužno, i najveća i najbolja upotreba.</a:t>
            </a:r>
            <a:endParaRPr lang="en-US" dirty="0" smtClean="0"/>
          </a:p>
          <a:p>
            <a:pPr>
              <a:buNone/>
            </a:pP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476672"/>
            <a:ext cx="8291264" cy="936104"/>
          </a:xfrm>
        </p:spPr>
        <p:txBody>
          <a:bodyPr>
            <a:normAutofit/>
          </a:bodyPr>
          <a:lstStyle/>
          <a:p>
            <a:pPr algn="ctr"/>
            <a:r>
              <a:rPr lang="sr-Latn-BA" sz="3200" b="1" dirty="0">
                <a:solidFill>
                  <a:schemeClr val="accent3">
                    <a:lumMod val="75000"/>
                  </a:schemeClr>
                </a:solidFill>
              </a:rPr>
              <a:t>2.3. PREMISE VRIJEDNOSTI</a:t>
            </a:r>
            <a:endParaRPr lang="en-US" sz="3200" dirty="0"/>
          </a:p>
        </p:txBody>
      </p:sp>
      <p:sp>
        <p:nvSpPr>
          <p:cNvPr id="3" name="Content Placeholder 2"/>
          <p:cNvSpPr>
            <a:spLocks noGrp="1"/>
          </p:cNvSpPr>
          <p:nvPr>
            <p:ph idx="1"/>
          </p:nvPr>
        </p:nvSpPr>
        <p:spPr>
          <a:xfrm>
            <a:off x="467544" y="1844824"/>
            <a:ext cx="8219256" cy="4479776"/>
          </a:xfrm>
        </p:spPr>
        <p:txBody>
          <a:bodyPr/>
          <a:lstStyle/>
          <a:p>
            <a:r>
              <a:rPr lang="sr-Latn-BA" sz="2400" b="1" dirty="0" smtClean="0"/>
              <a:t>Redovna likvidacija. </a:t>
            </a:r>
            <a:r>
              <a:rPr lang="sr-Latn-BA" sz="2400" dirty="0" smtClean="0"/>
              <a:t>Redovna likvidacija opisuje vrijednost grupe sredstava koja bi mogla biti realizovana u likvidacionoj prodaji, uz razuman period vremena da se pronađe kupac (ili kupci), sa prodavačem koji je prinuđen da proda na </a:t>
            </a:r>
            <a:r>
              <a:rPr lang="sr-Latn-BA" sz="2400" i="1" dirty="0" smtClean="0"/>
              <a:t>'kako-jeste i gdje-jeste'</a:t>
            </a:r>
            <a:r>
              <a:rPr lang="sr-Latn-BA" sz="2400" dirty="0" smtClean="0"/>
              <a:t> osnovi.</a:t>
            </a:r>
            <a:endParaRPr lang="en-US" sz="2400" dirty="0" smtClean="0"/>
          </a:p>
          <a:p>
            <a:r>
              <a:rPr lang="sr-Latn-BA" sz="2400" b="1" dirty="0" smtClean="0"/>
              <a:t>Prinudna prodaja. </a:t>
            </a:r>
            <a:r>
              <a:rPr lang="sr-Latn-BA" sz="2400" dirty="0" smtClean="0"/>
              <a:t>Termin „prinudna prodaja“ se često koristi u okolnostima kada je prodavač pod prinudom da proda i, posljedično, odgovarajući period oglašavanja nije moguć, te kupci možda neće biti u stanju da preduzmu odgovarajuće akcije s dužnom pažnjom.</a:t>
            </a:r>
            <a:endParaRPr lang="en-US" sz="2400" dirty="0" smtClean="0"/>
          </a:p>
          <a:p>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80696"/>
          </a:xfrm>
        </p:spPr>
        <p:txBody>
          <a:bodyPr>
            <a:normAutofit/>
          </a:bodyPr>
          <a:lstStyle/>
          <a:p>
            <a:pPr algn="ctr"/>
            <a:r>
              <a:rPr lang="sr-Latn-BA" sz="3200" b="1" dirty="0" smtClean="0">
                <a:solidFill>
                  <a:schemeClr val="accent3">
                    <a:lumMod val="75000"/>
                  </a:schemeClr>
                </a:solidFill>
              </a:rPr>
              <a:t>Najbolja i najveća upotreba</a:t>
            </a:r>
            <a:endParaRPr lang="en-US" sz="3200" dirty="0">
              <a:solidFill>
                <a:schemeClr val="accent3">
                  <a:lumMod val="75000"/>
                </a:schemeClr>
              </a:solidFill>
            </a:endParaRPr>
          </a:p>
        </p:txBody>
      </p:sp>
      <p:sp>
        <p:nvSpPr>
          <p:cNvPr id="3" name="Content Placeholder 2"/>
          <p:cNvSpPr>
            <a:spLocks noGrp="1"/>
          </p:cNvSpPr>
          <p:nvPr>
            <p:ph idx="1"/>
          </p:nvPr>
        </p:nvSpPr>
        <p:spPr/>
        <p:txBody>
          <a:bodyPr>
            <a:normAutofit lnSpcReduction="10000"/>
          </a:bodyPr>
          <a:lstStyle/>
          <a:p>
            <a:r>
              <a:rPr lang="sr-Latn-BA" sz="2400" dirty="0" smtClean="0"/>
              <a:t>Najveća i najbolja upotreba je upotreba, koja će proizvesti najveću vrijednost sredstva.</a:t>
            </a:r>
          </a:p>
          <a:p>
            <a:r>
              <a:rPr lang="sr-Latn-BA" sz="2400" dirty="0" smtClean="0"/>
              <a:t>Iako se koncept najučestalije primjenjuje na nefinansijska sredstva, mogu postojati okolnosti gdje se treba razmotriti najveća i najbolja upotreba finansijske aktive. (MSV, 2017, ¶140).</a:t>
            </a:r>
          </a:p>
          <a:p>
            <a:r>
              <a:rPr lang="sr-Latn-BA" sz="2400" dirty="0" smtClean="0"/>
              <a:t>Iz prethodne odredbe  MSV proizlazi da jedno te isto sredstvo može odbacivati različite prinose u odnosu na moguće vrste i načine njegove upotrebe.</a:t>
            </a:r>
          </a:p>
          <a:p>
            <a:r>
              <a:rPr lang="sr-Latn-BA" sz="2400" dirty="0" smtClean="0"/>
              <a:t>Najveća i najbolja upotreba kao princip ima svoju racionalnu osnovu koja nalaže da se bilo koja imovina stavi u područje najvećih prinosa. </a:t>
            </a:r>
          </a:p>
          <a:p>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8229600" cy="792088"/>
          </a:xfrm>
        </p:spPr>
        <p:txBody>
          <a:bodyPr>
            <a:normAutofit/>
          </a:bodyPr>
          <a:lstStyle/>
          <a:p>
            <a:pPr algn="ctr"/>
            <a:r>
              <a:rPr lang="sr-Latn-BA" sz="3200" b="1" dirty="0" smtClean="0">
                <a:solidFill>
                  <a:schemeClr val="accent3">
                    <a:lumMod val="75000"/>
                  </a:schemeClr>
                </a:solidFill>
              </a:rPr>
              <a:t>Najbolja i najveća upotreba</a:t>
            </a:r>
            <a:endParaRPr lang="en-US" sz="3200" dirty="0"/>
          </a:p>
        </p:txBody>
      </p:sp>
      <p:sp>
        <p:nvSpPr>
          <p:cNvPr id="3" name="Content Placeholder 2"/>
          <p:cNvSpPr>
            <a:spLocks noGrp="1"/>
          </p:cNvSpPr>
          <p:nvPr>
            <p:ph idx="1"/>
          </p:nvPr>
        </p:nvSpPr>
        <p:spPr>
          <a:xfrm>
            <a:off x="457200" y="1268760"/>
            <a:ext cx="8363272" cy="5328592"/>
          </a:xfrm>
        </p:spPr>
        <p:txBody>
          <a:bodyPr>
            <a:normAutofit fontScale="92500" lnSpcReduction="20000"/>
          </a:bodyPr>
          <a:lstStyle/>
          <a:p>
            <a:r>
              <a:rPr lang="sr-Latn-BA" dirty="0" smtClean="0"/>
              <a:t>Najveća i najbolja upotreba je upotreba koja će proizvesti najveću vrijednost sredstva.</a:t>
            </a:r>
          </a:p>
          <a:p>
            <a:r>
              <a:rPr lang="sr-Latn-BA" dirty="0" smtClean="0"/>
              <a:t>Praktična  primjena koncepta najveće i najbolje upotrebe  provodi se kroz 4 testa, gdje najveća i najbolja upotreba mora biti:</a:t>
            </a:r>
          </a:p>
          <a:p>
            <a:r>
              <a:rPr lang="sr-Latn-BA" dirty="0" smtClean="0"/>
              <a:t> </a:t>
            </a:r>
            <a:r>
              <a:rPr lang="sr-Latn-BA" b="1" dirty="0" smtClean="0"/>
              <a:t>fizički moguća</a:t>
            </a:r>
            <a:r>
              <a:rPr lang="sr-Latn-BA" dirty="0" smtClean="0"/>
              <a:t> (gdje je primljenljiva);</a:t>
            </a:r>
          </a:p>
          <a:p>
            <a:r>
              <a:rPr lang="sr-Latn-BA" b="1" dirty="0" smtClean="0"/>
              <a:t>finansijski izvodljiva</a:t>
            </a:r>
            <a:r>
              <a:rPr lang="sr-Latn-BA" dirty="0" smtClean="0"/>
              <a:t>;</a:t>
            </a:r>
          </a:p>
          <a:p>
            <a:r>
              <a:rPr lang="sr-Latn-BA" b="1" dirty="0" smtClean="0"/>
              <a:t>zakonski dozvoljena </a:t>
            </a:r>
            <a:r>
              <a:rPr lang="sr-Latn-BA" dirty="0" smtClean="0"/>
              <a:t>i </a:t>
            </a:r>
          </a:p>
          <a:p>
            <a:r>
              <a:rPr lang="sr-Latn-BA" b="1" dirty="0" smtClean="0"/>
              <a:t>imati za rezultat najveću vrijednost</a:t>
            </a:r>
            <a:r>
              <a:rPr lang="sr-Latn-BA" dirty="0" smtClean="0"/>
              <a:t>. </a:t>
            </a:r>
          </a:p>
          <a:p>
            <a:r>
              <a:rPr lang="sr-Latn-BA" dirty="0" smtClean="0"/>
              <a:t>Najveća i najbolja upotreba za sredstvo  može biti tekuća ili postojeća upotreba kada se ona koristi na optimalan način. </a:t>
            </a:r>
          </a:p>
          <a:p>
            <a:r>
              <a:rPr lang="sr-Latn-BA" dirty="0" smtClean="0"/>
              <a:t>Koncept  najveće i najbolje upotrebe najčešće se primjenjuje na nefinansijska sredstva , a dominantnu  primjenu ima kod procjene tržišne vrijednosti nekretnina odnosno procjene vrijednosti zemljišta.</a:t>
            </a:r>
            <a:endParaRPr lang="en-US" dirty="0" smtClean="0"/>
          </a:p>
          <a:p>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772816"/>
            <a:ext cx="7478216" cy="1143000"/>
          </a:xfrm>
        </p:spPr>
        <p:txBody>
          <a:bodyPr>
            <a:normAutofit/>
          </a:bodyPr>
          <a:lstStyle/>
          <a:p>
            <a:pPr algn="ctr"/>
            <a:r>
              <a:rPr lang="sr-Latn-BA" sz="4000" b="1" dirty="0" smtClean="0">
                <a:solidFill>
                  <a:schemeClr val="accent3">
                    <a:lumMod val="75000"/>
                  </a:schemeClr>
                </a:solidFill>
              </a:rPr>
              <a:t>Hvala na pažnji!</a:t>
            </a:r>
            <a:endParaRPr lang="en-US" sz="4000" b="1" dirty="0">
              <a:solidFill>
                <a:schemeClr val="accent3">
                  <a:lumMod val="75000"/>
                </a:schemeClr>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64672"/>
          </a:xfrm>
        </p:spPr>
        <p:txBody>
          <a:bodyPr>
            <a:normAutofit/>
          </a:bodyPr>
          <a:lstStyle/>
          <a:p>
            <a:pPr algn="ctr"/>
            <a:r>
              <a:rPr lang="sr-Latn-BA" sz="3200" b="1" dirty="0">
                <a:solidFill>
                  <a:srgbClr val="9C007F">
                    <a:lumMod val="75000"/>
                  </a:srgbClr>
                </a:solidFill>
              </a:rPr>
              <a:t>1. MEĐUNARODNI STANDARDI VREDOVANJA</a:t>
            </a:r>
            <a:endParaRPr lang="en-US" dirty="0"/>
          </a:p>
        </p:txBody>
      </p:sp>
      <p:sp>
        <p:nvSpPr>
          <p:cNvPr id="3" name="Content Placeholder 2"/>
          <p:cNvSpPr>
            <a:spLocks noGrp="1"/>
          </p:cNvSpPr>
          <p:nvPr>
            <p:ph idx="1"/>
          </p:nvPr>
        </p:nvSpPr>
        <p:spPr>
          <a:xfrm>
            <a:off x="457200" y="1412776"/>
            <a:ext cx="8229600" cy="4911824"/>
          </a:xfrm>
        </p:spPr>
        <p:txBody>
          <a:bodyPr>
            <a:normAutofit fontScale="62500" lnSpcReduction="20000"/>
          </a:bodyPr>
          <a:lstStyle/>
          <a:p>
            <a:pPr>
              <a:buNone/>
            </a:pPr>
            <a:r>
              <a:rPr lang="sr-Latn-BA" b="1" dirty="0"/>
              <a:t>SADRŽAJ</a:t>
            </a:r>
            <a:endParaRPr lang="en-US" i="1" dirty="0"/>
          </a:p>
          <a:p>
            <a:r>
              <a:rPr lang="sr-Latn-BA" dirty="0"/>
              <a:t>Uvod</a:t>
            </a:r>
            <a:endParaRPr lang="en-US" dirty="0"/>
          </a:p>
          <a:p>
            <a:r>
              <a:rPr lang="sr-Latn-BA" dirty="0"/>
              <a:t>Riječnik</a:t>
            </a:r>
            <a:endParaRPr lang="en-US" dirty="0"/>
          </a:p>
          <a:p>
            <a:r>
              <a:rPr lang="sr-Latn-BA" b="1" dirty="0"/>
              <a:t>Okvir MSV</a:t>
            </a:r>
            <a:endParaRPr lang="en-US" dirty="0"/>
          </a:p>
          <a:p>
            <a:r>
              <a:rPr lang="sr-Latn-BA" b="1" dirty="0"/>
              <a:t>OPŠTI STANDARDI</a:t>
            </a:r>
            <a:endParaRPr lang="en-US" dirty="0"/>
          </a:p>
          <a:p>
            <a:r>
              <a:rPr lang="sr-Latn-BA" dirty="0"/>
              <a:t>MSV 101 Područje rada</a:t>
            </a:r>
            <a:endParaRPr lang="en-US" dirty="0"/>
          </a:p>
          <a:p>
            <a:r>
              <a:rPr lang="sr-Latn-BA" dirty="0"/>
              <a:t>MSV 102 Istraživanja i usaglašenost</a:t>
            </a:r>
            <a:endParaRPr lang="en-US" dirty="0"/>
          </a:p>
          <a:p>
            <a:r>
              <a:rPr lang="sr-Latn-BA" dirty="0"/>
              <a:t>MSV 103 Izvještavanje</a:t>
            </a:r>
            <a:endParaRPr lang="en-US" dirty="0"/>
          </a:p>
          <a:p>
            <a:r>
              <a:rPr lang="sr-Latn-BA" dirty="0"/>
              <a:t>MSV 104 Osnove (koncepti) vrijednosti</a:t>
            </a:r>
            <a:endParaRPr lang="en-US" dirty="0"/>
          </a:p>
          <a:p>
            <a:r>
              <a:rPr lang="sr-Latn-BA" dirty="0"/>
              <a:t>MSV 105 Pristupi i metode procjene</a:t>
            </a:r>
            <a:endParaRPr lang="en-US" dirty="0"/>
          </a:p>
          <a:p>
            <a:r>
              <a:rPr lang="sr-Latn-BA" b="1" dirty="0"/>
              <a:t>STANDARDI AKTIVE</a:t>
            </a:r>
            <a:endParaRPr lang="en-US" dirty="0"/>
          </a:p>
          <a:p>
            <a:r>
              <a:rPr lang="sr-Latn-BA" dirty="0"/>
              <a:t>MSV 200 Poslovanje i poslovni interesi</a:t>
            </a:r>
            <a:endParaRPr lang="en-US" dirty="0"/>
          </a:p>
          <a:p>
            <a:r>
              <a:rPr lang="sr-Latn-BA" dirty="0"/>
              <a:t>MSV 210 Nematerijalna </a:t>
            </a:r>
            <a:r>
              <a:rPr lang="sr-Latn-BA" dirty="0" smtClean="0"/>
              <a:t>imovina</a:t>
            </a:r>
          </a:p>
          <a:p>
            <a:r>
              <a:rPr lang="sr-Latn-BA" dirty="0" smtClean="0"/>
              <a:t>MSV 220 Nefinansijske obaveze</a:t>
            </a:r>
          </a:p>
          <a:p>
            <a:r>
              <a:rPr lang="sr-Latn-BA" dirty="0" smtClean="0"/>
              <a:t>MSV 230 Zalihe</a:t>
            </a:r>
            <a:endParaRPr lang="en-US" dirty="0"/>
          </a:p>
          <a:p>
            <a:r>
              <a:rPr lang="sr-Latn-BA" dirty="0"/>
              <a:t>MSV 300 Postojenja i oprema</a:t>
            </a:r>
            <a:endParaRPr lang="en-US" dirty="0"/>
          </a:p>
          <a:p>
            <a:r>
              <a:rPr lang="sr-Latn-BA" dirty="0"/>
              <a:t>MSV 400 Interesi vezani s nekretninama</a:t>
            </a:r>
            <a:endParaRPr lang="en-US" dirty="0"/>
          </a:p>
          <a:p>
            <a:r>
              <a:rPr lang="sr-Latn-BA" dirty="0"/>
              <a:t>MSV 410 Razvojna imovina</a:t>
            </a:r>
            <a:endParaRPr lang="en-US" dirty="0"/>
          </a:p>
          <a:p>
            <a:r>
              <a:rPr lang="sr-Latn-BA" dirty="0"/>
              <a:t>MSV 500 Finansijski </a:t>
            </a:r>
            <a:r>
              <a:rPr lang="sr-Latn-BA" dirty="0" smtClean="0"/>
              <a:t>instrumenti</a:t>
            </a:r>
            <a:endParaRPr lang="en-US" dirty="0"/>
          </a:p>
        </p:txBody>
      </p:sp>
    </p:spTree>
    <p:extLst>
      <p:ext uri="{BB962C8B-B14F-4D97-AF65-F5344CB8AC3E}">
        <p14:creationId xmlns:p14="http://schemas.microsoft.com/office/powerpoint/2010/main" val="3494879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704088"/>
            <a:ext cx="8147248" cy="636680"/>
          </a:xfrm>
        </p:spPr>
        <p:txBody>
          <a:bodyPr/>
          <a:lstStyle/>
          <a:p>
            <a:pPr algn="ctr"/>
            <a:r>
              <a:rPr lang="sr-Latn-BA" sz="3200" b="1" dirty="0">
                <a:solidFill>
                  <a:srgbClr val="9C007F">
                    <a:lumMod val="75000"/>
                  </a:srgbClr>
                </a:solidFill>
              </a:rPr>
              <a:t>1. MEĐUNARODNI STANDARDI VREDOVANJA</a:t>
            </a:r>
            <a:endParaRPr lang="en-US" dirty="0"/>
          </a:p>
        </p:txBody>
      </p:sp>
      <p:sp>
        <p:nvSpPr>
          <p:cNvPr id="3" name="Content Placeholder 2"/>
          <p:cNvSpPr>
            <a:spLocks noGrp="1"/>
          </p:cNvSpPr>
          <p:nvPr>
            <p:ph idx="1"/>
          </p:nvPr>
        </p:nvSpPr>
        <p:spPr/>
        <p:txBody>
          <a:bodyPr/>
          <a:lstStyle/>
          <a:p>
            <a:pPr lvl="0"/>
            <a:r>
              <a:rPr lang="sr-Latn-BA" sz="2400" b="1" dirty="0"/>
              <a:t>Okvir MSV</a:t>
            </a:r>
            <a:r>
              <a:rPr lang="sr-Latn-BA" sz="2400" dirty="0"/>
              <a:t> sastoji se od opštih principa za procjenjivače koji slijede MSV vezano za objektivnost, procjenu, kompetentnost i prihvaćena odstupanja od MSV.</a:t>
            </a:r>
            <a:endParaRPr lang="en-US" sz="2400" dirty="0"/>
          </a:p>
          <a:p>
            <a:endParaRPr lang="en-US" dirty="0"/>
          </a:p>
        </p:txBody>
      </p:sp>
    </p:spTree>
    <p:extLst>
      <p:ext uri="{BB962C8B-B14F-4D97-AF65-F5344CB8AC3E}">
        <p14:creationId xmlns:p14="http://schemas.microsoft.com/office/powerpoint/2010/main" val="18053287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332656"/>
            <a:ext cx="8229600" cy="1143000"/>
          </a:xfrm>
        </p:spPr>
        <p:txBody>
          <a:bodyPr>
            <a:normAutofit/>
          </a:bodyPr>
          <a:lstStyle/>
          <a:p>
            <a:r>
              <a:rPr lang="sr-Latn-BA" sz="3200" b="1" dirty="0">
                <a:solidFill>
                  <a:srgbClr val="9C007F">
                    <a:lumMod val="75000"/>
                  </a:srgbClr>
                </a:solidFill>
              </a:rPr>
              <a:t>Opšti standardi - MSV </a:t>
            </a:r>
            <a:r>
              <a:rPr lang="sr-Latn-BA" sz="3200" b="1" dirty="0" smtClean="0">
                <a:solidFill>
                  <a:srgbClr val="9C007F">
                    <a:lumMod val="75000"/>
                  </a:srgbClr>
                </a:solidFill>
              </a:rPr>
              <a:t>2022</a:t>
            </a:r>
            <a:endParaRPr lang="en-US" sz="3200" dirty="0"/>
          </a:p>
        </p:txBody>
      </p:sp>
      <p:sp>
        <p:nvSpPr>
          <p:cNvPr id="3" name="Content Placeholder 2"/>
          <p:cNvSpPr>
            <a:spLocks noGrp="1"/>
          </p:cNvSpPr>
          <p:nvPr>
            <p:ph idx="1"/>
          </p:nvPr>
        </p:nvSpPr>
        <p:spPr/>
        <p:txBody>
          <a:bodyPr/>
          <a:lstStyle/>
          <a:p>
            <a:pPr lvl="0"/>
            <a:r>
              <a:rPr lang="sr-Latn-BA" b="1" dirty="0"/>
              <a:t>Opšti standardi</a:t>
            </a:r>
            <a:r>
              <a:rPr lang="sr-Latn-BA" dirty="0"/>
              <a:t> obezbjeđuju unaprijed određene zahtjeve za izvođenje svih zadataka procjene uključujući postavljanje termina u angažmanu procjene, osnove vrijednosti, pristupe i metode procjene i izvještavanje. </a:t>
            </a:r>
          </a:p>
          <a:p>
            <a:pPr lvl="0"/>
            <a:r>
              <a:rPr lang="sr-Latn-BA" dirty="0"/>
              <a:t>Sastavljeni su tako da budu primjenljivi u procjenama svih vrsta aktive i za bilo koju svrhu procjene. </a:t>
            </a:r>
          </a:p>
          <a:p>
            <a:pPr lvl="0"/>
            <a:r>
              <a:rPr lang="sr-Latn-BA" dirty="0"/>
              <a:t>Opšti standardi obuhvataju: </a:t>
            </a:r>
            <a:r>
              <a:rPr lang="sr-Latn-BA" b="1" dirty="0"/>
              <a:t>MSV 101</a:t>
            </a:r>
            <a:r>
              <a:rPr lang="sr-Latn-BA" dirty="0"/>
              <a:t> , </a:t>
            </a:r>
            <a:r>
              <a:rPr lang="sr-Latn-BA" b="1" dirty="0"/>
              <a:t>MSV 102</a:t>
            </a:r>
            <a:r>
              <a:rPr lang="sr-Latn-BA" dirty="0"/>
              <a:t>, </a:t>
            </a:r>
            <a:r>
              <a:rPr lang="sr-Latn-BA" b="1" dirty="0"/>
              <a:t>MSV 103</a:t>
            </a:r>
            <a:r>
              <a:rPr lang="sr-Latn-BA" dirty="0"/>
              <a:t>, </a:t>
            </a:r>
            <a:r>
              <a:rPr lang="sr-Latn-BA" b="1" dirty="0"/>
              <a:t>MSV 104</a:t>
            </a:r>
            <a:r>
              <a:rPr lang="sr-Latn-BA" dirty="0"/>
              <a:t> i </a:t>
            </a:r>
            <a:r>
              <a:rPr lang="sr-Latn-BA" b="1" dirty="0"/>
              <a:t>MSV 105.</a:t>
            </a:r>
            <a:endParaRPr lang="en-US" dirty="0"/>
          </a:p>
          <a:p>
            <a:endParaRPr lang="en-US" dirty="0"/>
          </a:p>
        </p:txBody>
      </p:sp>
    </p:spTree>
    <p:extLst>
      <p:ext uri="{BB962C8B-B14F-4D97-AF65-F5344CB8AC3E}">
        <p14:creationId xmlns:p14="http://schemas.microsoft.com/office/powerpoint/2010/main" val="20959149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92696"/>
            <a:ext cx="8229600" cy="720080"/>
          </a:xfrm>
        </p:spPr>
        <p:txBody>
          <a:bodyPr>
            <a:normAutofit/>
          </a:bodyPr>
          <a:lstStyle/>
          <a:p>
            <a:r>
              <a:rPr lang="sr-Latn-BA" sz="3200" b="1" dirty="0">
                <a:solidFill>
                  <a:schemeClr val="accent3">
                    <a:lumMod val="75000"/>
                  </a:schemeClr>
                </a:solidFill>
              </a:rPr>
              <a:t>Standardi aktive - MSV </a:t>
            </a:r>
            <a:r>
              <a:rPr lang="sr-Latn-BA" sz="3200" b="1" dirty="0" smtClean="0">
                <a:solidFill>
                  <a:schemeClr val="accent3">
                    <a:lumMod val="75000"/>
                  </a:schemeClr>
                </a:solidFill>
              </a:rPr>
              <a:t>2022</a:t>
            </a:r>
            <a:endParaRPr lang="en-US" sz="3200" dirty="0"/>
          </a:p>
        </p:txBody>
      </p:sp>
      <p:sp>
        <p:nvSpPr>
          <p:cNvPr id="3" name="Content Placeholder 2"/>
          <p:cNvSpPr>
            <a:spLocks noGrp="1"/>
          </p:cNvSpPr>
          <p:nvPr>
            <p:ph idx="1"/>
          </p:nvPr>
        </p:nvSpPr>
        <p:spPr/>
        <p:txBody>
          <a:bodyPr/>
          <a:lstStyle/>
          <a:p>
            <a:pPr lvl="0"/>
            <a:r>
              <a:rPr lang="sr-Latn-BA" b="1" dirty="0"/>
              <a:t>Standardi aktive</a:t>
            </a:r>
            <a:r>
              <a:rPr lang="sr-Latn-BA" dirty="0"/>
              <a:t> uključuju zahtjeve povezane sa specifičnim vrstama aktive. Ovi zahtjevi moraju biti praćeni zajedno sa Opštim standardima kada se izvodi procjena specifične vrste aktive.</a:t>
            </a:r>
          </a:p>
          <a:p>
            <a:pPr lvl="0"/>
            <a:r>
              <a:rPr lang="sr-Latn-BA" dirty="0"/>
              <a:t> Standardi aktive uključuju određene pozadinske informacije o svakoj vrsti aktive koja utiče na vrijednost i dodatne zahtjeve kod specifične aktive povezane sa uobičajenim pristupima i korišćenim metodama procjene: MSV 200, MSV 210 , </a:t>
            </a:r>
            <a:r>
              <a:rPr lang="sr-Latn-BA" dirty="0" smtClean="0"/>
              <a:t>MSV 220, MSV 230, MSV </a:t>
            </a:r>
            <a:r>
              <a:rPr lang="sr-Latn-BA" dirty="0"/>
              <a:t>300, MSV 400, MSV 410, MSV 500.</a:t>
            </a:r>
            <a:endParaRPr lang="en-US" dirty="0"/>
          </a:p>
          <a:p>
            <a:endParaRPr lang="en-US" dirty="0"/>
          </a:p>
        </p:txBody>
      </p:sp>
    </p:spTree>
    <p:extLst>
      <p:ext uri="{BB962C8B-B14F-4D97-AF65-F5344CB8AC3E}">
        <p14:creationId xmlns:p14="http://schemas.microsoft.com/office/powerpoint/2010/main" val="32612733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260648"/>
            <a:ext cx="8147248" cy="792088"/>
          </a:xfrm>
        </p:spPr>
        <p:txBody>
          <a:bodyPr>
            <a:normAutofit/>
          </a:bodyPr>
          <a:lstStyle/>
          <a:p>
            <a:pPr algn="ctr"/>
            <a:r>
              <a:rPr lang="sr-Latn-BA" sz="3200" b="1" dirty="0" smtClean="0">
                <a:solidFill>
                  <a:schemeClr val="accent3">
                    <a:lumMod val="75000"/>
                  </a:schemeClr>
                </a:solidFill>
              </a:rPr>
              <a:t>2. OSNOVE VRIJEDNOSTI</a:t>
            </a:r>
            <a:endParaRPr lang="en-US" sz="3200" b="1" dirty="0">
              <a:solidFill>
                <a:schemeClr val="accent3">
                  <a:lumMod val="75000"/>
                </a:schemeClr>
              </a:solidFill>
            </a:endParaRPr>
          </a:p>
        </p:txBody>
      </p:sp>
      <p:sp>
        <p:nvSpPr>
          <p:cNvPr id="3" name="Content Placeholder 2"/>
          <p:cNvSpPr>
            <a:spLocks noGrp="1"/>
          </p:cNvSpPr>
          <p:nvPr>
            <p:ph idx="1"/>
          </p:nvPr>
        </p:nvSpPr>
        <p:spPr>
          <a:xfrm>
            <a:off x="467544" y="1412776"/>
            <a:ext cx="8219256" cy="4911824"/>
          </a:xfrm>
        </p:spPr>
        <p:txBody>
          <a:bodyPr>
            <a:normAutofit lnSpcReduction="10000"/>
          </a:bodyPr>
          <a:lstStyle/>
          <a:p>
            <a:r>
              <a:rPr lang="sr-Latn-BA" dirty="0" smtClean="0"/>
              <a:t>Osnovna cilјna funkcija preduzeća jeste stvaranje odnosno maksimiziranje vrijednosti, iz čega proizilazi da je fokus preduzeća na definisanju vrijednosti te načinu na koji tržište procjenjuje tu vrijednost. </a:t>
            </a:r>
          </a:p>
          <a:p>
            <a:r>
              <a:rPr lang="sr-Latn-BA" dirty="0" smtClean="0"/>
              <a:t>Pošto je poznato da se cijena preduzeća na tržištu razlikuje od vrijednosti njegove imovine, logično je da će se i vrijednost imovine preduzeća razlikovati od vrijednosti preduzeća kao cjeline.</a:t>
            </a:r>
          </a:p>
          <a:p>
            <a:r>
              <a:rPr lang="sr-Latn-BA" dirty="0" smtClean="0"/>
              <a:t>Razlog tome je u činjenici da je vrijednost preduzeća određena načinom korišćenja i kombinovanja pojedinih vrsta imovine koje koristi u svom poslovanju.</a:t>
            </a:r>
            <a:endParaRPr lang="en-US" dirty="0" smtClean="0"/>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Custom 16">
      <a:dk1>
        <a:sysClr val="windowText" lastClr="000000"/>
      </a:dk1>
      <a:lt1>
        <a:sysClr val="window" lastClr="FFFFFF"/>
      </a:lt1>
      <a:dk2>
        <a:srgbClr val="C1C1C1"/>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501</TotalTime>
  <Words>3055</Words>
  <Application>Microsoft Office PowerPoint</Application>
  <PresentationFormat>On-screen Show (4:3)</PresentationFormat>
  <Paragraphs>201</Paragraphs>
  <Slides>44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44</vt:i4>
      </vt:variant>
    </vt:vector>
  </HeadingPairs>
  <TitlesOfParts>
    <vt:vector size="48" baseType="lpstr">
      <vt:lpstr>Calibri</vt:lpstr>
      <vt:lpstr>Constantia</vt:lpstr>
      <vt:lpstr>Wingdings 2</vt:lpstr>
      <vt:lpstr>Flow</vt:lpstr>
      <vt:lpstr>MEĐUNARODNI STANDARDI VREDNOVANJA I OSNOVE (STANDARDI) VRIJEDNOSTI</vt:lpstr>
      <vt:lpstr>1. MEĐUNARODNI STANDARDI VREDOVANJA</vt:lpstr>
      <vt:lpstr>1. MEĐUNARODNI STANDARDI VREDOVANJA</vt:lpstr>
      <vt:lpstr>1. MEĐUNARODNI STANDARDI VREDOVANJA</vt:lpstr>
      <vt:lpstr>1. MEĐUNARODNI STANDARDI VREDOVANJA</vt:lpstr>
      <vt:lpstr>1. MEĐUNARODNI STANDARDI VREDOVANJA</vt:lpstr>
      <vt:lpstr>Opšti standardi - MSV 2022</vt:lpstr>
      <vt:lpstr>Standardi aktive - MSV 2022</vt:lpstr>
      <vt:lpstr>2. OSNOVE VRIJEDNOSTI</vt:lpstr>
      <vt:lpstr>2. OSNOVE VRIJEDNOSTI</vt:lpstr>
      <vt:lpstr>2. OSNOVE VRIJEDNOSTI</vt:lpstr>
      <vt:lpstr>Poređenje osnova vrijednosti u MSV 2007, MSV 2011 i MSV 2017 i MSV 2022</vt:lpstr>
      <vt:lpstr>2.1. DEFINISANE I DRUGE OSNOVE VRIJEDNOSTI – MSV</vt:lpstr>
      <vt:lpstr>1. TRŽIŠNA VRIJEDNOST (Market Value)</vt:lpstr>
      <vt:lpstr>1. TRŽIŠNA VRIJEDNOST (Market Value)</vt:lpstr>
      <vt:lpstr>2. TRŽIŠNA RENTA (Market Rent)</vt:lpstr>
      <vt:lpstr>3. PRAVEDNA VRIJEDNOST  (Equitable Value) </vt:lpstr>
      <vt:lpstr>3. PRAVEDNA (PRAVIČNA) VRIJEDNOST  (Equitable Value) </vt:lpstr>
      <vt:lpstr>4. INVESTICIONA VRIJEDNOST  (Investment Value/Worth)</vt:lpstr>
      <vt:lpstr>5. SINERGIJSKA VRIJEDNOST  (Synergistic Value)</vt:lpstr>
      <vt:lpstr>6. LIKVIDACIONA VRIJEDNOST  (Liquidation Value)</vt:lpstr>
      <vt:lpstr>7. Druge osnove vrijednosti –  FER VRIJEDNOST (Fair Value)</vt:lpstr>
      <vt:lpstr>7a. FER VRIJEDNOST  (Međunarodni standardi finansijskog izvještavanja)</vt:lpstr>
      <vt:lpstr>7a. FER VRIJEDNOST  (Međunarodni standardi finansijskog izvještavanja)</vt:lpstr>
      <vt:lpstr> 7b. FER VRIJEDNOST (pravna/zakonodavna) u različitim nadležnostima </vt:lpstr>
      <vt:lpstr>7b. FER VRIJEDNOST (pravna/zakonodavna) u različitim nadležnostima</vt:lpstr>
      <vt:lpstr>7b. FER VRIJEDNOST (pravna/zakonodavna) u različitim nadležnostima</vt:lpstr>
      <vt:lpstr>7b. FER VRIJEDNOST (pravna/zakonodavna) u različitim nadležnostima</vt:lpstr>
      <vt:lpstr>8. Druge osnove vrijednosti –  FER TRŽIŠNA VRIJEDNOST (Fair Market Value)  8a. FER TRŽIŠNA VRIJEDNOST  (Organizacija za ekonomsku saradnju i razvoj - OECD)</vt:lpstr>
      <vt:lpstr>  8b. FER TRŽIŠNA VRIJEDNOST  (Služba internih prihoda SAD) </vt:lpstr>
      <vt:lpstr>8b. FER TRŽIŠNA VRIJEDNOST  (Služba internih prihoda SAD)</vt:lpstr>
      <vt:lpstr>2.2. DODATNE OSNOVE VRIJEDNOSTI  (PORED MSV)</vt:lpstr>
      <vt:lpstr>1. UNUTRAŠNJA VRIJEDNOST</vt:lpstr>
      <vt:lpstr>1. UNUTRAŠNJA VRIJEDNOST</vt:lpstr>
      <vt:lpstr>2. KNJIGOVODSTVENA VRIJEDNOST</vt:lpstr>
      <vt:lpstr>3. KORIGOVANA KNJIGOVODSTVENA VRIJEDNOST</vt:lpstr>
      <vt:lpstr>4. IMOVINSKA (REPRODUKTIVNA) VRIJEDNOST</vt:lpstr>
      <vt:lpstr>5. POSLOVNA VRIJEDNOST (GOODWILL)</vt:lpstr>
      <vt:lpstr>2.3. PREMISE VRIJEDNOSTI</vt:lpstr>
      <vt:lpstr>2.3. PREMISE VRIJEDNOSTI</vt:lpstr>
      <vt:lpstr>2.3. PREMISE VRIJEDNOSTI</vt:lpstr>
      <vt:lpstr>Najbolja i najveća upotreba</vt:lpstr>
      <vt:lpstr>Najbolja i najveća upotreba</vt:lpstr>
      <vt:lpstr>Hvala na pažnji!</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Pojmovna razgraničenja vrijednosti, koncepti i principi vrijednosti</dc:title>
  <dc:creator>efbl</dc:creator>
  <cp:lastModifiedBy>Tajana</cp:lastModifiedBy>
  <cp:revision>91</cp:revision>
  <dcterms:created xsi:type="dcterms:W3CDTF">2015-03-10T10:27:59Z</dcterms:created>
  <dcterms:modified xsi:type="dcterms:W3CDTF">2024-02-29T08:46:14Z</dcterms:modified>
</cp:coreProperties>
</file>