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61" r:id="rId4"/>
    <p:sldId id="305" r:id="rId5"/>
    <p:sldId id="264" r:id="rId6"/>
    <p:sldId id="278" r:id="rId7"/>
    <p:sldId id="279" r:id="rId8"/>
    <p:sldId id="280" r:id="rId9"/>
    <p:sldId id="281" r:id="rId10"/>
    <p:sldId id="282" r:id="rId11"/>
    <p:sldId id="284" r:id="rId12"/>
    <p:sldId id="265" r:id="rId13"/>
    <p:sldId id="306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337" r:id="rId23"/>
    <p:sldId id="339" r:id="rId24"/>
    <p:sldId id="340" r:id="rId25"/>
    <p:sldId id="341" r:id="rId26"/>
    <p:sldId id="338" r:id="rId27"/>
    <p:sldId id="342" r:id="rId28"/>
    <p:sldId id="294" r:id="rId29"/>
    <p:sldId id="296" r:id="rId30"/>
    <p:sldId id="297" r:id="rId31"/>
    <p:sldId id="298" r:id="rId32"/>
    <p:sldId id="299" r:id="rId33"/>
    <p:sldId id="300" r:id="rId34"/>
    <p:sldId id="301" r:id="rId35"/>
    <p:sldId id="303" r:id="rId36"/>
    <p:sldId id="302" r:id="rId37"/>
    <p:sldId id="307" r:id="rId38"/>
    <p:sldId id="308" r:id="rId39"/>
    <p:sldId id="309" r:id="rId40"/>
    <p:sldId id="346" r:id="rId41"/>
    <p:sldId id="310" r:id="rId42"/>
    <p:sldId id="311" r:id="rId43"/>
    <p:sldId id="312" r:id="rId44"/>
    <p:sldId id="313" r:id="rId45"/>
    <p:sldId id="314" r:id="rId46"/>
    <p:sldId id="315" r:id="rId47"/>
    <p:sldId id="317" r:id="rId48"/>
    <p:sldId id="316" r:id="rId49"/>
    <p:sldId id="318" r:id="rId50"/>
    <p:sldId id="319" r:id="rId51"/>
    <p:sldId id="320" r:id="rId52"/>
    <p:sldId id="345" r:id="rId53"/>
    <p:sldId id="321" r:id="rId54"/>
    <p:sldId id="323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43" r:id="rId63"/>
    <p:sldId id="344" r:id="rId64"/>
    <p:sldId id="332" r:id="rId65"/>
    <p:sldId id="333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M" lastIdx="1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>
        <p:scale>
          <a:sx n="90" d="100"/>
          <a:sy n="90" d="100"/>
        </p:scale>
        <p:origin x="132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CF3ED-0245-445E-8581-F78F69CFE63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B218FA-4C1B-4D18-9295-9FE92229C853}">
      <dgm:prSet phldrT="[Text]"/>
      <dgm:spPr/>
      <dgm:t>
        <a:bodyPr/>
        <a:lstStyle/>
        <a:p>
          <a:r>
            <a:rPr lang="en-US" dirty="0"/>
            <a:t>Karakteristike transformacionog procesa</a:t>
          </a:r>
        </a:p>
      </dgm:t>
    </dgm:pt>
    <dgm:pt modelId="{B1B0A1CA-D1DF-4964-9FDA-76C765805BAF}" type="parTrans" cxnId="{647EDAE2-40FA-465C-8AA6-6BFF24556FA1}">
      <dgm:prSet/>
      <dgm:spPr/>
      <dgm:t>
        <a:bodyPr/>
        <a:lstStyle/>
        <a:p>
          <a:endParaRPr lang="en-US"/>
        </a:p>
      </dgm:t>
    </dgm:pt>
    <dgm:pt modelId="{B2F11DDA-79E3-4C86-99C0-F52111D5B938}" type="sibTrans" cxnId="{647EDAE2-40FA-465C-8AA6-6BFF24556FA1}">
      <dgm:prSet/>
      <dgm:spPr/>
      <dgm:t>
        <a:bodyPr/>
        <a:lstStyle/>
        <a:p>
          <a:endParaRPr lang="en-US"/>
        </a:p>
      </dgm:t>
    </dgm:pt>
    <dgm:pt modelId="{93083BBF-060F-4225-BF1C-C38FDF095ECC}">
      <dgm:prSet phldrT="[Text]"/>
      <dgm:spPr/>
      <dgm:t>
        <a:bodyPr/>
        <a:lstStyle/>
        <a:p>
          <a:r>
            <a:rPr lang="en-US" dirty="0"/>
            <a:t>Proizvodna preduzeća</a:t>
          </a:r>
        </a:p>
      </dgm:t>
    </dgm:pt>
    <dgm:pt modelId="{1FC3E06C-40F4-47C5-845E-D3265AE81F75}" type="parTrans" cxnId="{9D10F6EB-F62A-41DB-9644-B409F5DE90E2}">
      <dgm:prSet/>
      <dgm:spPr/>
      <dgm:t>
        <a:bodyPr/>
        <a:lstStyle/>
        <a:p>
          <a:endParaRPr lang="en-US"/>
        </a:p>
      </dgm:t>
    </dgm:pt>
    <dgm:pt modelId="{F4C8F20B-990F-4439-9A0B-39F93DDE32A8}" type="sibTrans" cxnId="{9D10F6EB-F62A-41DB-9644-B409F5DE90E2}">
      <dgm:prSet/>
      <dgm:spPr/>
      <dgm:t>
        <a:bodyPr/>
        <a:lstStyle/>
        <a:p>
          <a:endParaRPr lang="en-US"/>
        </a:p>
      </dgm:t>
    </dgm:pt>
    <dgm:pt modelId="{A4685C59-C0D6-4D01-A72A-13AF3FAB7280}">
      <dgm:prSet phldrT="[Text]"/>
      <dgm:spPr/>
      <dgm:t>
        <a:bodyPr/>
        <a:lstStyle/>
        <a:p>
          <a:r>
            <a:rPr lang="en-US" dirty="0"/>
            <a:t>Uslužna preduzeća</a:t>
          </a:r>
        </a:p>
      </dgm:t>
    </dgm:pt>
    <dgm:pt modelId="{9A4052A7-6EBE-4031-9465-9628CD648C0B}" type="parTrans" cxnId="{7CA4F10B-1A2F-4A41-A6CA-04DC20B656BB}">
      <dgm:prSet/>
      <dgm:spPr/>
      <dgm:t>
        <a:bodyPr/>
        <a:lstStyle/>
        <a:p>
          <a:endParaRPr lang="en-US"/>
        </a:p>
      </dgm:t>
    </dgm:pt>
    <dgm:pt modelId="{F97DC5CB-9AD4-4F34-A55B-28B22E46357F}" type="sibTrans" cxnId="{7CA4F10B-1A2F-4A41-A6CA-04DC20B656BB}">
      <dgm:prSet/>
      <dgm:spPr/>
      <dgm:t>
        <a:bodyPr/>
        <a:lstStyle/>
        <a:p>
          <a:endParaRPr lang="en-US"/>
        </a:p>
      </dgm:t>
    </dgm:pt>
    <dgm:pt modelId="{607B4246-6DF5-4E59-A8C9-FEAF76B31A0C}">
      <dgm:prSet phldrT="[Text]"/>
      <dgm:spPr/>
      <dgm:t>
        <a:bodyPr/>
        <a:lstStyle/>
        <a:p>
          <a:r>
            <a:rPr lang="en-US" dirty="0"/>
            <a:t>Veličina preduzeća</a:t>
          </a:r>
        </a:p>
      </dgm:t>
    </dgm:pt>
    <dgm:pt modelId="{12341348-D321-4903-8FEE-592F5219D05F}" type="parTrans" cxnId="{384D69A0-D959-432B-AA5E-0D554F4FAEBC}">
      <dgm:prSet/>
      <dgm:spPr/>
      <dgm:t>
        <a:bodyPr/>
        <a:lstStyle/>
        <a:p>
          <a:endParaRPr lang="en-US"/>
        </a:p>
      </dgm:t>
    </dgm:pt>
    <dgm:pt modelId="{1A57A764-54BC-4A72-9B91-66C4C179D466}" type="sibTrans" cxnId="{384D69A0-D959-432B-AA5E-0D554F4FAEBC}">
      <dgm:prSet/>
      <dgm:spPr/>
      <dgm:t>
        <a:bodyPr/>
        <a:lstStyle/>
        <a:p>
          <a:endParaRPr lang="en-US"/>
        </a:p>
      </dgm:t>
    </dgm:pt>
    <dgm:pt modelId="{FC780A75-67C8-40C8-944E-F189B62F82B6}">
      <dgm:prSet phldrT="[Text]"/>
      <dgm:spPr/>
      <dgm:t>
        <a:bodyPr/>
        <a:lstStyle/>
        <a:p>
          <a:r>
            <a:rPr lang="en-US" dirty="0"/>
            <a:t>Mikro i mala preduzeća</a:t>
          </a:r>
        </a:p>
      </dgm:t>
    </dgm:pt>
    <dgm:pt modelId="{B3E42CE3-DBDB-492D-99BE-F964E49ED4F2}" type="parTrans" cxnId="{13E78A9A-BE33-4543-8924-2CBFCBF06F0D}">
      <dgm:prSet/>
      <dgm:spPr/>
      <dgm:t>
        <a:bodyPr/>
        <a:lstStyle/>
        <a:p>
          <a:endParaRPr lang="en-US"/>
        </a:p>
      </dgm:t>
    </dgm:pt>
    <dgm:pt modelId="{D316D94D-F6ED-4EF5-B41D-CA5769B6CD8E}" type="sibTrans" cxnId="{13E78A9A-BE33-4543-8924-2CBFCBF06F0D}">
      <dgm:prSet/>
      <dgm:spPr/>
      <dgm:t>
        <a:bodyPr/>
        <a:lstStyle/>
        <a:p>
          <a:endParaRPr lang="en-US"/>
        </a:p>
      </dgm:t>
    </dgm:pt>
    <dgm:pt modelId="{36F087F5-3B0C-4C7F-9300-CA78B24FE0C3}">
      <dgm:prSet phldrT="[Text]"/>
      <dgm:spPr/>
      <dgm:t>
        <a:bodyPr/>
        <a:lstStyle/>
        <a:p>
          <a:r>
            <a:rPr lang="en-US" dirty="0"/>
            <a:t>Vlasništvo</a:t>
          </a:r>
        </a:p>
      </dgm:t>
    </dgm:pt>
    <dgm:pt modelId="{AC597D7E-12E6-4207-BCE4-62080A448AC0}" type="parTrans" cxnId="{CF2BC41A-5F06-4F6B-BFE5-5A0A53AA7207}">
      <dgm:prSet/>
      <dgm:spPr/>
      <dgm:t>
        <a:bodyPr/>
        <a:lstStyle/>
        <a:p>
          <a:endParaRPr lang="en-US"/>
        </a:p>
      </dgm:t>
    </dgm:pt>
    <dgm:pt modelId="{664A1514-6157-4851-816E-910C42F28847}" type="sibTrans" cxnId="{CF2BC41A-5F06-4F6B-BFE5-5A0A53AA7207}">
      <dgm:prSet/>
      <dgm:spPr/>
      <dgm:t>
        <a:bodyPr/>
        <a:lstStyle/>
        <a:p>
          <a:endParaRPr lang="en-US"/>
        </a:p>
      </dgm:t>
    </dgm:pt>
    <dgm:pt modelId="{8C12A5EC-A683-4CC7-88B0-55FC81F4C286}">
      <dgm:prSet phldrT="[Text]"/>
      <dgm:spPr/>
      <dgm:t>
        <a:bodyPr/>
        <a:lstStyle/>
        <a:p>
          <a:r>
            <a:rPr lang="en-US" dirty="0"/>
            <a:t>Samostalno (inokosno) vlasništvo</a:t>
          </a:r>
        </a:p>
      </dgm:t>
    </dgm:pt>
    <dgm:pt modelId="{963D26ED-2D78-415E-9463-7D6B620EB1FA}" type="parTrans" cxnId="{6A7DE88A-C766-4FCE-83BF-817D627D8CB5}">
      <dgm:prSet/>
      <dgm:spPr/>
      <dgm:t>
        <a:bodyPr/>
        <a:lstStyle/>
        <a:p>
          <a:endParaRPr lang="en-US"/>
        </a:p>
      </dgm:t>
    </dgm:pt>
    <dgm:pt modelId="{3AA3A09D-D732-4280-B03A-F5472D8FFDA8}" type="sibTrans" cxnId="{6A7DE88A-C766-4FCE-83BF-817D627D8CB5}">
      <dgm:prSet/>
      <dgm:spPr/>
      <dgm:t>
        <a:bodyPr/>
        <a:lstStyle/>
        <a:p>
          <a:endParaRPr lang="en-US"/>
        </a:p>
      </dgm:t>
    </dgm:pt>
    <dgm:pt modelId="{6F5049F2-ED9E-44B9-9E5D-E3ED3FC4C63D}">
      <dgm:prSet phldrT="[Text]"/>
      <dgm:spPr/>
      <dgm:t>
        <a:bodyPr/>
        <a:lstStyle/>
        <a:p>
          <a:r>
            <a:rPr lang="en-US" dirty="0"/>
            <a:t>Partnerstvo</a:t>
          </a:r>
        </a:p>
      </dgm:t>
    </dgm:pt>
    <dgm:pt modelId="{FA3FB9D4-8E05-400B-884D-555A909EC10B}" type="parTrans" cxnId="{633E1920-E5A3-4E00-854C-A50289F60804}">
      <dgm:prSet/>
      <dgm:spPr/>
      <dgm:t>
        <a:bodyPr/>
        <a:lstStyle/>
        <a:p>
          <a:endParaRPr lang="en-US"/>
        </a:p>
      </dgm:t>
    </dgm:pt>
    <dgm:pt modelId="{8AEDC51B-A953-4963-B8E6-A731A811E6D5}" type="sibTrans" cxnId="{633E1920-E5A3-4E00-854C-A50289F60804}">
      <dgm:prSet/>
      <dgm:spPr/>
      <dgm:t>
        <a:bodyPr/>
        <a:lstStyle/>
        <a:p>
          <a:endParaRPr lang="en-US"/>
        </a:p>
      </dgm:t>
    </dgm:pt>
    <dgm:pt modelId="{D2726E58-DEB4-46E7-9EF1-7B301FBFDE18}">
      <dgm:prSet phldrT="[Text]"/>
      <dgm:spPr/>
      <dgm:t>
        <a:bodyPr/>
        <a:lstStyle/>
        <a:p>
          <a:r>
            <a:rPr lang="en-US" dirty="0"/>
            <a:t>Pravni oblik</a:t>
          </a:r>
        </a:p>
      </dgm:t>
    </dgm:pt>
    <dgm:pt modelId="{92E37D09-C5C4-477C-B12A-05C732485963}" type="parTrans" cxnId="{74C933E7-A764-4DC7-BB84-3B86DF27BB8D}">
      <dgm:prSet/>
      <dgm:spPr/>
      <dgm:t>
        <a:bodyPr/>
        <a:lstStyle/>
        <a:p>
          <a:endParaRPr lang="en-US"/>
        </a:p>
      </dgm:t>
    </dgm:pt>
    <dgm:pt modelId="{2AE0B53B-97DA-469F-9BEC-B790AD96C796}" type="sibTrans" cxnId="{74C933E7-A764-4DC7-BB84-3B86DF27BB8D}">
      <dgm:prSet/>
      <dgm:spPr/>
      <dgm:t>
        <a:bodyPr/>
        <a:lstStyle/>
        <a:p>
          <a:endParaRPr lang="en-US"/>
        </a:p>
      </dgm:t>
    </dgm:pt>
    <dgm:pt modelId="{A0662A83-5FD9-46E9-9E97-50955CE56B38}">
      <dgm:prSet phldrT="[Text]"/>
      <dgm:spPr/>
      <dgm:t>
        <a:bodyPr/>
        <a:lstStyle/>
        <a:p>
          <a:r>
            <a:rPr lang="en-US" dirty="0"/>
            <a:t>Srednja preduzeća</a:t>
          </a:r>
        </a:p>
      </dgm:t>
    </dgm:pt>
    <dgm:pt modelId="{23A15090-E695-4166-A065-00D40BBD57ED}" type="parTrans" cxnId="{B135DD9E-9328-4D69-AAD7-E74B47290F95}">
      <dgm:prSet/>
      <dgm:spPr/>
      <dgm:t>
        <a:bodyPr/>
        <a:lstStyle/>
        <a:p>
          <a:endParaRPr lang="en-US"/>
        </a:p>
      </dgm:t>
    </dgm:pt>
    <dgm:pt modelId="{2AE6A806-0372-4EE8-B54F-3AC9B4B987BD}" type="sibTrans" cxnId="{B135DD9E-9328-4D69-AAD7-E74B47290F95}">
      <dgm:prSet/>
      <dgm:spPr/>
      <dgm:t>
        <a:bodyPr/>
        <a:lstStyle/>
        <a:p>
          <a:endParaRPr lang="en-US"/>
        </a:p>
      </dgm:t>
    </dgm:pt>
    <dgm:pt modelId="{B4D32BE3-02F3-448F-A6C2-57CA5C18711C}">
      <dgm:prSet phldrT="[Text]"/>
      <dgm:spPr/>
      <dgm:t>
        <a:bodyPr/>
        <a:lstStyle/>
        <a:p>
          <a:r>
            <a:rPr lang="en-US" dirty="0"/>
            <a:t>Velika preduzeća</a:t>
          </a:r>
        </a:p>
      </dgm:t>
    </dgm:pt>
    <dgm:pt modelId="{6EFB9FDD-6E2E-4F7F-9B17-B465A0D0BD99}" type="parTrans" cxnId="{13DD9CC6-9FCB-4271-A599-23CF968F6482}">
      <dgm:prSet/>
      <dgm:spPr/>
      <dgm:t>
        <a:bodyPr/>
        <a:lstStyle/>
        <a:p>
          <a:endParaRPr lang="en-US"/>
        </a:p>
      </dgm:t>
    </dgm:pt>
    <dgm:pt modelId="{4A07E4E9-748B-4F98-8544-0F166F063F99}" type="sibTrans" cxnId="{13DD9CC6-9FCB-4271-A599-23CF968F6482}">
      <dgm:prSet/>
      <dgm:spPr/>
      <dgm:t>
        <a:bodyPr/>
        <a:lstStyle/>
        <a:p>
          <a:endParaRPr lang="en-US"/>
        </a:p>
      </dgm:t>
    </dgm:pt>
    <dgm:pt modelId="{D25275A0-DA3A-4604-A62C-E471CB6BABA6}">
      <dgm:prSet phldrT="[Text]"/>
      <dgm:spPr/>
      <dgm:t>
        <a:bodyPr/>
        <a:lstStyle/>
        <a:p>
          <a:r>
            <a:rPr lang="en-US" dirty="0"/>
            <a:t>Korporacije</a:t>
          </a:r>
        </a:p>
      </dgm:t>
    </dgm:pt>
    <dgm:pt modelId="{C2B04272-149B-4AC5-8821-22244F4DC88A}" type="parTrans" cxnId="{EE2B4170-2BF2-4842-A491-BE5A9AB86462}">
      <dgm:prSet/>
      <dgm:spPr/>
      <dgm:t>
        <a:bodyPr/>
        <a:lstStyle/>
        <a:p>
          <a:endParaRPr lang="en-US"/>
        </a:p>
      </dgm:t>
    </dgm:pt>
    <dgm:pt modelId="{9EF8603D-DB18-46B6-946D-CAA5AB286ADB}" type="sibTrans" cxnId="{EE2B4170-2BF2-4842-A491-BE5A9AB86462}">
      <dgm:prSet/>
      <dgm:spPr/>
      <dgm:t>
        <a:bodyPr/>
        <a:lstStyle/>
        <a:p>
          <a:endParaRPr lang="en-US"/>
        </a:p>
      </dgm:t>
    </dgm:pt>
    <dgm:pt modelId="{91E84F65-45E2-4C40-9CDD-C5C0D9AE1238}">
      <dgm:prSet phldrT="[Text]"/>
      <dgm:spPr/>
      <dgm:t>
        <a:bodyPr/>
        <a:lstStyle/>
        <a:p>
          <a:r>
            <a:rPr lang="en-US" dirty="0"/>
            <a:t>Ortačka društva</a:t>
          </a:r>
        </a:p>
      </dgm:t>
    </dgm:pt>
    <dgm:pt modelId="{E8F8F56F-D6D5-47DB-8760-C6EF232B38C3}" type="parTrans" cxnId="{EA6A5D94-6D22-4A34-A36A-881E6ECC7CC7}">
      <dgm:prSet/>
      <dgm:spPr/>
      <dgm:t>
        <a:bodyPr/>
        <a:lstStyle/>
        <a:p>
          <a:endParaRPr lang="en-US"/>
        </a:p>
      </dgm:t>
    </dgm:pt>
    <dgm:pt modelId="{8DF45E7E-F2C1-4520-8612-6FCC407038BC}" type="sibTrans" cxnId="{EA6A5D94-6D22-4A34-A36A-881E6ECC7CC7}">
      <dgm:prSet/>
      <dgm:spPr/>
      <dgm:t>
        <a:bodyPr/>
        <a:lstStyle/>
        <a:p>
          <a:endParaRPr lang="en-US"/>
        </a:p>
      </dgm:t>
    </dgm:pt>
    <dgm:pt modelId="{83F774C6-8926-4DED-8243-E4FC84C24B3C}">
      <dgm:prSet phldrT="[Text]"/>
      <dgm:spPr/>
      <dgm:t>
        <a:bodyPr/>
        <a:lstStyle/>
        <a:p>
          <a:r>
            <a:rPr lang="en-US" dirty="0"/>
            <a:t>Komanditna društva</a:t>
          </a:r>
        </a:p>
      </dgm:t>
    </dgm:pt>
    <dgm:pt modelId="{9B8B3782-FA26-49BC-B782-60A2582DEA21}" type="parTrans" cxnId="{CCB96C49-CD42-41F8-B1CE-B5DADE1037A3}">
      <dgm:prSet/>
      <dgm:spPr/>
      <dgm:t>
        <a:bodyPr/>
        <a:lstStyle/>
        <a:p>
          <a:endParaRPr lang="en-US"/>
        </a:p>
      </dgm:t>
    </dgm:pt>
    <dgm:pt modelId="{BA543514-2EF3-4846-9FB2-4EC722124D6E}" type="sibTrans" cxnId="{CCB96C49-CD42-41F8-B1CE-B5DADE1037A3}">
      <dgm:prSet/>
      <dgm:spPr/>
      <dgm:t>
        <a:bodyPr/>
        <a:lstStyle/>
        <a:p>
          <a:endParaRPr lang="en-US"/>
        </a:p>
      </dgm:t>
    </dgm:pt>
    <dgm:pt modelId="{369B0554-0AD3-47AA-947F-043AF69018B5}">
      <dgm:prSet phldrT="[Text]"/>
      <dgm:spPr/>
      <dgm:t>
        <a:bodyPr/>
        <a:lstStyle/>
        <a:p>
          <a:r>
            <a:rPr lang="en-US" dirty="0"/>
            <a:t>Akcionarsko društva</a:t>
          </a:r>
        </a:p>
      </dgm:t>
    </dgm:pt>
    <dgm:pt modelId="{4BBFE6B9-3427-4C5C-81E9-4CD20E52F7F2}" type="parTrans" cxnId="{0471A31C-3DBF-4A42-818D-202435F432F6}">
      <dgm:prSet/>
      <dgm:spPr/>
      <dgm:t>
        <a:bodyPr/>
        <a:lstStyle/>
        <a:p>
          <a:endParaRPr lang="en-US"/>
        </a:p>
      </dgm:t>
    </dgm:pt>
    <dgm:pt modelId="{9F98D315-7B43-43AF-B2AC-725CDBC4BACA}" type="sibTrans" cxnId="{0471A31C-3DBF-4A42-818D-202435F432F6}">
      <dgm:prSet/>
      <dgm:spPr/>
      <dgm:t>
        <a:bodyPr/>
        <a:lstStyle/>
        <a:p>
          <a:endParaRPr lang="en-US"/>
        </a:p>
      </dgm:t>
    </dgm:pt>
    <dgm:pt modelId="{5D9CAF6C-7C02-4902-B9F1-8C4EB6FD52DF}">
      <dgm:prSet phldrT="[Text]"/>
      <dgm:spPr/>
      <dgm:t>
        <a:bodyPr/>
        <a:lstStyle/>
        <a:p>
          <a:r>
            <a:rPr lang="en-US" dirty="0"/>
            <a:t>Društva sa ograničenom odgovornošću</a:t>
          </a:r>
        </a:p>
      </dgm:t>
    </dgm:pt>
    <dgm:pt modelId="{69F9EF7D-71BE-4DEF-BD9E-7928572394C0}" type="parTrans" cxnId="{2B9D53EF-2D4E-4A37-BDF3-D86964B1366E}">
      <dgm:prSet/>
      <dgm:spPr/>
      <dgm:t>
        <a:bodyPr/>
        <a:lstStyle/>
        <a:p>
          <a:endParaRPr lang="en-US"/>
        </a:p>
      </dgm:t>
    </dgm:pt>
    <dgm:pt modelId="{AADF3D50-FC47-409F-B717-2969F3CBC122}" type="sibTrans" cxnId="{2B9D53EF-2D4E-4A37-BDF3-D86964B1366E}">
      <dgm:prSet/>
      <dgm:spPr/>
      <dgm:t>
        <a:bodyPr/>
        <a:lstStyle/>
        <a:p>
          <a:endParaRPr lang="en-US"/>
        </a:p>
      </dgm:t>
    </dgm:pt>
    <dgm:pt modelId="{59EBB54A-B05E-4B0D-B905-075C5F7683BC}" type="pres">
      <dgm:prSet presAssocID="{4D0CF3ED-0245-445E-8581-F78F69CFE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FDDE70-C250-4FAC-ACB3-E5D4A09F3F57}" type="pres">
      <dgm:prSet presAssocID="{30B218FA-4C1B-4D18-9295-9FE92229C853}" presName="composite" presStyleCnt="0"/>
      <dgm:spPr/>
    </dgm:pt>
    <dgm:pt modelId="{29443652-C2F6-4E49-92DC-6769546F5912}" type="pres">
      <dgm:prSet presAssocID="{30B218FA-4C1B-4D18-9295-9FE92229C85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9A327-8FF9-4C06-B648-E3E33EA273B8}" type="pres">
      <dgm:prSet presAssocID="{30B218FA-4C1B-4D18-9295-9FE92229C85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E647E-DEF9-47CE-86B9-5E469A732025}" type="pres">
      <dgm:prSet presAssocID="{B2F11DDA-79E3-4C86-99C0-F52111D5B938}" presName="space" presStyleCnt="0"/>
      <dgm:spPr/>
    </dgm:pt>
    <dgm:pt modelId="{8A6DA0C4-A207-46C2-B19A-75E786E66C6A}" type="pres">
      <dgm:prSet presAssocID="{607B4246-6DF5-4E59-A8C9-FEAF76B31A0C}" presName="composite" presStyleCnt="0"/>
      <dgm:spPr/>
    </dgm:pt>
    <dgm:pt modelId="{DEEFD3F6-60EB-4D3E-8883-3ED8BB72DB84}" type="pres">
      <dgm:prSet presAssocID="{607B4246-6DF5-4E59-A8C9-FEAF76B31A0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D3F24-9886-4C77-A540-833EF29A2D30}" type="pres">
      <dgm:prSet presAssocID="{607B4246-6DF5-4E59-A8C9-FEAF76B31A0C}" presName="desTx" presStyleLbl="alignAccFollowNode1" presStyleIdx="1" presStyleCnt="4" custLinFactNeighborX="-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E005C-B2AE-48B3-A2B4-146ED59E342F}" type="pres">
      <dgm:prSet presAssocID="{1A57A764-54BC-4A72-9B91-66C4C179D466}" presName="space" presStyleCnt="0"/>
      <dgm:spPr/>
    </dgm:pt>
    <dgm:pt modelId="{577EE491-E126-4BFE-8C09-4DFD7FDD3E2D}" type="pres">
      <dgm:prSet presAssocID="{36F087F5-3B0C-4C7F-9300-CA78B24FE0C3}" presName="composite" presStyleCnt="0"/>
      <dgm:spPr/>
    </dgm:pt>
    <dgm:pt modelId="{5D535A06-E682-40AF-BB8C-4FB0127208AD}" type="pres">
      <dgm:prSet presAssocID="{36F087F5-3B0C-4C7F-9300-CA78B24FE0C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03E02-16B4-457F-B3B7-F93208AB5432}" type="pres">
      <dgm:prSet presAssocID="{36F087F5-3B0C-4C7F-9300-CA78B24FE0C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9A7-4841-4D4B-A768-047237943B08}" type="pres">
      <dgm:prSet presAssocID="{664A1514-6157-4851-816E-910C42F28847}" presName="space" presStyleCnt="0"/>
      <dgm:spPr/>
    </dgm:pt>
    <dgm:pt modelId="{F65E2B52-FE5B-4BAB-AD8D-AA46C5EA8F65}" type="pres">
      <dgm:prSet presAssocID="{D2726E58-DEB4-46E7-9EF1-7B301FBFDE18}" presName="composite" presStyleCnt="0"/>
      <dgm:spPr/>
    </dgm:pt>
    <dgm:pt modelId="{A0903C86-0E3A-441F-BAB3-9AFC9FD6A416}" type="pres">
      <dgm:prSet presAssocID="{D2726E58-DEB4-46E7-9EF1-7B301FBFDE1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C70FD-C70F-46F8-9ACE-580A736A5FA7}" type="pres">
      <dgm:prSet presAssocID="{D2726E58-DEB4-46E7-9EF1-7B301FBFDE1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2C21A-1C0B-43ED-B7D2-CD003E51E9A0}" type="presOf" srcId="{91E84F65-45E2-4C40-9CDD-C5C0D9AE1238}" destId="{0AFC70FD-C70F-46F8-9ACE-580A736A5FA7}" srcOrd="0" destOrd="0" presId="urn:microsoft.com/office/officeart/2005/8/layout/hList1"/>
    <dgm:cxn modelId="{13E78A9A-BE33-4543-8924-2CBFCBF06F0D}" srcId="{607B4246-6DF5-4E59-A8C9-FEAF76B31A0C}" destId="{FC780A75-67C8-40C8-944E-F189B62F82B6}" srcOrd="0" destOrd="0" parTransId="{B3E42CE3-DBDB-492D-99BE-F964E49ED4F2}" sibTransId="{D316D94D-F6ED-4EF5-B41D-CA5769B6CD8E}"/>
    <dgm:cxn modelId="{61DBF1B8-BC3B-4CF7-8051-DA545BBC3C9F}" type="presOf" srcId="{D25275A0-DA3A-4604-A62C-E471CB6BABA6}" destId="{C9003E02-16B4-457F-B3B7-F93208AB5432}" srcOrd="0" destOrd="2" presId="urn:microsoft.com/office/officeart/2005/8/layout/hList1"/>
    <dgm:cxn modelId="{EA6A5D94-6D22-4A34-A36A-881E6ECC7CC7}" srcId="{D2726E58-DEB4-46E7-9EF1-7B301FBFDE18}" destId="{91E84F65-45E2-4C40-9CDD-C5C0D9AE1238}" srcOrd="0" destOrd="0" parTransId="{E8F8F56F-D6D5-47DB-8760-C6EF232B38C3}" sibTransId="{8DF45E7E-F2C1-4520-8612-6FCC407038BC}"/>
    <dgm:cxn modelId="{78C92ADC-9908-4B1D-B75B-C83BB5B1DED8}" type="presOf" srcId="{93083BBF-060F-4225-BF1C-C38FDF095ECC}" destId="{48E9A327-8FF9-4C06-B648-E3E33EA273B8}" srcOrd="0" destOrd="0" presId="urn:microsoft.com/office/officeart/2005/8/layout/hList1"/>
    <dgm:cxn modelId="{633E1920-E5A3-4E00-854C-A50289F60804}" srcId="{36F087F5-3B0C-4C7F-9300-CA78B24FE0C3}" destId="{6F5049F2-ED9E-44B9-9E5D-E3ED3FC4C63D}" srcOrd="1" destOrd="0" parTransId="{FA3FB9D4-8E05-400B-884D-555A909EC10B}" sibTransId="{8AEDC51B-A953-4963-B8E6-A731A811E6D5}"/>
    <dgm:cxn modelId="{13DD9CC6-9FCB-4271-A599-23CF968F6482}" srcId="{607B4246-6DF5-4E59-A8C9-FEAF76B31A0C}" destId="{B4D32BE3-02F3-448F-A6C2-57CA5C18711C}" srcOrd="2" destOrd="0" parTransId="{6EFB9FDD-6E2E-4F7F-9B17-B465A0D0BD99}" sibTransId="{4A07E4E9-748B-4F98-8544-0F166F063F99}"/>
    <dgm:cxn modelId="{3D88BEB1-8E43-42F6-9DC7-A33A3A59F20A}" type="presOf" srcId="{D2726E58-DEB4-46E7-9EF1-7B301FBFDE18}" destId="{A0903C86-0E3A-441F-BAB3-9AFC9FD6A416}" srcOrd="0" destOrd="0" presId="urn:microsoft.com/office/officeart/2005/8/layout/hList1"/>
    <dgm:cxn modelId="{0471A31C-3DBF-4A42-818D-202435F432F6}" srcId="{D2726E58-DEB4-46E7-9EF1-7B301FBFDE18}" destId="{369B0554-0AD3-47AA-947F-043AF69018B5}" srcOrd="2" destOrd="0" parTransId="{4BBFE6B9-3427-4C5C-81E9-4CD20E52F7F2}" sibTransId="{9F98D315-7B43-43AF-B2AC-725CDBC4BACA}"/>
    <dgm:cxn modelId="{EE2B4170-2BF2-4842-A491-BE5A9AB86462}" srcId="{36F087F5-3B0C-4C7F-9300-CA78B24FE0C3}" destId="{D25275A0-DA3A-4604-A62C-E471CB6BABA6}" srcOrd="2" destOrd="0" parTransId="{C2B04272-149B-4AC5-8821-22244F4DC88A}" sibTransId="{9EF8603D-DB18-46B6-946D-CAA5AB286ADB}"/>
    <dgm:cxn modelId="{2F0AD6C4-AE58-46B9-9854-F934192373CB}" type="presOf" srcId="{A4685C59-C0D6-4D01-A72A-13AF3FAB7280}" destId="{48E9A327-8FF9-4C06-B648-E3E33EA273B8}" srcOrd="0" destOrd="1" presId="urn:microsoft.com/office/officeart/2005/8/layout/hList1"/>
    <dgm:cxn modelId="{67E30D73-1B0D-4C86-9286-CCDC28A27D1D}" type="presOf" srcId="{607B4246-6DF5-4E59-A8C9-FEAF76B31A0C}" destId="{DEEFD3F6-60EB-4D3E-8883-3ED8BB72DB84}" srcOrd="0" destOrd="0" presId="urn:microsoft.com/office/officeart/2005/8/layout/hList1"/>
    <dgm:cxn modelId="{9D10F6EB-F62A-41DB-9644-B409F5DE90E2}" srcId="{30B218FA-4C1B-4D18-9295-9FE92229C853}" destId="{93083BBF-060F-4225-BF1C-C38FDF095ECC}" srcOrd="0" destOrd="0" parTransId="{1FC3E06C-40F4-47C5-845E-D3265AE81F75}" sibTransId="{F4C8F20B-990F-4439-9A0B-39F93DDE32A8}"/>
    <dgm:cxn modelId="{647EDAE2-40FA-465C-8AA6-6BFF24556FA1}" srcId="{4D0CF3ED-0245-445E-8581-F78F69CFE635}" destId="{30B218FA-4C1B-4D18-9295-9FE92229C853}" srcOrd="0" destOrd="0" parTransId="{B1B0A1CA-D1DF-4964-9FDA-76C765805BAF}" sibTransId="{B2F11DDA-79E3-4C86-99C0-F52111D5B938}"/>
    <dgm:cxn modelId="{963A7491-FFD1-416A-9C78-92AC03FF5E2F}" type="presOf" srcId="{B4D32BE3-02F3-448F-A6C2-57CA5C18711C}" destId="{62AD3F24-9886-4C77-A540-833EF29A2D30}" srcOrd="0" destOrd="2" presId="urn:microsoft.com/office/officeart/2005/8/layout/hList1"/>
    <dgm:cxn modelId="{6A7DE88A-C766-4FCE-83BF-817D627D8CB5}" srcId="{36F087F5-3B0C-4C7F-9300-CA78B24FE0C3}" destId="{8C12A5EC-A683-4CC7-88B0-55FC81F4C286}" srcOrd="0" destOrd="0" parTransId="{963D26ED-2D78-415E-9463-7D6B620EB1FA}" sibTransId="{3AA3A09D-D732-4280-B03A-F5472D8FFDA8}"/>
    <dgm:cxn modelId="{7CA4F10B-1A2F-4A41-A6CA-04DC20B656BB}" srcId="{30B218FA-4C1B-4D18-9295-9FE92229C853}" destId="{A4685C59-C0D6-4D01-A72A-13AF3FAB7280}" srcOrd="1" destOrd="0" parTransId="{9A4052A7-6EBE-4031-9465-9628CD648C0B}" sibTransId="{F97DC5CB-9AD4-4F34-A55B-28B22E46357F}"/>
    <dgm:cxn modelId="{D2258F2D-3D0A-4F30-88D5-28E1DC2E3FDB}" type="presOf" srcId="{30B218FA-4C1B-4D18-9295-9FE92229C853}" destId="{29443652-C2F6-4E49-92DC-6769546F5912}" srcOrd="0" destOrd="0" presId="urn:microsoft.com/office/officeart/2005/8/layout/hList1"/>
    <dgm:cxn modelId="{74C933E7-A764-4DC7-BB84-3B86DF27BB8D}" srcId="{4D0CF3ED-0245-445E-8581-F78F69CFE635}" destId="{D2726E58-DEB4-46E7-9EF1-7B301FBFDE18}" srcOrd="3" destOrd="0" parTransId="{92E37D09-C5C4-477C-B12A-05C732485963}" sibTransId="{2AE0B53B-97DA-469F-9BEC-B790AD96C796}"/>
    <dgm:cxn modelId="{F56F1B0F-2187-4849-A12C-DDEE3ED5AD68}" type="presOf" srcId="{5D9CAF6C-7C02-4902-B9F1-8C4EB6FD52DF}" destId="{0AFC70FD-C70F-46F8-9ACE-580A736A5FA7}" srcOrd="0" destOrd="3" presId="urn:microsoft.com/office/officeart/2005/8/layout/hList1"/>
    <dgm:cxn modelId="{2B9D53EF-2D4E-4A37-BDF3-D86964B1366E}" srcId="{D2726E58-DEB4-46E7-9EF1-7B301FBFDE18}" destId="{5D9CAF6C-7C02-4902-B9F1-8C4EB6FD52DF}" srcOrd="3" destOrd="0" parTransId="{69F9EF7D-71BE-4DEF-BD9E-7928572394C0}" sibTransId="{AADF3D50-FC47-409F-B717-2969F3CBC122}"/>
    <dgm:cxn modelId="{A4E6850D-4E2B-4B32-A0F3-A89722B53448}" type="presOf" srcId="{36F087F5-3B0C-4C7F-9300-CA78B24FE0C3}" destId="{5D535A06-E682-40AF-BB8C-4FB0127208AD}" srcOrd="0" destOrd="0" presId="urn:microsoft.com/office/officeart/2005/8/layout/hList1"/>
    <dgm:cxn modelId="{2990131C-2E44-4C63-A1CD-6EC7F63F4DDE}" type="presOf" srcId="{4D0CF3ED-0245-445E-8581-F78F69CFE635}" destId="{59EBB54A-B05E-4B0D-B905-075C5F7683BC}" srcOrd="0" destOrd="0" presId="urn:microsoft.com/office/officeart/2005/8/layout/hList1"/>
    <dgm:cxn modelId="{F094CE65-584B-4BE0-9B77-BEF7EFB918A2}" type="presOf" srcId="{369B0554-0AD3-47AA-947F-043AF69018B5}" destId="{0AFC70FD-C70F-46F8-9ACE-580A736A5FA7}" srcOrd="0" destOrd="2" presId="urn:microsoft.com/office/officeart/2005/8/layout/hList1"/>
    <dgm:cxn modelId="{2BC0E386-8047-492F-963E-DC29867D038D}" type="presOf" srcId="{8C12A5EC-A683-4CC7-88B0-55FC81F4C286}" destId="{C9003E02-16B4-457F-B3B7-F93208AB5432}" srcOrd="0" destOrd="0" presId="urn:microsoft.com/office/officeart/2005/8/layout/hList1"/>
    <dgm:cxn modelId="{28D35B8B-6051-4D7E-BAA7-D652D0984F45}" type="presOf" srcId="{A0662A83-5FD9-46E9-9E97-50955CE56B38}" destId="{62AD3F24-9886-4C77-A540-833EF29A2D30}" srcOrd="0" destOrd="1" presId="urn:microsoft.com/office/officeart/2005/8/layout/hList1"/>
    <dgm:cxn modelId="{AB567FF3-EF8F-4C70-AB83-B5BC5DAB0861}" type="presOf" srcId="{6F5049F2-ED9E-44B9-9E5D-E3ED3FC4C63D}" destId="{C9003E02-16B4-457F-B3B7-F93208AB5432}" srcOrd="0" destOrd="1" presId="urn:microsoft.com/office/officeart/2005/8/layout/hList1"/>
    <dgm:cxn modelId="{384D69A0-D959-432B-AA5E-0D554F4FAEBC}" srcId="{4D0CF3ED-0245-445E-8581-F78F69CFE635}" destId="{607B4246-6DF5-4E59-A8C9-FEAF76B31A0C}" srcOrd="1" destOrd="0" parTransId="{12341348-D321-4903-8FEE-592F5219D05F}" sibTransId="{1A57A764-54BC-4A72-9B91-66C4C179D466}"/>
    <dgm:cxn modelId="{B135DD9E-9328-4D69-AAD7-E74B47290F95}" srcId="{607B4246-6DF5-4E59-A8C9-FEAF76B31A0C}" destId="{A0662A83-5FD9-46E9-9E97-50955CE56B38}" srcOrd="1" destOrd="0" parTransId="{23A15090-E695-4166-A065-00D40BBD57ED}" sibTransId="{2AE6A806-0372-4EE8-B54F-3AC9B4B987BD}"/>
    <dgm:cxn modelId="{CCB96C49-CD42-41F8-B1CE-B5DADE1037A3}" srcId="{D2726E58-DEB4-46E7-9EF1-7B301FBFDE18}" destId="{83F774C6-8926-4DED-8243-E4FC84C24B3C}" srcOrd="1" destOrd="0" parTransId="{9B8B3782-FA26-49BC-B782-60A2582DEA21}" sibTransId="{BA543514-2EF3-4846-9FB2-4EC722124D6E}"/>
    <dgm:cxn modelId="{CCD3FCC3-E751-4D61-9432-23CF233EFF42}" type="presOf" srcId="{83F774C6-8926-4DED-8243-E4FC84C24B3C}" destId="{0AFC70FD-C70F-46F8-9ACE-580A736A5FA7}" srcOrd="0" destOrd="1" presId="urn:microsoft.com/office/officeart/2005/8/layout/hList1"/>
    <dgm:cxn modelId="{AB1ECF73-8D44-465D-952C-63F9F8494DC9}" type="presOf" srcId="{FC780A75-67C8-40C8-944E-F189B62F82B6}" destId="{62AD3F24-9886-4C77-A540-833EF29A2D30}" srcOrd="0" destOrd="0" presId="urn:microsoft.com/office/officeart/2005/8/layout/hList1"/>
    <dgm:cxn modelId="{CF2BC41A-5F06-4F6B-BFE5-5A0A53AA7207}" srcId="{4D0CF3ED-0245-445E-8581-F78F69CFE635}" destId="{36F087F5-3B0C-4C7F-9300-CA78B24FE0C3}" srcOrd="2" destOrd="0" parTransId="{AC597D7E-12E6-4207-BCE4-62080A448AC0}" sibTransId="{664A1514-6157-4851-816E-910C42F28847}"/>
    <dgm:cxn modelId="{A6659C2A-D4D8-4918-879F-59CD2138C814}" type="presParOf" srcId="{59EBB54A-B05E-4B0D-B905-075C5F7683BC}" destId="{8FFDDE70-C250-4FAC-ACB3-E5D4A09F3F57}" srcOrd="0" destOrd="0" presId="urn:microsoft.com/office/officeart/2005/8/layout/hList1"/>
    <dgm:cxn modelId="{D8AF9ADC-AACD-4D45-86FF-40D2B6BF71AB}" type="presParOf" srcId="{8FFDDE70-C250-4FAC-ACB3-E5D4A09F3F57}" destId="{29443652-C2F6-4E49-92DC-6769546F5912}" srcOrd="0" destOrd="0" presId="urn:microsoft.com/office/officeart/2005/8/layout/hList1"/>
    <dgm:cxn modelId="{10F85ECD-2B79-49AD-A104-FFC369755794}" type="presParOf" srcId="{8FFDDE70-C250-4FAC-ACB3-E5D4A09F3F57}" destId="{48E9A327-8FF9-4C06-B648-E3E33EA273B8}" srcOrd="1" destOrd="0" presId="urn:microsoft.com/office/officeart/2005/8/layout/hList1"/>
    <dgm:cxn modelId="{55BACFEF-A179-4E32-A3E7-EAADB111EF69}" type="presParOf" srcId="{59EBB54A-B05E-4B0D-B905-075C5F7683BC}" destId="{840E647E-DEF9-47CE-86B9-5E469A732025}" srcOrd="1" destOrd="0" presId="urn:microsoft.com/office/officeart/2005/8/layout/hList1"/>
    <dgm:cxn modelId="{5C028696-4CC0-4C54-95BA-BEE66A54E18C}" type="presParOf" srcId="{59EBB54A-B05E-4B0D-B905-075C5F7683BC}" destId="{8A6DA0C4-A207-46C2-B19A-75E786E66C6A}" srcOrd="2" destOrd="0" presId="urn:microsoft.com/office/officeart/2005/8/layout/hList1"/>
    <dgm:cxn modelId="{E1B86B7E-B1DC-4B32-BEFF-F02DDA11389A}" type="presParOf" srcId="{8A6DA0C4-A207-46C2-B19A-75E786E66C6A}" destId="{DEEFD3F6-60EB-4D3E-8883-3ED8BB72DB84}" srcOrd="0" destOrd="0" presId="urn:microsoft.com/office/officeart/2005/8/layout/hList1"/>
    <dgm:cxn modelId="{D12B8DB1-8320-47C8-9BEB-FD0982A2C7D5}" type="presParOf" srcId="{8A6DA0C4-A207-46C2-B19A-75E786E66C6A}" destId="{62AD3F24-9886-4C77-A540-833EF29A2D30}" srcOrd="1" destOrd="0" presId="urn:microsoft.com/office/officeart/2005/8/layout/hList1"/>
    <dgm:cxn modelId="{F34F6B0D-7746-4EF6-A3F9-AA6EECF4CC5E}" type="presParOf" srcId="{59EBB54A-B05E-4B0D-B905-075C5F7683BC}" destId="{B05E005C-B2AE-48B3-A2B4-146ED59E342F}" srcOrd="3" destOrd="0" presId="urn:microsoft.com/office/officeart/2005/8/layout/hList1"/>
    <dgm:cxn modelId="{BF6B1AC6-BB8C-4C2E-9E56-E85EAF7F0B9B}" type="presParOf" srcId="{59EBB54A-B05E-4B0D-B905-075C5F7683BC}" destId="{577EE491-E126-4BFE-8C09-4DFD7FDD3E2D}" srcOrd="4" destOrd="0" presId="urn:microsoft.com/office/officeart/2005/8/layout/hList1"/>
    <dgm:cxn modelId="{90EC3E08-A377-4E59-92F4-B297976E2CE5}" type="presParOf" srcId="{577EE491-E126-4BFE-8C09-4DFD7FDD3E2D}" destId="{5D535A06-E682-40AF-BB8C-4FB0127208AD}" srcOrd="0" destOrd="0" presId="urn:microsoft.com/office/officeart/2005/8/layout/hList1"/>
    <dgm:cxn modelId="{84F5DD01-3AAB-4B5E-9A94-3F76F1400857}" type="presParOf" srcId="{577EE491-E126-4BFE-8C09-4DFD7FDD3E2D}" destId="{C9003E02-16B4-457F-B3B7-F93208AB5432}" srcOrd="1" destOrd="0" presId="urn:microsoft.com/office/officeart/2005/8/layout/hList1"/>
    <dgm:cxn modelId="{32569B07-C403-4C6E-8AE3-735973C02BED}" type="presParOf" srcId="{59EBB54A-B05E-4B0D-B905-075C5F7683BC}" destId="{746959A7-4841-4D4B-A768-047237943B08}" srcOrd="5" destOrd="0" presId="urn:microsoft.com/office/officeart/2005/8/layout/hList1"/>
    <dgm:cxn modelId="{09F5BA80-A45D-4861-B471-0E13EDC28B2F}" type="presParOf" srcId="{59EBB54A-B05E-4B0D-B905-075C5F7683BC}" destId="{F65E2B52-FE5B-4BAB-AD8D-AA46C5EA8F65}" srcOrd="6" destOrd="0" presId="urn:microsoft.com/office/officeart/2005/8/layout/hList1"/>
    <dgm:cxn modelId="{5BB93C36-FC34-4715-8357-83A7D9FEAF73}" type="presParOf" srcId="{F65E2B52-FE5B-4BAB-AD8D-AA46C5EA8F65}" destId="{A0903C86-0E3A-441F-BAB3-9AFC9FD6A416}" srcOrd="0" destOrd="0" presId="urn:microsoft.com/office/officeart/2005/8/layout/hList1"/>
    <dgm:cxn modelId="{7601580A-8058-4042-BA23-956BC665EB6A}" type="presParOf" srcId="{F65E2B52-FE5B-4BAB-AD8D-AA46C5EA8F65}" destId="{0AFC70FD-C70F-46F8-9ACE-580A736A5FA7}" srcOrd="1" destOrd="0" presId="urn:microsoft.com/office/officeart/2005/8/layout/hList1"/>
  </dgm:cxnLst>
  <dgm:bg/>
  <dgm:whole>
    <a:ln w="19050">
      <a:solidFill>
        <a:schemeClr val="accent1">
          <a:lumMod val="75000"/>
        </a:schemeClr>
      </a:solidFill>
      <a:prstDash val="lg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CF3ED-0245-445E-8581-F78F69CFE63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B218FA-4C1B-4D18-9295-9FE92229C853}">
      <dgm:prSet phldrT="[Text]"/>
      <dgm:spPr/>
      <dgm:t>
        <a:bodyPr/>
        <a:lstStyle/>
        <a:p>
          <a:r>
            <a:rPr lang="en-US" dirty="0"/>
            <a:t>Karakteristike transformacionog procesa</a:t>
          </a:r>
        </a:p>
      </dgm:t>
    </dgm:pt>
    <dgm:pt modelId="{B1B0A1CA-D1DF-4964-9FDA-76C765805BAF}" type="parTrans" cxnId="{647EDAE2-40FA-465C-8AA6-6BFF24556FA1}">
      <dgm:prSet/>
      <dgm:spPr/>
      <dgm:t>
        <a:bodyPr/>
        <a:lstStyle/>
        <a:p>
          <a:endParaRPr lang="en-US"/>
        </a:p>
      </dgm:t>
    </dgm:pt>
    <dgm:pt modelId="{B2F11DDA-79E3-4C86-99C0-F52111D5B938}" type="sibTrans" cxnId="{647EDAE2-40FA-465C-8AA6-6BFF24556FA1}">
      <dgm:prSet/>
      <dgm:spPr/>
      <dgm:t>
        <a:bodyPr/>
        <a:lstStyle/>
        <a:p>
          <a:endParaRPr lang="en-US"/>
        </a:p>
      </dgm:t>
    </dgm:pt>
    <dgm:pt modelId="{93083BBF-060F-4225-BF1C-C38FDF095ECC}">
      <dgm:prSet phldrT="[Text]"/>
      <dgm:spPr/>
      <dgm:t>
        <a:bodyPr/>
        <a:lstStyle/>
        <a:p>
          <a:r>
            <a:rPr lang="en-US" dirty="0"/>
            <a:t>Proizvodna preduzeća</a:t>
          </a:r>
        </a:p>
      </dgm:t>
    </dgm:pt>
    <dgm:pt modelId="{1FC3E06C-40F4-47C5-845E-D3265AE81F75}" type="parTrans" cxnId="{9D10F6EB-F62A-41DB-9644-B409F5DE90E2}">
      <dgm:prSet/>
      <dgm:spPr/>
      <dgm:t>
        <a:bodyPr/>
        <a:lstStyle/>
        <a:p>
          <a:endParaRPr lang="en-US"/>
        </a:p>
      </dgm:t>
    </dgm:pt>
    <dgm:pt modelId="{F4C8F20B-990F-4439-9A0B-39F93DDE32A8}" type="sibTrans" cxnId="{9D10F6EB-F62A-41DB-9644-B409F5DE90E2}">
      <dgm:prSet/>
      <dgm:spPr/>
      <dgm:t>
        <a:bodyPr/>
        <a:lstStyle/>
        <a:p>
          <a:endParaRPr lang="en-US"/>
        </a:p>
      </dgm:t>
    </dgm:pt>
    <dgm:pt modelId="{A4685C59-C0D6-4D01-A72A-13AF3FAB7280}">
      <dgm:prSet phldrT="[Text]"/>
      <dgm:spPr/>
      <dgm:t>
        <a:bodyPr/>
        <a:lstStyle/>
        <a:p>
          <a:r>
            <a:rPr lang="en-US" dirty="0"/>
            <a:t>Uslužna preduzeća</a:t>
          </a:r>
        </a:p>
      </dgm:t>
    </dgm:pt>
    <dgm:pt modelId="{9A4052A7-6EBE-4031-9465-9628CD648C0B}" type="parTrans" cxnId="{7CA4F10B-1A2F-4A41-A6CA-04DC20B656BB}">
      <dgm:prSet/>
      <dgm:spPr/>
      <dgm:t>
        <a:bodyPr/>
        <a:lstStyle/>
        <a:p>
          <a:endParaRPr lang="en-US"/>
        </a:p>
      </dgm:t>
    </dgm:pt>
    <dgm:pt modelId="{F97DC5CB-9AD4-4F34-A55B-28B22E46357F}" type="sibTrans" cxnId="{7CA4F10B-1A2F-4A41-A6CA-04DC20B656BB}">
      <dgm:prSet/>
      <dgm:spPr/>
      <dgm:t>
        <a:bodyPr/>
        <a:lstStyle/>
        <a:p>
          <a:endParaRPr lang="en-US"/>
        </a:p>
      </dgm:t>
    </dgm:pt>
    <dgm:pt modelId="{607B4246-6DF5-4E59-A8C9-FEAF76B31A0C}">
      <dgm:prSet phldrT="[Text]"/>
      <dgm:spPr/>
      <dgm:t>
        <a:bodyPr/>
        <a:lstStyle/>
        <a:p>
          <a:r>
            <a:rPr lang="en-US" dirty="0"/>
            <a:t>Veličina preduzeća</a:t>
          </a:r>
        </a:p>
      </dgm:t>
    </dgm:pt>
    <dgm:pt modelId="{12341348-D321-4903-8FEE-592F5219D05F}" type="parTrans" cxnId="{384D69A0-D959-432B-AA5E-0D554F4FAEBC}">
      <dgm:prSet/>
      <dgm:spPr/>
      <dgm:t>
        <a:bodyPr/>
        <a:lstStyle/>
        <a:p>
          <a:endParaRPr lang="en-US"/>
        </a:p>
      </dgm:t>
    </dgm:pt>
    <dgm:pt modelId="{1A57A764-54BC-4A72-9B91-66C4C179D466}" type="sibTrans" cxnId="{384D69A0-D959-432B-AA5E-0D554F4FAEBC}">
      <dgm:prSet/>
      <dgm:spPr/>
      <dgm:t>
        <a:bodyPr/>
        <a:lstStyle/>
        <a:p>
          <a:endParaRPr lang="en-US"/>
        </a:p>
      </dgm:t>
    </dgm:pt>
    <dgm:pt modelId="{FC780A75-67C8-40C8-944E-F189B62F82B6}">
      <dgm:prSet phldrT="[Text]"/>
      <dgm:spPr/>
      <dgm:t>
        <a:bodyPr/>
        <a:lstStyle/>
        <a:p>
          <a:r>
            <a:rPr lang="en-US" dirty="0"/>
            <a:t>Mikro i mala preduzeća</a:t>
          </a:r>
        </a:p>
      </dgm:t>
    </dgm:pt>
    <dgm:pt modelId="{B3E42CE3-DBDB-492D-99BE-F964E49ED4F2}" type="parTrans" cxnId="{13E78A9A-BE33-4543-8924-2CBFCBF06F0D}">
      <dgm:prSet/>
      <dgm:spPr/>
      <dgm:t>
        <a:bodyPr/>
        <a:lstStyle/>
        <a:p>
          <a:endParaRPr lang="en-US"/>
        </a:p>
      </dgm:t>
    </dgm:pt>
    <dgm:pt modelId="{D316D94D-F6ED-4EF5-B41D-CA5769B6CD8E}" type="sibTrans" cxnId="{13E78A9A-BE33-4543-8924-2CBFCBF06F0D}">
      <dgm:prSet/>
      <dgm:spPr/>
      <dgm:t>
        <a:bodyPr/>
        <a:lstStyle/>
        <a:p>
          <a:endParaRPr lang="en-US"/>
        </a:p>
      </dgm:t>
    </dgm:pt>
    <dgm:pt modelId="{36F087F5-3B0C-4C7F-9300-CA78B24FE0C3}">
      <dgm:prSet phldrT="[Text]"/>
      <dgm:spPr/>
      <dgm:t>
        <a:bodyPr/>
        <a:lstStyle/>
        <a:p>
          <a:r>
            <a:rPr lang="en-US" dirty="0"/>
            <a:t>Vlasništvo</a:t>
          </a:r>
        </a:p>
      </dgm:t>
    </dgm:pt>
    <dgm:pt modelId="{AC597D7E-12E6-4207-BCE4-62080A448AC0}" type="parTrans" cxnId="{CF2BC41A-5F06-4F6B-BFE5-5A0A53AA7207}">
      <dgm:prSet/>
      <dgm:spPr/>
      <dgm:t>
        <a:bodyPr/>
        <a:lstStyle/>
        <a:p>
          <a:endParaRPr lang="en-US"/>
        </a:p>
      </dgm:t>
    </dgm:pt>
    <dgm:pt modelId="{664A1514-6157-4851-816E-910C42F28847}" type="sibTrans" cxnId="{CF2BC41A-5F06-4F6B-BFE5-5A0A53AA7207}">
      <dgm:prSet/>
      <dgm:spPr/>
      <dgm:t>
        <a:bodyPr/>
        <a:lstStyle/>
        <a:p>
          <a:endParaRPr lang="en-US"/>
        </a:p>
      </dgm:t>
    </dgm:pt>
    <dgm:pt modelId="{8C12A5EC-A683-4CC7-88B0-55FC81F4C286}">
      <dgm:prSet phldrT="[Text]"/>
      <dgm:spPr/>
      <dgm:t>
        <a:bodyPr/>
        <a:lstStyle/>
        <a:p>
          <a:r>
            <a:rPr lang="en-US" dirty="0"/>
            <a:t>Samostalno (inokosno) vlasništvo</a:t>
          </a:r>
        </a:p>
      </dgm:t>
    </dgm:pt>
    <dgm:pt modelId="{963D26ED-2D78-415E-9463-7D6B620EB1FA}" type="parTrans" cxnId="{6A7DE88A-C766-4FCE-83BF-817D627D8CB5}">
      <dgm:prSet/>
      <dgm:spPr/>
      <dgm:t>
        <a:bodyPr/>
        <a:lstStyle/>
        <a:p>
          <a:endParaRPr lang="en-US"/>
        </a:p>
      </dgm:t>
    </dgm:pt>
    <dgm:pt modelId="{3AA3A09D-D732-4280-B03A-F5472D8FFDA8}" type="sibTrans" cxnId="{6A7DE88A-C766-4FCE-83BF-817D627D8CB5}">
      <dgm:prSet/>
      <dgm:spPr/>
      <dgm:t>
        <a:bodyPr/>
        <a:lstStyle/>
        <a:p>
          <a:endParaRPr lang="en-US"/>
        </a:p>
      </dgm:t>
    </dgm:pt>
    <dgm:pt modelId="{6F5049F2-ED9E-44B9-9E5D-E3ED3FC4C63D}">
      <dgm:prSet phldrT="[Text]"/>
      <dgm:spPr/>
      <dgm:t>
        <a:bodyPr/>
        <a:lstStyle/>
        <a:p>
          <a:r>
            <a:rPr lang="en-US" dirty="0"/>
            <a:t>Partnerstvo</a:t>
          </a:r>
        </a:p>
      </dgm:t>
    </dgm:pt>
    <dgm:pt modelId="{FA3FB9D4-8E05-400B-884D-555A909EC10B}" type="parTrans" cxnId="{633E1920-E5A3-4E00-854C-A50289F60804}">
      <dgm:prSet/>
      <dgm:spPr/>
      <dgm:t>
        <a:bodyPr/>
        <a:lstStyle/>
        <a:p>
          <a:endParaRPr lang="en-US"/>
        </a:p>
      </dgm:t>
    </dgm:pt>
    <dgm:pt modelId="{8AEDC51B-A953-4963-B8E6-A731A811E6D5}" type="sibTrans" cxnId="{633E1920-E5A3-4E00-854C-A50289F60804}">
      <dgm:prSet/>
      <dgm:spPr/>
      <dgm:t>
        <a:bodyPr/>
        <a:lstStyle/>
        <a:p>
          <a:endParaRPr lang="en-US"/>
        </a:p>
      </dgm:t>
    </dgm:pt>
    <dgm:pt modelId="{D2726E58-DEB4-46E7-9EF1-7B301FBFDE18}">
      <dgm:prSet phldrT="[Text]"/>
      <dgm:spPr/>
      <dgm:t>
        <a:bodyPr/>
        <a:lstStyle/>
        <a:p>
          <a:r>
            <a:rPr lang="en-US" dirty="0"/>
            <a:t>Pravni oblik</a:t>
          </a:r>
        </a:p>
      </dgm:t>
    </dgm:pt>
    <dgm:pt modelId="{92E37D09-C5C4-477C-B12A-05C732485963}" type="parTrans" cxnId="{74C933E7-A764-4DC7-BB84-3B86DF27BB8D}">
      <dgm:prSet/>
      <dgm:spPr/>
      <dgm:t>
        <a:bodyPr/>
        <a:lstStyle/>
        <a:p>
          <a:endParaRPr lang="en-US"/>
        </a:p>
      </dgm:t>
    </dgm:pt>
    <dgm:pt modelId="{2AE0B53B-97DA-469F-9BEC-B790AD96C796}" type="sibTrans" cxnId="{74C933E7-A764-4DC7-BB84-3B86DF27BB8D}">
      <dgm:prSet/>
      <dgm:spPr/>
      <dgm:t>
        <a:bodyPr/>
        <a:lstStyle/>
        <a:p>
          <a:endParaRPr lang="en-US"/>
        </a:p>
      </dgm:t>
    </dgm:pt>
    <dgm:pt modelId="{A0662A83-5FD9-46E9-9E97-50955CE56B38}">
      <dgm:prSet phldrT="[Text]"/>
      <dgm:spPr/>
      <dgm:t>
        <a:bodyPr/>
        <a:lstStyle/>
        <a:p>
          <a:r>
            <a:rPr lang="en-US" dirty="0"/>
            <a:t>Srednja preduzeća</a:t>
          </a:r>
        </a:p>
      </dgm:t>
    </dgm:pt>
    <dgm:pt modelId="{23A15090-E695-4166-A065-00D40BBD57ED}" type="parTrans" cxnId="{B135DD9E-9328-4D69-AAD7-E74B47290F95}">
      <dgm:prSet/>
      <dgm:spPr/>
      <dgm:t>
        <a:bodyPr/>
        <a:lstStyle/>
        <a:p>
          <a:endParaRPr lang="en-US"/>
        </a:p>
      </dgm:t>
    </dgm:pt>
    <dgm:pt modelId="{2AE6A806-0372-4EE8-B54F-3AC9B4B987BD}" type="sibTrans" cxnId="{B135DD9E-9328-4D69-AAD7-E74B47290F95}">
      <dgm:prSet/>
      <dgm:spPr/>
      <dgm:t>
        <a:bodyPr/>
        <a:lstStyle/>
        <a:p>
          <a:endParaRPr lang="en-US"/>
        </a:p>
      </dgm:t>
    </dgm:pt>
    <dgm:pt modelId="{B4D32BE3-02F3-448F-A6C2-57CA5C18711C}">
      <dgm:prSet phldrT="[Text]"/>
      <dgm:spPr/>
      <dgm:t>
        <a:bodyPr/>
        <a:lstStyle/>
        <a:p>
          <a:r>
            <a:rPr lang="en-US" dirty="0"/>
            <a:t>Velika preduzeća</a:t>
          </a:r>
        </a:p>
      </dgm:t>
    </dgm:pt>
    <dgm:pt modelId="{6EFB9FDD-6E2E-4F7F-9B17-B465A0D0BD99}" type="parTrans" cxnId="{13DD9CC6-9FCB-4271-A599-23CF968F6482}">
      <dgm:prSet/>
      <dgm:spPr/>
      <dgm:t>
        <a:bodyPr/>
        <a:lstStyle/>
        <a:p>
          <a:endParaRPr lang="en-US"/>
        </a:p>
      </dgm:t>
    </dgm:pt>
    <dgm:pt modelId="{4A07E4E9-748B-4F98-8544-0F166F063F99}" type="sibTrans" cxnId="{13DD9CC6-9FCB-4271-A599-23CF968F6482}">
      <dgm:prSet/>
      <dgm:spPr/>
      <dgm:t>
        <a:bodyPr/>
        <a:lstStyle/>
        <a:p>
          <a:endParaRPr lang="en-US"/>
        </a:p>
      </dgm:t>
    </dgm:pt>
    <dgm:pt modelId="{D25275A0-DA3A-4604-A62C-E471CB6BABA6}">
      <dgm:prSet phldrT="[Text]"/>
      <dgm:spPr/>
      <dgm:t>
        <a:bodyPr/>
        <a:lstStyle/>
        <a:p>
          <a:r>
            <a:rPr lang="en-US" dirty="0"/>
            <a:t>Korporacije</a:t>
          </a:r>
        </a:p>
      </dgm:t>
    </dgm:pt>
    <dgm:pt modelId="{C2B04272-149B-4AC5-8821-22244F4DC88A}" type="parTrans" cxnId="{EE2B4170-2BF2-4842-A491-BE5A9AB86462}">
      <dgm:prSet/>
      <dgm:spPr/>
      <dgm:t>
        <a:bodyPr/>
        <a:lstStyle/>
        <a:p>
          <a:endParaRPr lang="en-US"/>
        </a:p>
      </dgm:t>
    </dgm:pt>
    <dgm:pt modelId="{9EF8603D-DB18-46B6-946D-CAA5AB286ADB}" type="sibTrans" cxnId="{EE2B4170-2BF2-4842-A491-BE5A9AB86462}">
      <dgm:prSet/>
      <dgm:spPr/>
      <dgm:t>
        <a:bodyPr/>
        <a:lstStyle/>
        <a:p>
          <a:endParaRPr lang="en-US"/>
        </a:p>
      </dgm:t>
    </dgm:pt>
    <dgm:pt modelId="{91E84F65-45E2-4C40-9CDD-C5C0D9AE1238}">
      <dgm:prSet phldrT="[Text]"/>
      <dgm:spPr/>
      <dgm:t>
        <a:bodyPr/>
        <a:lstStyle/>
        <a:p>
          <a:r>
            <a:rPr lang="en-US" dirty="0"/>
            <a:t>Ortačka društva</a:t>
          </a:r>
        </a:p>
      </dgm:t>
    </dgm:pt>
    <dgm:pt modelId="{E8F8F56F-D6D5-47DB-8760-C6EF232B38C3}" type="parTrans" cxnId="{EA6A5D94-6D22-4A34-A36A-881E6ECC7CC7}">
      <dgm:prSet/>
      <dgm:spPr/>
      <dgm:t>
        <a:bodyPr/>
        <a:lstStyle/>
        <a:p>
          <a:endParaRPr lang="en-US"/>
        </a:p>
      </dgm:t>
    </dgm:pt>
    <dgm:pt modelId="{8DF45E7E-F2C1-4520-8612-6FCC407038BC}" type="sibTrans" cxnId="{EA6A5D94-6D22-4A34-A36A-881E6ECC7CC7}">
      <dgm:prSet/>
      <dgm:spPr/>
      <dgm:t>
        <a:bodyPr/>
        <a:lstStyle/>
        <a:p>
          <a:endParaRPr lang="en-US"/>
        </a:p>
      </dgm:t>
    </dgm:pt>
    <dgm:pt modelId="{83F774C6-8926-4DED-8243-E4FC84C24B3C}">
      <dgm:prSet phldrT="[Text]"/>
      <dgm:spPr/>
      <dgm:t>
        <a:bodyPr/>
        <a:lstStyle/>
        <a:p>
          <a:r>
            <a:rPr lang="en-US" dirty="0"/>
            <a:t>Komanditna društva</a:t>
          </a:r>
        </a:p>
      </dgm:t>
    </dgm:pt>
    <dgm:pt modelId="{9B8B3782-FA26-49BC-B782-60A2582DEA21}" type="parTrans" cxnId="{CCB96C49-CD42-41F8-B1CE-B5DADE1037A3}">
      <dgm:prSet/>
      <dgm:spPr/>
      <dgm:t>
        <a:bodyPr/>
        <a:lstStyle/>
        <a:p>
          <a:endParaRPr lang="en-US"/>
        </a:p>
      </dgm:t>
    </dgm:pt>
    <dgm:pt modelId="{BA543514-2EF3-4846-9FB2-4EC722124D6E}" type="sibTrans" cxnId="{CCB96C49-CD42-41F8-B1CE-B5DADE1037A3}">
      <dgm:prSet/>
      <dgm:spPr/>
      <dgm:t>
        <a:bodyPr/>
        <a:lstStyle/>
        <a:p>
          <a:endParaRPr lang="en-US"/>
        </a:p>
      </dgm:t>
    </dgm:pt>
    <dgm:pt modelId="{369B0554-0AD3-47AA-947F-043AF69018B5}">
      <dgm:prSet phldrT="[Text]"/>
      <dgm:spPr/>
      <dgm:t>
        <a:bodyPr/>
        <a:lstStyle/>
        <a:p>
          <a:r>
            <a:rPr lang="en-US" dirty="0"/>
            <a:t>Akcionarsko društva</a:t>
          </a:r>
        </a:p>
      </dgm:t>
    </dgm:pt>
    <dgm:pt modelId="{4BBFE6B9-3427-4C5C-81E9-4CD20E52F7F2}" type="parTrans" cxnId="{0471A31C-3DBF-4A42-818D-202435F432F6}">
      <dgm:prSet/>
      <dgm:spPr/>
      <dgm:t>
        <a:bodyPr/>
        <a:lstStyle/>
        <a:p>
          <a:endParaRPr lang="en-US"/>
        </a:p>
      </dgm:t>
    </dgm:pt>
    <dgm:pt modelId="{9F98D315-7B43-43AF-B2AC-725CDBC4BACA}" type="sibTrans" cxnId="{0471A31C-3DBF-4A42-818D-202435F432F6}">
      <dgm:prSet/>
      <dgm:spPr/>
      <dgm:t>
        <a:bodyPr/>
        <a:lstStyle/>
        <a:p>
          <a:endParaRPr lang="en-US"/>
        </a:p>
      </dgm:t>
    </dgm:pt>
    <dgm:pt modelId="{5D9CAF6C-7C02-4902-B9F1-8C4EB6FD52DF}">
      <dgm:prSet phldrT="[Text]"/>
      <dgm:spPr/>
      <dgm:t>
        <a:bodyPr/>
        <a:lstStyle/>
        <a:p>
          <a:r>
            <a:rPr lang="en-US" dirty="0"/>
            <a:t>Društva sa ograničenom odgovornošću</a:t>
          </a:r>
        </a:p>
      </dgm:t>
    </dgm:pt>
    <dgm:pt modelId="{69F9EF7D-71BE-4DEF-BD9E-7928572394C0}" type="parTrans" cxnId="{2B9D53EF-2D4E-4A37-BDF3-D86964B1366E}">
      <dgm:prSet/>
      <dgm:spPr/>
      <dgm:t>
        <a:bodyPr/>
        <a:lstStyle/>
        <a:p>
          <a:endParaRPr lang="en-US"/>
        </a:p>
      </dgm:t>
    </dgm:pt>
    <dgm:pt modelId="{AADF3D50-FC47-409F-B717-2969F3CBC122}" type="sibTrans" cxnId="{2B9D53EF-2D4E-4A37-BDF3-D86964B1366E}">
      <dgm:prSet/>
      <dgm:spPr/>
      <dgm:t>
        <a:bodyPr/>
        <a:lstStyle/>
        <a:p>
          <a:endParaRPr lang="en-US"/>
        </a:p>
      </dgm:t>
    </dgm:pt>
    <dgm:pt modelId="{59EBB54A-B05E-4B0D-B905-075C5F7683BC}" type="pres">
      <dgm:prSet presAssocID="{4D0CF3ED-0245-445E-8581-F78F69CFE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FDDE70-C250-4FAC-ACB3-E5D4A09F3F57}" type="pres">
      <dgm:prSet presAssocID="{30B218FA-4C1B-4D18-9295-9FE92229C853}" presName="composite" presStyleCnt="0"/>
      <dgm:spPr/>
    </dgm:pt>
    <dgm:pt modelId="{29443652-C2F6-4E49-92DC-6769546F5912}" type="pres">
      <dgm:prSet presAssocID="{30B218FA-4C1B-4D18-9295-9FE92229C85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9A327-8FF9-4C06-B648-E3E33EA273B8}" type="pres">
      <dgm:prSet presAssocID="{30B218FA-4C1B-4D18-9295-9FE92229C85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E647E-DEF9-47CE-86B9-5E469A732025}" type="pres">
      <dgm:prSet presAssocID="{B2F11DDA-79E3-4C86-99C0-F52111D5B938}" presName="space" presStyleCnt="0"/>
      <dgm:spPr/>
    </dgm:pt>
    <dgm:pt modelId="{8A6DA0C4-A207-46C2-B19A-75E786E66C6A}" type="pres">
      <dgm:prSet presAssocID="{607B4246-6DF5-4E59-A8C9-FEAF76B31A0C}" presName="composite" presStyleCnt="0"/>
      <dgm:spPr/>
    </dgm:pt>
    <dgm:pt modelId="{DEEFD3F6-60EB-4D3E-8883-3ED8BB72DB84}" type="pres">
      <dgm:prSet presAssocID="{607B4246-6DF5-4E59-A8C9-FEAF76B31A0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D3F24-9886-4C77-A540-833EF29A2D30}" type="pres">
      <dgm:prSet presAssocID="{607B4246-6DF5-4E59-A8C9-FEAF76B31A0C}" presName="desTx" presStyleLbl="alignAccFollowNode1" presStyleIdx="1" presStyleCnt="4" custLinFactNeighborX="-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E005C-B2AE-48B3-A2B4-146ED59E342F}" type="pres">
      <dgm:prSet presAssocID="{1A57A764-54BC-4A72-9B91-66C4C179D466}" presName="space" presStyleCnt="0"/>
      <dgm:spPr/>
    </dgm:pt>
    <dgm:pt modelId="{577EE491-E126-4BFE-8C09-4DFD7FDD3E2D}" type="pres">
      <dgm:prSet presAssocID="{36F087F5-3B0C-4C7F-9300-CA78B24FE0C3}" presName="composite" presStyleCnt="0"/>
      <dgm:spPr/>
    </dgm:pt>
    <dgm:pt modelId="{5D535A06-E682-40AF-BB8C-4FB0127208AD}" type="pres">
      <dgm:prSet presAssocID="{36F087F5-3B0C-4C7F-9300-CA78B24FE0C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03E02-16B4-457F-B3B7-F93208AB5432}" type="pres">
      <dgm:prSet presAssocID="{36F087F5-3B0C-4C7F-9300-CA78B24FE0C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9A7-4841-4D4B-A768-047237943B08}" type="pres">
      <dgm:prSet presAssocID="{664A1514-6157-4851-816E-910C42F28847}" presName="space" presStyleCnt="0"/>
      <dgm:spPr/>
    </dgm:pt>
    <dgm:pt modelId="{F65E2B52-FE5B-4BAB-AD8D-AA46C5EA8F65}" type="pres">
      <dgm:prSet presAssocID="{D2726E58-DEB4-46E7-9EF1-7B301FBFDE18}" presName="composite" presStyleCnt="0"/>
      <dgm:spPr/>
    </dgm:pt>
    <dgm:pt modelId="{A0903C86-0E3A-441F-BAB3-9AFC9FD6A416}" type="pres">
      <dgm:prSet presAssocID="{D2726E58-DEB4-46E7-9EF1-7B301FBFDE1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C70FD-C70F-46F8-9ACE-580A736A5FA7}" type="pres">
      <dgm:prSet presAssocID="{D2726E58-DEB4-46E7-9EF1-7B301FBFDE1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2C21A-1C0B-43ED-B7D2-CD003E51E9A0}" type="presOf" srcId="{91E84F65-45E2-4C40-9CDD-C5C0D9AE1238}" destId="{0AFC70FD-C70F-46F8-9ACE-580A736A5FA7}" srcOrd="0" destOrd="0" presId="urn:microsoft.com/office/officeart/2005/8/layout/hList1"/>
    <dgm:cxn modelId="{13E78A9A-BE33-4543-8924-2CBFCBF06F0D}" srcId="{607B4246-6DF5-4E59-A8C9-FEAF76B31A0C}" destId="{FC780A75-67C8-40C8-944E-F189B62F82B6}" srcOrd="0" destOrd="0" parTransId="{B3E42CE3-DBDB-492D-99BE-F964E49ED4F2}" sibTransId="{D316D94D-F6ED-4EF5-B41D-CA5769B6CD8E}"/>
    <dgm:cxn modelId="{61DBF1B8-BC3B-4CF7-8051-DA545BBC3C9F}" type="presOf" srcId="{D25275A0-DA3A-4604-A62C-E471CB6BABA6}" destId="{C9003E02-16B4-457F-B3B7-F93208AB5432}" srcOrd="0" destOrd="2" presId="urn:microsoft.com/office/officeart/2005/8/layout/hList1"/>
    <dgm:cxn modelId="{EA6A5D94-6D22-4A34-A36A-881E6ECC7CC7}" srcId="{D2726E58-DEB4-46E7-9EF1-7B301FBFDE18}" destId="{91E84F65-45E2-4C40-9CDD-C5C0D9AE1238}" srcOrd="0" destOrd="0" parTransId="{E8F8F56F-D6D5-47DB-8760-C6EF232B38C3}" sibTransId="{8DF45E7E-F2C1-4520-8612-6FCC407038BC}"/>
    <dgm:cxn modelId="{78C92ADC-9908-4B1D-B75B-C83BB5B1DED8}" type="presOf" srcId="{93083BBF-060F-4225-BF1C-C38FDF095ECC}" destId="{48E9A327-8FF9-4C06-B648-E3E33EA273B8}" srcOrd="0" destOrd="0" presId="urn:microsoft.com/office/officeart/2005/8/layout/hList1"/>
    <dgm:cxn modelId="{633E1920-E5A3-4E00-854C-A50289F60804}" srcId="{36F087F5-3B0C-4C7F-9300-CA78B24FE0C3}" destId="{6F5049F2-ED9E-44B9-9E5D-E3ED3FC4C63D}" srcOrd="1" destOrd="0" parTransId="{FA3FB9D4-8E05-400B-884D-555A909EC10B}" sibTransId="{8AEDC51B-A953-4963-B8E6-A731A811E6D5}"/>
    <dgm:cxn modelId="{13DD9CC6-9FCB-4271-A599-23CF968F6482}" srcId="{607B4246-6DF5-4E59-A8C9-FEAF76B31A0C}" destId="{B4D32BE3-02F3-448F-A6C2-57CA5C18711C}" srcOrd="2" destOrd="0" parTransId="{6EFB9FDD-6E2E-4F7F-9B17-B465A0D0BD99}" sibTransId="{4A07E4E9-748B-4F98-8544-0F166F063F99}"/>
    <dgm:cxn modelId="{3D88BEB1-8E43-42F6-9DC7-A33A3A59F20A}" type="presOf" srcId="{D2726E58-DEB4-46E7-9EF1-7B301FBFDE18}" destId="{A0903C86-0E3A-441F-BAB3-9AFC9FD6A416}" srcOrd="0" destOrd="0" presId="urn:microsoft.com/office/officeart/2005/8/layout/hList1"/>
    <dgm:cxn modelId="{0471A31C-3DBF-4A42-818D-202435F432F6}" srcId="{D2726E58-DEB4-46E7-9EF1-7B301FBFDE18}" destId="{369B0554-0AD3-47AA-947F-043AF69018B5}" srcOrd="2" destOrd="0" parTransId="{4BBFE6B9-3427-4C5C-81E9-4CD20E52F7F2}" sibTransId="{9F98D315-7B43-43AF-B2AC-725CDBC4BACA}"/>
    <dgm:cxn modelId="{EE2B4170-2BF2-4842-A491-BE5A9AB86462}" srcId="{36F087F5-3B0C-4C7F-9300-CA78B24FE0C3}" destId="{D25275A0-DA3A-4604-A62C-E471CB6BABA6}" srcOrd="2" destOrd="0" parTransId="{C2B04272-149B-4AC5-8821-22244F4DC88A}" sibTransId="{9EF8603D-DB18-46B6-946D-CAA5AB286ADB}"/>
    <dgm:cxn modelId="{2F0AD6C4-AE58-46B9-9854-F934192373CB}" type="presOf" srcId="{A4685C59-C0D6-4D01-A72A-13AF3FAB7280}" destId="{48E9A327-8FF9-4C06-B648-E3E33EA273B8}" srcOrd="0" destOrd="1" presId="urn:microsoft.com/office/officeart/2005/8/layout/hList1"/>
    <dgm:cxn modelId="{67E30D73-1B0D-4C86-9286-CCDC28A27D1D}" type="presOf" srcId="{607B4246-6DF5-4E59-A8C9-FEAF76B31A0C}" destId="{DEEFD3F6-60EB-4D3E-8883-3ED8BB72DB84}" srcOrd="0" destOrd="0" presId="urn:microsoft.com/office/officeart/2005/8/layout/hList1"/>
    <dgm:cxn modelId="{9D10F6EB-F62A-41DB-9644-B409F5DE90E2}" srcId="{30B218FA-4C1B-4D18-9295-9FE92229C853}" destId="{93083BBF-060F-4225-BF1C-C38FDF095ECC}" srcOrd="0" destOrd="0" parTransId="{1FC3E06C-40F4-47C5-845E-D3265AE81F75}" sibTransId="{F4C8F20B-990F-4439-9A0B-39F93DDE32A8}"/>
    <dgm:cxn modelId="{647EDAE2-40FA-465C-8AA6-6BFF24556FA1}" srcId="{4D0CF3ED-0245-445E-8581-F78F69CFE635}" destId="{30B218FA-4C1B-4D18-9295-9FE92229C853}" srcOrd="0" destOrd="0" parTransId="{B1B0A1CA-D1DF-4964-9FDA-76C765805BAF}" sibTransId="{B2F11DDA-79E3-4C86-99C0-F52111D5B938}"/>
    <dgm:cxn modelId="{963A7491-FFD1-416A-9C78-92AC03FF5E2F}" type="presOf" srcId="{B4D32BE3-02F3-448F-A6C2-57CA5C18711C}" destId="{62AD3F24-9886-4C77-A540-833EF29A2D30}" srcOrd="0" destOrd="2" presId="urn:microsoft.com/office/officeart/2005/8/layout/hList1"/>
    <dgm:cxn modelId="{6A7DE88A-C766-4FCE-83BF-817D627D8CB5}" srcId="{36F087F5-3B0C-4C7F-9300-CA78B24FE0C3}" destId="{8C12A5EC-A683-4CC7-88B0-55FC81F4C286}" srcOrd="0" destOrd="0" parTransId="{963D26ED-2D78-415E-9463-7D6B620EB1FA}" sibTransId="{3AA3A09D-D732-4280-B03A-F5472D8FFDA8}"/>
    <dgm:cxn modelId="{7CA4F10B-1A2F-4A41-A6CA-04DC20B656BB}" srcId="{30B218FA-4C1B-4D18-9295-9FE92229C853}" destId="{A4685C59-C0D6-4D01-A72A-13AF3FAB7280}" srcOrd="1" destOrd="0" parTransId="{9A4052A7-6EBE-4031-9465-9628CD648C0B}" sibTransId="{F97DC5CB-9AD4-4F34-A55B-28B22E46357F}"/>
    <dgm:cxn modelId="{D2258F2D-3D0A-4F30-88D5-28E1DC2E3FDB}" type="presOf" srcId="{30B218FA-4C1B-4D18-9295-9FE92229C853}" destId="{29443652-C2F6-4E49-92DC-6769546F5912}" srcOrd="0" destOrd="0" presId="urn:microsoft.com/office/officeart/2005/8/layout/hList1"/>
    <dgm:cxn modelId="{74C933E7-A764-4DC7-BB84-3B86DF27BB8D}" srcId="{4D0CF3ED-0245-445E-8581-F78F69CFE635}" destId="{D2726E58-DEB4-46E7-9EF1-7B301FBFDE18}" srcOrd="3" destOrd="0" parTransId="{92E37D09-C5C4-477C-B12A-05C732485963}" sibTransId="{2AE0B53B-97DA-469F-9BEC-B790AD96C796}"/>
    <dgm:cxn modelId="{F56F1B0F-2187-4849-A12C-DDEE3ED5AD68}" type="presOf" srcId="{5D9CAF6C-7C02-4902-B9F1-8C4EB6FD52DF}" destId="{0AFC70FD-C70F-46F8-9ACE-580A736A5FA7}" srcOrd="0" destOrd="3" presId="urn:microsoft.com/office/officeart/2005/8/layout/hList1"/>
    <dgm:cxn modelId="{2B9D53EF-2D4E-4A37-BDF3-D86964B1366E}" srcId="{D2726E58-DEB4-46E7-9EF1-7B301FBFDE18}" destId="{5D9CAF6C-7C02-4902-B9F1-8C4EB6FD52DF}" srcOrd="3" destOrd="0" parTransId="{69F9EF7D-71BE-4DEF-BD9E-7928572394C0}" sibTransId="{AADF3D50-FC47-409F-B717-2969F3CBC122}"/>
    <dgm:cxn modelId="{A4E6850D-4E2B-4B32-A0F3-A89722B53448}" type="presOf" srcId="{36F087F5-3B0C-4C7F-9300-CA78B24FE0C3}" destId="{5D535A06-E682-40AF-BB8C-4FB0127208AD}" srcOrd="0" destOrd="0" presId="urn:microsoft.com/office/officeart/2005/8/layout/hList1"/>
    <dgm:cxn modelId="{2990131C-2E44-4C63-A1CD-6EC7F63F4DDE}" type="presOf" srcId="{4D0CF3ED-0245-445E-8581-F78F69CFE635}" destId="{59EBB54A-B05E-4B0D-B905-075C5F7683BC}" srcOrd="0" destOrd="0" presId="urn:microsoft.com/office/officeart/2005/8/layout/hList1"/>
    <dgm:cxn modelId="{F094CE65-584B-4BE0-9B77-BEF7EFB918A2}" type="presOf" srcId="{369B0554-0AD3-47AA-947F-043AF69018B5}" destId="{0AFC70FD-C70F-46F8-9ACE-580A736A5FA7}" srcOrd="0" destOrd="2" presId="urn:microsoft.com/office/officeart/2005/8/layout/hList1"/>
    <dgm:cxn modelId="{2BC0E386-8047-492F-963E-DC29867D038D}" type="presOf" srcId="{8C12A5EC-A683-4CC7-88B0-55FC81F4C286}" destId="{C9003E02-16B4-457F-B3B7-F93208AB5432}" srcOrd="0" destOrd="0" presId="urn:microsoft.com/office/officeart/2005/8/layout/hList1"/>
    <dgm:cxn modelId="{28D35B8B-6051-4D7E-BAA7-D652D0984F45}" type="presOf" srcId="{A0662A83-5FD9-46E9-9E97-50955CE56B38}" destId="{62AD3F24-9886-4C77-A540-833EF29A2D30}" srcOrd="0" destOrd="1" presId="urn:microsoft.com/office/officeart/2005/8/layout/hList1"/>
    <dgm:cxn modelId="{AB567FF3-EF8F-4C70-AB83-B5BC5DAB0861}" type="presOf" srcId="{6F5049F2-ED9E-44B9-9E5D-E3ED3FC4C63D}" destId="{C9003E02-16B4-457F-B3B7-F93208AB5432}" srcOrd="0" destOrd="1" presId="urn:microsoft.com/office/officeart/2005/8/layout/hList1"/>
    <dgm:cxn modelId="{384D69A0-D959-432B-AA5E-0D554F4FAEBC}" srcId="{4D0CF3ED-0245-445E-8581-F78F69CFE635}" destId="{607B4246-6DF5-4E59-A8C9-FEAF76B31A0C}" srcOrd="1" destOrd="0" parTransId="{12341348-D321-4903-8FEE-592F5219D05F}" sibTransId="{1A57A764-54BC-4A72-9B91-66C4C179D466}"/>
    <dgm:cxn modelId="{B135DD9E-9328-4D69-AAD7-E74B47290F95}" srcId="{607B4246-6DF5-4E59-A8C9-FEAF76B31A0C}" destId="{A0662A83-5FD9-46E9-9E97-50955CE56B38}" srcOrd="1" destOrd="0" parTransId="{23A15090-E695-4166-A065-00D40BBD57ED}" sibTransId="{2AE6A806-0372-4EE8-B54F-3AC9B4B987BD}"/>
    <dgm:cxn modelId="{CCB96C49-CD42-41F8-B1CE-B5DADE1037A3}" srcId="{D2726E58-DEB4-46E7-9EF1-7B301FBFDE18}" destId="{83F774C6-8926-4DED-8243-E4FC84C24B3C}" srcOrd="1" destOrd="0" parTransId="{9B8B3782-FA26-49BC-B782-60A2582DEA21}" sibTransId="{BA543514-2EF3-4846-9FB2-4EC722124D6E}"/>
    <dgm:cxn modelId="{CCD3FCC3-E751-4D61-9432-23CF233EFF42}" type="presOf" srcId="{83F774C6-8926-4DED-8243-E4FC84C24B3C}" destId="{0AFC70FD-C70F-46F8-9ACE-580A736A5FA7}" srcOrd="0" destOrd="1" presId="urn:microsoft.com/office/officeart/2005/8/layout/hList1"/>
    <dgm:cxn modelId="{AB1ECF73-8D44-465D-952C-63F9F8494DC9}" type="presOf" srcId="{FC780A75-67C8-40C8-944E-F189B62F82B6}" destId="{62AD3F24-9886-4C77-A540-833EF29A2D30}" srcOrd="0" destOrd="0" presId="urn:microsoft.com/office/officeart/2005/8/layout/hList1"/>
    <dgm:cxn modelId="{CF2BC41A-5F06-4F6B-BFE5-5A0A53AA7207}" srcId="{4D0CF3ED-0245-445E-8581-F78F69CFE635}" destId="{36F087F5-3B0C-4C7F-9300-CA78B24FE0C3}" srcOrd="2" destOrd="0" parTransId="{AC597D7E-12E6-4207-BCE4-62080A448AC0}" sibTransId="{664A1514-6157-4851-816E-910C42F28847}"/>
    <dgm:cxn modelId="{A6659C2A-D4D8-4918-879F-59CD2138C814}" type="presParOf" srcId="{59EBB54A-B05E-4B0D-B905-075C5F7683BC}" destId="{8FFDDE70-C250-4FAC-ACB3-E5D4A09F3F57}" srcOrd="0" destOrd="0" presId="urn:microsoft.com/office/officeart/2005/8/layout/hList1"/>
    <dgm:cxn modelId="{D8AF9ADC-AACD-4D45-86FF-40D2B6BF71AB}" type="presParOf" srcId="{8FFDDE70-C250-4FAC-ACB3-E5D4A09F3F57}" destId="{29443652-C2F6-4E49-92DC-6769546F5912}" srcOrd="0" destOrd="0" presId="urn:microsoft.com/office/officeart/2005/8/layout/hList1"/>
    <dgm:cxn modelId="{10F85ECD-2B79-49AD-A104-FFC369755794}" type="presParOf" srcId="{8FFDDE70-C250-4FAC-ACB3-E5D4A09F3F57}" destId="{48E9A327-8FF9-4C06-B648-E3E33EA273B8}" srcOrd="1" destOrd="0" presId="urn:microsoft.com/office/officeart/2005/8/layout/hList1"/>
    <dgm:cxn modelId="{55BACFEF-A179-4E32-A3E7-EAADB111EF69}" type="presParOf" srcId="{59EBB54A-B05E-4B0D-B905-075C5F7683BC}" destId="{840E647E-DEF9-47CE-86B9-5E469A732025}" srcOrd="1" destOrd="0" presId="urn:microsoft.com/office/officeart/2005/8/layout/hList1"/>
    <dgm:cxn modelId="{5C028696-4CC0-4C54-95BA-BEE66A54E18C}" type="presParOf" srcId="{59EBB54A-B05E-4B0D-B905-075C5F7683BC}" destId="{8A6DA0C4-A207-46C2-B19A-75E786E66C6A}" srcOrd="2" destOrd="0" presId="urn:microsoft.com/office/officeart/2005/8/layout/hList1"/>
    <dgm:cxn modelId="{E1B86B7E-B1DC-4B32-BEFF-F02DDA11389A}" type="presParOf" srcId="{8A6DA0C4-A207-46C2-B19A-75E786E66C6A}" destId="{DEEFD3F6-60EB-4D3E-8883-3ED8BB72DB84}" srcOrd="0" destOrd="0" presId="urn:microsoft.com/office/officeart/2005/8/layout/hList1"/>
    <dgm:cxn modelId="{D12B8DB1-8320-47C8-9BEB-FD0982A2C7D5}" type="presParOf" srcId="{8A6DA0C4-A207-46C2-B19A-75E786E66C6A}" destId="{62AD3F24-9886-4C77-A540-833EF29A2D30}" srcOrd="1" destOrd="0" presId="urn:microsoft.com/office/officeart/2005/8/layout/hList1"/>
    <dgm:cxn modelId="{F34F6B0D-7746-4EF6-A3F9-AA6EECF4CC5E}" type="presParOf" srcId="{59EBB54A-B05E-4B0D-B905-075C5F7683BC}" destId="{B05E005C-B2AE-48B3-A2B4-146ED59E342F}" srcOrd="3" destOrd="0" presId="urn:microsoft.com/office/officeart/2005/8/layout/hList1"/>
    <dgm:cxn modelId="{BF6B1AC6-BB8C-4C2E-9E56-E85EAF7F0B9B}" type="presParOf" srcId="{59EBB54A-B05E-4B0D-B905-075C5F7683BC}" destId="{577EE491-E126-4BFE-8C09-4DFD7FDD3E2D}" srcOrd="4" destOrd="0" presId="urn:microsoft.com/office/officeart/2005/8/layout/hList1"/>
    <dgm:cxn modelId="{90EC3E08-A377-4E59-92F4-B297976E2CE5}" type="presParOf" srcId="{577EE491-E126-4BFE-8C09-4DFD7FDD3E2D}" destId="{5D535A06-E682-40AF-BB8C-4FB0127208AD}" srcOrd="0" destOrd="0" presId="urn:microsoft.com/office/officeart/2005/8/layout/hList1"/>
    <dgm:cxn modelId="{84F5DD01-3AAB-4B5E-9A94-3F76F1400857}" type="presParOf" srcId="{577EE491-E126-4BFE-8C09-4DFD7FDD3E2D}" destId="{C9003E02-16B4-457F-B3B7-F93208AB5432}" srcOrd="1" destOrd="0" presId="urn:microsoft.com/office/officeart/2005/8/layout/hList1"/>
    <dgm:cxn modelId="{32569B07-C403-4C6E-8AE3-735973C02BED}" type="presParOf" srcId="{59EBB54A-B05E-4B0D-B905-075C5F7683BC}" destId="{746959A7-4841-4D4B-A768-047237943B08}" srcOrd="5" destOrd="0" presId="urn:microsoft.com/office/officeart/2005/8/layout/hList1"/>
    <dgm:cxn modelId="{09F5BA80-A45D-4861-B471-0E13EDC28B2F}" type="presParOf" srcId="{59EBB54A-B05E-4B0D-B905-075C5F7683BC}" destId="{F65E2B52-FE5B-4BAB-AD8D-AA46C5EA8F65}" srcOrd="6" destOrd="0" presId="urn:microsoft.com/office/officeart/2005/8/layout/hList1"/>
    <dgm:cxn modelId="{5BB93C36-FC34-4715-8357-83A7D9FEAF73}" type="presParOf" srcId="{F65E2B52-FE5B-4BAB-AD8D-AA46C5EA8F65}" destId="{A0903C86-0E3A-441F-BAB3-9AFC9FD6A416}" srcOrd="0" destOrd="0" presId="urn:microsoft.com/office/officeart/2005/8/layout/hList1"/>
    <dgm:cxn modelId="{7601580A-8058-4042-BA23-956BC665EB6A}" type="presParOf" srcId="{F65E2B52-FE5B-4BAB-AD8D-AA46C5EA8F65}" destId="{0AFC70FD-C70F-46F8-9ACE-580A736A5FA7}" srcOrd="1" destOrd="0" presId="urn:microsoft.com/office/officeart/2005/8/layout/hList1"/>
  </dgm:cxnLst>
  <dgm:bg/>
  <dgm:whole>
    <a:ln w="19050">
      <a:solidFill>
        <a:schemeClr val="accent1">
          <a:lumMod val="75000"/>
        </a:schemeClr>
      </a:solidFill>
      <a:prstDash val="lg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CF3ED-0245-445E-8581-F78F69CFE63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B218FA-4C1B-4D18-9295-9FE92229C853}">
      <dgm:prSet phldrT="[Text]"/>
      <dgm:spPr/>
      <dgm:t>
        <a:bodyPr/>
        <a:lstStyle/>
        <a:p>
          <a:r>
            <a:rPr lang="en-US" dirty="0"/>
            <a:t>Karakteristike transformacionog procesa</a:t>
          </a:r>
        </a:p>
      </dgm:t>
    </dgm:pt>
    <dgm:pt modelId="{B1B0A1CA-D1DF-4964-9FDA-76C765805BAF}" type="parTrans" cxnId="{647EDAE2-40FA-465C-8AA6-6BFF24556FA1}">
      <dgm:prSet/>
      <dgm:spPr/>
      <dgm:t>
        <a:bodyPr/>
        <a:lstStyle/>
        <a:p>
          <a:endParaRPr lang="en-US"/>
        </a:p>
      </dgm:t>
    </dgm:pt>
    <dgm:pt modelId="{B2F11DDA-79E3-4C86-99C0-F52111D5B938}" type="sibTrans" cxnId="{647EDAE2-40FA-465C-8AA6-6BFF24556FA1}">
      <dgm:prSet/>
      <dgm:spPr/>
      <dgm:t>
        <a:bodyPr/>
        <a:lstStyle/>
        <a:p>
          <a:endParaRPr lang="en-US"/>
        </a:p>
      </dgm:t>
    </dgm:pt>
    <dgm:pt modelId="{93083BBF-060F-4225-BF1C-C38FDF095ECC}">
      <dgm:prSet phldrT="[Text]"/>
      <dgm:spPr/>
      <dgm:t>
        <a:bodyPr/>
        <a:lstStyle/>
        <a:p>
          <a:r>
            <a:rPr lang="en-US" dirty="0"/>
            <a:t>Proizvodna preduzeća</a:t>
          </a:r>
        </a:p>
      </dgm:t>
    </dgm:pt>
    <dgm:pt modelId="{1FC3E06C-40F4-47C5-845E-D3265AE81F75}" type="parTrans" cxnId="{9D10F6EB-F62A-41DB-9644-B409F5DE90E2}">
      <dgm:prSet/>
      <dgm:spPr/>
      <dgm:t>
        <a:bodyPr/>
        <a:lstStyle/>
        <a:p>
          <a:endParaRPr lang="en-US"/>
        </a:p>
      </dgm:t>
    </dgm:pt>
    <dgm:pt modelId="{F4C8F20B-990F-4439-9A0B-39F93DDE32A8}" type="sibTrans" cxnId="{9D10F6EB-F62A-41DB-9644-B409F5DE90E2}">
      <dgm:prSet/>
      <dgm:spPr/>
      <dgm:t>
        <a:bodyPr/>
        <a:lstStyle/>
        <a:p>
          <a:endParaRPr lang="en-US"/>
        </a:p>
      </dgm:t>
    </dgm:pt>
    <dgm:pt modelId="{A4685C59-C0D6-4D01-A72A-13AF3FAB7280}">
      <dgm:prSet phldrT="[Text]"/>
      <dgm:spPr/>
      <dgm:t>
        <a:bodyPr/>
        <a:lstStyle/>
        <a:p>
          <a:r>
            <a:rPr lang="en-US" dirty="0"/>
            <a:t>Uslužna preduzeća</a:t>
          </a:r>
        </a:p>
      </dgm:t>
    </dgm:pt>
    <dgm:pt modelId="{9A4052A7-6EBE-4031-9465-9628CD648C0B}" type="parTrans" cxnId="{7CA4F10B-1A2F-4A41-A6CA-04DC20B656BB}">
      <dgm:prSet/>
      <dgm:spPr/>
      <dgm:t>
        <a:bodyPr/>
        <a:lstStyle/>
        <a:p>
          <a:endParaRPr lang="en-US"/>
        </a:p>
      </dgm:t>
    </dgm:pt>
    <dgm:pt modelId="{F97DC5CB-9AD4-4F34-A55B-28B22E46357F}" type="sibTrans" cxnId="{7CA4F10B-1A2F-4A41-A6CA-04DC20B656BB}">
      <dgm:prSet/>
      <dgm:spPr/>
      <dgm:t>
        <a:bodyPr/>
        <a:lstStyle/>
        <a:p>
          <a:endParaRPr lang="en-US"/>
        </a:p>
      </dgm:t>
    </dgm:pt>
    <dgm:pt modelId="{607B4246-6DF5-4E59-A8C9-FEAF76B31A0C}">
      <dgm:prSet phldrT="[Text]"/>
      <dgm:spPr/>
      <dgm:t>
        <a:bodyPr/>
        <a:lstStyle/>
        <a:p>
          <a:r>
            <a:rPr lang="en-US" dirty="0"/>
            <a:t>Veličina preduzeća</a:t>
          </a:r>
        </a:p>
      </dgm:t>
    </dgm:pt>
    <dgm:pt modelId="{12341348-D321-4903-8FEE-592F5219D05F}" type="parTrans" cxnId="{384D69A0-D959-432B-AA5E-0D554F4FAEBC}">
      <dgm:prSet/>
      <dgm:spPr/>
      <dgm:t>
        <a:bodyPr/>
        <a:lstStyle/>
        <a:p>
          <a:endParaRPr lang="en-US"/>
        </a:p>
      </dgm:t>
    </dgm:pt>
    <dgm:pt modelId="{1A57A764-54BC-4A72-9B91-66C4C179D466}" type="sibTrans" cxnId="{384D69A0-D959-432B-AA5E-0D554F4FAEBC}">
      <dgm:prSet/>
      <dgm:spPr/>
      <dgm:t>
        <a:bodyPr/>
        <a:lstStyle/>
        <a:p>
          <a:endParaRPr lang="en-US"/>
        </a:p>
      </dgm:t>
    </dgm:pt>
    <dgm:pt modelId="{FC780A75-67C8-40C8-944E-F189B62F82B6}">
      <dgm:prSet phldrT="[Text]"/>
      <dgm:spPr/>
      <dgm:t>
        <a:bodyPr/>
        <a:lstStyle/>
        <a:p>
          <a:r>
            <a:rPr lang="en-US" dirty="0"/>
            <a:t>Mikro i mala preduzeća</a:t>
          </a:r>
        </a:p>
      </dgm:t>
    </dgm:pt>
    <dgm:pt modelId="{B3E42CE3-DBDB-492D-99BE-F964E49ED4F2}" type="parTrans" cxnId="{13E78A9A-BE33-4543-8924-2CBFCBF06F0D}">
      <dgm:prSet/>
      <dgm:spPr/>
      <dgm:t>
        <a:bodyPr/>
        <a:lstStyle/>
        <a:p>
          <a:endParaRPr lang="en-US"/>
        </a:p>
      </dgm:t>
    </dgm:pt>
    <dgm:pt modelId="{D316D94D-F6ED-4EF5-B41D-CA5769B6CD8E}" type="sibTrans" cxnId="{13E78A9A-BE33-4543-8924-2CBFCBF06F0D}">
      <dgm:prSet/>
      <dgm:spPr/>
      <dgm:t>
        <a:bodyPr/>
        <a:lstStyle/>
        <a:p>
          <a:endParaRPr lang="en-US"/>
        </a:p>
      </dgm:t>
    </dgm:pt>
    <dgm:pt modelId="{36F087F5-3B0C-4C7F-9300-CA78B24FE0C3}">
      <dgm:prSet phldrT="[Text]"/>
      <dgm:spPr/>
      <dgm:t>
        <a:bodyPr/>
        <a:lstStyle/>
        <a:p>
          <a:r>
            <a:rPr lang="en-US" dirty="0"/>
            <a:t>Vlasništvo</a:t>
          </a:r>
        </a:p>
      </dgm:t>
    </dgm:pt>
    <dgm:pt modelId="{AC597D7E-12E6-4207-BCE4-62080A448AC0}" type="parTrans" cxnId="{CF2BC41A-5F06-4F6B-BFE5-5A0A53AA7207}">
      <dgm:prSet/>
      <dgm:spPr/>
      <dgm:t>
        <a:bodyPr/>
        <a:lstStyle/>
        <a:p>
          <a:endParaRPr lang="en-US"/>
        </a:p>
      </dgm:t>
    </dgm:pt>
    <dgm:pt modelId="{664A1514-6157-4851-816E-910C42F28847}" type="sibTrans" cxnId="{CF2BC41A-5F06-4F6B-BFE5-5A0A53AA7207}">
      <dgm:prSet/>
      <dgm:spPr/>
      <dgm:t>
        <a:bodyPr/>
        <a:lstStyle/>
        <a:p>
          <a:endParaRPr lang="en-US"/>
        </a:p>
      </dgm:t>
    </dgm:pt>
    <dgm:pt modelId="{8C12A5EC-A683-4CC7-88B0-55FC81F4C286}">
      <dgm:prSet phldrT="[Text]"/>
      <dgm:spPr/>
      <dgm:t>
        <a:bodyPr/>
        <a:lstStyle/>
        <a:p>
          <a:r>
            <a:rPr lang="en-US" dirty="0"/>
            <a:t>Samostalno (inokosno) vlasništvo</a:t>
          </a:r>
        </a:p>
      </dgm:t>
    </dgm:pt>
    <dgm:pt modelId="{963D26ED-2D78-415E-9463-7D6B620EB1FA}" type="parTrans" cxnId="{6A7DE88A-C766-4FCE-83BF-817D627D8CB5}">
      <dgm:prSet/>
      <dgm:spPr/>
      <dgm:t>
        <a:bodyPr/>
        <a:lstStyle/>
        <a:p>
          <a:endParaRPr lang="en-US"/>
        </a:p>
      </dgm:t>
    </dgm:pt>
    <dgm:pt modelId="{3AA3A09D-D732-4280-B03A-F5472D8FFDA8}" type="sibTrans" cxnId="{6A7DE88A-C766-4FCE-83BF-817D627D8CB5}">
      <dgm:prSet/>
      <dgm:spPr/>
      <dgm:t>
        <a:bodyPr/>
        <a:lstStyle/>
        <a:p>
          <a:endParaRPr lang="en-US"/>
        </a:p>
      </dgm:t>
    </dgm:pt>
    <dgm:pt modelId="{6F5049F2-ED9E-44B9-9E5D-E3ED3FC4C63D}">
      <dgm:prSet phldrT="[Text]"/>
      <dgm:spPr/>
      <dgm:t>
        <a:bodyPr/>
        <a:lstStyle/>
        <a:p>
          <a:r>
            <a:rPr lang="en-US" dirty="0"/>
            <a:t>Partnerstvo</a:t>
          </a:r>
        </a:p>
      </dgm:t>
    </dgm:pt>
    <dgm:pt modelId="{FA3FB9D4-8E05-400B-884D-555A909EC10B}" type="parTrans" cxnId="{633E1920-E5A3-4E00-854C-A50289F60804}">
      <dgm:prSet/>
      <dgm:spPr/>
      <dgm:t>
        <a:bodyPr/>
        <a:lstStyle/>
        <a:p>
          <a:endParaRPr lang="en-US"/>
        </a:p>
      </dgm:t>
    </dgm:pt>
    <dgm:pt modelId="{8AEDC51B-A953-4963-B8E6-A731A811E6D5}" type="sibTrans" cxnId="{633E1920-E5A3-4E00-854C-A50289F60804}">
      <dgm:prSet/>
      <dgm:spPr/>
      <dgm:t>
        <a:bodyPr/>
        <a:lstStyle/>
        <a:p>
          <a:endParaRPr lang="en-US"/>
        </a:p>
      </dgm:t>
    </dgm:pt>
    <dgm:pt modelId="{D2726E58-DEB4-46E7-9EF1-7B301FBFDE18}">
      <dgm:prSet phldrT="[Text]"/>
      <dgm:spPr/>
      <dgm:t>
        <a:bodyPr/>
        <a:lstStyle/>
        <a:p>
          <a:r>
            <a:rPr lang="en-US" dirty="0"/>
            <a:t>Pravni oblik</a:t>
          </a:r>
        </a:p>
      </dgm:t>
    </dgm:pt>
    <dgm:pt modelId="{92E37D09-C5C4-477C-B12A-05C732485963}" type="parTrans" cxnId="{74C933E7-A764-4DC7-BB84-3B86DF27BB8D}">
      <dgm:prSet/>
      <dgm:spPr/>
      <dgm:t>
        <a:bodyPr/>
        <a:lstStyle/>
        <a:p>
          <a:endParaRPr lang="en-US"/>
        </a:p>
      </dgm:t>
    </dgm:pt>
    <dgm:pt modelId="{2AE0B53B-97DA-469F-9BEC-B790AD96C796}" type="sibTrans" cxnId="{74C933E7-A764-4DC7-BB84-3B86DF27BB8D}">
      <dgm:prSet/>
      <dgm:spPr/>
      <dgm:t>
        <a:bodyPr/>
        <a:lstStyle/>
        <a:p>
          <a:endParaRPr lang="en-US"/>
        </a:p>
      </dgm:t>
    </dgm:pt>
    <dgm:pt modelId="{A0662A83-5FD9-46E9-9E97-50955CE56B38}">
      <dgm:prSet phldrT="[Text]"/>
      <dgm:spPr/>
      <dgm:t>
        <a:bodyPr/>
        <a:lstStyle/>
        <a:p>
          <a:r>
            <a:rPr lang="en-US" dirty="0"/>
            <a:t>Srednja preduzeća</a:t>
          </a:r>
        </a:p>
      </dgm:t>
    </dgm:pt>
    <dgm:pt modelId="{23A15090-E695-4166-A065-00D40BBD57ED}" type="parTrans" cxnId="{B135DD9E-9328-4D69-AAD7-E74B47290F95}">
      <dgm:prSet/>
      <dgm:spPr/>
      <dgm:t>
        <a:bodyPr/>
        <a:lstStyle/>
        <a:p>
          <a:endParaRPr lang="en-US"/>
        </a:p>
      </dgm:t>
    </dgm:pt>
    <dgm:pt modelId="{2AE6A806-0372-4EE8-B54F-3AC9B4B987BD}" type="sibTrans" cxnId="{B135DD9E-9328-4D69-AAD7-E74B47290F95}">
      <dgm:prSet/>
      <dgm:spPr/>
      <dgm:t>
        <a:bodyPr/>
        <a:lstStyle/>
        <a:p>
          <a:endParaRPr lang="en-US"/>
        </a:p>
      </dgm:t>
    </dgm:pt>
    <dgm:pt modelId="{B4D32BE3-02F3-448F-A6C2-57CA5C18711C}">
      <dgm:prSet phldrT="[Text]"/>
      <dgm:spPr/>
      <dgm:t>
        <a:bodyPr/>
        <a:lstStyle/>
        <a:p>
          <a:r>
            <a:rPr lang="en-US" dirty="0"/>
            <a:t>Velika preduzeća</a:t>
          </a:r>
        </a:p>
      </dgm:t>
    </dgm:pt>
    <dgm:pt modelId="{6EFB9FDD-6E2E-4F7F-9B17-B465A0D0BD99}" type="parTrans" cxnId="{13DD9CC6-9FCB-4271-A599-23CF968F6482}">
      <dgm:prSet/>
      <dgm:spPr/>
      <dgm:t>
        <a:bodyPr/>
        <a:lstStyle/>
        <a:p>
          <a:endParaRPr lang="en-US"/>
        </a:p>
      </dgm:t>
    </dgm:pt>
    <dgm:pt modelId="{4A07E4E9-748B-4F98-8544-0F166F063F99}" type="sibTrans" cxnId="{13DD9CC6-9FCB-4271-A599-23CF968F6482}">
      <dgm:prSet/>
      <dgm:spPr/>
      <dgm:t>
        <a:bodyPr/>
        <a:lstStyle/>
        <a:p>
          <a:endParaRPr lang="en-US"/>
        </a:p>
      </dgm:t>
    </dgm:pt>
    <dgm:pt modelId="{D25275A0-DA3A-4604-A62C-E471CB6BABA6}">
      <dgm:prSet phldrT="[Text]"/>
      <dgm:spPr/>
      <dgm:t>
        <a:bodyPr/>
        <a:lstStyle/>
        <a:p>
          <a:r>
            <a:rPr lang="en-US" dirty="0"/>
            <a:t>Korporacije</a:t>
          </a:r>
        </a:p>
      </dgm:t>
    </dgm:pt>
    <dgm:pt modelId="{C2B04272-149B-4AC5-8821-22244F4DC88A}" type="parTrans" cxnId="{EE2B4170-2BF2-4842-A491-BE5A9AB86462}">
      <dgm:prSet/>
      <dgm:spPr/>
      <dgm:t>
        <a:bodyPr/>
        <a:lstStyle/>
        <a:p>
          <a:endParaRPr lang="en-US"/>
        </a:p>
      </dgm:t>
    </dgm:pt>
    <dgm:pt modelId="{9EF8603D-DB18-46B6-946D-CAA5AB286ADB}" type="sibTrans" cxnId="{EE2B4170-2BF2-4842-A491-BE5A9AB86462}">
      <dgm:prSet/>
      <dgm:spPr/>
      <dgm:t>
        <a:bodyPr/>
        <a:lstStyle/>
        <a:p>
          <a:endParaRPr lang="en-US"/>
        </a:p>
      </dgm:t>
    </dgm:pt>
    <dgm:pt modelId="{91E84F65-45E2-4C40-9CDD-C5C0D9AE1238}">
      <dgm:prSet phldrT="[Text]"/>
      <dgm:spPr/>
      <dgm:t>
        <a:bodyPr/>
        <a:lstStyle/>
        <a:p>
          <a:r>
            <a:rPr lang="en-US" dirty="0"/>
            <a:t>Ortačka društva</a:t>
          </a:r>
        </a:p>
      </dgm:t>
    </dgm:pt>
    <dgm:pt modelId="{E8F8F56F-D6D5-47DB-8760-C6EF232B38C3}" type="parTrans" cxnId="{EA6A5D94-6D22-4A34-A36A-881E6ECC7CC7}">
      <dgm:prSet/>
      <dgm:spPr/>
      <dgm:t>
        <a:bodyPr/>
        <a:lstStyle/>
        <a:p>
          <a:endParaRPr lang="en-US"/>
        </a:p>
      </dgm:t>
    </dgm:pt>
    <dgm:pt modelId="{8DF45E7E-F2C1-4520-8612-6FCC407038BC}" type="sibTrans" cxnId="{EA6A5D94-6D22-4A34-A36A-881E6ECC7CC7}">
      <dgm:prSet/>
      <dgm:spPr/>
      <dgm:t>
        <a:bodyPr/>
        <a:lstStyle/>
        <a:p>
          <a:endParaRPr lang="en-US"/>
        </a:p>
      </dgm:t>
    </dgm:pt>
    <dgm:pt modelId="{83F774C6-8926-4DED-8243-E4FC84C24B3C}">
      <dgm:prSet phldrT="[Text]"/>
      <dgm:spPr/>
      <dgm:t>
        <a:bodyPr/>
        <a:lstStyle/>
        <a:p>
          <a:r>
            <a:rPr lang="en-US" dirty="0"/>
            <a:t>Komanditna društva</a:t>
          </a:r>
        </a:p>
      </dgm:t>
    </dgm:pt>
    <dgm:pt modelId="{9B8B3782-FA26-49BC-B782-60A2582DEA21}" type="parTrans" cxnId="{CCB96C49-CD42-41F8-B1CE-B5DADE1037A3}">
      <dgm:prSet/>
      <dgm:spPr/>
      <dgm:t>
        <a:bodyPr/>
        <a:lstStyle/>
        <a:p>
          <a:endParaRPr lang="en-US"/>
        </a:p>
      </dgm:t>
    </dgm:pt>
    <dgm:pt modelId="{BA543514-2EF3-4846-9FB2-4EC722124D6E}" type="sibTrans" cxnId="{CCB96C49-CD42-41F8-B1CE-B5DADE1037A3}">
      <dgm:prSet/>
      <dgm:spPr/>
      <dgm:t>
        <a:bodyPr/>
        <a:lstStyle/>
        <a:p>
          <a:endParaRPr lang="en-US"/>
        </a:p>
      </dgm:t>
    </dgm:pt>
    <dgm:pt modelId="{369B0554-0AD3-47AA-947F-043AF69018B5}">
      <dgm:prSet phldrT="[Text]"/>
      <dgm:spPr/>
      <dgm:t>
        <a:bodyPr/>
        <a:lstStyle/>
        <a:p>
          <a:r>
            <a:rPr lang="en-US" dirty="0"/>
            <a:t>Akcionarsko društva</a:t>
          </a:r>
        </a:p>
      </dgm:t>
    </dgm:pt>
    <dgm:pt modelId="{4BBFE6B9-3427-4C5C-81E9-4CD20E52F7F2}" type="parTrans" cxnId="{0471A31C-3DBF-4A42-818D-202435F432F6}">
      <dgm:prSet/>
      <dgm:spPr/>
      <dgm:t>
        <a:bodyPr/>
        <a:lstStyle/>
        <a:p>
          <a:endParaRPr lang="en-US"/>
        </a:p>
      </dgm:t>
    </dgm:pt>
    <dgm:pt modelId="{9F98D315-7B43-43AF-B2AC-725CDBC4BACA}" type="sibTrans" cxnId="{0471A31C-3DBF-4A42-818D-202435F432F6}">
      <dgm:prSet/>
      <dgm:spPr/>
      <dgm:t>
        <a:bodyPr/>
        <a:lstStyle/>
        <a:p>
          <a:endParaRPr lang="en-US"/>
        </a:p>
      </dgm:t>
    </dgm:pt>
    <dgm:pt modelId="{5D9CAF6C-7C02-4902-B9F1-8C4EB6FD52DF}">
      <dgm:prSet phldrT="[Text]"/>
      <dgm:spPr/>
      <dgm:t>
        <a:bodyPr/>
        <a:lstStyle/>
        <a:p>
          <a:r>
            <a:rPr lang="en-US" dirty="0"/>
            <a:t>Društva sa ograničenom odgovornošću</a:t>
          </a:r>
        </a:p>
      </dgm:t>
    </dgm:pt>
    <dgm:pt modelId="{69F9EF7D-71BE-4DEF-BD9E-7928572394C0}" type="parTrans" cxnId="{2B9D53EF-2D4E-4A37-BDF3-D86964B1366E}">
      <dgm:prSet/>
      <dgm:spPr/>
      <dgm:t>
        <a:bodyPr/>
        <a:lstStyle/>
        <a:p>
          <a:endParaRPr lang="en-US"/>
        </a:p>
      </dgm:t>
    </dgm:pt>
    <dgm:pt modelId="{AADF3D50-FC47-409F-B717-2969F3CBC122}" type="sibTrans" cxnId="{2B9D53EF-2D4E-4A37-BDF3-D86964B1366E}">
      <dgm:prSet/>
      <dgm:spPr/>
      <dgm:t>
        <a:bodyPr/>
        <a:lstStyle/>
        <a:p>
          <a:endParaRPr lang="en-US"/>
        </a:p>
      </dgm:t>
    </dgm:pt>
    <dgm:pt modelId="{59EBB54A-B05E-4B0D-B905-075C5F7683BC}" type="pres">
      <dgm:prSet presAssocID="{4D0CF3ED-0245-445E-8581-F78F69CFE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FDDE70-C250-4FAC-ACB3-E5D4A09F3F57}" type="pres">
      <dgm:prSet presAssocID="{30B218FA-4C1B-4D18-9295-9FE92229C853}" presName="composite" presStyleCnt="0"/>
      <dgm:spPr/>
    </dgm:pt>
    <dgm:pt modelId="{29443652-C2F6-4E49-92DC-6769546F5912}" type="pres">
      <dgm:prSet presAssocID="{30B218FA-4C1B-4D18-9295-9FE92229C85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9A327-8FF9-4C06-B648-E3E33EA273B8}" type="pres">
      <dgm:prSet presAssocID="{30B218FA-4C1B-4D18-9295-9FE92229C85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E647E-DEF9-47CE-86B9-5E469A732025}" type="pres">
      <dgm:prSet presAssocID="{B2F11DDA-79E3-4C86-99C0-F52111D5B938}" presName="space" presStyleCnt="0"/>
      <dgm:spPr/>
    </dgm:pt>
    <dgm:pt modelId="{8A6DA0C4-A207-46C2-B19A-75E786E66C6A}" type="pres">
      <dgm:prSet presAssocID="{607B4246-6DF5-4E59-A8C9-FEAF76B31A0C}" presName="composite" presStyleCnt="0"/>
      <dgm:spPr/>
    </dgm:pt>
    <dgm:pt modelId="{DEEFD3F6-60EB-4D3E-8883-3ED8BB72DB84}" type="pres">
      <dgm:prSet presAssocID="{607B4246-6DF5-4E59-A8C9-FEAF76B31A0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D3F24-9886-4C77-A540-833EF29A2D30}" type="pres">
      <dgm:prSet presAssocID="{607B4246-6DF5-4E59-A8C9-FEAF76B31A0C}" presName="desTx" presStyleLbl="alignAccFollowNode1" presStyleIdx="1" presStyleCnt="4" custLinFactNeighborX="-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E005C-B2AE-48B3-A2B4-146ED59E342F}" type="pres">
      <dgm:prSet presAssocID="{1A57A764-54BC-4A72-9B91-66C4C179D466}" presName="space" presStyleCnt="0"/>
      <dgm:spPr/>
    </dgm:pt>
    <dgm:pt modelId="{577EE491-E126-4BFE-8C09-4DFD7FDD3E2D}" type="pres">
      <dgm:prSet presAssocID="{36F087F5-3B0C-4C7F-9300-CA78B24FE0C3}" presName="composite" presStyleCnt="0"/>
      <dgm:spPr/>
    </dgm:pt>
    <dgm:pt modelId="{5D535A06-E682-40AF-BB8C-4FB0127208AD}" type="pres">
      <dgm:prSet presAssocID="{36F087F5-3B0C-4C7F-9300-CA78B24FE0C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03E02-16B4-457F-B3B7-F93208AB5432}" type="pres">
      <dgm:prSet presAssocID="{36F087F5-3B0C-4C7F-9300-CA78B24FE0C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9A7-4841-4D4B-A768-047237943B08}" type="pres">
      <dgm:prSet presAssocID="{664A1514-6157-4851-816E-910C42F28847}" presName="space" presStyleCnt="0"/>
      <dgm:spPr/>
    </dgm:pt>
    <dgm:pt modelId="{F65E2B52-FE5B-4BAB-AD8D-AA46C5EA8F65}" type="pres">
      <dgm:prSet presAssocID="{D2726E58-DEB4-46E7-9EF1-7B301FBFDE18}" presName="composite" presStyleCnt="0"/>
      <dgm:spPr/>
    </dgm:pt>
    <dgm:pt modelId="{A0903C86-0E3A-441F-BAB3-9AFC9FD6A416}" type="pres">
      <dgm:prSet presAssocID="{D2726E58-DEB4-46E7-9EF1-7B301FBFDE1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C70FD-C70F-46F8-9ACE-580A736A5FA7}" type="pres">
      <dgm:prSet presAssocID="{D2726E58-DEB4-46E7-9EF1-7B301FBFDE1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2C21A-1C0B-43ED-B7D2-CD003E51E9A0}" type="presOf" srcId="{91E84F65-45E2-4C40-9CDD-C5C0D9AE1238}" destId="{0AFC70FD-C70F-46F8-9ACE-580A736A5FA7}" srcOrd="0" destOrd="0" presId="urn:microsoft.com/office/officeart/2005/8/layout/hList1"/>
    <dgm:cxn modelId="{13E78A9A-BE33-4543-8924-2CBFCBF06F0D}" srcId="{607B4246-6DF5-4E59-A8C9-FEAF76B31A0C}" destId="{FC780A75-67C8-40C8-944E-F189B62F82B6}" srcOrd="0" destOrd="0" parTransId="{B3E42CE3-DBDB-492D-99BE-F964E49ED4F2}" sibTransId="{D316D94D-F6ED-4EF5-B41D-CA5769B6CD8E}"/>
    <dgm:cxn modelId="{61DBF1B8-BC3B-4CF7-8051-DA545BBC3C9F}" type="presOf" srcId="{D25275A0-DA3A-4604-A62C-E471CB6BABA6}" destId="{C9003E02-16B4-457F-B3B7-F93208AB5432}" srcOrd="0" destOrd="2" presId="urn:microsoft.com/office/officeart/2005/8/layout/hList1"/>
    <dgm:cxn modelId="{EA6A5D94-6D22-4A34-A36A-881E6ECC7CC7}" srcId="{D2726E58-DEB4-46E7-9EF1-7B301FBFDE18}" destId="{91E84F65-45E2-4C40-9CDD-C5C0D9AE1238}" srcOrd="0" destOrd="0" parTransId="{E8F8F56F-D6D5-47DB-8760-C6EF232B38C3}" sibTransId="{8DF45E7E-F2C1-4520-8612-6FCC407038BC}"/>
    <dgm:cxn modelId="{78C92ADC-9908-4B1D-B75B-C83BB5B1DED8}" type="presOf" srcId="{93083BBF-060F-4225-BF1C-C38FDF095ECC}" destId="{48E9A327-8FF9-4C06-B648-E3E33EA273B8}" srcOrd="0" destOrd="0" presId="urn:microsoft.com/office/officeart/2005/8/layout/hList1"/>
    <dgm:cxn modelId="{633E1920-E5A3-4E00-854C-A50289F60804}" srcId="{36F087F5-3B0C-4C7F-9300-CA78B24FE0C3}" destId="{6F5049F2-ED9E-44B9-9E5D-E3ED3FC4C63D}" srcOrd="1" destOrd="0" parTransId="{FA3FB9D4-8E05-400B-884D-555A909EC10B}" sibTransId="{8AEDC51B-A953-4963-B8E6-A731A811E6D5}"/>
    <dgm:cxn modelId="{13DD9CC6-9FCB-4271-A599-23CF968F6482}" srcId="{607B4246-6DF5-4E59-A8C9-FEAF76B31A0C}" destId="{B4D32BE3-02F3-448F-A6C2-57CA5C18711C}" srcOrd="2" destOrd="0" parTransId="{6EFB9FDD-6E2E-4F7F-9B17-B465A0D0BD99}" sibTransId="{4A07E4E9-748B-4F98-8544-0F166F063F99}"/>
    <dgm:cxn modelId="{3D88BEB1-8E43-42F6-9DC7-A33A3A59F20A}" type="presOf" srcId="{D2726E58-DEB4-46E7-9EF1-7B301FBFDE18}" destId="{A0903C86-0E3A-441F-BAB3-9AFC9FD6A416}" srcOrd="0" destOrd="0" presId="urn:microsoft.com/office/officeart/2005/8/layout/hList1"/>
    <dgm:cxn modelId="{0471A31C-3DBF-4A42-818D-202435F432F6}" srcId="{D2726E58-DEB4-46E7-9EF1-7B301FBFDE18}" destId="{369B0554-0AD3-47AA-947F-043AF69018B5}" srcOrd="2" destOrd="0" parTransId="{4BBFE6B9-3427-4C5C-81E9-4CD20E52F7F2}" sibTransId="{9F98D315-7B43-43AF-B2AC-725CDBC4BACA}"/>
    <dgm:cxn modelId="{EE2B4170-2BF2-4842-A491-BE5A9AB86462}" srcId="{36F087F5-3B0C-4C7F-9300-CA78B24FE0C3}" destId="{D25275A0-DA3A-4604-A62C-E471CB6BABA6}" srcOrd="2" destOrd="0" parTransId="{C2B04272-149B-4AC5-8821-22244F4DC88A}" sibTransId="{9EF8603D-DB18-46B6-946D-CAA5AB286ADB}"/>
    <dgm:cxn modelId="{2F0AD6C4-AE58-46B9-9854-F934192373CB}" type="presOf" srcId="{A4685C59-C0D6-4D01-A72A-13AF3FAB7280}" destId="{48E9A327-8FF9-4C06-B648-E3E33EA273B8}" srcOrd="0" destOrd="1" presId="urn:microsoft.com/office/officeart/2005/8/layout/hList1"/>
    <dgm:cxn modelId="{67E30D73-1B0D-4C86-9286-CCDC28A27D1D}" type="presOf" srcId="{607B4246-6DF5-4E59-A8C9-FEAF76B31A0C}" destId="{DEEFD3F6-60EB-4D3E-8883-3ED8BB72DB84}" srcOrd="0" destOrd="0" presId="urn:microsoft.com/office/officeart/2005/8/layout/hList1"/>
    <dgm:cxn modelId="{9D10F6EB-F62A-41DB-9644-B409F5DE90E2}" srcId="{30B218FA-4C1B-4D18-9295-9FE92229C853}" destId="{93083BBF-060F-4225-BF1C-C38FDF095ECC}" srcOrd="0" destOrd="0" parTransId="{1FC3E06C-40F4-47C5-845E-D3265AE81F75}" sibTransId="{F4C8F20B-990F-4439-9A0B-39F93DDE32A8}"/>
    <dgm:cxn modelId="{647EDAE2-40FA-465C-8AA6-6BFF24556FA1}" srcId="{4D0CF3ED-0245-445E-8581-F78F69CFE635}" destId="{30B218FA-4C1B-4D18-9295-9FE92229C853}" srcOrd="0" destOrd="0" parTransId="{B1B0A1CA-D1DF-4964-9FDA-76C765805BAF}" sibTransId="{B2F11DDA-79E3-4C86-99C0-F52111D5B938}"/>
    <dgm:cxn modelId="{963A7491-FFD1-416A-9C78-92AC03FF5E2F}" type="presOf" srcId="{B4D32BE3-02F3-448F-A6C2-57CA5C18711C}" destId="{62AD3F24-9886-4C77-A540-833EF29A2D30}" srcOrd="0" destOrd="2" presId="urn:microsoft.com/office/officeart/2005/8/layout/hList1"/>
    <dgm:cxn modelId="{6A7DE88A-C766-4FCE-83BF-817D627D8CB5}" srcId="{36F087F5-3B0C-4C7F-9300-CA78B24FE0C3}" destId="{8C12A5EC-A683-4CC7-88B0-55FC81F4C286}" srcOrd="0" destOrd="0" parTransId="{963D26ED-2D78-415E-9463-7D6B620EB1FA}" sibTransId="{3AA3A09D-D732-4280-B03A-F5472D8FFDA8}"/>
    <dgm:cxn modelId="{7CA4F10B-1A2F-4A41-A6CA-04DC20B656BB}" srcId="{30B218FA-4C1B-4D18-9295-9FE92229C853}" destId="{A4685C59-C0D6-4D01-A72A-13AF3FAB7280}" srcOrd="1" destOrd="0" parTransId="{9A4052A7-6EBE-4031-9465-9628CD648C0B}" sibTransId="{F97DC5CB-9AD4-4F34-A55B-28B22E46357F}"/>
    <dgm:cxn modelId="{D2258F2D-3D0A-4F30-88D5-28E1DC2E3FDB}" type="presOf" srcId="{30B218FA-4C1B-4D18-9295-9FE92229C853}" destId="{29443652-C2F6-4E49-92DC-6769546F5912}" srcOrd="0" destOrd="0" presId="urn:microsoft.com/office/officeart/2005/8/layout/hList1"/>
    <dgm:cxn modelId="{74C933E7-A764-4DC7-BB84-3B86DF27BB8D}" srcId="{4D0CF3ED-0245-445E-8581-F78F69CFE635}" destId="{D2726E58-DEB4-46E7-9EF1-7B301FBFDE18}" srcOrd="3" destOrd="0" parTransId="{92E37D09-C5C4-477C-B12A-05C732485963}" sibTransId="{2AE0B53B-97DA-469F-9BEC-B790AD96C796}"/>
    <dgm:cxn modelId="{F56F1B0F-2187-4849-A12C-DDEE3ED5AD68}" type="presOf" srcId="{5D9CAF6C-7C02-4902-B9F1-8C4EB6FD52DF}" destId="{0AFC70FD-C70F-46F8-9ACE-580A736A5FA7}" srcOrd="0" destOrd="3" presId="urn:microsoft.com/office/officeart/2005/8/layout/hList1"/>
    <dgm:cxn modelId="{2B9D53EF-2D4E-4A37-BDF3-D86964B1366E}" srcId="{D2726E58-DEB4-46E7-9EF1-7B301FBFDE18}" destId="{5D9CAF6C-7C02-4902-B9F1-8C4EB6FD52DF}" srcOrd="3" destOrd="0" parTransId="{69F9EF7D-71BE-4DEF-BD9E-7928572394C0}" sibTransId="{AADF3D50-FC47-409F-B717-2969F3CBC122}"/>
    <dgm:cxn modelId="{A4E6850D-4E2B-4B32-A0F3-A89722B53448}" type="presOf" srcId="{36F087F5-3B0C-4C7F-9300-CA78B24FE0C3}" destId="{5D535A06-E682-40AF-BB8C-4FB0127208AD}" srcOrd="0" destOrd="0" presId="urn:microsoft.com/office/officeart/2005/8/layout/hList1"/>
    <dgm:cxn modelId="{2990131C-2E44-4C63-A1CD-6EC7F63F4DDE}" type="presOf" srcId="{4D0CF3ED-0245-445E-8581-F78F69CFE635}" destId="{59EBB54A-B05E-4B0D-B905-075C5F7683BC}" srcOrd="0" destOrd="0" presId="urn:microsoft.com/office/officeart/2005/8/layout/hList1"/>
    <dgm:cxn modelId="{F094CE65-584B-4BE0-9B77-BEF7EFB918A2}" type="presOf" srcId="{369B0554-0AD3-47AA-947F-043AF69018B5}" destId="{0AFC70FD-C70F-46F8-9ACE-580A736A5FA7}" srcOrd="0" destOrd="2" presId="urn:microsoft.com/office/officeart/2005/8/layout/hList1"/>
    <dgm:cxn modelId="{2BC0E386-8047-492F-963E-DC29867D038D}" type="presOf" srcId="{8C12A5EC-A683-4CC7-88B0-55FC81F4C286}" destId="{C9003E02-16B4-457F-B3B7-F93208AB5432}" srcOrd="0" destOrd="0" presId="urn:microsoft.com/office/officeart/2005/8/layout/hList1"/>
    <dgm:cxn modelId="{28D35B8B-6051-4D7E-BAA7-D652D0984F45}" type="presOf" srcId="{A0662A83-5FD9-46E9-9E97-50955CE56B38}" destId="{62AD3F24-9886-4C77-A540-833EF29A2D30}" srcOrd="0" destOrd="1" presId="urn:microsoft.com/office/officeart/2005/8/layout/hList1"/>
    <dgm:cxn modelId="{AB567FF3-EF8F-4C70-AB83-B5BC5DAB0861}" type="presOf" srcId="{6F5049F2-ED9E-44B9-9E5D-E3ED3FC4C63D}" destId="{C9003E02-16B4-457F-B3B7-F93208AB5432}" srcOrd="0" destOrd="1" presId="urn:microsoft.com/office/officeart/2005/8/layout/hList1"/>
    <dgm:cxn modelId="{384D69A0-D959-432B-AA5E-0D554F4FAEBC}" srcId="{4D0CF3ED-0245-445E-8581-F78F69CFE635}" destId="{607B4246-6DF5-4E59-A8C9-FEAF76B31A0C}" srcOrd="1" destOrd="0" parTransId="{12341348-D321-4903-8FEE-592F5219D05F}" sibTransId="{1A57A764-54BC-4A72-9B91-66C4C179D466}"/>
    <dgm:cxn modelId="{B135DD9E-9328-4D69-AAD7-E74B47290F95}" srcId="{607B4246-6DF5-4E59-A8C9-FEAF76B31A0C}" destId="{A0662A83-5FD9-46E9-9E97-50955CE56B38}" srcOrd="1" destOrd="0" parTransId="{23A15090-E695-4166-A065-00D40BBD57ED}" sibTransId="{2AE6A806-0372-4EE8-B54F-3AC9B4B987BD}"/>
    <dgm:cxn modelId="{CCB96C49-CD42-41F8-B1CE-B5DADE1037A3}" srcId="{D2726E58-DEB4-46E7-9EF1-7B301FBFDE18}" destId="{83F774C6-8926-4DED-8243-E4FC84C24B3C}" srcOrd="1" destOrd="0" parTransId="{9B8B3782-FA26-49BC-B782-60A2582DEA21}" sibTransId="{BA543514-2EF3-4846-9FB2-4EC722124D6E}"/>
    <dgm:cxn modelId="{CCD3FCC3-E751-4D61-9432-23CF233EFF42}" type="presOf" srcId="{83F774C6-8926-4DED-8243-E4FC84C24B3C}" destId="{0AFC70FD-C70F-46F8-9ACE-580A736A5FA7}" srcOrd="0" destOrd="1" presId="urn:microsoft.com/office/officeart/2005/8/layout/hList1"/>
    <dgm:cxn modelId="{AB1ECF73-8D44-465D-952C-63F9F8494DC9}" type="presOf" srcId="{FC780A75-67C8-40C8-944E-F189B62F82B6}" destId="{62AD3F24-9886-4C77-A540-833EF29A2D30}" srcOrd="0" destOrd="0" presId="urn:microsoft.com/office/officeart/2005/8/layout/hList1"/>
    <dgm:cxn modelId="{CF2BC41A-5F06-4F6B-BFE5-5A0A53AA7207}" srcId="{4D0CF3ED-0245-445E-8581-F78F69CFE635}" destId="{36F087F5-3B0C-4C7F-9300-CA78B24FE0C3}" srcOrd="2" destOrd="0" parTransId="{AC597D7E-12E6-4207-BCE4-62080A448AC0}" sibTransId="{664A1514-6157-4851-816E-910C42F28847}"/>
    <dgm:cxn modelId="{A6659C2A-D4D8-4918-879F-59CD2138C814}" type="presParOf" srcId="{59EBB54A-B05E-4B0D-B905-075C5F7683BC}" destId="{8FFDDE70-C250-4FAC-ACB3-E5D4A09F3F57}" srcOrd="0" destOrd="0" presId="urn:microsoft.com/office/officeart/2005/8/layout/hList1"/>
    <dgm:cxn modelId="{D8AF9ADC-AACD-4D45-86FF-40D2B6BF71AB}" type="presParOf" srcId="{8FFDDE70-C250-4FAC-ACB3-E5D4A09F3F57}" destId="{29443652-C2F6-4E49-92DC-6769546F5912}" srcOrd="0" destOrd="0" presId="urn:microsoft.com/office/officeart/2005/8/layout/hList1"/>
    <dgm:cxn modelId="{10F85ECD-2B79-49AD-A104-FFC369755794}" type="presParOf" srcId="{8FFDDE70-C250-4FAC-ACB3-E5D4A09F3F57}" destId="{48E9A327-8FF9-4C06-B648-E3E33EA273B8}" srcOrd="1" destOrd="0" presId="urn:microsoft.com/office/officeart/2005/8/layout/hList1"/>
    <dgm:cxn modelId="{55BACFEF-A179-4E32-A3E7-EAADB111EF69}" type="presParOf" srcId="{59EBB54A-B05E-4B0D-B905-075C5F7683BC}" destId="{840E647E-DEF9-47CE-86B9-5E469A732025}" srcOrd="1" destOrd="0" presId="urn:microsoft.com/office/officeart/2005/8/layout/hList1"/>
    <dgm:cxn modelId="{5C028696-4CC0-4C54-95BA-BEE66A54E18C}" type="presParOf" srcId="{59EBB54A-B05E-4B0D-B905-075C5F7683BC}" destId="{8A6DA0C4-A207-46C2-B19A-75E786E66C6A}" srcOrd="2" destOrd="0" presId="urn:microsoft.com/office/officeart/2005/8/layout/hList1"/>
    <dgm:cxn modelId="{E1B86B7E-B1DC-4B32-BEFF-F02DDA11389A}" type="presParOf" srcId="{8A6DA0C4-A207-46C2-B19A-75E786E66C6A}" destId="{DEEFD3F6-60EB-4D3E-8883-3ED8BB72DB84}" srcOrd="0" destOrd="0" presId="urn:microsoft.com/office/officeart/2005/8/layout/hList1"/>
    <dgm:cxn modelId="{D12B8DB1-8320-47C8-9BEB-FD0982A2C7D5}" type="presParOf" srcId="{8A6DA0C4-A207-46C2-B19A-75E786E66C6A}" destId="{62AD3F24-9886-4C77-A540-833EF29A2D30}" srcOrd="1" destOrd="0" presId="urn:microsoft.com/office/officeart/2005/8/layout/hList1"/>
    <dgm:cxn modelId="{F34F6B0D-7746-4EF6-A3F9-AA6EECF4CC5E}" type="presParOf" srcId="{59EBB54A-B05E-4B0D-B905-075C5F7683BC}" destId="{B05E005C-B2AE-48B3-A2B4-146ED59E342F}" srcOrd="3" destOrd="0" presId="urn:microsoft.com/office/officeart/2005/8/layout/hList1"/>
    <dgm:cxn modelId="{BF6B1AC6-BB8C-4C2E-9E56-E85EAF7F0B9B}" type="presParOf" srcId="{59EBB54A-B05E-4B0D-B905-075C5F7683BC}" destId="{577EE491-E126-4BFE-8C09-4DFD7FDD3E2D}" srcOrd="4" destOrd="0" presId="urn:microsoft.com/office/officeart/2005/8/layout/hList1"/>
    <dgm:cxn modelId="{90EC3E08-A377-4E59-92F4-B297976E2CE5}" type="presParOf" srcId="{577EE491-E126-4BFE-8C09-4DFD7FDD3E2D}" destId="{5D535A06-E682-40AF-BB8C-4FB0127208AD}" srcOrd="0" destOrd="0" presId="urn:microsoft.com/office/officeart/2005/8/layout/hList1"/>
    <dgm:cxn modelId="{84F5DD01-3AAB-4B5E-9A94-3F76F1400857}" type="presParOf" srcId="{577EE491-E126-4BFE-8C09-4DFD7FDD3E2D}" destId="{C9003E02-16B4-457F-B3B7-F93208AB5432}" srcOrd="1" destOrd="0" presId="urn:microsoft.com/office/officeart/2005/8/layout/hList1"/>
    <dgm:cxn modelId="{32569B07-C403-4C6E-8AE3-735973C02BED}" type="presParOf" srcId="{59EBB54A-B05E-4B0D-B905-075C5F7683BC}" destId="{746959A7-4841-4D4B-A768-047237943B08}" srcOrd="5" destOrd="0" presId="urn:microsoft.com/office/officeart/2005/8/layout/hList1"/>
    <dgm:cxn modelId="{09F5BA80-A45D-4861-B471-0E13EDC28B2F}" type="presParOf" srcId="{59EBB54A-B05E-4B0D-B905-075C5F7683BC}" destId="{F65E2B52-FE5B-4BAB-AD8D-AA46C5EA8F65}" srcOrd="6" destOrd="0" presId="urn:microsoft.com/office/officeart/2005/8/layout/hList1"/>
    <dgm:cxn modelId="{5BB93C36-FC34-4715-8357-83A7D9FEAF73}" type="presParOf" srcId="{F65E2B52-FE5B-4BAB-AD8D-AA46C5EA8F65}" destId="{A0903C86-0E3A-441F-BAB3-9AFC9FD6A416}" srcOrd="0" destOrd="0" presId="urn:microsoft.com/office/officeart/2005/8/layout/hList1"/>
    <dgm:cxn modelId="{7601580A-8058-4042-BA23-956BC665EB6A}" type="presParOf" srcId="{F65E2B52-FE5B-4BAB-AD8D-AA46C5EA8F65}" destId="{0AFC70FD-C70F-46F8-9ACE-580A736A5FA7}" srcOrd="1" destOrd="0" presId="urn:microsoft.com/office/officeart/2005/8/layout/hList1"/>
  </dgm:cxnLst>
  <dgm:bg/>
  <dgm:whole>
    <a:ln w="19050">
      <a:solidFill>
        <a:schemeClr val="accent1">
          <a:lumMod val="75000"/>
        </a:schemeClr>
      </a:solidFill>
      <a:prstDash val="lg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0CF3ED-0245-445E-8581-F78F69CFE63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B218FA-4C1B-4D18-9295-9FE92229C853}">
      <dgm:prSet phldrT="[Text]"/>
      <dgm:spPr/>
      <dgm:t>
        <a:bodyPr/>
        <a:lstStyle/>
        <a:p>
          <a:r>
            <a:rPr lang="en-US" dirty="0"/>
            <a:t>Karakteristike transformacionog procesa</a:t>
          </a:r>
        </a:p>
      </dgm:t>
    </dgm:pt>
    <dgm:pt modelId="{B1B0A1CA-D1DF-4964-9FDA-76C765805BAF}" type="parTrans" cxnId="{647EDAE2-40FA-465C-8AA6-6BFF24556FA1}">
      <dgm:prSet/>
      <dgm:spPr/>
      <dgm:t>
        <a:bodyPr/>
        <a:lstStyle/>
        <a:p>
          <a:endParaRPr lang="en-US"/>
        </a:p>
      </dgm:t>
    </dgm:pt>
    <dgm:pt modelId="{B2F11DDA-79E3-4C86-99C0-F52111D5B938}" type="sibTrans" cxnId="{647EDAE2-40FA-465C-8AA6-6BFF24556FA1}">
      <dgm:prSet/>
      <dgm:spPr/>
      <dgm:t>
        <a:bodyPr/>
        <a:lstStyle/>
        <a:p>
          <a:endParaRPr lang="en-US"/>
        </a:p>
      </dgm:t>
    </dgm:pt>
    <dgm:pt modelId="{93083BBF-060F-4225-BF1C-C38FDF095ECC}">
      <dgm:prSet phldrT="[Text]"/>
      <dgm:spPr/>
      <dgm:t>
        <a:bodyPr/>
        <a:lstStyle/>
        <a:p>
          <a:r>
            <a:rPr lang="en-US" dirty="0"/>
            <a:t>Proizvodna preduzeća</a:t>
          </a:r>
        </a:p>
      </dgm:t>
    </dgm:pt>
    <dgm:pt modelId="{1FC3E06C-40F4-47C5-845E-D3265AE81F75}" type="parTrans" cxnId="{9D10F6EB-F62A-41DB-9644-B409F5DE90E2}">
      <dgm:prSet/>
      <dgm:spPr/>
      <dgm:t>
        <a:bodyPr/>
        <a:lstStyle/>
        <a:p>
          <a:endParaRPr lang="en-US"/>
        </a:p>
      </dgm:t>
    </dgm:pt>
    <dgm:pt modelId="{F4C8F20B-990F-4439-9A0B-39F93DDE32A8}" type="sibTrans" cxnId="{9D10F6EB-F62A-41DB-9644-B409F5DE90E2}">
      <dgm:prSet/>
      <dgm:spPr/>
      <dgm:t>
        <a:bodyPr/>
        <a:lstStyle/>
        <a:p>
          <a:endParaRPr lang="en-US"/>
        </a:p>
      </dgm:t>
    </dgm:pt>
    <dgm:pt modelId="{A4685C59-C0D6-4D01-A72A-13AF3FAB7280}">
      <dgm:prSet phldrT="[Text]"/>
      <dgm:spPr/>
      <dgm:t>
        <a:bodyPr/>
        <a:lstStyle/>
        <a:p>
          <a:r>
            <a:rPr lang="en-US" dirty="0"/>
            <a:t>Uslužna preduzeća</a:t>
          </a:r>
        </a:p>
      </dgm:t>
    </dgm:pt>
    <dgm:pt modelId="{9A4052A7-6EBE-4031-9465-9628CD648C0B}" type="parTrans" cxnId="{7CA4F10B-1A2F-4A41-A6CA-04DC20B656BB}">
      <dgm:prSet/>
      <dgm:spPr/>
      <dgm:t>
        <a:bodyPr/>
        <a:lstStyle/>
        <a:p>
          <a:endParaRPr lang="en-US"/>
        </a:p>
      </dgm:t>
    </dgm:pt>
    <dgm:pt modelId="{F97DC5CB-9AD4-4F34-A55B-28B22E46357F}" type="sibTrans" cxnId="{7CA4F10B-1A2F-4A41-A6CA-04DC20B656BB}">
      <dgm:prSet/>
      <dgm:spPr/>
      <dgm:t>
        <a:bodyPr/>
        <a:lstStyle/>
        <a:p>
          <a:endParaRPr lang="en-US"/>
        </a:p>
      </dgm:t>
    </dgm:pt>
    <dgm:pt modelId="{607B4246-6DF5-4E59-A8C9-FEAF76B31A0C}">
      <dgm:prSet phldrT="[Text]"/>
      <dgm:spPr/>
      <dgm:t>
        <a:bodyPr/>
        <a:lstStyle/>
        <a:p>
          <a:r>
            <a:rPr lang="en-US" dirty="0"/>
            <a:t>Veličina preduzeća</a:t>
          </a:r>
        </a:p>
      </dgm:t>
    </dgm:pt>
    <dgm:pt modelId="{12341348-D321-4903-8FEE-592F5219D05F}" type="parTrans" cxnId="{384D69A0-D959-432B-AA5E-0D554F4FAEBC}">
      <dgm:prSet/>
      <dgm:spPr/>
      <dgm:t>
        <a:bodyPr/>
        <a:lstStyle/>
        <a:p>
          <a:endParaRPr lang="en-US"/>
        </a:p>
      </dgm:t>
    </dgm:pt>
    <dgm:pt modelId="{1A57A764-54BC-4A72-9B91-66C4C179D466}" type="sibTrans" cxnId="{384D69A0-D959-432B-AA5E-0D554F4FAEBC}">
      <dgm:prSet/>
      <dgm:spPr/>
      <dgm:t>
        <a:bodyPr/>
        <a:lstStyle/>
        <a:p>
          <a:endParaRPr lang="en-US"/>
        </a:p>
      </dgm:t>
    </dgm:pt>
    <dgm:pt modelId="{FC780A75-67C8-40C8-944E-F189B62F82B6}">
      <dgm:prSet phldrT="[Text]"/>
      <dgm:spPr/>
      <dgm:t>
        <a:bodyPr/>
        <a:lstStyle/>
        <a:p>
          <a:r>
            <a:rPr lang="en-US" dirty="0"/>
            <a:t>Mikro i mala preduzeća</a:t>
          </a:r>
        </a:p>
      </dgm:t>
    </dgm:pt>
    <dgm:pt modelId="{B3E42CE3-DBDB-492D-99BE-F964E49ED4F2}" type="parTrans" cxnId="{13E78A9A-BE33-4543-8924-2CBFCBF06F0D}">
      <dgm:prSet/>
      <dgm:spPr/>
      <dgm:t>
        <a:bodyPr/>
        <a:lstStyle/>
        <a:p>
          <a:endParaRPr lang="en-US"/>
        </a:p>
      </dgm:t>
    </dgm:pt>
    <dgm:pt modelId="{D316D94D-F6ED-4EF5-B41D-CA5769B6CD8E}" type="sibTrans" cxnId="{13E78A9A-BE33-4543-8924-2CBFCBF06F0D}">
      <dgm:prSet/>
      <dgm:spPr/>
      <dgm:t>
        <a:bodyPr/>
        <a:lstStyle/>
        <a:p>
          <a:endParaRPr lang="en-US"/>
        </a:p>
      </dgm:t>
    </dgm:pt>
    <dgm:pt modelId="{36F087F5-3B0C-4C7F-9300-CA78B24FE0C3}">
      <dgm:prSet phldrT="[Text]"/>
      <dgm:spPr/>
      <dgm:t>
        <a:bodyPr/>
        <a:lstStyle/>
        <a:p>
          <a:r>
            <a:rPr lang="en-US" dirty="0"/>
            <a:t>Vlasništvo</a:t>
          </a:r>
        </a:p>
      </dgm:t>
    </dgm:pt>
    <dgm:pt modelId="{AC597D7E-12E6-4207-BCE4-62080A448AC0}" type="parTrans" cxnId="{CF2BC41A-5F06-4F6B-BFE5-5A0A53AA7207}">
      <dgm:prSet/>
      <dgm:spPr/>
      <dgm:t>
        <a:bodyPr/>
        <a:lstStyle/>
        <a:p>
          <a:endParaRPr lang="en-US"/>
        </a:p>
      </dgm:t>
    </dgm:pt>
    <dgm:pt modelId="{664A1514-6157-4851-816E-910C42F28847}" type="sibTrans" cxnId="{CF2BC41A-5F06-4F6B-BFE5-5A0A53AA7207}">
      <dgm:prSet/>
      <dgm:spPr/>
      <dgm:t>
        <a:bodyPr/>
        <a:lstStyle/>
        <a:p>
          <a:endParaRPr lang="en-US"/>
        </a:p>
      </dgm:t>
    </dgm:pt>
    <dgm:pt modelId="{8C12A5EC-A683-4CC7-88B0-55FC81F4C286}">
      <dgm:prSet phldrT="[Text]"/>
      <dgm:spPr/>
      <dgm:t>
        <a:bodyPr/>
        <a:lstStyle/>
        <a:p>
          <a:r>
            <a:rPr lang="en-US" dirty="0"/>
            <a:t>Samostalno (inokosno) vlasništvo</a:t>
          </a:r>
        </a:p>
      </dgm:t>
    </dgm:pt>
    <dgm:pt modelId="{963D26ED-2D78-415E-9463-7D6B620EB1FA}" type="parTrans" cxnId="{6A7DE88A-C766-4FCE-83BF-817D627D8CB5}">
      <dgm:prSet/>
      <dgm:spPr/>
      <dgm:t>
        <a:bodyPr/>
        <a:lstStyle/>
        <a:p>
          <a:endParaRPr lang="en-US"/>
        </a:p>
      </dgm:t>
    </dgm:pt>
    <dgm:pt modelId="{3AA3A09D-D732-4280-B03A-F5472D8FFDA8}" type="sibTrans" cxnId="{6A7DE88A-C766-4FCE-83BF-817D627D8CB5}">
      <dgm:prSet/>
      <dgm:spPr/>
      <dgm:t>
        <a:bodyPr/>
        <a:lstStyle/>
        <a:p>
          <a:endParaRPr lang="en-US"/>
        </a:p>
      </dgm:t>
    </dgm:pt>
    <dgm:pt modelId="{6F5049F2-ED9E-44B9-9E5D-E3ED3FC4C63D}">
      <dgm:prSet phldrT="[Text]"/>
      <dgm:spPr/>
      <dgm:t>
        <a:bodyPr/>
        <a:lstStyle/>
        <a:p>
          <a:r>
            <a:rPr lang="en-US" dirty="0"/>
            <a:t>Partnerstvo</a:t>
          </a:r>
        </a:p>
      </dgm:t>
    </dgm:pt>
    <dgm:pt modelId="{FA3FB9D4-8E05-400B-884D-555A909EC10B}" type="parTrans" cxnId="{633E1920-E5A3-4E00-854C-A50289F60804}">
      <dgm:prSet/>
      <dgm:spPr/>
      <dgm:t>
        <a:bodyPr/>
        <a:lstStyle/>
        <a:p>
          <a:endParaRPr lang="en-US"/>
        </a:p>
      </dgm:t>
    </dgm:pt>
    <dgm:pt modelId="{8AEDC51B-A953-4963-B8E6-A731A811E6D5}" type="sibTrans" cxnId="{633E1920-E5A3-4E00-854C-A50289F60804}">
      <dgm:prSet/>
      <dgm:spPr/>
      <dgm:t>
        <a:bodyPr/>
        <a:lstStyle/>
        <a:p>
          <a:endParaRPr lang="en-US"/>
        </a:p>
      </dgm:t>
    </dgm:pt>
    <dgm:pt modelId="{D2726E58-DEB4-46E7-9EF1-7B301FBFDE18}">
      <dgm:prSet phldrT="[Text]"/>
      <dgm:spPr/>
      <dgm:t>
        <a:bodyPr/>
        <a:lstStyle/>
        <a:p>
          <a:r>
            <a:rPr lang="en-US" dirty="0"/>
            <a:t>Pravni oblik</a:t>
          </a:r>
        </a:p>
      </dgm:t>
    </dgm:pt>
    <dgm:pt modelId="{92E37D09-C5C4-477C-B12A-05C732485963}" type="parTrans" cxnId="{74C933E7-A764-4DC7-BB84-3B86DF27BB8D}">
      <dgm:prSet/>
      <dgm:spPr/>
      <dgm:t>
        <a:bodyPr/>
        <a:lstStyle/>
        <a:p>
          <a:endParaRPr lang="en-US"/>
        </a:p>
      </dgm:t>
    </dgm:pt>
    <dgm:pt modelId="{2AE0B53B-97DA-469F-9BEC-B790AD96C796}" type="sibTrans" cxnId="{74C933E7-A764-4DC7-BB84-3B86DF27BB8D}">
      <dgm:prSet/>
      <dgm:spPr/>
      <dgm:t>
        <a:bodyPr/>
        <a:lstStyle/>
        <a:p>
          <a:endParaRPr lang="en-US"/>
        </a:p>
      </dgm:t>
    </dgm:pt>
    <dgm:pt modelId="{A0662A83-5FD9-46E9-9E97-50955CE56B38}">
      <dgm:prSet phldrT="[Text]"/>
      <dgm:spPr/>
      <dgm:t>
        <a:bodyPr/>
        <a:lstStyle/>
        <a:p>
          <a:r>
            <a:rPr lang="en-US" dirty="0"/>
            <a:t>Srednja preduzeća</a:t>
          </a:r>
        </a:p>
      </dgm:t>
    </dgm:pt>
    <dgm:pt modelId="{23A15090-E695-4166-A065-00D40BBD57ED}" type="parTrans" cxnId="{B135DD9E-9328-4D69-AAD7-E74B47290F95}">
      <dgm:prSet/>
      <dgm:spPr/>
      <dgm:t>
        <a:bodyPr/>
        <a:lstStyle/>
        <a:p>
          <a:endParaRPr lang="en-US"/>
        </a:p>
      </dgm:t>
    </dgm:pt>
    <dgm:pt modelId="{2AE6A806-0372-4EE8-B54F-3AC9B4B987BD}" type="sibTrans" cxnId="{B135DD9E-9328-4D69-AAD7-E74B47290F95}">
      <dgm:prSet/>
      <dgm:spPr/>
      <dgm:t>
        <a:bodyPr/>
        <a:lstStyle/>
        <a:p>
          <a:endParaRPr lang="en-US"/>
        </a:p>
      </dgm:t>
    </dgm:pt>
    <dgm:pt modelId="{B4D32BE3-02F3-448F-A6C2-57CA5C18711C}">
      <dgm:prSet phldrT="[Text]"/>
      <dgm:spPr/>
      <dgm:t>
        <a:bodyPr/>
        <a:lstStyle/>
        <a:p>
          <a:r>
            <a:rPr lang="en-US" dirty="0"/>
            <a:t>Velika preduzeća</a:t>
          </a:r>
        </a:p>
      </dgm:t>
    </dgm:pt>
    <dgm:pt modelId="{6EFB9FDD-6E2E-4F7F-9B17-B465A0D0BD99}" type="parTrans" cxnId="{13DD9CC6-9FCB-4271-A599-23CF968F6482}">
      <dgm:prSet/>
      <dgm:spPr/>
      <dgm:t>
        <a:bodyPr/>
        <a:lstStyle/>
        <a:p>
          <a:endParaRPr lang="en-US"/>
        </a:p>
      </dgm:t>
    </dgm:pt>
    <dgm:pt modelId="{4A07E4E9-748B-4F98-8544-0F166F063F99}" type="sibTrans" cxnId="{13DD9CC6-9FCB-4271-A599-23CF968F6482}">
      <dgm:prSet/>
      <dgm:spPr/>
      <dgm:t>
        <a:bodyPr/>
        <a:lstStyle/>
        <a:p>
          <a:endParaRPr lang="en-US"/>
        </a:p>
      </dgm:t>
    </dgm:pt>
    <dgm:pt modelId="{D25275A0-DA3A-4604-A62C-E471CB6BABA6}">
      <dgm:prSet phldrT="[Text]"/>
      <dgm:spPr/>
      <dgm:t>
        <a:bodyPr/>
        <a:lstStyle/>
        <a:p>
          <a:r>
            <a:rPr lang="en-US" dirty="0"/>
            <a:t>Korporacije</a:t>
          </a:r>
        </a:p>
      </dgm:t>
    </dgm:pt>
    <dgm:pt modelId="{C2B04272-149B-4AC5-8821-22244F4DC88A}" type="parTrans" cxnId="{EE2B4170-2BF2-4842-A491-BE5A9AB86462}">
      <dgm:prSet/>
      <dgm:spPr/>
      <dgm:t>
        <a:bodyPr/>
        <a:lstStyle/>
        <a:p>
          <a:endParaRPr lang="en-US"/>
        </a:p>
      </dgm:t>
    </dgm:pt>
    <dgm:pt modelId="{9EF8603D-DB18-46B6-946D-CAA5AB286ADB}" type="sibTrans" cxnId="{EE2B4170-2BF2-4842-A491-BE5A9AB86462}">
      <dgm:prSet/>
      <dgm:spPr/>
      <dgm:t>
        <a:bodyPr/>
        <a:lstStyle/>
        <a:p>
          <a:endParaRPr lang="en-US"/>
        </a:p>
      </dgm:t>
    </dgm:pt>
    <dgm:pt modelId="{91E84F65-45E2-4C40-9CDD-C5C0D9AE1238}">
      <dgm:prSet phldrT="[Text]"/>
      <dgm:spPr/>
      <dgm:t>
        <a:bodyPr/>
        <a:lstStyle/>
        <a:p>
          <a:r>
            <a:rPr lang="en-US" dirty="0"/>
            <a:t>Ortačka društva</a:t>
          </a:r>
        </a:p>
      </dgm:t>
    </dgm:pt>
    <dgm:pt modelId="{E8F8F56F-D6D5-47DB-8760-C6EF232B38C3}" type="parTrans" cxnId="{EA6A5D94-6D22-4A34-A36A-881E6ECC7CC7}">
      <dgm:prSet/>
      <dgm:spPr/>
      <dgm:t>
        <a:bodyPr/>
        <a:lstStyle/>
        <a:p>
          <a:endParaRPr lang="en-US"/>
        </a:p>
      </dgm:t>
    </dgm:pt>
    <dgm:pt modelId="{8DF45E7E-F2C1-4520-8612-6FCC407038BC}" type="sibTrans" cxnId="{EA6A5D94-6D22-4A34-A36A-881E6ECC7CC7}">
      <dgm:prSet/>
      <dgm:spPr/>
      <dgm:t>
        <a:bodyPr/>
        <a:lstStyle/>
        <a:p>
          <a:endParaRPr lang="en-US"/>
        </a:p>
      </dgm:t>
    </dgm:pt>
    <dgm:pt modelId="{83F774C6-8926-4DED-8243-E4FC84C24B3C}">
      <dgm:prSet phldrT="[Text]"/>
      <dgm:spPr/>
      <dgm:t>
        <a:bodyPr/>
        <a:lstStyle/>
        <a:p>
          <a:r>
            <a:rPr lang="en-US" dirty="0"/>
            <a:t>Komanditna društva</a:t>
          </a:r>
        </a:p>
      </dgm:t>
    </dgm:pt>
    <dgm:pt modelId="{9B8B3782-FA26-49BC-B782-60A2582DEA21}" type="parTrans" cxnId="{CCB96C49-CD42-41F8-B1CE-B5DADE1037A3}">
      <dgm:prSet/>
      <dgm:spPr/>
      <dgm:t>
        <a:bodyPr/>
        <a:lstStyle/>
        <a:p>
          <a:endParaRPr lang="en-US"/>
        </a:p>
      </dgm:t>
    </dgm:pt>
    <dgm:pt modelId="{BA543514-2EF3-4846-9FB2-4EC722124D6E}" type="sibTrans" cxnId="{CCB96C49-CD42-41F8-B1CE-B5DADE1037A3}">
      <dgm:prSet/>
      <dgm:spPr/>
      <dgm:t>
        <a:bodyPr/>
        <a:lstStyle/>
        <a:p>
          <a:endParaRPr lang="en-US"/>
        </a:p>
      </dgm:t>
    </dgm:pt>
    <dgm:pt modelId="{369B0554-0AD3-47AA-947F-043AF69018B5}">
      <dgm:prSet phldrT="[Text]"/>
      <dgm:spPr/>
      <dgm:t>
        <a:bodyPr/>
        <a:lstStyle/>
        <a:p>
          <a:r>
            <a:rPr lang="en-US" dirty="0"/>
            <a:t>Akcionarsko društva</a:t>
          </a:r>
        </a:p>
      </dgm:t>
    </dgm:pt>
    <dgm:pt modelId="{4BBFE6B9-3427-4C5C-81E9-4CD20E52F7F2}" type="parTrans" cxnId="{0471A31C-3DBF-4A42-818D-202435F432F6}">
      <dgm:prSet/>
      <dgm:spPr/>
      <dgm:t>
        <a:bodyPr/>
        <a:lstStyle/>
        <a:p>
          <a:endParaRPr lang="en-US"/>
        </a:p>
      </dgm:t>
    </dgm:pt>
    <dgm:pt modelId="{9F98D315-7B43-43AF-B2AC-725CDBC4BACA}" type="sibTrans" cxnId="{0471A31C-3DBF-4A42-818D-202435F432F6}">
      <dgm:prSet/>
      <dgm:spPr/>
      <dgm:t>
        <a:bodyPr/>
        <a:lstStyle/>
        <a:p>
          <a:endParaRPr lang="en-US"/>
        </a:p>
      </dgm:t>
    </dgm:pt>
    <dgm:pt modelId="{5D9CAF6C-7C02-4902-B9F1-8C4EB6FD52DF}">
      <dgm:prSet phldrT="[Text]"/>
      <dgm:spPr/>
      <dgm:t>
        <a:bodyPr/>
        <a:lstStyle/>
        <a:p>
          <a:r>
            <a:rPr lang="en-US" dirty="0"/>
            <a:t>Društva sa ograničenom odgovornošću</a:t>
          </a:r>
        </a:p>
      </dgm:t>
    </dgm:pt>
    <dgm:pt modelId="{69F9EF7D-71BE-4DEF-BD9E-7928572394C0}" type="parTrans" cxnId="{2B9D53EF-2D4E-4A37-BDF3-D86964B1366E}">
      <dgm:prSet/>
      <dgm:spPr/>
      <dgm:t>
        <a:bodyPr/>
        <a:lstStyle/>
        <a:p>
          <a:endParaRPr lang="en-US"/>
        </a:p>
      </dgm:t>
    </dgm:pt>
    <dgm:pt modelId="{AADF3D50-FC47-409F-B717-2969F3CBC122}" type="sibTrans" cxnId="{2B9D53EF-2D4E-4A37-BDF3-D86964B1366E}">
      <dgm:prSet/>
      <dgm:spPr/>
      <dgm:t>
        <a:bodyPr/>
        <a:lstStyle/>
        <a:p>
          <a:endParaRPr lang="en-US"/>
        </a:p>
      </dgm:t>
    </dgm:pt>
    <dgm:pt modelId="{59EBB54A-B05E-4B0D-B905-075C5F7683BC}" type="pres">
      <dgm:prSet presAssocID="{4D0CF3ED-0245-445E-8581-F78F69CFE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FDDE70-C250-4FAC-ACB3-E5D4A09F3F57}" type="pres">
      <dgm:prSet presAssocID="{30B218FA-4C1B-4D18-9295-9FE92229C853}" presName="composite" presStyleCnt="0"/>
      <dgm:spPr/>
    </dgm:pt>
    <dgm:pt modelId="{29443652-C2F6-4E49-92DC-6769546F5912}" type="pres">
      <dgm:prSet presAssocID="{30B218FA-4C1B-4D18-9295-9FE92229C85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9A327-8FF9-4C06-B648-E3E33EA273B8}" type="pres">
      <dgm:prSet presAssocID="{30B218FA-4C1B-4D18-9295-9FE92229C85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E647E-DEF9-47CE-86B9-5E469A732025}" type="pres">
      <dgm:prSet presAssocID="{B2F11DDA-79E3-4C86-99C0-F52111D5B938}" presName="space" presStyleCnt="0"/>
      <dgm:spPr/>
    </dgm:pt>
    <dgm:pt modelId="{8A6DA0C4-A207-46C2-B19A-75E786E66C6A}" type="pres">
      <dgm:prSet presAssocID="{607B4246-6DF5-4E59-A8C9-FEAF76B31A0C}" presName="composite" presStyleCnt="0"/>
      <dgm:spPr/>
    </dgm:pt>
    <dgm:pt modelId="{DEEFD3F6-60EB-4D3E-8883-3ED8BB72DB84}" type="pres">
      <dgm:prSet presAssocID="{607B4246-6DF5-4E59-A8C9-FEAF76B31A0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D3F24-9886-4C77-A540-833EF29A2D30}" type="pres">
      <dgm:prSet presAssocID="{607B4246-6DF5-4E59-A8C9-FEAF76B31A0C}" presName="desTx" presStyleLbl="alignAccFollowNode1" presStyleIdx="1" presStyleCnt="4" custLinFactNeighborX="-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E005C-B2AE-48B3-A2B4-146ED59E342F}" type="pres">
      <dgm:prSet presAssocID="{1A57A764-54BC-4A72-9B91-66C4C179D466}" presName="space" presStyleCnt="0"/>
      <dgm:spPr/>
    </dgm:pt>
    <dgm:pt modelId="{577EE491-E126-4BFE-8C09-4DFD7FDD3E2D}" type="pres">
      <dgm:prSet presAssocID="{36F087F5-3B0C-4C7F-9300-CA78B24FE0C3}" presName="composite" presStyleCnt="0"/>
      <dgm:spPr/>
    </dgm:pt>
    <dgm:pt modelId="{5D535A06-E682-40AF-BB8C-4FB0127208AD}" type="pres">
      <dgm:prSet presAssocID="{36F087F5-3B0C-4C7F-9300-CA78B24FE0C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03E02-16B4-457F-B3B7-F93208AB5432}" type="pres">
      <dgm:prSet presAssocID="{36F087F5-3B0C-4C7F-9300-CA78B24FE0C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9A7-4841-4D4B-A768-047237943B08}" type="pres">
      <dgm:prSet presAssocID="{664A1514-6157-4851-816E-910C42F28847}" presName="space" presStyleCnt="0"/>
      <dgm:spPr/>
    </dgm:pt>
    <dgm:pt modelId="{F65E2B52-FE5B-4BAB-AD8D-AA46C5EA8F65}" type="pres">
      <dgm:prSet presAssocID="{D2726E58-DEB4-46E7-9EF1-7B301FBFDE18}" presName="composite" presStyleCnt="0"/>
      <dgm:spPr/>
    </dgm:pt>
    <dgm:pt modelId="{A0903C86-0E3A-441F-BAB3-9AFC9FD6A416}" type="pres">
      <dgm:prSet presAssocID="{D2726E58-DEB4-46E7-9EF1-7B301FBFDE1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C70FD-C70F-46F8-9ACE-580A736A5FA7}" type="pres">
      <dgm:prSet presAssocID="{D2726E58-DEB4-46E7-9EF1-7B301FBFDE1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2C21A-1C0B-43ED-B7D2-CD003E51E9A0}" type="presOf" srcId="{91E84F65-45E2-4C40-9CDD-C5C0D9AE1238}" destId="{0AFC70FD-C70F-46F8-9ACE-580A736A5FA7}" srcOrd="0" destOrd="0" presId="urn:microsoft.com/office/officeart/2005/8/layout/hList1"/>
    <dgm:cxn modelId="{13E78A9A-BE33-4543-8924-2CBFCBF06F0D}" srcId="{607B4246-6DF5-4E59-A8C9-FEAF76B31A0C}" destId="{FC780A75-67C8-40C8-944E-F189B62F82B6}" srcOrd="0" destOrd="0" parTransId="{B3E42CE3-DBDB-492D-99BE-F964E49ED4F2}" sibTransId="{D316D94D-F6ED-4EF5-B41D-CA5769B6CD8E}"/>
    <dgm:cxn modelId="{61DBF1B8-BC3B-4CF7-8051-DA545BBC3C9F}" type="presOf" srcId="{D25275A0-DA3A-4604-A62C-E471CB6BABA6}" destId="{C9003E02-16B4-457F-B3B7-F93208AB5432}" srcOrd="0" destOrd="2" presId="urn:microsoft.com/office/officeart/2005/8/layout/hList1"/>
    <dgm:cxn modelId="{EA6A5D94-6D22-4A34-A36A-881E6ECC7CC7}" srcId="{D2726E58-DEB4-46E7-9EF1-7B301FBFDE18}" destId="{91E84F65-45E2-4C40-9CDD-C5C0D9AE1238}" srcOrd="0" destOrd="0" parTransId="{E8F8F56F-D6D5-47DB-8760-C6EF232B38C3}" sibTransId="{8DF45E7E-F2C1-4520-8612-6FCC407038BC}"/>
    <dgm:cxn modelId="{78C92ADC-9908-4B1D-B75B-C83BB5B1DED8}" type="presOf" srcId="{93083BBF-060F-4225-BF1C-C38FDF095ECC}" destId="{48E9A327-8FF9-4C06-B648-E3E33EA273B8}" srcOrd="0" destOrd="0" presId="urn:microsoft.com/office/officeart/2005/8/layout/hList1"/>
    <dgm:cxn modelId="{633E1920-E5A3-4E00-854C-A50289F60804}" srcId="{36F087F5-3B0C-4C7F-9300-CA78B24FE0C3}" destId="{6F5049F2-ED9E-44B9-9E5D-E3ED3FC4C63D}" srcOrd="1" destOrd="0" parTransId="{FA3FB9D4-8E05-400B-884D-555A909EC10B}" sibTransId="{8AEDC51B-A953-4963-B8E6-A731A811E6D5}"/>
    <dgm:cxn modelId="{13DD9CC6-9FCB-4271-A599-23CF968F6482}" srcId="{607B4246-6DF5-4E59-A8C9-FEAF76B31A0C}" destId="{B4D32BE3-02F3-448F-A6C2-57CA5C18711C}" srcOrd="2" destOrd="0" parTransId="{6EFB9FDD-6E2E-4F7F-9B17-B465A0D0BD99}" sibTransId="{4A07E4E9-748B-4F98-8544-0F166F063F99}"/>
    <dgm:cxn modelId="{3D88BEB1-8E43-42F6-9DC7-A33A3A59F20A}" type="presOf" srcId="{D2726E58-DEB4-46E7-9EF1-7B301FBFDE18}" destId="{A0903C86-0E3A-441F-BAB3-9AFC9FD6A416}" srcOrd="0" destOrd="0" presId="urn:microsoft.com/office/officeart/2005/8/layout/hList1"/>
    <dgm:cxn modelId="{0471A31C-3DBF-4A42-818D-202435F432F6}" srcId="{D2726E58-DEB4-46E7-9EF1-7B301FBFDE18}" destId="{369B0554-0AD3-47AA-947F-043AF69018B5}" srcOrd="2" destOrd="0" parTransId="{4BBFE6B9-3427-4C5C-81E9-4CD20E52F7F2}" sibTransId="{9F98D315-7B43-43AF-B2AC-725CDBC4BACA}"/>
    <dgm:cxn modelId="{EE2B4170-2BF2-4842-A491-BE5A9AB86462}" srcId="{36F087F5-3B0C-4C7F-9300-CA78B24FE0C3}" destId="{D25275A0-DA3A-4604-A62C-E471CB6BABA6}" srcOrd="2" destOrd="0" parTransId="{C2B04272-149B-4AC5-8821-22244F4DC88A}" sibTransId="{9EF8603D-DB18-46B6-946D-CAA5AB286ADB}"/>
    <dgm:cxn modelId="{2F0AD6C4-AE58-46B9-9854-F934192373CB}" type="presOf" srcId="{A4685C59-C0D6-4D01-A72A-13AF3FAB7280}" destId="{48E9A327-8FF9-4C06-B648-E3E33EA273B8}" srcOrd="0" destOrd="1" presId="urn:microsoft.com/office/officeart/2005/8/layout/hList1"/>
    <dgm:cxn modelId="{67E30D73-1B0D-4C86-9286-CCDC28A27D1D}" type="presOf" srcId="{607B4246-6DF5-4E59-A8C9-FEAF76B31A0C}" destId="{DEEFD3F6-60EB-4D3E-8883-3ED8BB72DB84}" srcOrd="0" destOrd="0" presId="urn:microsoft.com/office/officeart/2005/8/layout/hList1"/>
    <dgm:cxn modelId="{9D10F6EB-F62A-41DB-9644-B409F5DE90E2}" srcId="{30B218FA-4C1B-4D18-9295-9FE92229C853}" destId="{93083BBF-060F-4225-BF1C-C38FDF095ECC}" srcOrd="0" destOrd="0" parTransId="{1FC3E06C-40F4-47C5-845E-D3265AE81F75}" sibTransId="{F4C8F20B-990F-4439-9A0B-39F93DDE32A8}"/>
    <dgm:cxn modelId="{647EDAE2-40FA-465C-8AA6-6BFF24556FA1}" srcId="{4D0CF3ED-0245-445E-8581-F78F69CFE635}" destId="{30B218FA-4C1B-4D18-9295-9FE92229C853}" srcOrd="0" destOrd="0" parTransId="{B1B0A1CA-D1DF-4964-9FDA-76C765805BAF}" sibTransId="{B2F11DDA-79E3-4C86-99C0-F52111D5B938}"/>
    <dgm:cxn modelId="{963A7491-FFD1-416A-9C78-92AC03FF5E2F}" type="presOf" srcId="{B4D32BE3-02F3-448F-A6C2-57CA5C18711C}" destId="{62AD3F24-9886-4C77-A540-833EF29A2D30}" srcOrd="0" destOrd="2" presId="urn:microsoft.com/office/officeart/2005/8/layout/hList1"/>
    <dgm:cxn modelId="{6A7DE88A-C766-4FCE-83BF-817D627D8CB5}" srcId="{36F087F5-3B0C-4C7F-9300-CA78B24FE0C3}" destId="{8C12A5EC-A683-4CC7-88B0-55FC81F4C286}" srcOrd="0" destOrd="0" parTransId="{963D26ED-2D78-415E-9463-7D6B620EB1FA}" sibTransId="{3AA3A09D-D732-4280-B03A-F5472D8FFDA8}"/>
    <dgm:cxn modelId="{7CA4F10B-1A2F-4A41-A6CA-04DC20B656BB}" srcId="{30B218FA-4C1B-4D18-9295-9FE92229C853}" destId="{A4685C59-C0D6-4D01-A72A-13AF3FAB7280}" srcOrd="1" destOrd="0" parTransId="{9A4052A7-6EBE-4031-9465-9628CD648C0B}" sibTransId="{F97DC5CB-9AD4-4F34-A55B-28B22E46357F}"/>
    <dgm:cxn modelId="{D2258F2D-3D0A-4F30-88D5-28E1DC2E3FDB}" type="presOf" srcId="{30B218FA-4C1B-4D18-9295-9FE92229C853}" destId="{29443652-C2F6-4E49-92DC-6769546F5912}" srcOrd="0" destOrd="0" presId="urn:microsoft.com/office/officeart/2005/8/layout/hList1"/>
    <dgm:cxn modelId="{74C933E7-A764-4DC7-BB84-3B86DF27BB8D}" srcId="{4D0CF3ED-0245-445E-8581-F78F69CFE635}" destId="{D2726E58-DEB4-46E7-9EF1-7B301FBFDE18}" srcOrd="3" destOrd="0" parTransId="{92E37D09-C5C4-477C-B12A-05C732485963}" sibTransId="{2AE0B53B-97DA-469F-9BEC-B790AD96C796}"/>
    <dgm:cxn modelId="{F56F1B0F-2187-4849-A12C-DDEE3ED5AD68}" type="presOf" srcId="{5D9CAF6C-7C02-4902-B9F1-8C4EB6FD52DF}" destId="{0AFC70FD-C70F-46F8-9ACE-580A736A5FA7}" srcOrd="0" destOrd="3" presId="urn:microsoft.com/office/officeart/2005/8/layout/hList1"/>
    <dgm:cxn modelId="{2B9D53EF-2D4E-4A37-BDF3-D86964B1366E}" srcId="{D2726E58-DEB4-46E7-9EF1-7B301FBFDE18}" destId="{5D9CAF6C-7C02-4902-B9F1-8C4EB6FD52DF}" srcOrd="3" destOrd="0" parTransId="{69F9EF7D-71BE-4DEF-BD9E-7928572394C0}" sibTransId="{AADF3D50-FC47-409F-B717-2969F3CBC122}"/>
    <dgm:cxn modelId="{A4E6850D-4E2B-4B32-A0F3-A89722B53448}" type="presOf" srcId="{36F087F5-3B0C-4C7F-9300-CA78B24FE0C3}" destId="{5D535A06-E682-40AF-BB8C-4FB0127208AD}" srcOrd="0" destOrd="0" presId="urn:microsoft.com/office/officeart/2005/8/layout/hList1"/>
    <dgm:cxn modelId="{2990131C-2E44-4C63-A1CD-6EC7F63F4DDE}" type="presOf" srcId="{4D0CF3ED-0245-445E-8581-F78F69CFE635}" destId="{59EBB54A-B05E-4B0D-B905-075C5F7683BC}" srcOrd="0" destOrd="0" presId="urn:microsoft.com/office/officeart/2005/8/layout/hList1"/>
    <dgm:cxn modelId="{F094CE65-584B-4BE0-9B77-BEF7EFB918A2}" type="presOf" srcId="{369B0554-0AD3-47AA-947F-043AF69018B5}" destId="{0AFC70FD-C70F-46F8-9ACE-580A736A5FA7}" srcOrd="0" destOrd="2" presId="urn:microsoft.com/office/officeart/2005/8/layout/hList1"/>
    <dgm:cxn modelId="{2BC0E386-8047-492F-963E-DC29867D038D}" type="presOf" srcId="{8C12A5EC-A683-4CC7-88B0-55FC81F4C286}" destId="{C9003E02-16B4-457F-B3B7-F93208AB5432}" srcOrd="0" destOrd="0" presId="urn:microsoft.com/office/officeart/2005/8/layout/hList1"/>
    <dgm:cxn modelId="{28D35B8B-6051-4D7E-BAA7-D652D0984F45}" type="presOf" srcId="{A0662A83-5FD9-46E9-9E97-50955CE56B38}" destId="{62AD3F24-9886-4C77-A540-833EF29A2D30}" srcOrd="0" destOrd="1" presId="urn:microsoft.com/office/officeart/2005/8/layout/hList1"/>
    <dgm:cxn modelId="{AB567FF3-EF8F-4C70-AB83-B5BC5DAB0861}" type="presOf" srcId="{6F5049F2-ED9E-44B9-9E5D-E3ED3FC4C63D}" destId="{C9003E02-16B4-457F-B3B7-F93208AB5432}" srcOrd="0" destOrd="1" presId="urn:microsoft.com/office/officeart/2005/8/layout/hList1"/>
    <dgm:cxn modelId="{384D69A0-D959-432B-AA5E-0D554F4FAEBC}" srcId="{4D0CF3ED-0245-445E-8581-F78F69CFE635}" destId="{607B4246-6DF5-4E59-A8C9-FEAF76B31A0C}" srcOrd="1" destOrd="0" parTransId="{12341348-D321-4903-8FEE-592F5219D05F}" sibTransId="{1A57A764-54BC-4A72-9B91-66C4C179D466}"/>
    <dgm:cxn modelId="{B135DD9E-9328-4D69-AAD7-E74B47290F95}" srcId="{607B4246-6DF5-4E59-A8C9-FEAF76B31A0C}" destId="{A0662A83-5FD9-46E9-9E97-50955CE56B38}" srcOrd="1" destOrd="0" parTransId="{23A15090-E695-4166-A065-00D40BBD57ED}" sibTransId="{2AE6A806-0372-4EE8-B54F-3AC9B4B987BD}"/>
    <dgm:cxn modelId="{CCB96C49-CD42-41F8-B1CE-B5DADE1037A3}" srcId="{D2726E58-DEB4-46E7-9EF1-7B301FBFDE18}" destId="{83F774C6-8926-4DED-8243-E4FC84C24B3C}" srcOrd="1" destOrd="0" parTransId="{9B8B3782-FA26-49BC-B782-60A2582DEA21}" sibTransId="{BA543514-2EF3-4846-9FB2-4EC722124D6E}"/>
    <dgm:cxn modelId="{CCD3FCC3-E751-4D61-9432-23CF233EFF42}" type="presOf" srcId="{83F774C6-8926-4DED-8243-E4FC84C24B3C}" destId="{0AFC70FD-C70F-46F8-9ACE-580A736A5FA7}" srcOrd="0" destOrd="1" presId="urn:microsoft.com/office/officeart/2005/8/layout/hList1"/>
    <dgm:cxn modelId="{AB1ECF73-8D44-465D-952C-63F9F8494DC9}" type="presOf" srcId="{FC780A75-67C8-40C8-944E-F189B62F82B6}" destId="{62AD3F24-9886-4C77-A540-833EF29A2D30}" srcOrd="0" destOrd="0" presId="urn:microsoft.com/office/officeart/2005/8/layout/hList1"/>
    <dgm:cxn modelId="{CF2BC41A-5F06-4F6B-BFE5-5A0A53AA7207}" srcId="{4D0CF3ED-0245-445E-8581-F78F69CFE635}" destId="{36F087F5-3B0C-4C7F-9300-CA78B24FE0C3}" srcOrd="2" destOrd="0" parTransId="{AC597D7E-12E6-4207-BCE4-62080A448AC0}" sibTransId="{664A1514-6157-4851-816E-910C42F28847}"/>
    <dgm:cxn modelId="{A6659C2A-D4D8-4918-879F-59CD2138C814}" type="presParOf" srcId="{59EBB54A-B05E-4B0D-B905-075C5F7683BC}" destId="{8FFDDE70-C250-4FAC-ACB3-E5D4A09F3F57}" srcOrd="0" destOrd="0" presId="urn:microsoft.com/office/officeart/2005/8/layout/hList1"/>
    <dgm:cxn modelId="{D8AF9ADC-AACD-4D45-86FF-40D2B6BF71AB}" type="presParOf" srcId="{8FFDDE70-C250-4FAC-ACB3-E5D4A09F3F57}" destId="{29443652-C2F6-4E49-92DC-6769546F5912}" srcOrd="0" destOrd="0" presId="urn:microsoft.com/office/officeart/2005/8/layout/hList1"/>
    <dgm:cxn modelId="{10F85ECD-2B79-49AD-A104-FFC369755794}" type="presParOf" srcId="{8FFDDE70-C250-4FAC-ACB3-E5D4A09F3F57}" destId="{48E9A327-8FF9-4C06-B648-E3E33EA273B8}" srcOrd="1" destOrd="0" presId="urn:microsoft.com/office/officeart/2005/8/layout/hList1"/>
    <dgm:cxn modelId="{55BACFEF-A179-4E32-A3E7-EAADB111EF69}" type="presParOf" srcId="{59EBB54A-B05E-4B0D-B905-075C5F7683BC}" destId="{840E647E-DEF9-47CE-86B9-5E469A732025}" srcOrd="1" destOrd="0" presId="urn:microsoft.com/office/officeart/2005/8/layout/hList1"/>
    <dgm:cxn modelId="{5C028696-4CC0-4C54-95BA-BEE66A54E18C}" type="presParOf" srcId="{59EBB54A-B05E-4B0D-B905-075C5F7683BC}" destId="{8A6DA0C4-A207-46C2-B19A-75E786E66C6A}" srcOrd="2" destOrd="0" presId="urn:microsoft.com/office/officeart/2005/8/layout/hList1"/>
    <dgm:cxn modelId="{E1B86B7E-B1DC-4B32-BEFF-F02DDA11389A}" type="presParOf" srcId="{8A6DA0C4-A207-46C2-B19A-75E786E66C6A}" destId="{DEEFD3F6-60EB-4D3E-8883-3ED8BB72DB84}" srcOrd="0" destOrd="0" presId="urn:microsoft.com/office/officeart/2005/8/layout/hList1"/>
    <dgm:cxn modelId="{D12B8DB1-8320-47C8-9BEB-FD0982A2C7D5}" type="presParOf" srcId="{8A6DA0C4-A207-46C2-B19A-75E786E66C6A}" destId="{62AD3F24-9886-4C77-A540-833EF29A2D30}" srcOrd="1" destOrd="0" presId="urn:microsoft.com/office/officeart/2005/8/layout/hList1"/>
    <dgm:cxn modelId="{F34F6B0D-7746-4EF6-A3F9-AA6EECF4CC5E}" type="presParOf" srcId="{59EBB54A-B05E-4B0D-B905-075C5F7683BC}" destId="{B05E005C-B2AE-48B3-A2B4-146ED59E342F}" srcOrd="3" destOrd="0" presId="urn:microsoft.com/office/officeart/2005/8/layout/hList1"/>
    <dgm:cxn modelId="{BF6B1AC6-BB8C-4C2E-9E56-E85EAF7F0B9B}" type="presParOf" srcId="{59EBB54A-B05E-4B0D-B905-075C5F7683BC}" destId="{577EE491-E126-4BFE-8C09-4DFD7FDD3E2D}" srcOrd="4" destOrd="0" presId="urn:microsoft.com/office/officeart/2005/8/layout/hList1"/>
    <dgm:cxn modelId="{90EC3E08-A377-4E59-92F4-B297976E2CE5}" type="presParOf" srcId="{577EE491-E126-4BFE-8C09-4DFD7FDD3E2D}" destId="{5D535A06-E682-40AF-BB8C-4FB0127208AD}" srcOrd="0" destOrd="0" presId="urn:microsoft.com/office/officeart/2005/8/layout/hList1"/>
    <dgm:cxn modelId="{84F5DD01-3AAB-4B5E-9A94-3F76F1400857}" type="presParOf" srcId="{577EE491-E126-4BFE-8C09-4DFD7FDD3E2D}" destId="{C9003E02-16B4-457F-B3B7-F93208AB5432}" srcOrd="1" destOrd="0" presId="urn:microsoft.com/office/officeart/2005/8/layout/hList1"/>
    <dgm:cxn modelId="{32569B07-C403-4C6E-8AE3-735973C02BED}" type="presParOf" srcId="{59EBB54A-B05E-4B0D-B905-075C5F7683BC}" destId="{746959A7-4841-4D4B-A768-047237943B08}" srcOrd="5" destOrd="0" presId="urn:microsoft.com/office/officeart/2005/8/layout/hList1"/>
    <dgm:cxn modelId="{09F5BA80-A45D-4861-B471-0E13EDC28B2F}" type="presParOf" srcId="{59EBB54A-B05E-4B0D-B905-075C5F7683BC}" destId="{F65E2B52-FE5B-4BAB-AD8D-AA46C5EA8F65}" srcOrd="6" destOrd="0" presId="urn:microsoft.com/office/officeart/2005/8/layout/hList1"/>
    <dgm:cxn modelId="{5BB93C36-FC34-4715-8357-83A7D9FEAF73}" type="presParOf" srcId="{F65E2B52-FE5B-4BAB-AD8D-AA46C5EA8F65}" destId="{A0903C86-0E3A-441F-BAB3-9AFC9FD6A416}" srcOrd="0" destOrd="0" presId="urn:microsoft.com/office/officeart/2005/8/layout/hList1"/>
    <dgm:cxn modelId="{7601580A-8058-4042-BA23-956BC665EB6A}" type="presParOf" srcId="{F65E2B52-FE5B-4BAB-AD8D-AA46C5EA8F65}" destId="{0AFC70FD-C70F-46F8-9ACE-580A736A5FA7}" srcOrd="1" destOrd="0" presId="urn:microsoft.com/office/officeart/2005/8/layout/hList1"/>
  </dgm:cxnLst>
  <dgm:bg/>
  <dgm:whole>
    <a:ln w="19050">
      <a:solidFill>
        <a:schemeClr val="accent1">
          <a:lumMod val="75000"/>
        </a:schemeClr>
      </a:solidFill>
      <a:prstDash val="lg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0CF3ED-0245-445E-8581-F78F69CFE63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B218FA-4C1B-4D18-9295-9FE92229C853}">
      <dgm:prSet phldrT="[Text]"/>
      <dgm:spPr/>
      <dgm:t>
        <a:bodyPr/>
        <a:lstStyle/>
        <a:p>
          <a:r>
            <a:rPr lang="en-US" dirty="0"/>
            <a:t>Karakteristike transformacionog procesa</a:t>
          </a:r>
        </a:p>
      </dgm:t>
    </dgm:pt>
    <dgm:pt modelId="{B1B0A1CA-D1DF-4964-9FDA-76C765805BAF}" type="parTrans" cxnId="{647EDAE2-40FA-465C-8AA6-6BFF24556FA1}">
      <dgm:prSet/>
      <dgm:spPr/>
      <dgm:t>
        <a:bodyPr/>
        <a:lstStyle/>
        <a:p>
          <a:endParaRPr lang="en-US"/>
        </a:p>
      </dgm:t>
    </dgm:pt>
    <dgm:pt modelId="{B2F11DDA-79E3-4C86-99C0-F52111D5B938}" type="sibTrans" cxnId="{647EDAE2-40FA-465C-8AA6-6BFF24556FA1}">
      <dgm:prSet/>
      <dgm:spPr/>
      <dgm:t>
        <a:bodyPr/>
        <a:lstStyle/>
        <a:p>
          <a:endParaRPr lang="en-US"/>
        </a:p>
      </dgm:t>
    </dgm:pt>
    <dgm:pt modelId="{93083BBF-060F-4225-BF1C-C38FDF095ECC}">
      <dgm:prSet phldrT="[Text]"/>
      <dgm:spPr/>
      <dgm:t>
        <a:bodyPr/>
        <a:lstStyle/>
        <a:p>
          <a:r>
            <a:rPr lang="en-US" dirty="0"/>
            <a:t>Proizvodna preduzeća</a:t>
          </a:r>
        </a:p>
      </dgm:t>
    </dgm:pt>
    <dgm:pt modelId="{1FC3E06C-40F4-47C5-845E-D3265AE81F75}" type="parTrans" cxnId="{9D10F6EB-F62A-41DB-9644-B409F5DE90E2}">
      <dgm:prSet/>
      <dgm:spPr/>
      <dgm:t>
        <a:bodyPr/>
        <a:lstStyle/>
        <a:p>
          <a:endParaRPr lang="en-US"/>
        </a:p>
      </dgm:t>
    </dgm:pt>
    <dgm:pt modelId="{F4C8F20B-990F-4439-9A0B-39F93DDE32A8}" type="sibTrans" cxnId="{9D10F6EB-F62A-41DB-9644-B409F5DE90E2}">
      <dgm:prSet/>
      <dgm:spPr/>
      <dgm:t>
        <a:bodyPr/>
        <a:lstStyle/>
        <a:p>
          <a:endParaRPr lang="en-US"/>
        </a:p>
      </dgm:t>
    </dgm:pt>
    <dgm:pt modelId="{A4685C59-C0D6-4D01-A72A-13AF3FAB7280}">
      <dgm:prSet phldrT="[Text]"/>
      <dgm:spPr/>
      <dgm:t>
        <a:bodyPr/>
        <a:lstStyle/>
        <a:p>
          <a:r>
            <a:rPr lang="en-US" dirty="0"/>
            <a:t>Uslužna preduzeća</a:t>
          </a:r>
        </a:p>
      </dgm:t>
    </dgm:pt>
    <dgm:pt modelId="{9A4052A7-6EBE-4031-9465-9628CD648C0B}" type="parTrans" cxnId="{7CA4F10B-1A2F-4A41-A6CA-04DC20B656BB}">
      <dgm:prSet/>
      <dgm:spPr/>
      <dgm:t>
        <a:bodyPr/>
        <a:lstStyle/>
        <a:p>
          <a:endParaRPr lang="en-US"/>
        </a:p>
      </dgm:t>
    </dgm:pt>
    <dgm:pt modelId="{F97DC5CB-9AD4-4F34-A55B-28B22E46357F}" type="sibTrans" cxnId="{7CA4F10B-1A2F-4A41-A6CA-04DC20B656BB}">
      <dgm:prSet/>
      <dgm:spPr/>
      <dgm:t>
        <a:bodyPr/>
        <a:lstStyle/>
        <a:p>
          <a:endParaRPr lang="en-US"/>
        </a:p>
      </dgm:t>
    </dgm:pt>
    <dgm:pt modelId="{607B4246-6DF5-4E59-A8C9-FEAF76B31A0C}">
      <dgm:prSet phldrT="[Text]"/>
      <dgm:spPr/>
      <dgm:t>
        <a:bodyPr/>
        <a:lstStyle/>
        <a:p>
          <a:r>
            <a:rPr lang="en-US" dirty="0"/>
            <a:t>Veličina preduzeća</a:t>
          </a:r>
        </a:p>
      </dgm:t>
    </dgm:pt>
    <dgm:pt modelId="{12341348-D321-4903-8FEE-592F5219D05F}" type="parTrans" cxnId="{384D69A0-D959-432B-AA5E-0D554F4FAEBC}">
      <dgm:prSet/>
      <dgm:spPr/>
      <dgm:t>
        <a:bodyPr/>
        <a:lstStyle/>
        <a:p>
          <a:endParaRPr lang="en-US"/>
        </a:p>
      </dgm:t>
    </dgm:pt>
    <dgm:pt modelId="{1A57A764-54BC-4A72-9B91-66C4C179D466}" type="sibTrans" cxnId="{384D69A0-D959-432B-AA5E-0D554F4FAEBC}">
      <dgm:prSet/>
      <dgm:spPr/>
      <dgm:t>
        <a:bodyPr/>
        <a:lstStyle/>
        <a:p>
          <a:endParaRPr lang="en-US"/>
        </a:p>
      </dgm:t>
    </dgm:pt>
    <dgm:pt modelId="{FC780A75-67C8-40C8-944E-F189B62F82B6}">
      <dgm:prSet phldrT="[Text]"/>
      <dgm:spPr/>
      <dgm:t>
        <a:bodyPr/>
        <a:lstStyle/>
        <a:p>
          <a:r>
            <a:rPr lang="en-US" dirty="0"/>
            <a:t>Mikro i mala preduzeća</a:t>
          </a:r>
        </a:p>
      </dgm:t>
    </dgm:pt>
    <dgm:pt modelId="{B3E42CE3-DBDB-492D-99BE-F964E49ED4F2}" type="parTrans" cxnId="{13E78A9A-BE33-4543-8924-2CBFCBF06F0D}">
      <dgm:prSet/>
      <dgm:spPr/>
      <dgm:t>
        <a:bodyPr/>
        <a:lstStyle/>
        <a:p>
          <a:endParaRPr lang="en-US"/>
        </a:p>
      </dgm:t>
    </dgm:pt>
    <dgm:pt modelId="{D316D94D-F6ED-4EF5-B41D-CA5769B6CD8E}" type="sibTrans" cxnId="{13E78A9A-BE33-4543-8924-2CBFCBF06F0D}">
      <dgm:prSet/>
      <dgm:spPr/>
      <dgm:t>
        <a:bodyPr/>
        <a:lstStyle/>
        <a:p>
          <a:endParaRPr lang="en-US"/>
        </a:p>
      </dgm:t>
    </dgm:pt>
    <dgm:pt modelId="{36F087F5-3B0C-4C7F-9300-CA78B24FE0C3}">
      <dgm:prSet phldrT="[Text]"/>
      <dgm:spPr/>
      <dgm:t>
        <a:bodyPr/>
        <a:lstStyle/>
        <a:p>
          <a:r>
            <a:rPr lang="en-US" dirty="0"/>
            <a:t>Vlasništvo</a:t>
          </a:r>
        </a:p>
      </dgm:t>
    </dgm:pt>
    <dgm:pt modelId="{AC597D7E-12E6-4207-BCE4-62080A448AC0}" type="parTrans" cxnId="{CF2BC41A-5F06-4F6B-BFE5-5A0A53AA7207}">
      <dgm:prSet/>
      <dgm:spPr/>
      <dgm:t>
        <a:bodyPr/>
        <a:lstStyle/>
        <a:p>
          <a:endParaRPr lang="en-US"/>
        </a:p>
      </dgm:t>
    </dgm:pt>
    <dgm:pt modelId="{664A1514-6157-4851-816E-910C42F28847}" type="sibTrans" cxnId="{CF2BC41A-5F06-4F6B-BFE5-5A0A53AA7207}">
      <dgm:prSet/>
      <dgm:spPr/>
      <dgm:t>
        <a:bodyPr/>
        <a:lstStyle/>
        <a:p>
          <a:endParaRPr lang="en-US"/>
        </a:p>
      </dgm:t>
    </dgm:pt>
    <dgm:pt modelId="{8C12A5EC-A683-4CC7-88B0-55FC81F4C286}">
      <dgm:prSet phldrT="[Text]"/>
      <dgm:spPr/>
      <dgm:t>
        <a:bodyPr/>
        <a:lstStyle/>
        <a:p>
          <a:r>
            <a:rPr lang="en-US" dirty="0"/>
            <a:t>Samostalno (inokosno) vlasništvo</a:t>
          </a:r>
        </a:p>
      </dgm:t>
    </dgm:pt>
    <dgm:pt modelId="{963D26ED-2D78-415E-9463-7D6B620EB1FA}" type="parTrans" cxnId="{6A7DE88A-C766-4FCE-83BF-817D627D8CB5}">
      <dgm:prSet/>
      <dgm:spPr/>
      <dgm:t>
        <a:bodyPr/>
        <a:lstStyle/>
        <a:p>
          <a:endParaRPr lang="en-US"/>
        </a:p>
      </dgm:t>
    </dgm:pt>
    <dgm:pt modelId="{3AA3A09D-D732-4280-B03A-F5472D8FFDA8}" type="sibTrans" cxnId="{6A7DE88A-C766-4FCE-83BF-817D627D8CB5}">
      <dgm:prSet/>
      <dgm:spPr/>
      <dgm:t>
        <a:bodyPr/>
        <a:lstStyle/>
        <a:p>
          <a:endParaRPr lang="en-US"/>
        </a:p>
      </dgm:t>
    </dgm:pt>
    <dgm:pt modelId="{6F5049F2-ED9E-44B9-9E5D-E3ED3FC4C63D}">
      <dgm:prSet phldrT="[Text]"/>
      <dgm:spPr/>
      <dgm:t>
        <a:bodyPr/>
        <a:lstStyle/>
        <a:p>
          <a:r>
            <a:rPr lang="en-US" dirty="0"/>
            <a:t>Partnerstvo</a:t>
          </a:r>
        </a:p>
      </dgm:t>
    </dgm:pt>
    <dgm:pt modelId="{FA3FB9D4-8E05-400B-884D-555A909EC10B}" type="parTrans" cxnId="{633E1920-E5A3-4E00-854C-A50289F60804}">
      <dgm:prSet/>
      <dgm:spPr/>
      <dgm:t>
        <a:bodyPr/>
        <a:lstStyle/>
        <a:p>
          <a:endParaRPr lang="en-US"/>
        </a:p>
      </dgm:t>
    </dgm:pt>
    <dgm:pt modelId="{8AEDC51B-A953-4963-B8E6-A731A811E6D5}" type="sibTrans" cxnId="{633E1920-E5A3-4E00-854C-A50289F60804}">
      <dgm:prSet/>
      <dgm:spPr/>
      <dgm:t>
        <a:bodyPr/>
        <a:lstStyle/>
        <a:p>
          <a:endParaRPr lang="en-US"/>
        </a:p>
      </dgm:t>
    </dgm:pt>
    <dgm:pt modelId="{D2726E58-DEB4-46E7-9EF1-7B301FBFDE18}">
      <dgm:prSet phldrT="[Text]"/>
      <dgm:spPr/>
      <dgm:t>
        <a:bodyPr/>
        <a:lstStyle/>
        <a:p>
          <a:r>
            <a:rPr lang="en-US" dirty="0"/>
            <a:t>Pravni oblik</a:t>
          </a:r>
        </a:p>
      </dgm:t>
    </dgm:pt>
    <dgm:pt modelId="{92E37D09-C5C4-477C-B12A-05C732485963}" type="parTrans" cxnId="{74C933E7-A764-4DC7-BB84-3B86DF27BB8D}">
      <dgm:prSet/>
      <dgm:spPr/>
      <dgm:t>
        <a:bodyPr/>
        <a:lstStyle/>
        <a:p>
          <a:endParaRPr lang="en-US"/>
        </a:p>
      </dgm:t>
    </dgm:pt>
    <dgm:pt modelId="{2AE0B53B-97DA-469F-9BEC-B790AD96C796}" type="sibTrans" cxnId="{74C933E7-A764-4DC7-BB84-3B86DF27BB8D}">
      <dgm:prSet/>
      <dgm:spPr/>
      <dgm:t>
        <a:bodyPr/>
        <a:lstStyle/>
        <a:p>
          <a:endParaRPr lang="en-US"/>
        </a:p>
      </dgm:t>
    </dgm:pt>
    <dgm:pt modelId="{A0662A83-5FD9-46E9-9E97-50955CE56B38}">
      <dgm:prSet phldrT="[Text]"/>
      <dgm:spPr/>
      <dgm:t>
        <a:bodyPr/>
        <a:lstStyle/>
        <a:p>
          <a:r>
            <a:rPr lang="en-US" dirty="0"/>
            <a:t>Srednja preduzeća</a:t>
          </a:r>
        </a:p>
      </dgm:t>
    </dgm:pt>
    <dgm:pt modelId="{23A15090-E695-4166-A065-00D40BBD57ED}" type="parTrans" cxnId="{B135DD9E-9328-4D69-AAD7-E74B47290F95}">
      <dgm:prSet/>
      <dgm:spPr/>
      <dgm:t>
        <a:bodyPr/>
        <a:lstStyle/>
        <a:p>
          <a:endParaRPr lang="en-US"/>
        </a:p>
      </dgm:t>
    </dgm:pt>
    <dgm:pt modelId="{2AE6A806-0372-4EE8-B54F-3AC9B4B987BD}" type="sibTrans" cxnId="{B135DD9E-9328-4D69-AAD7-E74B47290F95}">
      <dgm:prSet/>
      <dgm:spPr/>
      <dgm:t>
        <a:bodyPr/>
        <a:lstStyle/>
        <a:p>
          <a:endParaRPr lang="en-US"/>
        </a:p>
      </dgm:t>
    </dgm:pt>
    <dgm:pt modelId="{B4D32BE3-02F3-448F-A6C2-57CA5C18711C}">
      <dgm:prSet phldrT="[Text]"/>
      <dgm:spPr/>
      <dgm:t>
        <a:bodyPr/>
        <a:lstStyle/>
        <a:p>
          <a:r>
            <a:rPr lang="en-US" dirty="0"/>
            <a:t>Velika preduzeća</a:t>
          </a:r>
        </a:p>
      </dgm:t>
    </dgm:pt>
    <dgm:pt modelId="{6EFB9FDD-6E2E-4F7F-9B17-B465A0D0BD99}" type="parTrans" cxnId="{13DD9CC6-9FCB-4271-A599-23CF968F6482}">
      <dgm:prSet/>
      <dgm:spPr/>
      <dgm:t>
        <a:bodyPr/>
        <a:lstStyle/>
        <a:p>
          <a:endParaRPr lang="en-US"/>
        </a:p>
      </dgm:t>
    </dgm:pt>
    <dgm:pt modelId="{4A07E4E9-748B-4F98-8544-0F166F063F99}" type="sibTrans" cxnId="{13DD9CC6-9FCB-4271-A599-23CF968F6482}">
      <dgm:prSet/>
      <dgm:spPr/>
      <dgm:t>
        <a:bodyPr/>
        <a:lstStyle/>
        <a:p>
          <a:endParaRPr lang="en-US"/>
        </a:p>
      </dgm:t>
    </dgm:pt>
    <dgm:pt modelId="{D25275A0-DA3A-4604-A62C-E471CB6BABA6}">
      <dgm:prSet phldrT="[Text]"/>
      <dgm:spPr/>
      <dgm:t>
        <a:bodyPr/>
        <a:lstStyle/>
        <a:p>
          <a:r>
            <a:rPr lang="en-US" dirty="0"/>
            <a:t>Korporacije</a:t>
          </a:r>
        </a:p>
      </dgm:t>
    </dgm:pt>
    <dgm:pt modelId="{C2B04272-149B-4AC5-8821-22244F4DC88A}" type="parTrans" cxnId="{EE2B4170-2BF2-4842-A491-BE5A9AB86462}">
      <dgm:prSet/>
      <dgm:spPr/>
      <dgm:t>
        <a:bodyPr/>
        <a:lstStyle/>
        <a:p>
          <a:endParaRPr lang="en-US"/>
        </a:p>
      </dgm:t>
    </dgm:pt>
    <dgm:pt modelId="{9EF8603D-DB18-46B6-946D-CAA5AB286ADB}" type="sibTrans" cxnId="{EE2B4170-2BF2-4842-A491-BE5A9AB86462}">
      <dgm:prSet/>
      <dgm:spPr/>
      <dgm:t>
        <a:bodyPr/>
        <a:lstStyle/>
        <a:p>
          <a:endParaRPr lang="en-US"/>
        </a:p>
      </dgm:t>
    </dgm:pt>
    <dgm:pt modelId="{91E84F65-45E2-4C40-9CDD-C5C0D9AE1238}">
      <dgm:prSet phldrT="[Text]"/>
      <dgm:spPr/>
      <dgm:t>
        <a:bodyPr/>
        <a:lstStyle/>
        <a:p>
          <a:r>
            <a:rPr lang="en-US" dirty="0"/>
            <a:t>Ortačka društva</a:t>
          </a:r>
        </a:p>
      </dgm:t>
    </dgm:pt>
    <dgm:pt modelId="{E8F8F56F-D6D5-47DB-8760-C6EF232B38C3}" type="parTrans" cxnId="{EA6A5D94-6D22-4A34-A36A-881E6ECC7CC7}">
      <dgm:prSet/>
      <dgm:spPr/>
      <dgm:t>
        <a:bodyPr/>
        <a:lstStyle/>
        <a:p>
          <a:endParaRPr lang="en-US"/>
        </a:p>
      </dgm:t>
    </dgm:pt>
    <dgm:pt modelId="{8DF45E7E-F2C1-4520-8612-6FCC407038BC}" type="sibTrans" cxnId="{EA6A5D94-6D22-4A34-A36A-881E6ECC7CC7}">
      <dgm:prSet/>
      <dgm:spPr/>
      <dgm:t>
        <a:bodyPr/>
        <a:lstStyle/>
        <a:p>
          <a:endParaRPr lang="en-US"/>
        </a:p>
      </dgm:t>
    </dgm:pt>
    <dgm:pt modelId="{83F774C6-8926-4DED-8243-E4FC84C24B3C}">
      <dgm:prSet phldrT="[Text]"/>
      <dgm:spPr/>
      <dgm:t>
        <a:bodyPr/>
        <a:lstStyle/>
        <a:p>
          <a:r>
            <a:rPr lang="en-US" dirty="0"/>
            <a:t>Komanditna društva</a:t>
          </a:r>
        </a:p>
      </dgm:t>
    </dgm:pt>
    <dgm:pt modelId="{9B8B3782-FA26-49BC-B782-60A2582DEA21}" type="parTrans" cxnId="{CCB96C49-CD42-41F8-B1CE-B5DADE1037A3}">
      <dgm:prSet/>
      <dgm:spPr/>
      <dgm:t>
        <a:bodyPr/>
        <a:lstStyle/>
        <a:p>
          <a:endParaRPr lang="en-US"/>
        </a:p>
      </dgm:t>
    </dgm:pt>
    <dgm:pt modelId="{BA543514-2EF3-4846-9FB2-4EC722124D6E}" type="sibTrans" cxnId="{CCB96C49-CD42-41F8-B1CE-B5DADE1037A3}">
      <dgm:prSet/>
      <dgm:spPr/>
      <dgm:t>
        <a:bodyPr/>
        <a:lstStyle/>
        <a:p>
          <a:endParaRPr lang="en-US"/>
        </a:p>
      </dgm:t>
    </dgm:pt>
    <dgm:pt modelId="{369B0554-0AD3-47AA-947F-043AF69018B5}">
      <dgm:prSet phldrT="[Text]"/>
      <dgm:spPr/>
      <dgm:t>
        <a:bodyPr/>
        <a:lstStyle/>
        <a:p>
          <a:r>
            <a:rPr lang="en-US" dirty="0"/>
            <a:t>Akcionarsko društva</a:t>
          </a:r>
        </a:p>
      </dgm:t>
    </dgm:pt>
    <dgm:pt modelId="{4BBFE6B9-3427-4C5C-81E9-4CD20E52F7F2}" type="parTrans" cxnId="{0471A31C-3DBF-4A42-818D-202435F432F6}">
      <dgm:prSet/>
      <dgm:spPr/>
      <dgm:t>
        <a:bodyPr/>
        <a:lstStyle/>
        <a:p>
          <a:endParaRPr lang="en-US"/>
        </a:p>
      </dgm:t>
    </dgm:pt>
    <dgm:pt modelId="{9F98D315-7B43-43AF-B2AC-725CDBC4BACA}" type="sibTrans" cxnId="{0471A31C-3DBF-4A42-818D-202435F432F6}">
      <dgm:prSet/>
      <dgm:spPr/>
      <dgm:t>
        <a:bodyPr/>
        <a:lstStyle/>
        <a:p>
          <a:endParaRPr lang="en-US"/>
        </a:p>
      </dgm:t>
    </dgm:pt>
    <dgm:pt modelId="{5D9CAF6C-7C02-4902-B9F1-8C4EB6FD52DF}">
      <dgm:prSet phldrT="[Text]"/>
      <dgm:spPr/>
      <dgm:t>
        <a:bodyPr/>
        <a:lstStyle/>
        <a:p>
          <a:r>
            <a:rPr lang="en-US" dirty="0"/>
            <a:t>Društva sa ograničenom odgovornošću</a:t>
          </a:r>
        </a:p>
      </dgm:t>
    </dgm:pt>
    <dgm:pt modelId="{69F9EF7D-71BE-4DEF-BD9E-7928572394C0}" type="parTrans" cxnId="{2B9D53EF-2D4E-4A37-BDF3-D86964B1366E}">
      <dgm:prSet/>
      <dgm:spPr/>
      <dgm:t>
        <a:bodyPr/>
        <a:lstStyle/>
        <a:p>
          <a:endParaRPr lang="en-US"/>
        </a:p>
      </dgm:t>
    </dgm:pt>
    <dgm:pt modelId="{AADF3D50-FC47-409F-B717-2969F3CBC122}" type="sibTrans" cxnId="{2B9D53EF-2D4E-4A37-BDF3-D86964B1366E}">
      <dgm:prSet/>
      <dgm:spPr/>
      <dgm:t>
        <a:bodyPr/>
        <a:lstStyle/>
        <a:p>
          <a:endParaRPr lang="en-US"/>
        </a:p>
      </dgm:t>
    </dgm:pt>
    <dgm:pt modelId="{59EBB54A-B05E-4B0D-B905-075C5F7683BC}" type="pres">
      <dgm:prSet presAssocID="{4D0CF3ED-0245-445E-8581-F78F69CFE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FDDE70-C250-4FAC-ACB3-E5D4A09F3F57}" type="pres">
      <dgm:prSet presAssocID="{30B218FA-4C1B-4D18-9295-9FE92229C853}" presName="composite" presStyleCnt="0"/>
      <dgm:spPr/>
    </dgm:pt>
    <dgm:pt modelId="{29443652-C2F6-4E49-92DC-6769546F5912}" type="pres">
      <dgm:prSet presAssocID="{30B218FA-4C1B-4D18-9295-9FE92229C85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9A327-8FF9-4C06-B648-E3E33EA273B8}" type="pres">
      <dgm:prSet presAssocID="{30B218FA-4C1B-4D18-9295-9FE92229C85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E647E-DEF9-47CE-86B9-5E469A732025}" type="pres">
      <dgm:prSet presAssocID="{B2F11DDA-79E3-4C86-99C0-F52111D5B938}" presName="space" presStyleCnt="0"/>
      <dgm:spPr/>
    </dgm:pt>
    <dgm:pt modelId="{8A6DA0C4-A207-46C2-B19A-75E786E66C6A}" type="pres">
      <dgm:prSet presAssocID="{607B4246-6DF5-4E59-A8C9-FEAF76B31A0C}" presName="composite" presStyleCnt="0"/>
      <dgm:spPr/>
    </dgm:pt>
    <dgm:pt modelId="{DEEFD3F6-60EB-4D3E-8883-3ED8BB72DB84}" type="pres">
      <dgm:prSet presAssocID="{607B4246-6DF5-4E59-A8C9-FEAF76B31A0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D3F24-9886-4C77-A540-833EF29A2D30}" type="pres">
      <dgm:prSet presAssocID="{607B4246-6DF5-4E59-A8C9-FEAF76B31A0C}" presName="desTx" presStyleLbl="alignAccFollowNode1" presStyleIdx="1" presStyleCnt="4" custLinFactNeighborX="-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E005C-B2AE-48B3-A2B4-146ED59E342F}" type="pres">
      <dgm:prSet presAssocID="{1A57A764-54BC-4A72-9B91-66C4C179D466}" presName="space" presStyleCnt="0"/>
      <dgm:spPr/>
    </dgm:pt>
    <dgm:pt modelId="{577EE491-E126-4BFE-8C09-4DFD7FDD3E2D}" type="pres">
      <dgm:prSet presAssocID="{36F087F5-3B0C-4C7F-9300-CA78B24FE0C3}" presName="composite" presStyleCnt="0"/>
      <dgm:spPr/>
    </dgm:pt>
    <dgm:pt modelId="{5D535A06-E682-40AF-BB8C-4FB0127208AD}" type="pres">
      <dgm:prSet presAssocID="{36F087F5-3B0C-4C7F-9300-CA78B24FE0C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03E02-16B4-457F-B3B7-F93208AB5432}" type="pres">
      <dgm:prSet presAssocID="{36F087F5-3B0C-4C7F-9300-CA78B24FE0C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9A7-4841-4D4B-A768-047237943B08}" type="pres">
      <dgm:prSet presAssocID="{664A1514-6157-4851-816E-910C42F28847}" presName="space" presStyleCnt="0"/>
      <dgm:spPr/>
    </dgm:pt>
    <dgm:pt modelId="{F65E2B52-FE5B-4BAB-AD8D-AA46C5EA8F65}" type="pres">
      <dgm:prSet presAssocID="{D2726E58-DEB4-46E7-9EF1-7B301FBFDE18}" presName="composite" presStyleCnt="0"/>
      <dgm:spPr/>
    </dgm:pt>
    <dgm:pt modelId="{A0903C86-0E3A-441F-BAB3-9AFC9FD6A416}" type="pres">
      <dgm:prSet presAssocID="{D2726E58-DEB4-46E7-9EF1-7B301FBFDE1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C70FD-C70F-46F8-9ACE-580A736A5FA7}" type="pres">
      <dgm:prSet presAssocID="{D2726E58-DEB4-46E7-9EF1-7B301FBFDE1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2C21A-1C0B-43ED-B7D2-CD003E51E9A0}" type="presOf" srcId="{91E84F65-45E2-4C40-9CDD-C5C0D9AE1238}" destId="{0AFC70FD-C70F-46F8-9ACE-580A736A5FA7}" srcOrd="0" destOrd="0" presId="urn:microsoft.com/office/officeart/2005/8/layout/hList1"/>
    <dgm:cxn modelId="{13E78A9A-BE33-4543-8924-2CBFCBF06F0D}" srcId="{607B4246-6DF5-4E59-A8C9-FEAF76B31A0C}" destId="{FC780A75-67C8-40C8-944E-F189B62F82B6}" srcOrd="0" destOrd="0" parTransId="{B3E42CE3-DBDB-492D-99BE-F964E49ED4F2}" sibTransId="{D316D94D-F6ED-4EF5-B41D-CA5769B6CD8E}"/>
    <dgm:cxn modelId="{61DBF1B8-BC3B-4CF7-8051-DA545BBC3C9F}" type="presOf" srcId="{D25275A0-DA3A-4604-A62C-E471CB6BABA6}" destId="{C9003E02-16B4-457F-B3B7-F93208AB5432}" srcOrd="0" destOrd="2" presId="urn:microsoft.com/office/officeart/2005/8/layout/hList1"/>
    <dgm:cxn modelId="{EA6A5D94-6D22-4A34-A36A-881E6ECC7CC7}" srcId="{D2726E58-DEB4-46E7-9EF1-7B301FBFDE18}" destId="{91E84F65-45E2-4C40-9CDD-C5C0D9AE1238}" srcOrd="0" destOrd="0" parTransId="{E8F8F56F-D6D5-47DB-8760-C6EF232B38C3}" sibTransId="{8DF45E7E-F2C1-4520-8612-6FCC407038BC}"/>
    <dgm:cxn modelId="{78C92ADC-9908-4B1D-B75B-C83BB5B1DED8}" type="presOf" srcId="{93083BBF-060F-4225-BF1C-C38FDF095ECC}" destId="{48E9A327-8FF9-4C06-B648-E3E33EA273B8}" srcOrd="0" destOrd="0" presId="urn:microsoft.com/office/officeart/2005/8/layout/hList1"/>
    <dgm:cxn modelId="{633E1920-E5A3-4E00-854C-A50289F60804}" srcId="{36F087F5-3B0C-4C7F-9300-CA78B24FE0C3}" destId="{6F5049F2-ED9E-44B9-9E5D-E3ED3FC4C63D}" srcOrd="1" destOrd="0" parTransId="{FA3FB9D4-8E05-400B-884D-555A909EC10B}" sibTransId="{8AEDC51B-A953-4963-B8E6-A731A811E6D5}"/>
    <dgm:cxn modelId="{13DD9CC6-9FCB-4271-A599-23CF968F6482}" srcId="{607B4246-6DF5-4E59-A8C9-FEAF76B31A0C}" destId="{B4D32BE3-02F3-448F-A6C2-57CA5C18711C}" srcOrd="2" destOrd="0" parTransId="{6EFB9FDD-6E2E-4F7F-9B17-B465A0D0BD99}" sibTransId="{4A07E4E9-748B-4F98-8544-0F166F063F99}"/>
    <dgm:cxn modelId="{3D88BEB1-8E43-42F6-9DC7-A33A3A59F20A}" type="presOf" srcId="{D2726E58-DEB4-46E7-9EF1-7B301FBFDE18}" destId="{A0903C86-0E3A-441F-BAB3-9AFC9FD6A416}" srcOrd="0" destOrd="0" presId="urn:microsoft.com/office/officeart/2005/8/layout/hList1"/>
    <dgm:cxn modelId="{0471A31C-3DBF-4A42-818D-202435F432F6}" srcId="{D2726E58-DEB4-46E7-9EF1-7B301FBFDE18}" destId="{369B0554-0AD3-47AA-947F-043AF69018B5}" srcOrd="2" destOrd="0" parTransId="{4BBFE6B9-3427-4C5C-81E9-4CD20E52F7F2}" sibTransId="{9F98D315-7B43-43AF-B2AC-725CDBC4BACA}"/>
    <dgm:cxn modelId="{EE2B4170-2BF2-4842-A491-BE5A9AB86462}" srcId="{36F087F5-3B0C-4C7F-9300-CA78B24FE0C3}" destId="{D25275A0-DA3A-4604-A62C-E471CB6BABA6}" srcOrd="2" destOrd="0" parTransId="{C2B04272-149B-4AC5-8821-22244F4DC88A}" sibTransId="{9EF8603D-DB18-46B6-946D-CAA5AB286ADB}"/>
    <dgm:cxn modelId="{2F0AD6C4-AE58-46B9-9854-F934192373CB}" type="presOf" srcId="{A4685C59-C0D6-4D01-A72A-13AF3FAB7280}" destId="{48E9A327-8FF9-4C06-B648-E3E33EA273B8}" srcOrd="0" destOrd="1" presId="urn:microsoft.com/office/officeart/2005/8/layout/hList1"/>
    <dgm:cxn modelId="{67E30D73-1B0D-4C86-9286-CCDC28A27D1D}" type="presOf" srcId="{607B4246-6DF5-4E59-A8C9-FEAF76B31A0C}" destId="{DEEFD3F6-60EB-4D3E-8883-3ED8BB72DB84}" srcOrd="0" destOrd="0" presId="urn:microsoft.com/office/officeart/2005/8/layout/hList1"/>
    <dgm:cxn modelId="{9D10F6EB-F62A-41DB-9644-B409F5DE90E2}" srcId="{30B218FA-4C1B-4D18-9295-9FE92229C853}" destId="{93083BBF-060F-4225-BF1C-C38FDF095ECC}" srcOrd="0" destOrd="0" parTransId="{1FC3E06C-40F4-47C5-845E-D3265AE81F75}" sibTransId="{F4C8F20B-990F-4439-9A0B-39F93DDE32A8}"/>
    <dgm:cxn modelId="{647EDAE2-40FA-465C-8AA6-6BFF24556FA1}" srcId="{4D0CF3ED-0245-445E-8581-F78F69CFE635}" destId="{30B218FA-4C1B-4D18-9295-9FE92229C853}" srcOrd="0" destOrd="0" parTransId="{B1B0A1CA-D1DF-4964-9FDA-76C765805BAF}" sibTransId="{B2F11DDA-79E3-4C86-99C0-F52111D5B938}"/>
    <dgm:cxn modelId="{963A7491-FFD1-416A-9C78-92AC03FF5E2F}" type="presOf" srcId="{B4D32BE3-02F3-448F-A6C2-57CA5C18711C}" destId="{62AD3F24-9886-4C77-A540-833EF29A2D30}" srcOrd="0" destOrd="2" presId="urn:microsoft.com/office/officeart/2005/8/layout/hList1"/>
    <dgm:cxn modelId="{6A7DE88A-C766-4FCE-83BF-817D627D8CB5}" srcId="{36F087F5-3B0C-4C7F-9300-CA78B24FE0C3}" destId="{8C12A5EC-A683-4CC7-88B0-55FC81F4C286}" srcOrd="0" destOrd="0" parTransId="{963D26ED-2D78-415E-9463-7D6B620EB1FA}" sibTransId="{3AA3A09D-D732-4280-B03A-F5472D8FFDA8}"/>
    <dgm:cxn modelId="{7CA4F10B-1A2F-4A41-A6CA-04DC20B656BB}" srcId="{30B218FA-4C1B-4D18-9295-9FE92229C853}" destId="{A4685C59-C0D6-4D01-A72A-13AF3FAB7280}" srcOrd="1" destOrd="0" parTransId="{9A4052A7-6EBE-4031-9465-9628CD648C0B}" sibTransId="{F97DC5CB-9AD4-4F34-A55B-28B22E46357F}"/>
    <dgm:cxn modelId="{D2258F2D-3D0A-4F30-88D5-28E1DC2E3FDB}" type="presOf" srcId="{30B218FA-4C1B-4D18-9295-9FE92229C853}" destId="{29443652-C2F6-4E49-92DC-6769546F5912}" srcOrd="0" destOrd="0" presId="urn:microsoft.com/office/officeart/2005/8/layout/hList1"/>
    <dgm:cxn modelId="{74C933E7-A764-4DC7-BB84-3B86DF27BB8D}" srcId="{4D0CF3ED-0245-445E-8581-F78F69CFE635}" destId="{D2726E58-DEB4-46E7-9EF1-7B301FBFDE18}" srcOrd="3" destOrd="0" parTransId="{92E37D09-C5C4-477C-B12A-05C732485963}" sibTransId="{2AE0B53B-97DA-469F-9BEC-B790AD96C796}"/>
    <dgm:cxn modelId="{F56F1B0F-2187-4849-A12C-DDEE3ED5AD68}" type="presOf" srcId="{5D9CAF6C-7C02-4902-B9F1-8C4EB6FD52DF}" destId="{0AFC70FD-C70F-46F8-9ACE-580A736A5FA7}" srcOrd="0" destOrd="3" presId="urn:microsoft.com/office/officeart/2005/8/layout/hList1"/>
    <dgm:cxn modelId="{2B9D53EF-2D4E-4A37-BDF3-D86964B1366E}" srcId="{D2726E58-DEB4-46E7-9EF1-7B301FBFDE18}" destId="{5D9CAF6C-7C02-4902-B9F1-8C4EB6FD52DF}" srcOrd="3" destOrd="0" parTransId="{69F9EF7D-71BE-4DEF-BD9E-7928572394C0}" sibTransId="{AADF3D50-FC47-409F-B717-2969F3CBC122}"/>
    <dgm:cxn modelId="{A4E6850D-4E2B-4B32-A0F3-A89722B53448}" type="presOf" srcId="{36F087F5-3B0C-4C7F-9300-CA78B24FE0C3}" destId="{5D535A06-E682-40AF-BB8C-4FB0127208AD}" srcOrd="0" destOrd="0" presId="urn:microsoft.com/office/officeart/2005/8/layout/hList1"/>
    <dgm:cxn modelId="{2990131C-2E44-4C63-A1CD-6EC7F63F4DDE}" type="presOf" srcId="{4D0CF3ED-0245-445E-8581-F78F69CFE635}" destId="{59EBB54A-B05E-4B0D-B905-075C5F7683BC}" srcOrd="0" destOrd="0" presId="urn:microsoft.com/office/officeart/2005/8/layout/hList1"/>
    <dgm:cxn modelId="{F094CE65-584B-4BE0-9B77-BEF7EFB918A2}" type="presOf" srcId="{369B0554-0AD3-47AA-947F-043AF69018B5}" destId="{0AFC70FD-C70F-46F8-9ACE-580A736A5FA7}" srcOrd="0" destOrd="2" presId="urn:microsoft.com/office/officeart/2005/8/layout/hList1"/>
    <dgm:cxn modelId="{2BC0E386-8047-492F-963E-DC29867D038D}" type="presOf" srcId="{8C12A5EC-A683-4CC7-88B0-55FC81F4C286}" destId="{C9003E02-16B4-457F-B3B7-F93208AB5432}" srcOrd="0" destOrd="0" presId="urn:microsoft.com/office/officeart/2005/8/layout/hList1"/>
    <dgm:cxn modelId="{28D35B8B-6051-4D7E-BAA7-D652D0984F45}" type="presOf" srcId="{A0662A83-5FD9-46E9-9E97-50955CE56B38}" destId="{62AD3F24-9886-4C77-A540-833EF29A2D30}" srcOrd="0" destOrd="1" presId="urn:microsoft.com/office/officeart/2005/8/layout/hList1"/>
    <dgm:cxn modelId="{AB567FF3-EF8F-4C70-AB83-B5BC5DAB0861}" type="presOf" srcId="{6F5049F2-ED9E-44B9-9E5D-E3ED3FC4C63D}" destId="{C9003E02-16B4-457F-B3B7-F93208AB5432}" srcOrd="0" destOrd="1" presId="urn:microsoft.com/office/officeart/2005/8/layout/hList1"/>
    <dgm:cxn modelId="{384D69A0-D959-432B-AA5E-0D554F4FAEBC}" srcId="{4D0CF3ED-0245-445E-8581-F78F69CFE635}" destId="{607B4246-6DF5-4E59-A8C9-FEAF76B31A0C}" srcOrd="1" destOrd="0" parTransId="{12341348-D321-4903-8FEE-592F5219D05F}" sibTransId="{1A57A764-54BC-4A72-9B91-66C4C179D466}"/>
    <dgm:cxn modelId="{B135DD9E-9328-4D69-AAD7-E74B47290F95}" srcId="{607B4246-6DF5-4E59-A8C9-FEAF76B31A0C}" destId="{A0662A83-5FD9-46E9-9E97-50955CE56B38}" srcOrd="1" destOrd="0" parTransId="{23A15090-E695-4166-A065-00D40BBD57ED}" sibTransId="{2AE6A806-0372-4EE8-B54F-3AC9B4B987BD}"/>
    <dgm:cxn modelId="{CCB96C49-CD42-41F8-B1CE-B5DADE1037A3}" srcId="{D2726E58-DEB4-46E7-9EF1-7B301FBFDE18}" destId="{83F774C6-8926-4DED-8243-E4FC84C24B3C}" srcOrd="1" destOrd="0" parTransId="{9B8B3782-FA26-49BC-B782-60A2582DEA21}" sibTransId="{BA543514-2EF3-4846-9FB2-4EC722124D6E}"/>
    <dgm:cxn modelId="{CCD3FCC3-E751-4D61-9432-23CF233EFF42}" type="presOf" srcId="{83F774C6-8926-4DED-8243-E4FC84C24B3C}" destId="{0AFC70FD-C70F-46F8-9ACE-580A736A5FA7}" srcOrd="0" destOrd="1" presId="urn:microsoft.com/office/officeart/2005/8/layout/hList1"/>
    <dgm:cxn modelId="{AB1ECF73-8D44-465D-952C-63F9F8494DC9}" type="presOf" srcId="{FC780A75-67C8-40C8-944E-F189B62F82B6}" destId="{62AD3F24-9886-4C77-A540-833EF29A2D30}" srcOrd="0" destOrd="0" presId="urn:microsoft.com/office/officeart/2005/8/layout/hList1"/>
    <dgm:cxn modelId="{CF2BC41A-5F06-4F6B-BFE5-5A0A53AA7207}" srcId="{4D0CF3ED-0245-445E-8581-F78F69CFE635}" destId="{36F087F5-3B0C-4C7F-9300-CA78B24FE0C3}" srcOrd="2" destOrd="0" parTransId="{AC597D7E-12E6-4207-BCE4-62080A448AC0}" sibTransId="{664A1514-6157-4851-816E-910C42F28847}"/>
    <dgm:cxn modelId="{A6659C2A-D4D8-4918-879F-59CD2138C814}" type="presParOf" srcId="{59EBB54A-B05E-4B0D-B905-075C5F7683BC}" destId="{8FFDDE70-C250-4FAC-ACB3-E5D4A09F3F57}" srcOrd="0" destOrd="0" presId="urn:microsoft.com/office/officeart/2005/8/layout/hList1"/>
    <dgm:cxn modelId="{D8AF9ADC-AACD-4D45-86FF-40D2B6BF71AB}" type="presParOf" srcId="{8FFDDE70-C250-4FAC-ACB3-E5D4A09F3F57}" destId="{29443652-C2F6-4E49-92DC-6769546F5912}" srcOrd="0" destOrd="0" presId="urn:microsoft.com/office/officeart/2005/8/layout/hList1"/>
    <dgm:cxn modelId="{10F85ECD-2B79-49AD-A104-FFC369755794}" type="presParOf" srcId="{8FFDDE70-C250-4FAC-ACB3-E5D4A09F3F57}" destId="{48E9A327-8FF9-4C06-B648-E3E33EA273B8}" srcOrd="1" destOrd="0" presId="urn:microsoft.com/office/officeart/2005/8/layout/hList1"/>
    <dgm:cxn modelId="{55BACFEF-A179-4E32-A3E7-EAADB111EF69}" type="presParOf" srcId="{59EBB54A-B05E-4B0D-B905-075C5F7683BC}" destId="{840E647E-DEF9-47CE-86B9-5E469A732025}" srcOrd="1" destOrd="0" presId="urn:microsoft.com/office/officeart/2005/8/layout/hList1"/>
    <dgm:cxn modelId="{5C028696-4CC0-4C54-95BA-BEE66A54E18C}" type="presParOf" srcId="{59EBB54A-B05E-4B0D-B905-075C5F7683BC}" destId="{8A6DA0C4-A207-46C2-B19A-75E786E66C6A}" srcOrd="2" destOrd="0" presId="urn:microsoft.com/office/officeart/2005/8/layout/hList1"/>
    <dgm:cxn modelId="{E1B86B7E-B1DC-4B32-BEFF-F02DDA11389A}" type="presParOf" srcId="{8A6DA0C4-A207-46C2-B19A-75E786E66C6A}" destId="{DEEFD3F6-60EB-4D3E-8883-3ED8BB72DB84}" srcOrd="0" destOrd="0" presId="urn:microsoft.com/office/officeart/2005/8/layout/hList1"/>
    <dgm:cxn modelId="{D12B8DB1-8320-47C8-9BEB-FD0982A2C7D5}" type="presParOf" srcId="{8A6DA0C4-A207-46C2-B19A-75E786E66C6A}" destId="{62AD3F24-9886-4C77-A540-833EF29A2D30}" srcOrd="1" destOrd="0" presId="urn:microsoft.com/office/officeart/2005/8/layout/hList1"/>
    <dgm:cxn modelId="{F34F6B0D-7746-4EF6-A3F9-AA6EECF4CC5E}" type="presParOf" srcId="{59EBB54A-B05E-4B0D-B905-075C5F7683BC}" destId="{B05E005C-B2AE-48B3-A2B4-146ED59E342F}" srcOrd="3" destOrd="0" presId="urn:microsoft.com/office/officeart/2005/8/layout/hList1"/>
    <dgm:cxn modelId="{BF6B1AC6-BB8C-4C2E-9E56-E85EAF7F0B9B}" type="presParOf" srcId="{59EBB54A-B05E-4B0D-B905-075C5F7683BC}" destId="{577EE491-E126-4BFE-8C09-4DFD7FDD3E2D}" srcOrd="4" destOrd="0" presId="urn:microsoft.com/office/officeart/2005/8/layout/hList1"/>
    <dgm:cxn modelId="{90EC3E08-A377-4E59-92F4-B297976E2CE5}" type="presParOf" srcId="{577EE491-E126-4BFE-8C09-4DFD7FDD3E2D}" destId="{5D535A06-E682-40AF-BB8C-4FB0127208AD}" srcOrd="0" destOrd="0" presId="urn:microsoft.com/office/officeart/2005/8/layout/hList1"/>
    <dgm:cxn modelId="{84F5DD01-3AAB-4B5E-9A94-3F76F1400857}" type="presParOf" srcId="{577EE491-E126-4BFE-8C09-4DFD7FDD3E2D}" destId="{C9003E02-16B4-457F-B3B7-F93208AB5432}" srcOrd="1" destOrd="0" presId="urn:microsoft.com/office/officeart/2005/8/layout/hList1"/>
    <dgm:cxn modelId="{32569B07-C403-4C6E-8AE3-735973C02BED}" type="presParOf" srcId="{59EBB54A-B05E-4B0D-B905-075C5F7683BC}" destId="{746959A7-4841-4D4B-A768-047237943B08}" srcOrd="5" destOrd="0" presId="urn:microsoft.com/office/officeart/2005/8/layout/hList1"/>
    <dgm:cxn modelId="{09F5BA80-A45D-4861-B471-0E13EDC28B2F}" type="presParOf" srcId="{59EBB54A-B05E-4B0D-B905-075C5F7683BC}" destId="{F65E2B52-FE5B-4BAB-AD8D-AA46C5EA8F65}" srcOrd="6" destOrd="0" presId="urn:microsoft.com/office/officeart/2005/8/layout/hList1"/>
    <dgm:cxn modelId="{5BB93C36-FC34-4715-8357-83A7D9FEAF73}" type="presParOf" srcId="{F65E2B52-FE5B-4BAB-AD8D-AA46C5EA8F65}" destId="{A0903C86-0E3A-441F-BAB3-9AFC9FD6A416}" srcOrd="0" destOrd="0" presId="urn:microsoft.com/office/officeart/2005/8/layout/hList1"/>
    <dgm:cxn modelId="{7601580A-8058-4042-BA23-956BC665EB6A}" type="presParOf" srcId="{F65E2B52-FE5B-4BAB-AD8D-AA46C5EA8F65}" destId="{0AFC70FD-C70F-46F8-9ACE-580A736A5FA7}" srcOrd="1" destOrd="0" presId="urn:microsoft.com/office/officeart/2005/8/layout/hList1"/>
  </dgm:cxnLst>
  <dgm:bg/>
  <dgm:whole>
    <a:ln w="19050">
      <a:solidFill>
        <a:schemeClr val="accent1">
          <a:lumMod val="75000"/>
        </a:schemeClr>
      </a:solidFill>
      <a:prstDash val="lg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3EC663-DDBA-436F-9FE0-E7A598D1A98D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</dgm:pt>
    <dgm:pt modelId="{DA9A9A10-65AC-45C6-9BEE-55F0B99A39BD}">
      <dgm:prSet phldrT="[Text]"/>
      <dgm:spPr/>
      <dgm:t>
        <a:bodyPr/>
        <a:lstStyle/>
        <a:p>
          <a:r>
            <a:rPr lang="en-US" dirty="0"/>
            <a:t>Direktor</a:t>
          </a:r>
        </a:p>
      </dgm:t>
    </dgm:pt>
    <dgm:pt modelId="{654F281B-4078-44FF-8275-2296B83873E9}" type="parTrans" cxnId="{E494D81A-089D-4A29-A217-FC40BAE7E720}">
      <dgm:prSet/>
      <dgm:spPr/>
      <dgm:t>
        <a:bodyPr/>
        <a:lstStyle/>
        <a:p>
          <a:endParaRPr lang="en-US"/>
        </a:p>
      </dgm:t>
    </dgm:pt>
    <dgm:pt modelId="{61B60486-9591-41F0-AF5C-96884FD8A4FB}" type="sibTrans" cxnId="{E494D81A-089D-4A29-A217-FC40BAE7E720}">
      <dgm:prSet/>
      <dgm:spPr/>
      <dgm:t>
        <a:bodyPr/>
        <a:lstStyle/>
        <a:p>
          <a:endParaRPr lang="en-US"/>
        </a:p>
      </dgm:t>
    </dgm:pt>
    <dgm:pt modelId="{8EA91691-7817-480A-9062-B34F1E287894}">
      <dgm:prSet phldrT="[Text]"/>
      <dgm:spPr/>
      <dgm:t>
        <a:bodyPr/>
        <a:lstStyle/>
        <a:p>
          <a:r>
            <a:rPr lang="en-US" dirty="0"/>
            <a:t>Upravni odbor</a:t>
          </a:r>
        </a:p>
      </dgm:t>
    </dgm:pt>
    <dgm:pt modelId="{38376164-B2DD-4195-A22B-F0BF854F0583}" type="parTrans" cxnId="{E25FC7E6-87CA-458A-B372-BED1955895DC}">
      <dgm:prSet/>
      <dgm:spPr/>
      <dgm:t>
        <a:bodyPr/>
        <a:lstStyle/>
        <a:p>
          <a:endParaRPr lang="en-US"/>
        </a:p>
      </dgm:t>
    </dgm:pt>
    <dgm:pt modelId="{18F6828B-EEE8-48AB-B518-706597FE83BC}" type="sibTrans" cxnId="{E25FC7E6-87CA-458A-B372-BED1955895DC}">
      <dgm:prSet/>
      <dgm:spPr/>
      <dgm:t>
        <a:bodyPr/>
        <a:lstStyle/>
        <a:p>
          <a:endParaRPr lang="en-US"/>
        </a:p>
      </dgm:t>
    </dgm:pt>
    <dgm:pt modelId="{01FC839B-4851-4E55-BCCF-1492F81F4B7D}">
      <dgm:prSet phldrT="[Text]"/>
      <dgm:spPr/>
      <dgm:t>
        <a:bodyPr/>
        <a:lstStyle/>
        <a:p>
          <a:r>
            <a:rPr lang="en-US" dirty="0"/>
            <a:t>Skupština akcionara</a:t>
          </a:r>
        </a:p>
      </dgm:t>
    </dgm:pt>
    <dgm:pt modelId="{96FF30EA-BAEC-45C0-BE80-F82CA04CCDEA}" type="parTrans" cxnId="{23107D26-2660-4D0D-ABAF-074535057451}">
      <dgm:prSet/>
      <dgm:spPr/>
      <dgm:t>
        <a:bodyPr/>
        <a:lstStyle/>
        <a:p>
          <a:endParaRPr lang="en-US"/>
        </a:p>
      </dgm:t>
    </dgm:pt>
    <dgm:pt modelId="{BE5B0304-4D3F-4291-9DE8-F0DD0B48F727}" type="sibTrans" cxnId="{23107D26-2660-4D0D-ABAF-074535057451}">
      <dgm:prSet/>
      <dgm:spPr/>
      <dgm:t>
        <a:bodyPr/>
        <a:lstStyle/>
        <a:p>
          <a:endParaRPr lang="en-US"/>
        </a:p>
      </dgm:t>
    </dgm:pt>
    <dgm:pt modelId="{04DCD7E7-6666-4F2A-B113-152860AB59F1}">
      <dgm:prSet phldrT="[Text]"/>
      <dgm:spPr/>
      <dgm:t>
        <a:bodyPr/>
        <a:lstStyle/>
        <a:p>
          <a:r>
            <a:rPr lang="en-US" dirty="0"/>
            <a:t>Vlasnici</a:t>
          </a:r>
        </a:p>
      </dgm:t>
    </dgm:pt>
    <dgm:pt modelId="{9FE03D04-1475-4462-B81D-0D33341BAA15}" type="parTrans" cxnId="{819DD143-66AE-4742-93E6-C0BF9491B695}">
      <dgm:prSet/>
      <dgm:spPr/>
      <dgm:t>
        <a:bodyPr/>
        <a:lstStyle/>
        <a:p>
          <a:endParaRPr lang="en-US"/>
        </a:p>
      </dgm:t>
    </dgm:pt>
    <dgm:pt modelId="{271EF76D-D95F-448B-9231-EDE627CC13C9}" type="sibTrans" cxnId="{819DD143-66AE-4742-93E6-C0BF9491B695}">
      <dgm:prSet/>
      <dgm:spPr/>
      <dgm:t>
        <a:bodyPr/>
        <a:lstStyle/>
        <a:p>
          <a:endParaRPr lang="en-US"/>
        </a:p>
      </dgm:t>
    </dgm:pt>
    <dgm:pt modelId="{8A29931F-B3D8-4762-B9DF-700BAFBD8AFC}" type="pres">
      <dgm:prSet presAssocID="{DC3EC663-DDBA-436F-9FE0-E7A598D1A98D}" presName="compositeShape" presStyleCnt="0">
        <dgm:presLayoutVars>
          <dgm:dir/>
          <dgm:resizeHandles/>
        </dgm:presLayoutVars>
      </dgm:prSet>
      <dgm:spPr/>
    </dgm:pt>
    <dgm:pt modelId="{17EA5C51-E48A-4B50-A669-A24AF272F10E}" type="pres">
      <dgm:prSet presAssocID="{DC3EC663-DDBA-436F-9FE0-E7A598D1A98D}" presName="pyramid" presStyleLbl="node1" presStyleIdx="0" presStyleCnt="1"/>
      <dgm:spPr/>
    </dgm:pt>
    <dgm:pt modelId="{8C7D4475-F5A5-473C-B31E-994B295E5A33}" type="pres">
      <dgm:prSet presAssocID="{DC3EC663-DDBA-436F-9FE0-E7A598D1A98D}" presName="theList" presStyleCnt="0"/>
      <dgm:spPr/>
    </dgm:pt>
    <dgm:pt modelId="{2A87D4A4-74EF-4BF3-B5CD-532100C42034}" type="pres">
      <dgm:prSet presAssocID="{DA9A9A10-65AC-45C6-9BEE-55F0B99A39B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3B7D3-55B3-4BDB-8594-7C9C755BCFDF}" type="pres">
      <dgm:prSet presAssocID="{DA9A9A10-65AC-45C6-9BEE-55F0B99A39BD}" presName="aSpace" presStyleCnt="0"/>
      <dgm:spPr/>
    </dgm:pt>
    <dgm:pt modelId="{475C8382-FAE3-4C49-AF3A-C6DDD09ECD39}" type="pres">
      <dgm:prSet presAssocID="{8EA91691-7817-480A-9062-B34F1E28789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609DE-4C76-4785-A065-9EACAFB1B9F0}" type="pres">
      <dgm:prSet presAssocID="{8EA91691-7817-480A-9062-B34F1E287894}" presName="aSpace" presStyleCnt="0"/>
      <dgm:spPr/>
    </dgm:pt>
    <dgm:pt modelId="{A38AF1AE-F7CD-489D-B1DA-3CCDBC0A0F9B}" type="pres">
      <dgm:prSet presAssocID="{01FC839B-4851-4E55-BCCF-1492F81F4B7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D047B-B8BD-4E2D-87EA-DA624E2CD183}" type="pres">
      <dgm:prSet presAssocID="{01FC839B-4851-4E55-BCCF-1492F81F4B7D}" presName="aSpace" presStyleCnt="0"/>
      <dgm:spPr/>
    </dgm:pt>
    <dgm:pt modelId="{E925D831-1946-4D21-A66F-E7F8ED5F0719}" type="pres">
      <dgm:prSet presAssocID="{04DCD7E7-6666-4F2A-B113-152860AB59F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AF3AF-D93B-4882-B6D4-ED51563A507F}" type="pres">
      <dgm:prSet presAssocID="{04DCD7E7-6666-4F2A-B113-152860AB59F1}" presName="aSpace" presStyleCnt="0"/>
      <dgm:spPr/>
    </dgm:pt>
  </dgm:ptLst>
  <dgm:cxnLst>
    <dgm:cxn modelId="{23107D26-2660-4D0D-ABAF-074535057451}" srcId="{DC3EC663-DDBA-436F-9FE0-E7A598D1A98D}" destId="{01FC839B-4851-4E55-BCCF-1492F81F4B7D}" srcOrd="2" destOrd="0" parTransId="{96FF30EA-BAEC-45C0-BE80-F82CA04CCDEA}" sibTransId="{BE5B0304-4D3F-4291-9DE8-F0DD0B48F727}"/>
    <dgm:cxn modelId="{45E23A99-26FB-470C-908E-65CC5680ED3E}" type="presOf" srcId="{DC3EC663-DDBA-436F-9FE0-E7A598D1A98D}" destId="{8A29931F-B3D8-4762-B9DF-700BAFBD8AFC}" srcOrd="0" destOrd="0" presId="urn:microsoft.com/office/officeart/2005/8/layout/pyramid2"/>
    <dgm:cxn modelId="{0B77377A-CF26-4104-AAD0-F5D24A324AC5}" type="presOf" srcId="{DA9A9A10-65AC-45C6-9BEE-55F0B99A39BD}" destId="{2A87D4A4-74EF-4BF3-B5CD-532100C42034}" srcOrd="0" destOrd="0" presId="urn:microsoft.com/office/officeart/2005/8/layout/pyramid2"/>
    <dgm:cxn modelId="{819DD143-66AE-4742-93E6-C0BF9491B695}" srcId="{DC3EC663-DDBA-436F-9FE0-E7A598D1A98D}" destId="{04DCD7E7-6666-4F2A-B113-152860AB59F1}" srcOrd="3" destOrd="0" parTransId="{9FE03D04-1475-4462-B81D-0D33341BAA15}" sibTransId="{271EF76D-D95F-448B-9231-EDE627CC13C9}"/>
    <dgm:cxn modelId="{66F85BC8-6ADD-4084-8E87-3EAF32818299}" type="presOf" srcId="{01FC839B-4851-4E55-BCCF-1492F81F4B7D}" destId="{A38AF1AE-F7CD-489D-B1DA-3CCDBC0A0F9B}" srcOrd="0" destOrd="0" presId="urn:microsoft.com/office/officeart/2005/8/layout/pyramid2"/>
    <dgm:cxn modelId="{31D246E8-3C87-42E9-A938-0A987C4C16F8}" type="presOf" srcId="{04DCD7E7-6666-4F2A-B113-152860AB59F1}" destId="{E925D831-1946-4D21-A66F-E7F8ED5F0719}" srcOrd="0" destOrd="0" presId="urn:microsoft.com/office/officeart/2005/8/layout/pyramid2"/>
    <dgm:cxn modelId="{625A76D8-814C-4F2B-8FA3-EB19B096B2EF}" type="presOf" srcId="{8EA91691-7817-480A-9062-B34F1E287894}" destId="{475C8382-FAE3-4C49-AF3A-C6DDD09ECD39}" srcOrd="0" destOrd="0" presId="urn:microsoft.com/office/officeart/2005/8/layout/pyramid2"/>
    <dgm:cxn modelId="{E25FC7E6-87CA-458A-B372-BED1955895DC}" srcId="{DC3EC663-DDBA-436F-9FE0-E7A598D1A98D}" destId="{8EA91691-7817-480A-9062-B34F1E287894}" srcOrd="1" destOrd="0" parTransId="{38376164-B2DD-4195-A22B-F0BF854F0583}" sibTransId="{18F6828B-EEE8-48AB-B518-706597FE83BC}"/>
    <dgm:cxn modelId="{E494D81A-089D-4A29-A217-FC40BAE7E720}" srcId="{DC3EC663-DDBA-436F-9FE0-E7A598D1A98D}" destId="{DA9A9A10-65AC-45C6-9BEE-55F0B99A39BD}" srcOrd="0" destOrd="0" parTransId="{654F281B-4078-44FF-8275-2296B83873E9}" sibTransId="{61B60486-9591-41F0-AF5C-96884FD8A4FB}"/>
    <dgm:cxn modelId="{C5AF20CD-FDE2-4290-833F-6A710E642234}" type="presParOf" srcId="{8A29931F-B3D8-4762-B9DF-700BAFBD8AFC}" destId="{17EA5C51-E48A-4B50-A669-A24AF272F10E}" srcOrd="0" destOrd="0" presId="urn:microsoft.com/office/officeart/2005/8/layout/pyramid2"/>
    <dgm:cxn modelId="{3EB83FCD-C917-4EE9-89EB-567EDD6972A3}" type="presParOf" srcId="{8A29931F-B3D8-4762-B9DF-700BAFBD8AFC}" destId="{8C7D4475-F5A5-473C-B31E-994B295E5A33}" srcOrd="1" destOrd="0" presId="urn:microsoft.com/office/officeart/2005/8/layout/pyramid2"/>
    <dgm:cxn modelId="{3C6F84E6-34F5-4F48-B56D-6C275FD2A6AD}" type="presParOf" srcId="{8C7D4475-F5A5-473C-B31E-994B295E5A33}" destId="{2A87D4A4-74EF-4BF3-B5CD-532100C42034}" srcOrd="0" destOrd="0" presId="urn:microsoft.com/office/officeart/2005/8/layout/pyramid2"/>
    <dgm:cxn modelId="{71243E66-00A8-49CF-BF1E-D356E66C9817}" type="presParOf" srcId="{8C7D4475-F5A5-473C-B31E-994B295E5A33}" destId="{F8B3B7D3-55B3-4BDB-8594-7C9C755BCFDF}" srcOrd="1" destOrd="0" presId="urn:microsoft.com/office/officeart/2005/8/layout/pyramid2"/>
    <dgm:cxn modelId="{A50D9ABD-F5C7-46A6-ADA9-2C79D0449AB6}" type="presParOf" srcId="{8C7D4475-F5A5-473C-B31E-994B295E5A33}" destId="{475C8382-FAE3-4C49-AF3A-C6DDD09ECD39}" srcOrd="2" destOrd="0" presId="urn:microsoft.com/office/officeart/2005/8/layout/pyramid2"/>
    <dgm:cxn modelId="{D131A44F-22BD-4D82-AB63-1FF999DCFDEF}" type="presParOf" srcId="{8C7D4475-F5A5-473C-B31E-994B295E5A33}" destId="{856609DE-4C76-4785-A065-9EACAFB1B9F0}" srcOrd="3" destOrd="0" presId="urn:microsoft.com/office/officeart/2005/8/layout/pyramid2"/>
    <dgm:cxn modelId="{32B13A64-3441-47D0-BB16-760E8C35E0C5}" type="presParOf" srcId="{8C7D4475-F5A5-473C-B31E-994B295E5A33}" destId="{A38AF1AE-F7CD-489D-B1DA-3CCDBC0A0F9B}" srcOrd="4" destOrd="0" presId="urn:microsoft.com/office/officeart/2005/8/layout/pyramid2"/>
    <dgm:cxn modelId="{10D004FF-A0F6-4E35-8CBC-D35B1BCE0C1B}" type="presParOf" srcId="{8C7D4475-F5A5-473C-B31E-994B295E5A33}" destId="{158D047B-B8BD-4E2D-87EA-DA624E2CD183}" srcOrd="5" destOrd="0" presId="urn:microsoft.com/office/officeart/2005/8/layout/pyramid2"/>
    <dgm:cxn modelId="{9D84F546-8B10-482D-BC4C-E23496D27ADC}" type="presParOf" srcId="{8C7D4475-F5A5-473C-B31E-994B295E5A33}" destId="{E925D831-1946-4D21-A66F-E7F8ED5F0719}" srcOrd="6" destOrd="0" presId="urn:microsoft.com/office/officeart/2005/8/layout/pyramid2"/>
    <dgm:cxn modelId="{91934099-9413-4EC4-94AD-723D34DAE976}" type="presParOf" srcId="{8C7D4475-F5A5-473C-B31E-994B295E5A33}" destId="{199AF3AF-D93B-4882-B6D4-ED51563A507F}" srcOrd="7" destOrd="0" presId="urn:microsoft.com/office/officeart/2005/8/layout/pyramid2"/>
  </dgm:cxnLst>
  <dgm:bg/>
  <dgm:whole>
    <a:ln w="28575">
      <a:solidFill>
        <a:schemeClr val="accent1">
          <a:lumMod val="75000"/>
        </a:schemeClr>
      </a:solidFill>
      <a:prstDash val="lg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43652-C2F6-4E49-92DC-6769546F5912}">
      <dsp:nvSpPr>
        <dsp:cNvPr id="0" name=""/>
        <dsp:cNvSpPr/>
      </dsp:nvSpPr>
      <dsp:spPr>
        <a:xfrm>
          <a:off x="3414" y="867628"/>
          <a:ext cx="2053232" cy="776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Karakteristike transformacionog procesa</a:t>
          </a:r>
        </a:p>
      </dsp:txBody>
      <dsp:txXfrm>
        <a:off x="3414" y="867628"/>
        <a:ext cx="2053232" cy="776231"/>
      </dsp:txXfrm>
    </dsp:sp>
    <dsp:sp modelId="{48E9A327-8FF9-4C06-B648-E3E33EA273B8}">
      <dsp:nvSpPr>
        <dsp:cNvPr id="0" name=""/>
        <dsp:cNvSpPr/>
      </dsp:nvSpPr>
      <dsp:spPr>
        <a:xfrm>
          <a:off x="3414" y="1643859"/>
          <a:ext cx="2053232" cy="20474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Proizvodna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Uslužna preduzeća</a:t>
          </a:r>
        </a:p>
      </dsp:txBody>
      <dsp:txXfrm>
        <a:off x="3414" y="1643859"/>
        <a:ext cx="2053232" cy="2047426"/>
      </dsp:txXfrm>
    </dsp:sp>
    <dsp:sp modelId="{DEEFD3F6-60EB-4D3E-8883-3ED8BB72DB84}">
      <dsp:nvSpPr>
        <dsp:cNvPr id="0" name=""/>
        <dsp:cNvSpPr/>
      </dsp:nvSpPr>
      <dsp:spPr>
        <a:xfrm>
          <a:off x="2344099" y="867628"/>
          <a:ext cx="2053232" cy="7762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Veličina preduzeća</a:t>
          </a:r>
        </a:p>
      </dsp:txBody>
      <dsp:txXfrm>
        <a:off x="2344099" y="867628"/>
        <a:ext cx="2053232" cy="776231"/>
      </dsp:txXfrm>
    </dsp:sp>
    <dsp:sp modelId="{62AD3F24-9886-4C77-A540-833EF29A2D30}">
      <dsp:nvSpPr>
        <dsp:cNvPr id="0" name=""/>
        <dsp:cNvSpPr/>
      </dsp:nvSpPr>
      <dsp:spPr>
        <a:xfrm>
          <a:off x="2344078" y="1643859"/>
          <a:ext cx="2053232" cy="204742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Mikro i mala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Srednja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Velika preduzeća</a:t>
          </a:r>
        </a:p>
      </dsp:txBody>
      <dsp:txXfrm>
        <a:off x="2344078" y="1643859"/>
        <a:ext cx="2053232" cy="2047426"/>
      </dsp:txXfrm>
    </dsp:sp>
    <dsp:sp modelId="{5D535A06-E682-40AF-BB8C-4FB0127208AD}">
      <dsp:nvSpPr>
        <dsp:cNvPr id="0" name=""/>
        <dsp:cNvSpPr/>
      </dsp:nvSpPr>
      <dsp:spPr>
        <a:xfrm>
          <a:off x="4684784" y="867628"/>
          <a:ext cx="2053232" cy="7762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Vlasništvo</a:t>
          </a:r>
        </a:p>
      </dsp:txBody>
      <dsp:txXfrm>
        <a:off x="4684784" y="867628"/>
        <a:ext cx="2053232" cy="776231"/>
      </dsp:txXfrm>
    </dsp:sp>
    <dsp:sp modelId="{C9003E02-16B4-457F-B3B7-F93208AB5432}">
      <dsp:nvSpPr>
        <dsp:cNvPr id="0" name=""/>
        <dsp:cNvSpPr/>
      </dsp:nvSpPr>
      <dsp:spPr>
        <a:xfrm>
          <a:off x="4684784" y="1643859"/>
          <a:ext cx="2053232" cy="204742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Samostalno (inokosno) vlasništvo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Partnerstvo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Korporacije</a:t>
          </a:r>
        </a:p>
      </dsp:txBody>
      <dsp:txXfrm>
        <a:off x="4684784" y="1643859"/>
        <a:ext cx="2053232" cy="2047426"/>
      </dsp:txXfrm>
    </dsp:sp>
    <dsp:sp modelId="{A0903C86-0E3A-441F-BAB3-9AFC9FD6A416}">
      <dsp:nvSpPr>
        <dsp:cNvPr id="0" name=""/>
        <dsp:cNvSpPr/>
      </dsp:nvSpPr>
      <dsp:spPr>
        <a:xfrm>
          <a:off x="7025469" y="867628"/>
          <a:ext cx="2053232" cy="7762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Pravni oblik</a:t>
          </a:r>
        </a:p>
      </dsp:txBody>
      <dsp:txXfrm>
        <a:off x="7025469" y="867628"/>
        <a:ext cx="2053232" cy="776231"/>
      </dsp:txXfrm>
    </dsp:sp>
    <dsp:sp modelId="{0AFC70FD-C70F-46F8-9ACE-580A736A5FA7}">
      <dsp:nvSpPr>
        <dsp:cNvPr id="0" name=""/>
        <dsp:cNvSpPr/>
      </dsp:nvSpPr>
      <dsp:spPr>
        <a:xfrm>
          <a:off x="7025469" y="1643859"/>
          <a:ext cx="2053232" cy="204742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Ortačka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Komanditna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Akcionarsko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Društva sa ograničenom odgovornošću</a:t>
          </a:r>
        </a:p>
      </dsp:txBody>
      <dsp:txXfrm>
        <a:off x="7025469" y="1643859"/>
        <a:ext cx="2053232" cy="2047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43652-C2F6-4E49-92DC-6769546F5912}">
      <dsp:nvSpPr>
        <dsp:cNvPr id="0" name=""/>
        <dsp:cNvSpPr/>
      </dsp:nvSpPr>
      <dsp:spPr>
        <a:xfrm>
          <a:off x="3414" y="867628"/>
          <a:ext cx="2053232" cy="776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Karakteristike transformacionog procesa</a:t>
          </a:r>
        </a:p>
      </dsp:txBody>
      <dsp:txXfrm>
        <a:off x="3414" y="867628"/>
        <a:ext cx="2053232" cy="776231"/>
      </dsp:txXfrm>
    </dsp:sp>
    <dsp:sp modelId="{48E9A327-8FF9-4C06-B648-E3E33EA273B8}">
      <dsp:nvSpPr>
        <dsp:cNvPr id="0" name=""/>
        <dsp:cNvSpPr/>
      </dsp:nvSpPr>
      <dsp:spPr>
        <a:xfrm>
          <a:off x="3414" y="1643859"/>
          <a:ext cx="2053232" cy="20474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Proizvodna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Uslužna preduzeća</a:t>
          </a:r>
        </a:p>
      </dsp:txBody>
      <dsp:txXfrm>
        <a:off x="3414" y="1643859"/>
        <a:ext cx="2053232" cy="2047426"/>
      </dsp:txXfrm>
    </dsp:sp>
    <dsp:sp modelId="{DEEFD3F6-60EB-4D3E-8883-3ED8BB72DB84}">
      <dsp:nvSpPr>
        <dsp:cNvPr id="0" name=""/>
        <dsp:cNvSpPr/>
      </dsp:nvSpPr>
      <dsp:spPr>
        <a:xfrm>
          <a:off x="2344099" y="867628"/>
          <a:ext cx="2053232" cy="7762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Veličina preduzeća</a:t>
          </a:r>
        </a:p>
      </dsp:txBody>
      <dsp:txXfrm>
        <a:off x="2344099" y="867628"/>
        <a:ext cx="2053232" cy="776231"/>
      </dsp:txXfrm>
    </dsp:sp>
    <dsp:sp modelId="{62AD3F24-9886-4C77-A540-833EF29A2D30}">
      <dsp:nvSpPr>
        <dsp:cNvPr id="0" name=""/>
        <dsp:cNvSpPr/>
      </dsp:nvSpPr>
      <dsp:spPr>
        <a:xfrm>
          <a:off x="2344078" y="1643859"/>
          <a:ext cx="2053232" cy="204742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Mikro i mala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Srednja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Velika preduzeća</a:t>
          </a:r>
        </a:p>
      </dsp:txBody>
      <dsp:txXfrm>
        <a:off x="2344078" y="1643859"/>
        <a:ext cx="2053232" cy="2047426"/>
      </dsp:txXfrm>
    </dsp:sp>
    <dsp:sp modelId="{5D535A06-E682-40AF-BB8C-4FB0127208AD}">
      <dsp:nvSpPr>
        <dsp:cNvPr id="0" name=""/>
        <dsp:cNvSpPr/>
      </dsp:nvSpPr>
      <dsp:spPr>
        <a:xfrm>
          <a:off x="4684784" y="867628"/>
          <a:ext cx="2053232" cy="7762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Vlasništvo</a:t>
          </a:r>
        </a:p>
      </dsp:txBody>
      <dsp:txXfrm>
        <a:off x="4684784" y="867628"/>
        <a:ext cx="2053232" cy="776231"/>
      </dsp:txXfrm>
    </dsp:sp>
    <dsp:sp modelId="{C9003E02-16B4-457F-B3B7-F93208AB5432}">
      <dsp:nvSpPr>
        <dsp:cNvPr id="0" name=""/>
        <dsp:cNvSpPr/>
      </dsp:nvSpPr>
      <dsp:spPr>
        <a:xfrm>
          <a:off x="4684784" y="1643859"/>
          <a:ext cx="2053232" cy="204742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Samostalno (inokosno) vlasništvo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Partnerstvo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Korporacije</a:t>
          </a:r>
        </a:p>
      </dsp:txBody>
      <dsp:txXfrm>
        <a:off x="4684784" y="1643859"/>
        <a:ext cx="2053232" cy="2047426"/>
      </dsp:txXfrm>
    </dsp:sp>
    <dsp:sp modelId="{A0903C86-0E3A-441F-BAB3-9AFC9FD6A416}">
      <dsp:nvSpPr>
        <dsp:cNvPr id="0" name=""/>
        <dsp:cNvSpPr/>
      </dsp:nvSpPr>
      <dsp:spPr>
        <a:xfrm>
          <a:off x="7025469" y="867628"/>
          <a:ext cx="2053232" cy="7762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Pravni oblik</a:t>
          </a:r>
        </a:p>
      </dsp:txBody>
      <dsp:txXfrm>
        <a:off x="7025469" y="867628"/>
        <a:ext cx="2053232" cy="776231"/>
      </dsp:txXfrm>
    </dsp:sp>
    <dsp:sp modelId="{0AFC70FD-C70F-46F8-9ACE-580A736A5FA7}">
      <dsp:nvSpPr>
        <dsp:cNvPr id="0" name=""/>
        <dsp:cNvSpPr/>
      </dsp:nvSpPr>
      <dsp:spPr>
        <a:xfrm>
          <a:off x="7025469" y="1643859"/>
          <a:ext cx="2053232" cy="204742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Ortačka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Komanditna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Akcionarsko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Društva sa ograničenom odgovornošću</a:t>
          </a:r>
        </a:p>
      </dsp:txBody>
      <dsp:txXfrm>
        <a:off x="7025469" y="1643859"/>
        <a:ext cx="2053232" cy="2047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43652-C2F6-4E49-92DC-6769546F5912}">
      <dsp:nvSpPr>
        <dsp:cNvPr id="0" name=""/>
        <dsp:cNvSpPr/>
      </dsp:nvSpPr>
      <dsp:spPr>
        <a:xfrm>
          <a:off x="3414" y="867628"/>
          <a:ext cx="2053232" cy="776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Karakteristike transformacionog procesa</a:t>
          </a:r>
        </a:p>
      </dsp:txBody>
      <dsp:txXfrm>
        <a:off x="3414" y="867628"/>
        <a:ext cx="2053232" cy="776231"/>
      </dsp:txXfrm>
    </dsp:sp>
    <dsp:sp modelId="{48E9A327-8FF9-4C06-B648-E3E33EA273B8}">
      <dsp:nvSpPr>
        <dsp:cNvPr id="0" name=""/>
        <dsp:cNvSpPr/>
      </dsp:nvSpPr>
      <dsp:spPr>
        <a:xfrm>
          <a:off x="3414" y="1643859"/>
          <a:ext cx="2053232" cy="20474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Proizvodna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Uslužna preduzeća</a:t>
          </a:r>
        </a:p>
      </dsp:txBody>
      <dsp:txXfrm>
        <a:off x="3414" y="1643859"/>
        <a:ext cx="2053232" cy="2047426"/>
      </dsp:txXfrm>
    </dsp:sp>
    <dsp:sp modelId="{DEEFD3F6-60EB-4D3E-8883-3ED8BB72DB84}">
      <dsp:nvSpPr>
        <dsp:cNvPr id="0" name=""/>
        <dsp:cNvSpPr/>
      </dsp:nvSpPr>
      <dsp:spPr>
        <a:xfrm>
          <a:off x="2344099" y="867628"/>
          <a:ext cx="2053232" cy="7762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Veličina preduzeća</a:t>
          </a:r>
        </a:p>
      </dsp:txBody>
      <dsp:txXfrm>
        <a:off x="2344099" y="867628"/>
        <a:ext cx="2053232" cy="776231"/>
      </dsp:txXfrm>
    </dsp:sp>
    <dsp:sp modelId="{62AD3F24-9886-4C77-A540-833EF29A2D30}">
      <dsp:nvSpPr>
        <dsp:cNvPr id="0" name=""/>
        <dsp:cNvSpPr/>
      </dsp:nvSpPr>
      <dsp:spPr>
        <a:xfrm>
          <a:off x="2344078" y="1643859"/>
          <a:ext cx="2053232" cy="204742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Mikro i mala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Srednja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Velika preduzeća</a:t>
          </a:r>
        </a:p>
      </dsp:txBody>
      <dsp:txXfrm>
        <a:off x="2344078" y="1643859"/>
        <a:ext cx="2053232" cy="2047426"/>
      </dsp:txXfrm>
    </dsp:sp>
    <dsp:sp modelId="{5D535A06-E682-40AF-BB8C-4FB0127208AD}">
      <dsp:nvSpPr>
        <dsp:cNvPr id="0" name=""/>
        <dsp:cNvSpPr/>
      </dsp:nvSpPr>
      <dsp:spPr>
        <a:xfrm>
          <a:off x="4684784" y="867628"/>
          <a:ext cx="2053232" cy="7762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Vlasništvo</a:t>
          </a:r>
        </a:p>
      </dsp:txBody>
      <dsp:txXfrm>
        <a:off x="4684784" y="867628"/>
        <a:ext cx="2053232" cy="776231"/>
      </dsp:txXfrm>
    </dsp:sp>
    <dsp:sp modelId="{C9003E02-16B4-457F-B3B7-F93208AB5432}">
      <dsp:nvSpPr>
        <dsp:cNvPr id="0" name=""/>
        <dsp:cNvSpPr/>
      </dsp:nvSpPr>
      <dsp:spPr>
        <a:xfrm>
          <a:off x="4684784" y="1643859"/>
          <a:ext cx="2053232" cy="204742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Samostalno (inokosno) vlasništvo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Partnerstvo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Korporacije</a:t>
          </a:r>
        </a:p>
      </dsp:txBody>
      <dsp:txXfrm>
        <a:off x="4684784" y="1643859"/>
        <a:ext cx="2053232" cy="2047426"/>
      </dsp:txXfrm>
    </dsp:sp>
    <dsp:sp modelId="{A0903C86-0E3A-441F-BAB3-9AFC9FD6A416}">
      <dsp:nvSpPr>
        <dsp:cNvPr id="0" name=""/>
        <dsp:cNvSpPr/>
      </dsp:nvSpPr>
      <dsp:spPr>
        <a:xfrm>
          <a:off x="7025469" y="867628"/>
          <a:ext cx="2053232" cy="7762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Pravni oblik</a:t>
          </a:r>
        </a:p>
      </dsp:txBody>
      <dsp:txXfrm>
        <a:off x="7025469" y="867628"/>
        <a:ext cx="2053232" cy="776231"/>
      </dsp:txXfrm>
    </dsp:sp>
    <dsp:sp modelId="{0AFC70FD-C70F-46F8-9ACE-580A736A5FA7}">
      <dsp:nvSpPr>
        <dsp:cNvPr id="0" name=""/>
        <dsp:cNvSpPr/>
      </dsp:nvSpPr>
      <dsp:spPr>
        <a:xfrm>
          <a:off x="7025469" y="1643859"/>
          <a:ext cx="2053232" cy="204742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Ortačka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Komanditna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Akcionarsko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Društva sa ograničenom odgovornošću</a:t>
          </a:r>
        </a:p>
      </dsp:txBody>
      <dsp:txXfrm>
        <a:off x="7025469" y="1643859"/>
        <a:ext cx="2053232" cy="2047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43652-C2F6-4E49-92DC-6769546F5912}">
      <dsp:nvSpPr>
        <dsp:cNvPr id="0" name=""/>
        <dsp:cNvSpPr/>
      </dsp:nvSpPr>
      <dsp:spPr>
        <a:xfrm>
          <a:off x="3414" y="867628"/>
          <a:ext cx="2053232" cy="776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Karakteristike transformacionog procesa</a:t>
          </a:r>
        </a:p>
      </dsp:txBody>
      <dsp:txXfrm>
        <a:off x="3414" y="867628"/>
        <a:ext cx="2053232" cy="776231"/>
      </dsp:txXfrm>
    </dsp:sp>
    <dsp:sp modelId="{48E9A327-8FF9-4C06-B648-E3E33EA273B8}">
      <dsp:nvSpPr>
        <dsp:cNvPr id="0" name=""/>
        <dsp:cNvSpPr/>
      </dsp:nvSpPr>
      <dsp:spPr>
        <a:xfrm>
          <a:off x="3414" y="1643859"/>
          <a:ext cx="2053232" cy="20474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Proizvodna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Uslužna preduzeća</a:t>
          </a:r>
        </a:p>
      </dsp:txBody>
      <dsp:txXfrm>
        <a:off x="3414" y="1643859"/>
        <a:ext cx="2053232" cy="2047426"/>
      </dsp:txXfrm>
    </dsp:sp>
    <dsp:sp modelId="{DEEFD3F6-60EB-4D3E-8883-3ED8BB72DB84}">
      <dsp:nvSpPr>
        <dsp:cNvPr id="0" name=""/>
        <dsp:cNvSpPr/>
      </dsp:nvSpPr>
      <dsp:spPr>
        <a:xfrm>
          <a:off x="2344099" y="867628"/>
          <a:ext cx="2053232" cy="7762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Veličina preduzeća</a:t>
          </a:r>
        </a:p>
      </dsp:txBody>
      <dsp:txXfrm>
        <a:off x="2344099" y="867628"/>
        <a:ext cx="2053232" cy="776231"/>
      </dsp:txXfrm>
    </dsp:sp>
    <dsp:sp modelId="{62AD3F24-9886-4C77-A540-833EF29A2D30}">
      <dsp:nvSpPr>
        <dsp:cNvPr id="0" name=""/>
        <dsp:cNvSpPr/>
      </dsp:nvSpPr>
      <dsp:spPr>
        <a:xfrm>
          <a:off x="2344078" y="1643859"/>
          <a:ext cx="2053232" cy="204742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Mikro i mala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Srednja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Velika preduzeća</a:t>
          </a:r>
        </a:p>
      </dsp:txBody>
      <dsp:txXfrm>
        <a:off x="2344078" y="1643859"/>
        <a:ext cx="2053232" cy="2047426"/>
      </dsp:txXfrm>
    </dsp:sp>
    <dsp:sp modelId="{5D535A06-E682-40AF-BB8C-4FB0127208AD}">
      <dsp:nvSpPr>
        <dsp:cNvPr id="0" name=""/>
        <dsp:cNvSpPr/>
      </dsp:nvSpPr>
      <dsp:spPr>
        <a:xfrm>
          <a:off x="4684784" y="867628"/>
          <a:ext cx="2053232" cy="7762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Vlasništvo</a:t>
          </a:r>
        </a:p>
      </dsp:txBody>
      <dsp:txXfrm>
        <a:off x="4684784" y="867628"/>
        <a:ext cx="2053232" cy="776231"/>
      </dsp:txXfrm>
    </dsp:sp>
    <dsp:sp modelId="{C9003E02-16B4-457F-B3B7-F93208AB5432}">
      <dsp:nvSpPr>
        <dsp:cNvPr id="0" name=""/>
        <dsp:cNvSpPr/>
      </dsp:nvSpPr>
      <dsp:spPr>
        <a:xfrm>
          <a:off x="4684784" y="1643859"/>
          <a:ext cx="2053232" cy="204742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Samostalno (inokosno) vlasništvo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Partnerstvo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Korporacije</a:t>
          </a:r>
        </a:p>
      </dsp:txBody>
      <dsp:txXfrm>
        <a:off x="4684784" y="1643859"/>
        <a:ext cx="2053232" cy="2047426"/>
      </dsp:txXfrm>
    </dsp:sp>
    <dsp:sp modelId="{A0903C86-0E3A-441F-BAB3-9AFC9FD6A416}">
      <dsp:nvSpPr>
        <dsp:cNvPr id="0" name=""/>
        <dsp:cNvSpPr/>
      </dsp:nvSpPr>
      <dsp:spPr>
        <a:xfrm>
          <a:off x="7025469" y="867628"/>
          <a:ext cx="2053232" cy="7762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Pravni oblik</a:t>
          </a:r>
        </a:p>
      </dsp:txBody>
      <dsp:txXfrm>
        <a:off x="7025469" y="867628"/>
        <a:ext cx="2053232" cy="776231"/>
      </dsp:txXfrm>
    </dsp:sp>
    <dsp:sp modelId="{0AFC70FD-C70F-46F8-9ACE-580A736A5FA7}">
      <dsp:nvSpPr>
        <dsp:cNvPr id="0" name=""/>
        <dsp:cNvSpPr/>
      </dsp:nvSpPr>
      <dsp:spPr>
        <a:xfrm>
          <a:off x="7025469" y="1643859"/>
          <a:ext cx="2053232" cy="204742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Ortačka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Komanditna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Akcionarsko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Društva sa ograničenom odgovornošću</a:t>
          </a:r>
        </a:p>
      </dsp:txBody>
      <dsp:txXfrm>
        <a:off x="7025469" y="1643859"/>
        <a:ext cx="2053232" cy="20474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43652-C2F6-4E49-92DC-6769546F5912}">
      <dsp:nvSpPr>
        <dsp:cNvPr id="0" name=""/>
        <dsp:cNvSpPr/>
      </dsp:nvSpPr>
      <dsp:spPr>
        <a:xfrm>
          <a:off x="3414" y="867628"/>
          <a:ext cx="2053232" cy="776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Karakteristike transformacionog procesa</a:t>
          </a:r>
        </a:p>
      </dsp:txBody>
      <dsp:txXfrm>
        <a:off x="3414" y="867628"/>
        <a:ext cx="2053232" cy="776231"/>
      </dsp:txXfrm>
    </dsp:sp>
    <dsp:sp modelId="{48E9A327-8FF9-4C06-B648-E3E33EA273B8}">
      <dsp:nvSpPr>
        <dsp:cNvPr id="0" name=""/>
        <dsp:cNvSpPr/>
      </dsp:nvSpPr>
      <dsp:spPr>
        <a:xfrm>
          <a:off x="3414" y="1643859"/>
          <a:ext cx="2053232" cy="20474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Proizvodna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Uslužna preduzeća</a:t>
          </a:r>
        </a:p>
      </dsp:txBody>
      <dsp:txXfrm>
        <a:off x="3414" y="1643859"/>
        <a:ext cx="2053232" cy="2047426"/>
      </dsp:txXfrm>
    </dsp:sp>
    <dsp:sp modelId="{DEEFD3F6-60EB-4D3E-8883-3ED8BB72DB84}">
      <dsp:nvSpPr>
        <dsp:cNvPr id="0" name=""/>
        <dsp:cNvSpPr/>
      </dsp:nvSpPr>
      <dsp:spPr>
        <a:xfrm>
          <a:off x="2344099" y="867628"/>
          <a:ext cx="2053232" cy="7762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Veličina preduzeća</a:t>
          </a:r>
        </a:p>
      </dsp:txBody>
      <dsp:txXfrm>
        <a:off x="2344099" y="867628"/>
        <a:ext cx="2053232" cy="776231"/>
      </dsp:txXfrm>
    </dsp:sp>
    <dsp:sp modelId="{62AD3F24-9886-4C77-A540-833EF29A2D30}">
      <dsp:nvSpPr>
        <dsp:cNvPr id="0" name=""/>
        <dsp:cNvSpPr/>
      </dsp:nvSpPr>
      <dsp:spPr>
        <a:xfrm>
          <a:off x="2344078" y="1643859"/>
          <a:ext cx="2053232" cy="204742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Mikro i mala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Srednja preduzeća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Velika preduzeća</a:t>
          </a:r>
        </a:p>
      </dsp:txBody>
      <dsp:txXfrm>
        <a:off x="2344078" y="1643859"/>
        <a:ext cx="2053232" cy="2047426"/>
      </dsp:txXfrm>
    </dsp:sp>
    <dsp:sp modelId="{5D535A06-E682-40AF-BB8C-4FB0127208AD}">
      <dsp:nvSpPr>
        <dsp:cNvPr id="0" name=""/>
        <dsp:cNvSpPr/>
      </dsp:nvSpPr>
      <dsp:spPr>
        <a:xfrm>
          <a:off x="4684784" y="867628"/>
          <a:ext cx="2053232" cy="7762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Vlasništvo</a:t>
          </a:r>
        </a:p>
      </dsp:txBody>
      <dsp:txXfrm>
        <a:off x="4684784" y="867628"/>
        <a:ext cx="2053232" cy="776231"/>
      </dsp:txXfrm>
    </dsp:sp>
    <dsp:sp modelId="{C9003E02-16B4-457F-B3B7-F93208AB5432}">
      <dsp:nvSpPr>
        <dsp:cNvPr id="0" name=""/>
        <dsp:cNvSpPr/>
      </dsp:nvSpPr>
      <dsp:spPr>
        <a:xfrm>
          <a:off x="4684784" y="1643859"/>
          <a:ext cx="2053232" cy="204742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Samostalno (inokosno) vlasništvo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Partnerstvo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Korporacije</a:t>
          </a:r>
        </a:p>
      </dsp:txBody>
      <dsp:txXfrm>
        <a:off x="4684784" y="1643859"/>
        <a:ext cx="2053232" cy="2047426"/>
      </dsp:txXfrm>
    </dsp:sp>
    <dsp:sp modelId="{A0903C86-0E3A-441F-BAB3-9AFC9FD6A416}">
      <dsp:nvSpPr>
        <dsp:cNvPr id="0" name=""/>
        <dsp:cNvSpPr/>
      </dsp:nvSpPr>
      <dsp:spPr>
        <a:xfrm>
          <a:off x="7025469" y="867628"/>
          <a:ext cx="2053232" cy="7762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Pravni oblik</a:t>
          </a:r>
        </a:p>
      </dsp:txBody>
      <dsp:txXfrm>
        <a:off x="7025469" y="867628"/>
        <a:ext cx="2053232" cy="776231"/>
      </dsp:txXfrm>
    </dsp:sp>
    <dsp:sp modelId="{0AFC70FD-C70F-46F8-9ACE-580A736A5FA7}">
      <dsp:nvSpPr>
        <dsp:cNvPr id="0" name=""/>
        <dsp:cNvSpPr/>
      </dsp:nvSpPr>
      <dsp:spPr>
        <a:xfrm>
          <a:off x="7025469" y="1643859"/>
          <a:ext cx="2053232" cy="204742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Ortačka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Komanditna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Akcionarsko društva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Društva sa ograničenom odgovornošću</a:t>
          </a:r>
        </a:p>
      </dsp:txBody>
      <dsp:txXfrm>
        <a:off x="7025469" y="1643859"/>
        <a:ext cx="2053232" cy="20474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A5C51-E48A-4B50-A669-A24AF272F10E}">
      <dsp:nvSpPr>
        <dsp:cNvPr id="0" name=""/>
        <dsp:cNvSpPr/>
      </dsp:nvSpPr>
      <dsp:spPr>
        <a:xfrm>
          <a:off x="527470" y="0"/>
          <a:ext cx="4692298" cy="4692298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87D4A4-74EF-4BF3-B5CD-532100C42034}">
      <dsp:nvSpPr>
        <dsp:cNvPr id="0" name=""/>
        <dsp:cNvSpPr/>
      </dsp:nvSpPr>
      <dsp:spPr>
        <a:xfrm>
          <a:off x="2873619" y="469688"/>
          <a:ext cx="3049993" cy="8339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Direktor</a:t>
          </a:r>
        </a:p>
      </dsp:txBody>
      <dsp:txXfrm>
        <a:off x="2914331" y="510400"/>
        <a:ext cx="2968569" cy="752558"/>
      </dsp:txXfrm>
    </dsp:sp>
    <dsp:sp modelId="{475C8382-FAE3-4C49-AF3A-C6DDD09ECD39}">
      <dsp:nvSpPr>
        <dsp:cNvPr id="0" name=""/>
        <dsp:cNvSpPr/>
      </dsp:nvSpPr>
      <dsp:spPr>
        <a:xfrm>
          <a:off x="2873619" y="1407918"/>
          <a:ext cx="3049993" cy="8339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Upravni odbor</a:t>
          </a:r>
        </a:p>
      </dsp:txBody>
      <dsp:txXfrm>
        <a:off x="2914331" y="1448630"/>
        <a:ext cx="2968569" cy="752558"/>
      </dsp:txXfrm>
    </dsp:sp>
    <dsp:sp modelId="{A38AF1AE-F7CD-489D-B1DA-3CCDBC0A0F9B}">
      <dsp:nvSpPr>
        <dsp:cNvPr id="0" name=""/>
        <dsp:cNvSpPr/>
      </dsp:nvSpPr>
      <dsp:spPr>
        <a:xfrm>
          <a:off x="2873619" y="2346149"/>
          <a:ext cx="3049993" cy="8339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Skupština akcionara</a:t>
          </a:r>
        </a:p>
      </dsp:txBody>
      <dsp:txXfrm>
        <a:off x="2914331" y="2386861"/>
        <a:ext cx="2968569" cy="752558"/>
      </dsp:txXfrm>
    </dsp:sp>
    <dsp:sp modelId="{E925D831-1946-4D21-A66F-E7F8ED5F0719}">
      <dsp:nvSpPr>
        <dsp:cNvPr id="0" name=""/>
        <dsp:cNvSpPr/>
      </dsp:nvSpPr>
      <dsp:spPr>
        <a:xfrm>
          <a:off x="2873619" y="3284379"/>
          <a:ext cx="3049993" cy="8339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Vlasnici</a:t>
          </a:r>
        </a:p>
      </dsp:txBody>
      <dsp:txXfrm>
        <a:off x="2914331" y="3325091"/>
        <a:ext cx="2968569" cy="752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10/9/2025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ladars.rs/sr-SP-Cyrl/Vlada/Ministarstva/mpp/pravniokvir/mspp/Documents/Zakon%20o%20razvoju%20malih%20i%20srednjih%20preduze%c4%87a%20Izmjene%20i%20dopune.pdf" TargetMode="External"/><Relationship Id="rId2" Type="http://schemas.openxmlformats.org/officeDocument/2006/relationships/hyperlink" Target="https://vladars.rs/sr-SP-Cyrl/Vlada/Ministarstva/mpp/pravniokvir/Documents/Zakon%20o%20razvoju%20malih%20i%20srednjih%20preduze%c4%87a.pdf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ladars.rs/sr-SP-Cyrl/Vlada/Ministarstva/mpp/pravniokvir/mspp/Documents/Zakon%20o%20razvoju%20malih%20i%20srednjih%20preduze%c4%87a%20Izmjene%20i%20dopune.pdf" TargetMode="External"/><Relationship Id="rId2" Type="http://schemas.openxmlformats.org/officeDocument/2006/relationships/hyperlink" Target="https://vladars.rs/sr-SP-Cyrl/Vlada/Ministarstva/mpp/pravniokvir/Documents/Zakon%20o%20razvoju%20malih%20i%20srednjih%20preduze%c4%87a.pdf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bihvlada.gov.ba/hr/zakon-o-poticanju-razvoja-male-privrede" TargetMode="External"/><Relationship Id="rId2" Type="http://schemas.openxmlformats.org/officeDocument/2006/relationships/hyperlink" Target="https://ppp.dws.ba/udocs/Zakon20o20raC48Dunovodstvu20i20reviziji20u20FBiH.pdf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Izvor%20podataka:%20Godi&#353;nji%20izvje&#353;taji%20za%20MSP,%20Ministarstvo%20privrede%20i%20preduzetni&#353;tva%20,%20Razvojna%20agencij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narodnaskupstinars.net/?q=la/akti/usvojeni-zakoni/zakon-o-samostalnim-preduzetnicima" TargetMode="Externa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Izvor%20podataka:%20Godi&#353;nji%20izvje&#353;taji%20za%20MSP,%20Ministarstvo%20privrede%20i%20preduzetni&#353;tva%20,%20Razvojna%20agencija%20Republike%20Srpske%20%20(prema%20podacima%20Poreske%20uprave%20Republike%20Srpske)" TargetMode="Externa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Izvor%20podataka:%20Godi&#353;nji%20izvje&#353;taji%20za%20MSP,%20Ministarstvo%20privrede%20i%20preduzetni&#353;tva%20,%20Razvojna%20agencija%20Republike%20Srpske%20%20(prema%20podacima%20Poreske%20uprave%20Republike%20Srpske)" TargetMode="Externa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DIFERENCIRANJE </a:t>
            </a:r>
            <a:r>
              <a:rPr lang="en-US" dirty="0" smtClean="0"/>
              <a:t>PREDUZEĆA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468031"/>
            <a:ext cx="7891272" cy="1069848"/>
          </a:xfrm>
        </p:spPr>
        <p:txBody>
          <a:bodyPr/>
          <a:lstStyle/>
          <a:p>
            <a:r>
              <a:rPr lang="en-US" dirty="0"/>
              <a:t>PREDAVANJA </a:t>
            </a:r>
            <a:r>
              <a:rPr lang="en-US" dirty="0" smtClean="0"/>
              <a:t>BR. 4</a:t>
            </a:r>
            <a:endParaRPr lang="en-US" dirty="0"/>
          </a:p>
          <a:p>
            <a:r>
              <a:rPr lang="bs-Latn-BA" dirty="0"/>
              <a:t>prof</a:t>
            </a:r>
            <a:r>
              <a:rPr lang="en-US" dirty="0"/>
              <a:t>. dr Matea Zlatković Radaković</a:t>
            </a:r>
          </a:p>
        </p:txBody>
      </p:sp>
    </p:spTree>
    <p:extLst>
      <p:ext uri="{BB962C8B-B14F-4D97-AF65-F5344CB8AC3E}">
        <p14:creationId xmlns:p14="http://schemas.microsoft.com/office/powerpoint/2010/main" val="306153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Diferencijaranje preduzeća prema transformacionom procesu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50913" y="488371"/>
            <a:ext cx="7129551" cy="1440182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altLang="en-US" sz="3200" dirty="0">
                <a:solidFill>
                  <a:schemeClr val="accent1">
                    <a:lumMod val="75000"/>
                  </a:schemeClr>
                </a:solidFill>
              </a:rPr>
              <a:t>Diferenciranje ekstraktivnih preduzeća - proizvodnja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biljn</a:t>
            </a:r>
            <a:r>
              <a:rPr lang="sl-SI" altLang="en-US" sz="3200" dirty="0">
                <a:solidFill>
                  <a:schemeClr val="accent1">
                    <a:lumMod val="75000"/>
                  </a:schemeClr>
                </a:solidFill>
              </a:rPr>
              <a:t>og por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ij</a:t>
            </a:r>
            <a:r>
              <a:rPr lang="sl-SI" altLang="en-US" sz="3200" dirty="0">
                <a:solidFill>
                  <a:schemeClr val="accent1">
                    <a:lumMod val="75000"/>
                  </a:schemeClr>
                </a:solidFill>
              </a:rPr>
              <a:t>ekla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9845" y="2726576"/>
            <a:ext cx="5259188" cy="3607722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altLang="en-US" sz="2800" dirty="0">
                <a:solidFill>
                  <a:schemeClr val="tx1"/>
                </a:solidFill>
              </a:rPr>
              <a:t>Poljoprivredna preduzeća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altLang="en-US" sz="2800" dirty="0">
                <a:solidFill>
                  <a:schemeClr val="tx1"/>
                </a:solidFill>
              </a:rPr>
              <a:t>Šumarska preduzeća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8774" r="15522" b="20143"/>
          <a:stretch/>
        </p:blipFill>
        <p:spPr>
          <a:xfrm>
            <a:off x="5976851" y="3125584"/>
            <a:ext cx="2194560" cy="2391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4989" y="3275215"/>
            <a:ext cx="31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Proizvodna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Uslužna preduzeća</a:t>
            </a:r>
          </a:p>
        </p:txBody>
      </p:sp>
    </p:spTree>
    <p:extLst>
      <p:ext uri="{BB962C8B-B14F-4D97-AF65-F5344CB8AC3E}">
        <p14:creationId xmlns:p14="http://schemas.microsoft.com/office/powerpoint/2010/main" val="88905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Diferencijaranje preduzeća prema transformacionom procesu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50914" y="488371"/>
            <a:ext cx="6711696" cy="594360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Uslužna preduzeća – kompetencije zaposlenih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405935" y="1704110"/>
            <a:ext cx="4975962" cy="4775067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sl-SI" altLang="en-US" sz="2800" dirty="0"/>
              <a:t>Zaposleni u uslužnim preduzećima treba da pos</a:t>
            </a:r>
            <a:r>
              <a:rPr lang="en-US" altLang="en-US" sz="2800" dirty="0"/>
              <a:t>j</a:t>
            </a:r>
            <a:r>
              <a:rPr lang="sl-SI" altLang="en-US" sz="2800" dirty="0"/>
              <a:t>eduju: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sl-SI" altLang="en-US" sz="2600" dirty="0"/>
              <a:t>Tehnička znanja (poznaju proces pružanja usluge)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sl-SI" altLang="en-US" sz="2600" dirty="0"/>
              <a:t>Humanistička znanja i interpersonalne sposobnosti (razum</a:t>
            </a:r>
            <a:r>
              <a:rPr lang="en-US" altLang="en-US" sz="2600" dirty="0"/>
              <a:t>ij</a:t>
            </a:r>
            <a:r>
              <a:rPr lang="sl-SI" altLang="en-US" sz="2600" dirty="0"/>
              <a:t>evanje problema klijenata i pomoć u r</a:t>
            </a:r>
            <a:r>
              <a:rPr lang="en-US" altLang="en-US" sz="2600" dirty="0"/>
              <a:t>j</a:t>
            </a:r>
            <a:r>
              <a:rPr lang="sl-SI" altLang="en-US" sz="2600" dirty="0"/>
              <a:t>ešavanju problema)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44989" y="3275215"/>
            <a:ext cx="31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Proizvodna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Uslužna preduzeća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t="2392" r="798" b="2969"/>
          <a:stretch/>
        </p:blipFill>
        <p:spPr>
          <a:xfrm>
            <a:off x="5461463" y="3142212"/>
            <a:ext cx="2634270" cy="271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Diferenciranje preduzeća PREMA karakteristikAMA transformacionog procesa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Razlike između procesa transformacije proizvodnih i uslužnih preduzeća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9288" y="2601884"/>
            <a:ext cx="7161213" cy="374821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6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Kriterijumi diferenciranja preduzeća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08472005"/>
              </p:ext>
            </p:extLst>
          </p:nvPr>
        </p:nvGraphicFramePr>
        <p:xfrm>
          <a:off x="1466735" y="1828800"/>
          <a:ext cx="9082116" cy="455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3171825" y="1673857"/>
            <a:ext cx="3190875" cy="486879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3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02772" y="577940"/>
            <a:ext cx="6711696" cy="59436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Izbor indikatora veličine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42862" y="1714243"/>
            <a:ext cx="5992246" cy="4565817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l-SI" altLang="en-US" sz="2800" dirty="0"/>
              <a:t>Izbor indikatora veličine preduzeća (razlike -</a:t>
            </a:r>
            <a:r>
              <a:rPr lang="en-GB" altLang="en-US" sz="2800" dirty="0"/>
              <a:t>kapitalno/radno inten</a:t>
            </a:r>
            <a:r>
              <a:rPr lang="sr-Latn-BA" altLang="en-US" sz="2800" dirty="0"/>
              <a:t>z</a:t>
            </a:r>
            <a:r>
              <a:rPr lang="en-GB" altLang="en-US" sz="2800" dirty="0"/>
              <a:t>ivna preduze</a:t>
            </a:r>
            <a:r>
              <a:rPr lang="sr-Latn-BA" altLang="en-US" sz="2800" dirty="0"/>
              <a:t>ća</a:t>
            </a:r>
            <a:r>
              <a:rPr lang="sl-SI" altLang="en-US" sz="2800" dirty="0"/>
              <a:t>)</a:t>
            </a:r>
          </a:p>
          <a:p>
            <a:pPr>
              <a:lnSpc>
                <a:spcPct val="80000"/>
              </a:lnSpc>
            </a:pPr>
            <a:r>
              <a:rPr lang="sl-SI" altLang="en-US" sz="2800" dirty="0"/>
              <a:t>Indikatori veličine preduzeća: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en-US" sz="2400" dirty="0"/>
              <a:t>Broj zaposlenih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en-US" sz="2400" dirty="0"/>
              <a:t>Visina sredstava (kapitala)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en-US" sz="2400" dirty="0"/>
              <a:t>Visina prihoda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en-US" sz="2400" dirty="0"/>
              <a:t>Visina profita</a:t>
            </a:r>
          </a:p>
          <a:p>
            <a:pPr>
              <a:lnSpc>
                <a:spcPct val="80000"/>
              </a:lnSpc>
            </a:pPr>
            <a:r>
              <a:rPr lang="sl-SI" altLang="en-US" sz="2800" dirty="0"/>
              <a:t>Granična vr</a:t>
            </a:r>
            <a:r>
              <a:rPr lang="sr-Latn-RS" altLang="en-US" sz="2800" dirty="0"/>
              <a:t>ij</a:t>
            </a:r>
            <a:r>
              <a:rPr lang="sl-SI" altLang="en-US" sz="2800" dirty="0"/>
              <a:t>ednost izabranog indikatora veličine preduzeća – razlikuje se </a:t>
            </a:r>
            <a:r>
              <a:rPr lang="sl-SI" altLang="en-US" sz="2800" b="1" dirty="0"/>
              <a:t>zavisno od grane</a:t>
            </a:r>
            <a:r>
              <a:rPr lang="en-GB" altLang="en-US" sz="2800" b="1" dirty="0"/>
              <a:t> </a:t>
            </a: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44989" y="3275215"/>
            <a:ext cx="31006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Izbor indikatora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8D430-5696-7717-5A12-790B8E2C3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9" y="2971800"/>
            <a:ext cx="2513901" cy="18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6638" y="802696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9845" y="2447925"/>
            <a:ext cx="5259188" cy="3886373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en-US" sz="2400" dirty="0"/>
              <a:t>Teorijsko-empirijski razlozi (proučavanje i istraživanje)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en-US" sz="2400" dirty="0"/>
              <a:t>Pragmatični razlozi (programi podrške MSP)</a:t>
            </a:r>
            <a:endParaRPr lang="en-US" altLang="en-US" sz="2400" dirty="0"/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44989" y="3275215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Indikatori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5B20F-CCB9-F60E-D5C4-D395D88C5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8" t="15433" r="12299" b="14605"/>
          <a:stretch/>
        </p:blipFill>
        <p:spPr>
          <a:xfrm>
            <a:off x="5146134" y="3275214"/>
            <a:ext cx="2870744" cy="27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32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6638" y="802696"/>
            <a:ext cx="7240561" cy="85465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9845" y="2447925"/>
            <a:ext cx="5259188" cy="3886373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en-US" sz="2400" dirty="0"/>
              <a:t>Boltonov komitet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en-US" sz="2400" dirty="0"/>
              <a:t>Komitet za privredni razvoj SAD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en-US" sz="2400" dirty="0"/>
              <a:t>Evropska unija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BiH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entiteti</a:t>
            </a:r>
            <a:r>
              <a:rPr lang="en-US" altLang="en-US" sz="2400" dirty="0" smtClean="0"/>
              <a:t>: </a:t>
            </a:r>
            <a:r>
              <a:rPr lang="en-US" altLang="en-US" sz="2400" dirty="0" err="1" smtClean="0"/>
              <a:t>Republika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Srpska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Federacija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BiH</a:t>
            </a:r>
            <a:endParaRPr lang="en-US" altLang="en-US" sz="2400" dirty="0"/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Indikatori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E8632-CE66-AF3D-EFFF-34149D8D4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23" y="4420998"/>
            <a:ext cx="3839576" cy="17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15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6638" y="802696"/>
            <a:ext cx="7240561" cy="85465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9845" y="2447925"/>
            <a:ext cx="5259188" cy="3886373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en-US" sz="2400" dirty="0"/>
              <a:t>Boltonov komitet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en-US" sz="2400" dirty="0"/>
              <a:t>Komitet za privredni razvoj SAD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en-US" sz="2400" dirty="0"/>
              <a:t>Evropska unija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Republika Srpska</a:t>
            </a:r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Indikatori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5281B-92B9-E5B4-336D-7D34A6DCD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49" y="4117552"/>
            <a:ext cx="45148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88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4238" y="1048181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altLang="en-US" sz="4000" dirty="0">
                <a:solidFill>
                  <a:schemeClr val="accent1">
                    <a:lumMod val="75000"/>
                  </a:schemeClr>
                </a:solidFill>
              </a:rPr>
              <a:t>Boltonov komitet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9845" y="2447925"/>
            <a:ext cx="5259188" cy="3886373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l-SI" altLang="en-US" sz="2400" dirty="0"/>
              <a:t>Malo preduzeće:</a:t>
            </a:r>
          </a:p>
          <a:p>
            <a:pPr>
              <a:lnSpc>
                <a:spcPct val="90000"/>
              </a:lnSpc>
            </a:pPr>
            <a:r>
              <a:rPr lang="sl-SI" altLang="en-US" sz="2400" dirty="0"/>
              <a:t>Do </a:t>
            </a:r>
            <a:r>
              <a:rPr lang="sl-SI" altLang="en-US" sz="2400" b="1" dirty="0"/>
              <a:t>200 radnika</a:t>
            </a:r>
            <a:r>
              <a:rPr lang="sl-SI" altLang="en-US" sz="2400" dirty="0"/>
              <a:t> </a:t>
            </a:r>
            <a:r>
              <a:rPr lang="sl-SI" altLang="en-US" sz="2400" b="1" dirty="0"/>
              <a:t>u industriji</a:t>
            </a:r>
          </a:p>
          <a:p>
            <a:pPr>
              <a:lnSpc>
                <a:spcPct val="90000"/>
              </a:lnSpc>
            </a:pPr>
            <a:r>
              <a:rPr lang="sl-SI" altLang="en-US" sz="2400" dirty="0"/>
              <a:t>Do </a:t>
            </a:r>
            <a:r>
              <a:rPr lang="en-US" altLang="en-US" sz="2400" b="1" dirty="0">
                <a:cs typeface="Arial" panose="020B0604020202020204" pitchFamily="34" charset="0"/>
              </a:rPr>
              <a:t>£</a:t>
            </a:r>
            <a:r>
              <a:rPr lang="sl-SI" altLang="en-US" sz="2400" b="1" dirty="0"/>
              <a:t>50.000 prihoda</a:t>
            </a:r>
            <a:r>
              <a:rPr lang="sl-SI" altLang="en-US" sz="2400" dirty="0"/>
              <a:t> godišnje u </a:t>
            </a:r>
            <a:r>
              <a:rPr lang="sl-SI" altLang="en-US" sz="2400" b="1" dirty="0"/>
              <a:t>trgovini</a:t>
            </a:r>
          </a:p>
          <a:p>
            <a:pPr>
              <a:lnSpc>
                <a:spcPct val="90000"/>
              </a:lnSpc>
            </a:pPr>
            <a:r>
              <a:rPr lang="sl-SI" altLang="en-US" sz="2400" dirty="0"/>
              <a:t>Do </a:t>
            </a:r>
            <a:r>
              <a:rPr lang="sl-SI" altLang="en-US" sz="2400" b="1" dirty="0"/>
              <a:t>50 radnika u građevinarstvu</a:t>
            </a:r>
          </a:p>
          <a:p>
            <a:pPr>
              <a:lnSpc>
                <a:spcPct val="90000"/>
              </a:lnSpc>
            </a:pPr>
            <a:r>
              <a:rPr lang="sl-SI" altLang="en-US" sz="2400" dirty="0"/>
              <a:t>Do </a:t>
            </a:r>
            <a:r>
              <a:rPr lang="sl-SI" altLang="en-US" sz="2400" b="1" dirty="0"/>
              <a:t>5 vozila u transportu</a:t>
            </a:r>
          </a:p>
          <a:p>
            <a:pPr>
              <a:lnSpc>
                <a:spcPct val="90000"/>
              </a:lnSpc>
            </a:pPr>
            <a:r>
              <a:rPr lang="sl-SI" altLang="en-US" sz="2400" dirty="0"/>
              <a:t>Granična vrijednost indikatora veličine prilagođena je d</a:t>
            </a:r>
            <a:r>
              <a:rPr lang="en-US" altLang="en-US" sz="2400" dirty="0"/>
              <a:t>j</a:t>
            </a:r>
            <a:r>
              <a:rPr lang="sl-SI" altLang="en-US" sz="2400" dirty="0"/>
              <a:t>elatnosti</a:t>
            </a:r>
            <a:endParaRPr lang="en-US" altLang="en-US" sz="2400" dirty="0"/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Indikatori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</p:spTree>
    <p:extLst>
      <p:ext uri="{BB962C8B-B14F-4D97-AF65-F5344CB8AC3E}">
        <p14:creationId xmlns:p14="http://schemas.microsoft.com/office/powerpoint/2010/main" val="2779827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6638" y="802696"/>
            <a:ext cx="7240561" cy="85465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altLang="en-US" sz="3800" dirty="0">
                <a:solidFill>
                  <a:schemeClr val="accent1">
                    <a:lumMod val="75000"/>
                  </a:schemeClr>
                </a:solidFill>
              </a:rPr>
              <a:t>Komitet za privredni razvoj SAD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9845" y="1828801"/>
            <a:ext cx="5576630" cy="4505498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l-SI" altLang="en-US" sz="2800" dirty="0"/>
              <a:t>Malo preduzeće (ispunjava dva od četiri uslova):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400" dirty="0"/>
              <a:t>Vlasnik </a:t>
            </a:r>
            <a:r>
              <a:rPr lang="sl-SI" altLang="en-US" sz="2400" b="1" dirty="0"/>
              <a:t>samostalno upravlja</a:t>
            </a:r>
            <a:r>
              <a:rPr lang="sl-SI" altLang="en-US" sz="2400" dirty="0"/>
              <a:t> i rukovodi preduzećem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400" b="1" dirty="0"/>
              <a:t>Kapital</a:t>
            </a:r>
            <a:r>
              <a:rPr lang="sl-SI" altLang="en-US" sz="2400" dirty="0"/>
              <a:t> nabavlja </a:t>
            </a:r>
            <a:r>
              <a:rPr lang="sl-SI" altLang="en-US" sz="2400" b="1" dirty="0"/>
              <a:t>pojedinac</a:t>
            </a:r>
            <a:r>
              <a:rPr lang="sl-SI" altLang="en-US" sz="2400" dirty="0"/>
              <a:t> (vlasnik) </a:t>
            </a:r>
            <a:r>
              <a:rPr lang="sl-SI" altLang="en-US" sz="2400" b="1" dirty="0"/>
              <a:t>ili mala grupa</a:t>
            </a:r>
            <a:r>
              <a:rPr lang="sl-SI" altLang="en-US" sz="2400" dirty="0"/>
              <a:t> ljudi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400" dirty="0"/>
              <a:t>Preduzeće je </a:t>
            </a:r>
            <a:r>
              <a:rPr lang="sl-SI" altLang="en-US" sz="2400" b="1" dirty="0"/>
              <a:t>lokalno</a:t>
            </a:r>
            <a:r>
              <a:rPr lang="sl-SI" altLang="en-US" sz="2400" dirty="0"/>
              <a:t> (poslovi su lokalni)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400" dirty="0"/>
              <a:t>Prema osnovnim indikatorima veličine preduzeće je </a:t>
            </a:r>
            <a:r>
              <a:rPr lang="sl-SI" altLang="en-US" sz="2400" b="1" dirty="0"/>
              <a:t>manje u odnosu</a:t>
            </a:r>
            <a:r>
              <a:rPr lang="sl-SI" altLang="en-US" sz="2400" dirty="0"/>
              <a:t> na ostala preduzeća u grani</a:t>
            </a:r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Indikatori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</p:spTree>
    <p:extLst>
      <p:ext uri="{BB962C8B-B14F-4D97-AF65-F5344CB8AC3E}">
        <p14:creationId xmlns:p14="http://schemas.microsoft.com/office/powerpoint/2010/main" val="161641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0808" y="590203"/>
            <a:ext cx="59934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Literatura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pripremu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predavanja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2354" y="2318080"/>
            <a:ext cx="2465246" cy="3592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9439" y="2318080"/>
            <a:ext cx="2620108" cy="3592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3199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6638" y="802696"/>
            <a:ext cx="7240561" cy="85465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Evropska unija – indikatori 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9845" y="1828801"/>
            <a:ext cx="5055527" cy="4486274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sl-SI" altLang="en-US" sz="2800" dirty="0"/>
              <a:t>Mikro, malo i srednje preduzeće –indikatori: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altLang="en-US" sz="2600" dirty="0">
                <a:solidFill>
                  <a:schemeClr val="tx1"/>
                </a:solidFill>
              </a:rPr>
              <a:t>Manje od 250 radnika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altLang="en-US" sz="2600" dirty="0">
                <a:solidFill>
                  <a:schemeClr val="tx1"/>
                </a:solidFill>
              </a:rPr>
              <a:t>Godišnji prihod do </a:t>
            </a:r>
            <a:r>
              <a:rPr lang="sl-SI" altLang="en-US" sz="2600" dirty="0">
                <a:solidFill>
                  <a:schemeClr val="tx1"/>
                </a:solidFill>
                <a:cs typeface="Arial" panose="020B0604020202020204" pitchFamily="34" charset="0"/>
              </a:rPr>
              <a:t>€ </a:t>
            </a:r>
            <a:r>
              <a:rPr lang="sl-SI" altLang="en-US" sz="2600" dirty="0">
                <a:solidFill>
                  <a:schemeClr val="tx1"/>
                </a:solidFill>
              </a:rPr>
              <a:t>50 miliona i/ili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altLang="en-US" sz="2600" dirty="0">
                <a:solidFill>
                  <a:schemeClr val="tx1"/>
                </a:solidFill>
              </a:rPr>
              <a:t>Vrijednost sredstava do </a:t>
            </a:r>
            <a:r>
              <a:rPr lang="sl-SI" altLang="en-US" sz="2600" dirty="0">
                <a:solidFill>
                  <a:schemeClr val="tx1"/>
                </a:solidFill>
                <a:cs typeface="Arial" panose="020B0604020202020204" pitchFamily="34" charset="0"/>
              </a:rPr>
              <a:t>€</a:t>
            </a:r>
            <a:r>
              <a:rPr lang="sl-SI" altLang="en-US" sz="2600" dirty="0">
                <a:solidFill>
                  <a:schemeClr val="tx1"/>
                </a:solidFill>
              </a:rPr>
              <a:t> 43 miliona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altLang="en-US" sz="2600" dirty="0">
                <a:solidFill>
                  <a:schemeClr val="tx1"/>
                </a:solidFill>
              </a:rPr>
              <a:t>Nezavisnost – javne institucije mogu da kontrolišu najviše 25% sredstava</a:t>
            </a:r>
            <a:endParaRPr lang="en-US" altLang="en-US" sz="26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Indikatori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71948-0A7B-1C80-8373-C87C35B1E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30" y="3899635"/>
            <a:ext cx="2425788" cy="16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4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50863" y="6208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Evropska unija – mikro i malo preduzeće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9845" y="1828801"/>
            <a:ext cx="5018500" cy="4303551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sl-SI" altLang="en-US" sz="2600" dirty="0"/>
              <a:t>Mikro preduzeće: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altLang="en-US" sz="2600" dirty="0"/>
              <a:t>Do </a:t>
            </a:r>
            <a:r>
              <a:rPr lang="sl-SI" altLang="en-US" sz="2600" i="1" dirty="0"/>
              <a:t>10 radnika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altLang="en-US" sz="2600" dirty="0"/>
              <a:t>Godišnji </a:t>
            </a:r>
            <a:r>
              <a:rPr lang="sl-SI" altLang="en-US" sz="2600" i="1" dirty="0"/>
              <a:t>prihod</a:t>
            </a:r>
            <a:r>
              <a:rPr lang="sl-SI" altLang="en-US" sz="2600" dirty="0"/>
              <a:t> i/ili vr</a:t>
            </a:r>
            <a:r>
              <a:rPr lang="en-US" altLang="en-US" sz="2600" dirty="0"/>
              <a:t>ij</a:t>
            </a:r>
            <a:r>
              <a:rPr lang="sl-SI" altLang="en-US" sz="2600" dirty="0"/>
              <a:t>ednost </a:t>
            </a:r>
            <a:r>
              <a:rPr lang="sl-SI" altLang="en-US" sz="2600" i="1" dirty="0"/>
              <a:t>sredstava</a:t>
            </a:r>
            <a:r>
              <a:rPr lang="sl-SI" altLang="en-US" sz="2600" dirty="0"/>
              <a:t> do </a:t>
            </a:r>
            <a:r>
              <a:rPr lang="sl-SI" altLang="en-US" sz="2600" i="1" dirty="0">
                <a:cs typeface="Arial" panose="020B0604020202020204" pitchFamily="34" charset="0"/>
              </a:rPr>
              <a:t>€</a:t>
            </a:r>
            <a:r>
              <a:rPr lang="sl-SI" altLang="en-US" sz="2600" i="1" dirty="0"/>
              <a:t> 2 miliona</a:t>
            </a:r>
          </a:p>
          <a:p>
            <a:r>
              <a:rPr lang="sl-SI" altLang="en-US" sz="2600" dirty="0"/>
              <a:t>Malo preduzeće: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altLang="en-US" sz="2600" dirty="0"/>
              <a:t>Do </a:t>
            </a:r>
            <a:r>
              <a:rPr lang="sl-SI" altLang="en-US" sz="2600" i="1" dirty="0"/>
              <a:t>50 radnika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altLang="en-US" sz="2600" dirty="0"/>
              <a:t>Godišnji </a:t>
            </a:r>
            <a:r>
              <a:rPr lang="sl-SI" altLang="en-US" sz="2600" i="1" dirty="0"/>
              <a:t>prihod</a:t>
            </a:r>
            <a:r>
              <a:rPr lang="sl-SI" altLang="en-US" sz="2600" dirty="0"/>
              <a:t> i/ili vr</a:t>
            </a:r>
            <a:r>
              <a:rPr lang="en-US" altLang="en-US" sz="2600" dirty="0"/>
              <a:t>ij</a:t>
            </a:r>
            <a:r>
              <a:rPr lang="sl-SI" altLang="en-US" sz="2600" dirty="0"/>
              <a:t>ednost </a:t>
            </a:r>
            <a:r>
              <a:rPr lang="sl-SI" altLang="en-US" sz="2600" i="1" dirty="0"/>
              <a:t>sredstava</a:t>
            </a:r>
            <a:r>
              <a:rPr lang="sl-SI" altLang="en-US" sz="2600" dirty="0"/>
              <a:t> do </a:t>
            </a:r>
            <a:r>
              <a:rPr lang="sl-SI" altLang="en-US" sz="2600" i="1" dirty="0">
                <a:cs typeface="Arial" panose="020B0604020202020204" pitchFamily="34" charset="0"/>
              </a:rPr>
              <a:t>€</a:t>
            </a:r>
            <a:r>
              <a:rPr lang="sl-SI" altLang="en-US" sz="2600" i="1" dirty="0"/>
              <a:t> 10 miliona</a:t>
            </a:r>
            <a:endParaRPr lang="en-US" altLang="en-US" sz="2600" i="1" dirty="0"/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Indikatori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A4F3B-AF22-A215-FD2A-67227BF6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183" y="3839777"/>
            <a:ext cx="2425788" cy="16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79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50863" y="620853"/>
            <a:ext cx="7441328" cy="1317003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800" dirty="0" err="1">
                <a:solidFill>
                  <a:schemeClr val="accent1">
                    <a:lumMod val="75000"/>
                  </a:schemeClr>
                </a:solidFill>
              </a:rPr>
              <a:t>Republika</a:t>
            </a: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Srpska</a:t>
            </a: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– MSP </a:t>
            </a:r>
            <a:r>
              <a:rPr lang="en-US" alt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sektor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Indikatori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200" y="1475508"/>
            <a:ext cx="7010400" cy="505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alt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Zakon </a:t>
            </a:r>
            <a:r>
              <a:rPr lang="sr-Latn-RS" altLang="en-US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o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razvoju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malih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i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srednjih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preduzeća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Zakon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o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izmjenama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dopunama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Zakona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o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razvoju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malih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srednjih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preduzeća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</a:rPr>
              <a:t>član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5.)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Status </a:t>
            </a:r>
            <a:r>
              <a:rPr lang="en-US" dirty="0"/>
              <a:t>MSP </a:t>
            </a:r>
            <a:r>
              <a:rPr lang="en-US" dirty="0" smtClean="0"/>
              <a:t>- </a:t>
            </a:r>
            <a:r>
              <a:rPr lang="en-US" dirty="0" err="1" smtClean="0"/>
              <a:t>kriterijumi</a:t>
            </a:r>
            <a:r>
              <a:rPr lang="en-US" dirty="0" smtClean="0"/>
              <a:t>: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n-US" dirty="0" err="1" smtClean="0"/>
              <a:t>prosječno</a:t>
            </a:r>
            <a:r>
              <a:rPr lang="en-US" dirty="0" smtClean="0"/>
              <a:t> </a:t>
            </a:r>
            <a:r>
              <a:rPr lang="en-US" dirty="0" err="1"/>
              <a:t>godišnje</a:t>
            </a:r>
            <a:r>
              <a:rPr lang="en-US" dirty="0"/>
              <a:t> </a:t>
            </a:r>
            <a:r>
              <a:rPr lang="en-US" dirty="0" err="1"/>
              <a:t>zapošljavaju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od 250 </a:t>
            </a:r>
            <a:r>
              <a:rPr lang="en-US" dirty="0" err="1"/>
              <a:t>radnika</a:t>
            </a:r>
            <a:r>
              <a:rPr lang="en-US" dirty="0"/>
              <a:t>,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err="1" smtClean="0"/>
              <a:t>nezavisni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u </a:t>
            </a:r>
            <a:r>
              <a:rPr lang="en-US" dirty="0" err="1" smtClean="0"/>
              <a:t>poslovanju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800100" lvl="1" indent="-342900">
              <a:buFont typeface="+mj-lt"/>
              <a:buAutoNum type="alphaLcParenR"/>
            </a:pPr>
            <a:r>
              <a:rPr lang="en-US" dirty="0" err="1" smtClean="0"/>
              <a:t>ostvaruju</a:t>
            </a:r>
            <a:r>
              <a:rPr lang="en-US" dirty="0" smtClean="0"/>
              <a:t> </a:t>
            </a:r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godišnji</a:t>
            </a:r>
            <a:r>
              <a:rPr lang="en-US" dirty="0"/>
              <a:t> </a:t>
            </a:r>
            <a:r>
              <a:rPr lang="en-US" dirty="0" err="1"/>
              <a:t>prihod</a:t>
            </a:r>
            <a:r>
              <a:rPr lang="en-US" dirty="0"/>
              <a:t> do 97.790.000 KM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imovine</a:t>
            </a:r>
            <a:r>
              <a:rPr lang="en-US" dirty="0"/>
              <a:t> do 84.099.400 </a:t>
            </a:r>
            <a:r>
              <a:rPr lang="en-US" dirty="0" smtClean="0"/>
              <a:t>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Nezavisnost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 smtClean="0"/>
              <a:t>poslovanju</a:t>
            </a:r>
            <a:r>
              <a:rPr lang="en-US" dirty="0" smtClean="0"/>
              <a:t> - </a:t>
            </a:r>
            <a:r>
              <a:rPr lang="en-US" dirty="0" err="1" smtClean="0"/>
              <a:t>samostalno</a:t>
            </a:r>
            <a:r>
              <a:rPr lang="en-US" dirty="0" smtClean="0"/>
              <a:t> </a:t>
            </a:r>
            <a:r>
              <a:rPr lang="en-US" dirty="0" err="1"/>
              <a:t>posluje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privredni</a:t>
            </a:r>
            <a:r>
              <a:rPr lang="en-US" dirty="0"/>
              <a:t> </a:t>
            </a:r>
            <a:r>
              <a:rPr lang="en-US" dirty="0" err="1"/>
              <a:t>subjekti</a:t>
            </a:r>
            <a:r>
              <a:rPr lang="en-US" dirty="0"/>
              <a:t> </a:t>
            </a:r>
            <a:r>
              <a:rPr lang="en-US" dirty="0" err="1"/>
              <a:t>učestvuju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do 25% u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njegovog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donošenju</a:t>
            </a:r>
            <a:r>
              <a:rPr lang="en-US" dirty="0"/>
              <a:t> 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MSP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nezavisnost</a:t>
            </a:r>
            <a:r>
              <a:rPr lang="en-US" dirty="0"/>
              <a:t> u </a:t>
            </a:r>
            <a:r>
              <a:rPr lang="en-US" dirty="0" err="1"/>
              <a:t>poslovanju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da </a:t>
            </a:r>
            <a:r>
              <a:rPr lang="en-US" dirty="0" err="1"/>
              <a:t>investicioni</a:t>
            </a:r>
            <a:r>
              <a:rPr lang="en-US" dirty="0"/>
              <a:t> fond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samouprave</a:t>
            </a:r>
            <a:r>
              <a:rPr lang="en-US" dirty="0"/>
              <a:t> </a:t>
            </a:r>
            <a:r>
              <a:rPr lang="en-US" dirty="0" err="1"/>
              <a:t>učestvuju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do 50% u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njegovog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donošenju</a:t>
            </a:r>
            <a:r>
              <a:rPr lang="en-US" dirty="0"/>
              <a:t> 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50863" y="620853"/>
            <a:ext cx="7441328" cy="1317003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800" dirty="0" err="1">
                <a:solidFill>
                  <a:schemeClr val="accent1">
                    <a:lumMod val="75000"/>
                  </a:schemeClr>
                </a:solidFill>
              </a:rPr>
              <a:t>Republika</a:t>
            </a: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Srpska</a:t>
            </a: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– MSP </a:t>
            </a:r>
            <a:r>
              <a:rPr lang="en-US" alt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sektor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Indikatori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FEF7C1-52CC-E847-3CAB-B27E7F920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9165"/>
              </p:ext>
            </p:extLst>
          </p:nvPr>
        </p:nvGraphicFramePr>
        <p:xfrm>
          <a:off x="932029" y="2715491"/>
          <a:ext cx="6041426" cy="332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12">
                  <a:extLst>
                    <a:ext uri="{9D8B030D-6E8A-4147-A177-3AD203B41FA5}">
                      <a16:colId xmlns:a16="http://schemas.microsoft.com/office/drawing/2014/main" val="2803877895"/>
                    </a:ext>
                  </a:extLst>
                </a:gridCol>
                <a:gridCol w="1322602">
                  <a:extLst>
                    <a:ext uri="{9D8B030D-6E8A-4147-A177-3AD203B41FA5}">
                      <a16:colId xmlns:a16="http://schemas.microsoft.com/office/drawing/2014/main" val="2286218094"/>
                    </a:ext>
                  </a:extLst>
                </a:gridCol>
                <a:gridCol w="1510356">
                  <a:extLst>
                    <a:ext uri="{9D8B030D-6E8A-4147-A177-3AD203B41FA5}">
                      <a16:colId xmlns:a16="http://schemas.microsoft.com/office/drawing/2014/main" val="1939977698"/>
                    </a:ext>
                  </a:extLst>
                </a:gridCol>
                <a:gridCol w="1510356">
                  <a:extLst>
                    <a:ext uri="{9D8B030D-6E8A-4147-A177-3AD203B41FA5}">
                      <a16:colId xmlns:a16="http://schemas.microsoft.com/office/drawing/2014/main" val="2120567270"/>
                    </a:ext>
                  </a:extLst>
                </a:gridCol>
              </a:tblGrid>
              <a:tr h="674395">
                <a:tc>
                  <a:txBody>
                    <a:bodyPr/>
                    <a:lstStyle/>
                    <a:p>
                      <a:r>
                        <a:rPr lang="en-US" sz="1200" dirty="0"/>
                        <a:t>Kriterijum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Mikro</a:t>
                      </a:r>
                      <a:r>
                        <a:rPr lang="sr-Latn-RS" sz="1200" dirty="0"/>
                        <a:t> preduzeća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</a:t>
                      </a:r>
                      <a:r>
                        <a:rPr lang="sr-Latn-RS" sz="1200" dirty="0"/>
                        <a:t> preduzeća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Srednja</a:t>
                      </a:r>
                      <a:r>
                        <a:rPr lang="sr-Latn-RS" sz="1200" dirty="0"/>
                        <a:t> preduzeća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83787394"/>
                  </a:ext>
                </a:extLst>
              </a:tr>
              <a:tr h="54794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Broj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zaposlenih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/>
                        <a:t>&lt;50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49&lt;n</a:t>
                      </a:r>
                      <a:r>
                        <a:rPr lang="sr-Latn-RS" sz="1200" dirty="0" smtClean="0"/>
                        <a:t>&lt;250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3270538"/>
                  </a:ext>
                </a:extLst>
              </a:tr>
              <a:tr h="136678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Ukupna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sr-Latn-RS" sz="1200" dirty="0" smtClean="0"/>
                        <a:t>vrijednost </a:t>
                      </a:r>
                      <a:r>
                        <a:rPr lang="sr-Latn-RS" sz="1200" dirty="0"/>
                        <a:t>poslovne </a:t>
                      </a:r>
                      <a:r>
                        <a:rPr lang="sr-Latn-RS" sz="1200" dirty="0" smtClean="0"/>
                        <a:t>imovine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kraju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poslovne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godine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3.911.6000 </a:t>
                      </a:r>
                      <a:r>
                        <a:rPr lang="sr-Latn-RS" sz="1200" dirty="0" smtClean="0"/>
                        <a:t>KM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ili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19.558.000</a:t>
                      </a:r>
                      <a:r>
                        <a:rPr lang="sr-Latn-RS" sz="1200" dirty="0" smtClean="0"/>
                        <a:t> </a:t>
                      </a:r>
                      <a:r>
                        <a:rPr lang="sr-Latn-RS" sz="1200" dirty="0"/>
                        <a:t>KM</a:t>
                      </a:r>
                      <a:endParaRPr lang="en-US" sz="1200" dirty="0"/>
                    </a:p>
                    <a:p>
                      <a:r>
                        <a:rPr lang="en-US" sz="1200" dirty="0" err="1" smtClean="0"/>
                        <a:t>ili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84.099.400 </a:t>
                      </a:r>
                      <a:r>
                        <a:rPr lang="sr-Latn-RS" sz="1200" dirty="0" smtClean="0"/>
                        <a:t>KM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248556"/>
                  </a:ext>
                </a:extLst>
              </a:tr>
              <a:tr h="735962">
                <a:tc>
                  <a:txBody>
                    <a:bodyPr/>
                    <a:lstStyle/>
                    <a:p>
                      <a:r>
                        <a:rPr lang="sr-Latn-RS" sz="1200" dirty="0"/>
                        <a:t>Ukupan godišnji prihod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3.911.600 </a:t>
                      </a:r>
                      <a:r>
                        <a:rPr lang="sr-Latn-RS" sz="1200" dirty="0" smtClean="0"/>
                        <a:t>KM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19.558.000</a:t>
                      </a:r>
                      <a:r>
                        <a:rPr lang="sr-Latn-RS" sz="1200" dirty="0" smtClean="0"/>
                        <a:t> KM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97.790.000</a:t>
                      </a:r>
                      <a:r>
                        <a:rPr lang="sr-Latn-RS" sz="1200" dirty="0" smtClean="0"/>
                        <a:t> </a:t>
                      </a:r>
                      <a:r>
                        <a:rPr lang="sr-Latn-RS" sz="1200" dirty="0"/>
                        <a:t>KM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89497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4946" y="1653508"/>
            <a:ext cx="6751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alt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Zakon </a:t>
            </a:r>
            <a:r>
              <a:rPr lang="sr-Latn-RS" altLang="en-US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o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razvoju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malih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i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srednjih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preduzeća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5000"/>
                  </a:schemeClr>
                </a:solidFill>
                <a:hlinkClick r:id="rId3"/>
              </a:rPr>
              <a:t>Zakon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 o </a:t>
            </a:r>
            <a:r>
              <a:rPr lang="en-US" altLang="en-US" dirty="0" err="1">
                <a:solidFill>
                  <a:schemeClr val="bg2">
                    <a:lumMod val="25000"/>
                  </a:schemeClr>
                </a:solidFill>
                <a:hlinkClick r:id="rId3"/>
              </a:rPr>
              <a:t>izmjenama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 </a:t>
            </a:r>
            <a:r>
              <a:rPr lang="en-US" altLang="en-US" dirty="0" err="1">
                <a:solidFill>
                  <a:schemeClr val="bg2">
                    <a:lumMod val="25000"/>
                  </a:schemeClr>
                </a:solidFill>
                <a:hlinkClick r:id="rId3"/>
              </a:rPr>
              <a:t>i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 </a:t>
            </a:r>
            <a:r>
              <a:rPr lang="en-US" altLang="en-US" dirty="0" err="1">
                <a:solidFill>
                  <a:schemeClr val="bg2">
                    <a:lumMod val="25000"/>
                  </a:schemeClr>
                </a:solidFill>
                <a:hlinkClick r:id="rId3"/>
              </a:rPr>
              <a:t>dopunama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 </a:t>
            </a:r>
            <a:r>
              <a:rPr lang="en-US" altLang="en-US" dirty="0" err="1">
                <a:solidFill>
                  <a:schemeClr val="bg2">
                    <a:lumMod val="25000"/>
                  </a:schemeClr>
                </a:solidFill>
                <a:hlinkClick r:id="rId3"/>
              </a:rPr>
              <a:t>Zakona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 o </a:t>
            </a:r>
            <a:r>
              <a:rPr lang="en-US" altLang="en-US" dirty="0" err="1">
                <a:solidFill>
                  <a:schemeClr val="bg2">
                    <a:lumMod val="25000"/>
                  </a:schemeClr>
                </a:solidFill>
                <a:hlinkClick r:id="rId3"/>
              </a:rPr>
              <a:t>razvoju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 </a:t>
            </a:r>
            <a:r>
              <a:rPr lang="en-US" altLang="en-US" dirty="0" err="1">
                <a:solidFill>
                  <a:schemeClr val="bg2">
                    <a:lumMod val="25000"/>
                  </a:schemeClr>
                </a:solidFill>
                <a:hlinkClick r:id="rId3"/>
              </a:rPr>
              <a:t>malih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 </a:t>
            </a:r>
            <a:r>
              <a:rPr lang="en-US" altLang="en-US" dirty="0" err="1">
                <a:solidFill>
                  <a:schemeClr val="bg2">
                    <a:lumMod val="25000"/>
                  </a:schemeClr>
                </a:solidFill>
                <a:hlinkClick r:id="rId3"/>
              </a:rPr>
              <a:t>i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 </a:t>
            </a:r>
            <a:r>
              <a:rPr lang="en-US" altLang="en-US" dirty="0" err="1">
                <a:solidFill>
                  <a:schemeClr val="bg2">
                    <a:lumMod val="25000"/>
                  </a:schemeClr>
                </a:solidFill>
                <a:hlinkClick r:id="rId3"/>
              </a:rPr>
              <a:t>srednjih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 </a:t>
            </a:r>
            <a:r>
              <a:rPr lang="en-US" altLang="en-US" dirty="0" err="1">
                <a:solidFill>
                  <a:schemeClr val="bg2">
                    <a:lumMod val="25000"/>
                  </a:schemeClr>
                </a:solidFill>
                <a:hlinkClick r:id="rId3"/>
              </a:rPr>
              <a:t>preduzeća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US" altLang="en-US" dirty="0" err="1">
                <a:solidFill>
                  <a:schemeClr val="bg2">
                    <a:lumMod val="25000"/>
                  </a:schemeClr>
                </a:solidFill>
              </a:rPr>
              <a:t>član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</a:rPr>
              <a:t> 6</a:t>
            </a:r>
            <a:r>
              <a:rPr lang="en-US" altLang="en-US" dirty="0" smtClean="0">
                <a:solidFill>
                  <a:schemeClr val="bg2">
                    <a:lumMod val="25000"/>
                  </a:schemeClr>
                </a:solidFill>
              </a:rPr>
              <a:t>.)</a:t>
            </a:r>
            <a:endParaRPr lang="en-US" alt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83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50863" y="620853"/>
            <a:ext cx="7441328" cy="1317003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800" dirty="0" err="1">
                <a:solidFill>
                  <a:schemeClr val="accent1">
                    <a:lumMod val="75000"/>
                  </a:schemeClr>
                </a:solidFill>
              </a:rPr>
              <a:t>Republika</a:t>
            </a: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Srpska</a:t>
            </a: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– MSP </a:t>
            </a:r>
            <a:r>
              <a:rPr lang="en-US" alt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sektor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Indikatori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FEF7C1-52CC-E847-3CAB-B27E7F920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04792"/>
              </p:ext>
            </p:extLst>
          </p:nvPr>
        </p:nvGraphicFramePr>
        <p:xfrm>
          <a:off x="741114" y="2247154"/>
          <a:ext cx="6618048" cy="3740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187">
                  <a:extLst>
                    <a:ext uri="{9D8B030D-6E8A-4147-A177-3AD203B41FA5}">
                      <a16:colId xmlns:a16="http://schemas.microsoft.com/office/drawing/2014/main" val="2803877895"/>
                    </a:ext>
                  </a:extLst>
                </a:gridCol>
                <a:gridCol w="1448837">
                  <a:extLst>
                    <a:ext uri="{9D8B030D-6E8A-4147-A177-3AD203B41FA5}">
                      <a16:colId xmlns:a16="http://schemas.microsoft.com/office/drawing/2014/main" val="2286218094"/>
                    </a:ext>
                  </a:extLst>
                </a:gridCol>
                <a:gridCol w="1654512">
                  <a:extLst>
                    <a:ext uri="{9D8B030D-6E8A-4147-A177-3AD203B41FA5}">
                      <a16:colId xmlns:a16="http://schemas.microsoft.com/office/drawing/2014/main" val="1939977698"/>
                    </a:ext>
                  </a:extLst>
                </a:gridCol>
                <a:gridCol w="1654512">
                  <a:extLst>
                    <a:ext uri="{9D8B030D-6E8A-4147-A177-3AD203B41FA5}">
                      <a16:colId xmlns:a16="http://schemas.microsoft.com/office/drawing/2014/main" val="2120567270"/>
                    </a:ext>
                  </a:extLst>
                </a:gridCol>
              </a:tblGrid>
              <a:tr h="758629">
                <a:tc>
                  <a:txBody>
                    <a:bodyPr/>
                    <a:lstStyle/>
                    <a:p>
                      <a:r>
                        <a:rPr lang="en-US" sz="1200" dirty="0"/>
                        <a:t>Kriterijum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Mikro</a:t>
                      </a:r>
                      <a:r>
                        <a:rPr lang="sr-Latn-RS" sz="1200" dirty="0"/>
                        <a:t> preduzeća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</a:t>
                      </a:r>
                      <a:r>
                        <a:rPr lang="sr-Latn-RS" sz="1200" dirty="0"/>
                        <a:t> preduzeća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Srednja</a:t>
                      </a:r>
                      <a:r>
                        <a:rPr lang="sr-Latn-RS" sz="1200" dirty="0"/>
                        <a:t> preduzeća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83787394"/>
                  </a:ext>
                </a:extLst>
              </a:tr>
              <a:tr h="61638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Prosječan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broj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zaposlenih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250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3270538"/>
                  </a:ext>
                </a:extLst>
              </a:tr>
              <a:tr h="1537504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Prosječna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sr-Latn-RS" sz="1200" dirty="0" smtClean="0"/>
                        <a:t>vrijednost </a:t>
                      </a:r>
                      <a:r>
                        <a:rPr lang="sr-Latn-RS" sz="1200" dirty="0"/>
                        <a:t>poslovne </a:t>
                      </a:r>
                      <a:r>
                        <a:rPr lang="sr-Latn-RS" sz="1200" dirty="0" smtClean="0"/>
                        <a:t>imovine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kraju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poslovne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godine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250.000 </a:t>
                      </a:r>
                      <a:r>
                        <a:rPr lang="sr-Latn-RS" sz="1200" dirty="0" smtClean="0"/>
                        <a:t>KM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1.000.000 </a:t>
                      </a:r>
                      <a:r>
                        <a:rPr lang="sr-Latn-RS" sz="1200" dirty="0" smtClean="0"/>
                        <a:t>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4.000.000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sr-Latn-RS" sz="1200" dirty="0" smtClean="0"/>
                        <a:t>KM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248556"/>
                  </a:ext>
                </a:extLst>
              </a:tr>
              <a:tr h="827887">
                <a:tc>
                  <a:txBody>
                    <a:bodyPr/>
                    <a:lstStyle/>
                    <a:p>
                      <a:r>
                        <a:rPr lang="sr-Latn-RS" sz="1200" dirty="0"/>
                        <a:t>Ukupan godišnji prihod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500.000 </a:t>
                      </a:r>
                      <a:r>
                        <a:rPr lang="sr-Latn-RS" sz="1200" dirty="0" smtClean="0"/>
                        <a:t>KM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2.000.000</a:t>
                      </a:r>
                      <a:r>
                        <a:rPr lang="sr-Latn-RS" sz="1200" dirty="0" smtClean="0"/>
                        <a:t> KM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&lt;</a:t>
                      </a:r>
                      <a:r>
                        <a:rPr lang="en-US" sz="1200" dirty="0" smtClean="0"/>
                        <a:t>8.000.000</a:t>
                      </a:r>
                      <a:r>
                        <a:rPr lang="sr-Latn-RS" sz="1200" dirty="0" smtClean="0"/>
                        <a:t> </a:t>
                      </a:r>
                      <a:r>
                        <a:rPr lang="sr-Latn-RS" sz="1200" dirty="0"/>
                        <a:t>KM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89497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2015" y="1585458"/>
            <a:ext cx="517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altLang="en-US" dirty="0" smtClean="0">
                <a:solidFill>
                  <a:schemeClr val="accent1">
                    <a:lumMod val="75000"/>
                  </a:schemeClr>
                </a:solidFill>
              </a:rPr>
              <a:t>Zakon </a:t>
            </a:r>
            <a:r>
              <a:rPr lang="sr-Latn-RS" altLang="en-US" dirty="0">
                <a:solidFill>
                  <a:schemeClr val="accent1">
                    <a:lumMod val="75000"/>
                  </a:schemeClr>
                </a:solidFill>
              </a:rPr>
              <a:t>o računovodstvu i </a:t>
            </a:r>
            <a:r>
              <a:rPr lang="sr-Latn-RS" altLang="en-US" dirty="0" smtClean="0">
                <a:solidFill>
                  <a:schemeClr val="accent1">
                    <a:lumMod val="75000"/>
                  </a:schemeClr>
                </a:solidFill>
              </a:rPr>
              <a:t>reviziji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</a:rPr>
              <a:t>član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5.)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7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7291" y="1470891"/>
            <a:ext cx="6711696" cy="5020056"/>
          </a:xfrm>
          <a:noFill/>
        </p:spPr>
        <p:txBody>
          <a:bodyPr>
            <a:noAutofit/>
          </a:bodyPr>
          <a:lstStyle/>
          <a:p>
            <a:pPr algn="just"/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Administrativna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konfuzija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subjekti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se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različito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klasifikuju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zavisno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od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institucije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npr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Poreska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uprava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Agencija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za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MSP,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zavodi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za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statistiku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razvojne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</a:rPr>
              <a:t>agencije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algn="just"/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</a:rPr>
              <a:t>Neusklađenost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sa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EU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praksom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– EU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preporučuje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jedinstvenu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klasifikaciju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MSP (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Preporuka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2003/361/EZ)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za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sve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potrebe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računovodstvo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poticaje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</a:rPr>
              <a:t>statistiku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</a:rPr>
              <a:t>itd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</a:rPr>
              <a:t>Onemogućeno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poređenje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podataka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između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FBiH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RS, pa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sa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Eurostatom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</a:rPr>
              <a:t>Preporuka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eksperata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EU: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da se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izvrši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usaglašavanje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definicija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MSP u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svim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zakonima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usklađivanje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sa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EU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standardima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Indikatori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50863" y="620854"/>
            <a:ext cx="7240561" cy="8546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800" dirty="0" err="1">
                <a:solidFill>
                  <a:schemeClr val="accent1">
                    <a:lumMod val="75000"/>
                  </a:schemeClr>
                </a:solidFill>
              </a:rPr>
              <a:t>Republika</a:t>
            </a: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3800" dirty="0" err="1">
                <a:solidFill>
                  <a:schemeClr val="accent1">
                    <a:lumMod val="75000"/>
                  </a:schemeClr>
                </a:solidFill>
              </a:rPr>
              <a:t>Srpska</a:t>
            </a: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– MSP </a:t>
            </a:r>
            <a:r>
              <a:rPr lang="en-US" altLang="en-US" sz="3800" dirty="0" err="1">
                <a:solidFill>
                  <a:schemeClr val="accent1">
                    <a:lumMod val="75000"/>
                  </a:schemeClr>
                </a:solidFill>
              </a:rPr>
              <a:t>sektor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28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Federacija</a:t>
            </a:r>
            <a:r>
              <a:rPr lang="en-US" altLang="en-US" sz="3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BiH</a:t>
            </a:r>
            <a:r>
              <a:rPr lang="en-US" altLang="en-US" sz="38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MSP </a:t>
            </a:r>
            <a:r>
              <a:rPr lang="en-US" alt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sektor</a:t>
            </a:r>
            <a:r>
              <a:rPr lang="sr-Latn-RS" altLang="en-US" sz="3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Indikatori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75992"/>
              </p:ext>
            </p:extLst>
          </p:nvPr>
        </p:nvGraphicFramePr>
        <p:xfrm>
          <a:off x="905163" y="1687945"/>
          <a:ext cx="7095837" cy="455736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389629">
                  <a:extLst>
                    <a:ext uri="{9D8B030D-6E8A-4147-A177-3AD203B41FA5}">
                      <a16:colId xmlns:a16="http://schemas.microsoft.com/office/drawing/2014/main" val="847519554"/>
                    </a:ext>
                  </a:extLst>
                </a:gridCol>
                <a:gridCol w="3077308">
                  <a:extLst>
                    <a:ext uri="{9D8B030D-6E8A-4147-A177-3AD203B41FA5}">
                      <a16:colId xmlns:a16="http://schemas.microsoft.com/office/drawing/2014/main" val="153544677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48949878"/>
                    </a:ext>
                  </a:extLst>
                </a:gridCol>
              </a:tblGrid>
              <a:tr h="918997">
                <a:tc>
                  <a:txBody>
                    <a:bodyPr/>
                    <a:lstStyle/>
                    <a:p>
                      <a:r>
                        <a:rPr lang="en-US" sz="1400" dirty="0" err="1"/>
                        <a:t>Kriterij</a:t>
                      </a:r>
                      <a:r>
                        <a:rPr lang="en-US" sz="1400" dirty="0"/>
                        <a:t> / </a:t>
                      </a:r>
                      <a:r>
                        <a:rPr lang="en-US" sz="1400" dirty="0" err="1"/>
                        <a:t>Izvor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2"/>
                        </a:rPr>
                        <a:t>Zakon</a:t>
                      </a:r>
                      <a:r>
                        <a:rPr lang="en-US" sz="1400" dirty="0">
                          <a:hlinkClick r:id="rId2"/>
                        </a:rPr>
                        <a:t> o </a:t>
                      </a:r>
                      <a:r>
                        <a:rPr lang="en-US" sz="1400" dirty="0" err="1">
                          <a:hlinkClick r:id="rId2"/>
                        </a:rPr>
                        <a:t>računovodstvu</a:t>
                      </a:r>
                      <a:r>
                        <a:rPr lang="en-US" sz="1400" dirty="0">
                          <a:hlinkClick r:id="rId2"/>
                        </a:rPr>
                        <a:t> </a:t>
                      </a:r>
                      <a:r>
                        <a:rPr lang="en-US" sz="1400" dirty="0" err="1">
                          <a:hlinkClick r:id="rId2"/>
                        </a:rPr>
                        <a:t>i</a:t>
                      </a:r>
                      <a:r>
                        <a:rPr lang="en-US" sz="1400" dirty="0">
                          <a:hlinkClick r:id="rId2"/>
                        </a:rPr>
                        <a:t> </a:t>
                      </a:r>
                      <a:r>
                        <a:rPr lang="en-US" sz="1400" dirty="0" err="1">
                          <a:hlinkClick r:id="rId2"/>
                        </a:rPr>
                        <a:t>reviziji</a:t>
                      </a:r>
                      <a:r>
                        <a:rPr lang="en-US" sz="1400" dirty="0">
                          <a:hlinkClick r:id="rId2"/>
                        </a:rPr>
                        <a:t> 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 err="1" smtClean="0"/>
                        <a:t>FBiH</a:t>
                      </a:r>
                      <a:r>
                        <a:rPr lang="en-US" sz="1400" dirty="0" smtClean="0"/>
                        <a:t>, 2021.)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hlinkClick r:id="rId3"/>
                        </a:rPr>
                        <a:t>Zakon</a:t>
                      </a:r>
                      <a:r>
                        <a:rPr lang="en-US" sz="1400" dirty="0">
                          <a:hlinkClick r:id="rId3"/>
                        </a:rPr>
                        <a:t> o </a:t>
                      </a:r>
                      <a:r>
                        <a:rPr lang="en-US" sz="1400" dirty="0" err="1">
                          <a:hlinkClick r:id="rId3"/>
                        </a:rPr>
                        <a:t>poticanju</a:t>
                      </a:r>
                      <a:r>
                        <a:rPr lang="en-US" sz="1400" dirty="0">
                          <a:hlinkClick r:id="rId3"/>
                        </a:rPr>
                        <a:t> </a:t>
                      </a:r>
                      <a:r>
                        <a:rPr lang="en-US" sz="1400" dirty="0" err="1">
                          <a:hlinkClick r:id="rId3"/>
                        </a:rPr>
                        <a:t>razvoja</a:t>
                      </a:r>
                      <a:r>
                        <a:rPr lang="en-US" sz="1400" dirty="0">
                          <a:hlinkClick r:id="rId3"/>
                        </a:rPr>
                        <a:t> </a:t>
                      </a:r>
                      <a:r>
                        <a:rPr lang="en-US" sz="1400" dirty="0" err="1" smtClean="0">
                          <a:hlinkClick r:id="rId3"/>
                        </a:rPr>
                        <a:t>malog</a:t>
                      </a:r>
                      <a:r>
                        <a:rPr lang="en-US" sz="1400" dirty="0" smtClean="0">
                          <a:hlinkClick r:id="rId3"/>
                        </a:rPr>
                        <a:t> </a:t>
                      </a:r>
                      <a:r>
                        <a:rPr lang="en-US" sz="1400" dirty="0" err="1" smtClean="0">
                          <a:hlinkClick r:id="rId3"/>
                        </a:rPr>
                        <a:t>gospodarstva</a:t>
                      </a:r>
                      <a:r>
                        <a:rPr lang="en-US" sz="1400" dirty="0" smtClean="0">
                          <a:hlinkClick r:id="rId3"/>
                        </a:rPr>
                        <a:t> 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FBiH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smtClean="0"/>
                        <a:t>2024.)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4869660"/>
                  </a:ext>
                </a:extLst>
              </a:tr>
              <a:tr h="890169">
                <a:tc>
                  <a:txBody>
                    <a:bodyPr/>
                    <a:lstStyle/>
                    <a:p>
                      <a:r>
                        <a:rPr lang="en-US" sz="1400" dirty="0" err="1"/>
                        <a:t>Mikro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&lt; 10 zaposlenih, aktiva ≤ 350.000 KM, prihod ≤ 700.000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 10 </a:t>
                      </a:r>
                      <a:r>
                        <a:rPr lang="en-US" sz="1400" dirty="0" err="1"/>
                        <a:t>zaposlenih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prihod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ili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imovina</a:t>
                      </a:r>
                      <a:r>
                        <a:rPr lang="en-US" sz="1400" dirty="0"/>
                        <a:t> ≤ 3.911.600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150605"/>
                  </a:ext>
                </a:extLst>
              </a:tr>
              <a:tr h="890169">
                <a:tc>
                  <a:txBody>
                    <a:bodyPr/>
                    <a:lstStyle/>
                    <a:p>
                      <a:r>
                        <a:rPr lang="en-US" sz="1400"/>
                        <a:t>Malo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&lt; 50 zaposlenih, aktiva ≤ 4.000.000 KM, prihod ≤ 8.000.000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&lt; 50 zaposlenih, prihod ili imovina ≤ 19.558.000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472258"/>
                  </a:ext>
                </a:extLst>
              </a:tr>
              <a:tr h="1126512">
                <a:tc>
                  <a:txBody>
                    <a:bodyPr/>
                    <a:lstStyle/>
                    <a:p>
                      <a:r>
                        <a:rPr lang="en-US" sz="1400"/>
                        <a:t>Srednje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&lt; 250 zaposlenih, </a:t>
                      </a:r>
                      <a:r>
                        <a:rPr lang="sv-SE" sz="1400" dirty="0" smtClean="0"/>
                        <a:t>aktiva</a:t>
                      </a:r>
                      <a:endParaRPr lang="sr-Latn-RS" sz="1400" dirty="0" smtClean="0"/>
                    </a:p>
                    <a:p>
                      <a:r>
                        <a:rPr lang="sv-SE" sz="1400" dirty="0" smtClean="0"/>
                        <a:t>≤ </a:t>
                      </a:r>
                      <a:r>
                        <a:rPr lang="sv-SE" sz="1400" dirty="0"/>
                        <a:t>20.000.000 KM, prihod ≤ 40.000.000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 250 </a:t>
                      </a:r>
                      <a:r>
                        <a:rPr lang="en-US" sz="1400" dirty="0" err="1"/>
                        <a:t>zaposlenih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 smtClean="0"/>
                        <a:t>prihod</a:t>
                      </a:r>
                      <a:endParaRPr lang="sr-Latn-RS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97.790.000 KM</a:t>
                      </a:r>
                    </a:p>
                    <a:p>
                      <a:r>
                        <a:rPr lang="en-US" sz="1400" dirty="0" smtClean="0"/>
                        <a:t> </a:t>
                      </a:r>
                      <a:r>
                        <a:rPr lang="en-US" sz="1400" dirty="0" err="1"/>
                        <a:t>ili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 smtClean="0"/>
                        <a:t>imovina</a:t>
                      </a:r>
                      <a:r>
                        <a:rPr lang="en-US" sz="1400" dirty="0" smtClean="0"/>
                        <a:t> &lt;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84.099.400,00 KM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6708766"/>
                  </a:ext>
                </a:extLst>
              </a:tr>
              <a:tr h="728747">
                <a:tc>
                  <a:txBody>
                    <a:bodyPr/>
                    <a:lstStyle/>
                    <a:p>
                      <a:r>
                        <a:rPr lang="en-US" sz="1400"/>
                        <a:t>Osnovna svrha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Klasifikacija za finansijsko izvještavanje i reviziju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Definisanje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korisnika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 smtClean="0"/>
                        <a:t>podsticaja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razvojnih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programa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235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215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800" dirty="0" smtClean="0">
                <a:solidFill>
                  <a:schemeClr val="accent1">
                    <a:lumMod val="75000"/>
                  </a:schemeClr>
                </a:solidFill>
              </a:rPr>
              <a:t>MSP </a:t>
            </a:r>
            <a:r>
              <a:rPr lang="en-US" altLang="en-US" sz="3800" dirty="0" err="1">
                <a:solidFill>
                  <a:schemeClr val="accent1">
                    <a:lumMod val="75000"/>
                  </a:schemeClr>
                </a:solidFill>
              </a:rPr>
              <a:t>sektor</a:t>
            </a:r>
            <a:r>
              <a:rPr lang="sr-Latn-RS" altLang="en-US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3800" dirty="0" smtClean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en-US" alt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Republici</a:t>
            </a:r>
            <a:r>
              <a:rPr lang="en-US" altLang="en-US" sz="3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3800" dirty="0" err="1" smtClean="0">
                <a:solidFill>
                  <a:schemeClr val="accent1">
                    <a:lumMod val="75000"/>
                  </a:schemeClr>
                </a:solidFill>
              </a:rPr>
              <a:t>Srpskoj</a:t>
            </a:r>
            <a:r>
              <a:rPr lang="sr-Latn-RS" altLang="en-US" sz="3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Indikatori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Važnost ovog kriterijuma diferenciranja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Raznolikost indikatora veličine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9" y="1841082"/>
            <a:ext cx="7143244" cy="3873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109" y="5802923"/>
            <a:ext cx="694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i="1" dirty="0"/>
              <a:t>Izvor podataka: Godišnji izvještaji za </a:t>
            </a:r>
            <a:r>
              <a:rPr lang="sr-Latn-RS" sz="1200" i="1" dirty="0" smtClean="0"/>
              <a:t>MSP</a:t>
            </a:r>
            <a:r>
              <a:rPr lang="en-US" sz="1200" i="1" dirty="0" smtClean="0"/>
              <a:t> </a:t>
            </a:r>
            <a:r>
              <a:rPr lang="sr-Latn-RS" sz="1200" i="1" dirty="0" err="1"/>
              <a:t>z</a:t>
            </a:r>
            <a:r>
              <a:rPr lang="en-US" sz="1200" i="1" dirty="0" smtClean="0"/>
              <a:t>a 2023. </a:t>
            </a:r>
            <a:r>
              <a:rPr lang="en-US" sz="1200" i="1" dirty="0" err="1" smtClean="0"/>
              <a:t>godinu</a:t>
            </a:r>
            <a:r>
              <a:rPr lang="sr-Latn-RS" sz="1200" i="1" dirty="0" smtClean="0"/>
              <a:t>, </a:t>
            </a:r>
            <a:r>
              <a:rPr lang="sr-Latn-RS" sz="1200" i="1" dirty="0"/>
              <a:t>Ministarstvo privrede i </a:t>
            </a:r>
            <a:r>
              <a:rPr lang="sr-Latn-RS" sz="1200" i="1" dirty="0" smtClean="0"/>
              <a:t>preduzetništva, </a:t>
            </a:r>
            <a:r>
              <a:rPr lang="sr-Latn-RS" sz="1200" i="1" dirty="0"/>
              <a:t>Razvojna agencija </a:t>
            </a:r>
            <a:r>
              <a:rPr lang="sr-Latn-RS" sz="1200" i="1" dirty="0" smtClean="0"/>
              <a:t>Republike </a:t>
            </a:r>
            <a:r>
              <a:rPr lang="sr-Latn-RS" sz="1200" i="1" dirty="0"/>
              <a:t>Srpske  (prema podacima Poreske uprave Republike Srpske</a:t>
            </a:r>
            <a:r>
              <a:rPr lang="sr-Latn-RS" sz="1200" i="1" dirty="0" smtClean="0"/>
              <a:t>)</a:t>
            </a:r>
            <a:r>
              <a:rPr lang="en-US" sz="1200" i="1" dirty="0" smtClean="0"/>
              <a:t> – </a:t>
            </a:r>
            <a:r>
              <a:rPr lang="en-US" sz="1200" i="1" dirty="0" err="1" smtClean="0"/>
              <a:t>dostupan</a:t>
            </a:r>
            <a:r>
              <a:rPr lang="en-US" sz="1200" i="1" dirty="0"/>
              <a:t> </a:t>
            </a:r>
            <a:r>
              <a:rPr lang="en-US" sz="1200" i="1" dirty="0" err="1" smtClean="0"/>
              <a:t>Iyvje</a:t>
            </a:r>
            <a:r>
              <a:rPr lang="en-US" sz="1200" i="1" dirty="0" smtClean="0"/>
              <a:t>[</a:t>
            </a:r>
            <a:r>
              <a:rPr lang="en-US" sz="1200" i="1" dirty="0" err="1" smtClean="0"/>
              <a:t>taj</a:t>
            </a:r>
            <a:r>
              <a:rPr lang="en-US" sz="1200" i="1" dirty="0" smtClean="0"/>
              <a:t> u </a:t>
            </a:r>
            <a:r>
              <a:rPr lang="en-US" sz="1200" i="1" dirty="0" err="1" smtClean="0"/>
              <a:t>cjelosti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</a:t>
            </a:r>
            <a:r>
              <a:rPr lang="en-US" sz="1200" i="1" dirty="0" err="1" smtClean="0">
                <a:hlinkClick r:id="rId3"/>
              </a:rPr>
              <a:t>linku</a:t>
            </a:r>
            <a:endParaRPr lang="sr-Cyrl-RS" sz="1200" i="1" dirty="0"/>
          </a:p>
        </p:txBody>
      </p:sp>
    </p:spTree>
    <p:extLst>
      <p:ext uri="{BB962C8B-B14F-4D97-AF65-F5344CB8AC3E}">
        <p14:creationId xmlns:p14="http://schemas.microsoft.com/office/powerpoint/2010/main" val="1314134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50863" y="6208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Obilježja mikro i malih preduzeća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9846" y="1828800"/>
            <a:ext cx="4615827" cy="4408345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sl-SI" altLang="en-US" sz="2400" dirty="0">
                <a:solidFill>
                  <a:schemeClr val="tx1"/>
                </a:solidFill>
              </a:rPr>
              <a:t>Veliki broj malih preduzeća u tržišnoj privredi</a:t>
            </a:r>
          </a:p>
          <a:p>
            <a:r>
              <a:rPr lang="sl-SI" altLang="en-US" sz="2400" dirty="0">
                <a:solidFill>
                  <a:schemeClr val="tx1"/>
                </a:solidFill>
              </a:rPr>
              <a:t>Uloga i značaj malih preduzeća (povećanje zaposlenosti, diversifikovanje privredne strukture, doprinos inovativnosti i tehničkom progresu)</a:t>
            </a:r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Mikro i malo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Srednje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Veliko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Optimalnost veličine preduzeća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EECBD-8490-CC77-F5E2-D71578957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" t="1262" r="1023" b="14196"/>
          <a:stretch/>
        </p:blipFill>
        <p:spPr>
          <a:xfrm>
            <a:off x="4569288" y="3765309"/>
            <a:ext cx="3139315" cy="219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6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59252" y="304801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Obilježja mikro i malih preduzeća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467901" y="1475508"/>
            <a:ext cx="5286947" cy="4791068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en-US" sz="2200" i="1" dirty="0"/>
              <a:t>Neposredan</a:t>
            </a:r>
            <a:r>
              <a:rPr lang="sl-SI" altLang="en-US" sz="2200" dirty="0"/>
              <a:t> kontakt sa </a:t>
            </a:r>
            <a:r>
              <a:rPr lang="sl-SI" altLang="en-US" sz="2200" i="1" dirty="0"/>
              <a:t>kupcima</a:t>
            </a:r>
            <a:r>
              <a:rPr lang="sl-SI" altLang="en-US" sz="2200" dirty="0"/>
              <a:t>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en-US" sz="2200" dirty="0"/>
              <a:t>Konkurentska prednost na izabranoj </a:t>
            </a:r>
            <a:r>
              <a:rPr lang="sl-SI" altLang="en-US" sz="2200" i="1" dirty="0"/>
              <a:t>tržišnoj niši</a:t>
            </a:r>
            <a:r>
              <a:rPr lang="sl-SI" altLang="en-US" sz="2200" dirty="0"/>
              <a:t> (uski tržišni segment)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en-US" sz="2200" dirty="0"/>
              <a:t>Proizvodnja specijalizovanih proizvoda za koje su potrebne posebne </a:t>
            </a:r>
            <a:r>
              <a:rPr lang="sl-SI" altLang="en-US" sz="2200" i="1" dirty="0"/>
              <a:t>vještine ili preciznost</a:t>
            </a:r>
            <a:r>
              <a:rPr lang="sl-SI" altLang="en-US" sz="2200" dirty="0"/>
              <a:t> i gdje je važna </a:t>
            </a:r>
            <a:r>
              <a:rPr lang="sl-SI" altLang="en-US" sz="2200" i="1" dirty="0"/>
              <a:t>neposredna kontrola</a:t>
            </a:r>
            <a:r>
              <a:rPr lang="sl-SI" altLang="en-US" sz="2200" dirty="0"/>
              <a:t> procesa rada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en-US" sz="2200" i="1" dirty="0"/>
              <a:t>Fleksibilnost</a:t>
            </a:r>
            <a:r>
              <a:rPr lang="sl-SI" altLang="en-US" sz="2200" dirty="0"/>
              <a:t> – sposobnost brzog prilagođavanja promjenama u okruženju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en-US" sz="2200" i="1" dirty="0"/>
              <a:t>Direktna</a:t>
            </a:r>
            <a:r>
              <a:rPr lang="sl-SI" altLang="en-US" sz="2200" dirty="0"/>
              <a:t> (neformalna) </a:t>
            </a:r>
            <a:r>
              <a:rPr lang="sl-SI" altLang="en-US" sz="2200" i="1" dirty="0"/>
              <a:t>komunikacija</a:t>
            </a:r>
            <a:r>
              <a:rPr lang="sl-SI" altLang="en-US" sz="2200" dirty="0"/>
              <a:t> sa zaposlenima</a:t>
            </a:r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Mikro i malo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Srednje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Veliko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Optimalnost veličine preduzeća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41532-5DED-3993-B1FE-076CEADAB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" t="1262" r="1023" b="14196"/>
          <a:stretch/>
        </p:blipFill>
        <p:spPr>
          <a:xfrm>
            <a:off x="5479707" y="3563291"/>
            <a:ext cx="2535449" cy="17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3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Kriterijumi diferenciranja preduzeća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08472005"/>
              </p:ext>
            </p:extLst>
          </p:nvPr>
        </p:nvGraphicFramePr>
        <p:xfrm>
          <a:off x="1466735" y="1828800"/>
          <a:ext cx="9082116" cy="455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972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38395" y="142876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Obilježja mikro i malih preduzeća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146860" y="1310430"/>
            <a:ext cx="5949140" cy="5153025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en-US" sz="2400" dirty="0"/>
              <a:t>Visoki troškovi poslovanja i niža komparativna efikasnost (posljedica fleksibilnosti)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en-US" sz="2400" dirty="0"/>
              <a:t>Velika zavisnost od ključnih ljudi i nizak stepen podjele i specijalizacije rada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en-US" sz="2400" dirty="0"/>
              <a:t>Tržišni rizik (rizik promjene tražnje zbog uskog asortimana proizvoda)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en-US" sz="2400" dirty="0"/>
              <a:t>Problem nabavke finansijskih sredstava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en-US" sz="2400" dirty="0"/>
              <a:t>Izvori finansiranja: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en-US" sz="2000" dirty="0"/>
              <a:t>Lični kapital (ušteđevina) vlasnika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en-US" sz="2000" dirty="0"/>
              <a:t>Zajmovi od prijatelja/poznanika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en-US" sz="2000" dirty="0"/>
              <a:t>Komercijalni krediti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en-US" sz="2000" dirty="0"/>
              <a:t>Fondovi rizičnog kapitala</a:t>
            </a:r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Mikro i malo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Srednje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Veliko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Optimalnost veličine preduzeća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2883E-4A56-8A23-1E03-F4454B710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" t="1262" r="1023" b="14196"/>
          <a:stretch/>
        </p:blipFill>
        <p:spPr>
          <a:xfrm>
            <a:off x="5259068" y="4041755"/>
            <a:ext cx="2937074" cy="20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79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98463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Obilježja srednjih preduzeća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38396" y="1562100"/>
            <a:ext cx="5046176" cy="481012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en-US" sz="2400" dirty="0"/>
              <a:t>Srednje preduzeće ima karakteristike malog i velikog preduzeća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en-US" sz="2400" dirty="0"/>
              <a:t>Sličnost sa malim preduzećem (razlika u odnosu na veliko preduzeće):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200" dirty="0"/>
              <a:t>Prednost u zadovoljavanju specijalizovane tražnje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200" dirty="0"/>
              <a:t>Fleksibilnost – konkurentska prednost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200" dirty="0"/>
              <a:t>Problem nabavke kapitala</a:t>
            </a:r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Mikro i malo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Srednje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Veliko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Optimalnost veličine preduzeća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43F78-9E88-8D9C-E9B9-7E4667CC8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" t="1262" r="1023" b="14196"/>
          <a:stretch/>
        </p:blipFill>
        <p:spPr>
          <a:xfrm>
            <a:off x="4998911" y="3393169"/>
            <a:ext cx="2937074" cy="20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27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98463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Obilježja srednjih preduzeća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38396" y="1562100"/>
            <a:ext cx="5046176" cy="481012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en-US" sz="2800" dirty="0"/>
              <a:t>Razlika u odnosu na malo preduzeće (sličnost sa velikim preduzećem):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altLang="en-US" sz="2600" dirty="0"/>
              <a:t>Podela i specijalizacija rada (niži troškovi upravljanja)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l-SI" altLang="en-US" sz="2600" dirty="0"/>
              <a:t>Organizacija rada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l-SI" altLang="en-US" sz="2600" dirty="0"/>
              <a:t>Organizaciona struktura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l-SI" altLang="en-US" sz="2600" dirty="0"/>
              <a:t>Upravljanje</a:t>
            </a:r>
            <a:endParaRPr lang="en-US" altLang="en-US" sz="2600" dirty="0"/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Mikro i malo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Srednje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Veliko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Optimalnost veličine preduzeća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81C893-22EE-81C4-2610-E5D249EBD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" t="1262" r="1023" b="14196"/>
          <a:stretch/>
        </p:blipFill>
        <p:spPr>
          <a:xfrm>
            <a:off x="5258970" y="3393169"/>
            <a:ext cx="2937074" cy="20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4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98463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Obilježja velikih preduzeća –ekonomija veličine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38396" y="1562100"/>
            <a:ext cx="5046176" cy="481012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en-US" sz="2400" dirty="0"/>
              <a:t>Efikasnost koja je rezultat ekonomija veličine (niži prosečni troškovi zbog veličine preduzeća)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en-US" sz="2400" dirty="0"/>
              <a:t>Ekonomije veličine: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000" dirty="0"/>
              <a:t>Tehničke ekonomije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000" dirty="0"/>
              <a:t>Efekti učenja i iskustva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000" dirty="0"/>
              <a:t>Ekonomije zaliha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000" dirty="0"/>
              <a:t>Upravljačke ekonomije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000" dirty="0"/>
              <a:t>Komercijalne ekonomije (ekonomije nabavke i prodaje)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000" dirty="0"/>
              <a:t>Finansijske ekonomije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altLang="en-US" sz="2000" dirty="0"/>
              <a:t>Istraživačko-razvojne aktivnosti</a:t>
            </a:r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Mikro i malo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Srednje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Veliko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Optimalnost veličine preduzeća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13565-0A0F-F3B2-3415-C640B95B9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" t="1262" r="1023" b="14196"/>
          <a:stretch/>
        </p:blipFill>
        <p:spPr>
          <a:xfrm>
            <a:off x="5040856" y="3326057"/>
            <a:ext cx="2937074" cy="20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17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98463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Obilježja velikih preduzeća – disekonomije veličine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38396" y="1562099"/>
            <a:ext cx="5226976" cy="4695825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l-SI" altLang="en-US" sz="2400" dirty="0"/>
              <a:t>Disekonomije veličine – rast prosječnih troškova zbog povećanja veličine preduzeća preko optimalne veličine</a:t>
            </a:r>
          </a:p>
          <a:p>
            <a:pPr>
              <a:lnSpc>
                <a:spcPct val="80000"/>
              </a:lnSpc>
            </a:pPr>
            <a:r>
              <a:rPr lang="sl-SI" altLang="en-US" sz="2400" dirty="0"/>
              <a:t>Razlog disekonomije veličine – problemi koordinacije i kontrole sa povećanjem veličine preduzeća</a:t>
            </a:r>
          </a:p>
          <a:p>
            <a:pPr>
              <a:lnSpc>
                <a:spcPct val="80000"/>
              </a:lnSpc>
            </a:pPr>
            <a:r>
              <a:rPr lang="sl-SI" altLang="en-US" sz="2400" dirty="0"/>
              <a:t>Optimalna veličina preduzeća – granica između ekonomija i disekonomija veličine</a:t>
            </a:r>
          </a:p>
          <a:p>
            <a:pPr>
              <a:lnSpc>
                <a:spcPct val="80000"/>
              </a:lnSpc>
            </a:pPr>
            <a:r>
              <a:rPr lang="sl-SI" altLang="en-US" sz="2400" dirty="0"/>
              <a:t>Optimalna veličina preduzeća – prosječni troškovi su minimalni</a:t>
            </a:r>
            <a:endParaRPr lang="en-US" altLang="en-US" sz="2400" dirty="0"/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Mikro i malo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Srednje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Veliko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Optimalnost veličine preduzeća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68685D-611C-A3D7-CE61-A1DF991DB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" t="1262" r="1023" b="14196"/>
          <a:stretch/>
        </p:blipFill>
        <p:spPr>
          <a:xfrm>
            <a:off x="5158093" y="3461524"/>
            <a:ext cx="2937074" cy="20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28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Obilježja velikih preduzeća – vrste rasta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38396" y="1562099"/>
            <a:ext cx="6024304" cy="505777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l-SI" altLang="en-US" sz="2400" dirty="0"/>
              <a:t>Interni i eksterni rast</a:t>
            </a:r>
          </a:p>
          <a:p>
            <a:pPr>
              <a:lnSpc>
                <a:spcPct val="90000"/>
              </a:lnSpc>
            </a:pPr>
            <a:r>
              <a:rPr lang="sl-SI" altLang="en-US" sz="2400" dirty="0"/>
              <a:t>Interni rast: povećanje obima i širenje aktivnosti na osnovu razvoja sopstvenih kapaciteta</a:t>
            </a:r>
          </a:p>
          <a:p>
            <a:pPr>
              <a:lnSpc>
                <a:spcPct val="90000"/>
              </a:lnSpc>
            </a:pPr>
            <a:r>
              <a:rPr lang="sl-SI" altLang="en-US" sz="2400" dirty="0"/>
              <a:t>Eksterni rast</a:t>
            </a:r>
            <a:r>
              <a:rPr lang="en-US" altLang="en-US" sz="2400" dirty="0"/>
              <a:t>:</a:t>
            </a:r>
            <a:r>
              <a:rPr lang="sl-SI" altLang="en-US" sz="2400" dirty="0"/>
              <a:t> fuzija – spajanje ili pripajanje dva ili više preduzeća</a:t>
            </a:r>
          </a:p>
          <a:p>
            <a:pPr>
              <a:lnSpc>
                <a:spcPct val="90000"/>
              </a:lnSpc>
            </a:pPr>
            <a:r>
              <a:rPr lang="sl-SI" altLang="en-US" sz="2400" dirty="0"/>
              <a:t>Horizontalni rast – preduzeća proizvode iste ili slične proizvode</a:t>
            </a:r>
          </a:p>
          <a:p>
            <a:pPr>
              <a:lnSpc>
                <a:spcPct val="90000"/>
              </a:lnSpc>
            </a:pPr>
            <a:r>
              <a:rPr lang="sl-SI" altLang="en-US" sz="2400" dirty="0"/>
              <a:t>Vertikalni rast – preduzeća su na različitim stadijumima lanca vr</a:t>
            </a:r>
            <a:r>
              <a:rPr lang="en-US" altLang="en-US" sz="2400" dirty="0"/>
              <a:t>ij</a:t>
            </a:r>
            <a:r>
              <a:rPr lang="sl-SI" altLang="en-US" sz="2400" dirty="0"/>
              <a:t>ednosti (unazad i unapr</a:t>
            </a:r>
            <a:r>
              <a:rPr lang="en-US" altLang="en-US" sz="2400" dirty="0"/>
              <a:t>ij</a:t>
            </a:r>
            <a:r>
              <a:rPr lang="sl-SI" altLang="en-US" sz="2400" dirty="0"/>
              <a:t>ed)</a:t>
            </a:r>
          </a:p>
          <a:p>
            <a:pPr>
              <a:lnSpc>
                <a:spcPct val="90000"/>
              </a:lnSpc>
            </a:pPr>
            <a:r>
              <a:rPr lang="sl-SI" altLang="en-US" sz="2400" dirty="0"/>
              <a:t>Konglomeratski rast</a:t>
            </a: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Mikro i malo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Srednje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Veliko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Optimalnost veličine preduzeća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454D2-2ECE-4BC4-5A21-86AF149E1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" t="1262" r="1023" b="14196"/>
          <a:stretch/>
        </p:blipFill>
        <p:spPr>
          <a:xfrm>
            <a:off x="5999579" y="3145756"/>
            <a:ext cx="2188075" cy="15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46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veličinI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98463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Optimalna veličina preduzeća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38395" y="1562100"/>
            <a:ext cx="5638456" cy="4248150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sl-SI" altLang="en-US" sz="2400" dirty="0"/>
              <a:t>Zavisi od:</a:t>
            </a:r>
          </a:p>
          <a:p>
            <a:r>
              <a:rPr lang="sl-SI" altLang="en-US" sz="2400" b="1" dirty="0"/>
              <a:t>Tehnoloških</a:t>
            </a:r>
            <a:r>
              <a:rPr lang="sl-SI" altLang="en-US" sz="2400" dirty="0"/>
              <a:t> faktora – tip proizvodnje</a:t>
            </a:r>
          </a:p>
          <a:p>
            <a:r>
              <a:rPr lang="sl-SI" altLang="en-US" sz="2400" b="1" dirty="0"/>
              <a:t>Tržišta</a:t>
            </a:r>
            <a:r>
              <a:rPr lang="sl-SI" altLang="en-US" sz="2400" dirty="0"/>
              <a:t> – veličina tržišta i tražnje za proizvodima</a:t>
            </a:r>
            <a:endParaRPr lang="en-US" altLang="en-US" sz="2400" dirty="0"/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Mikro i malo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Srednje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Veliko preduzeće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Optimalnost veličine preduzeća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31188F-F124-7484-587F-A96BD3CAE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" t="1262" r="1023" b="14196"/>
          <a:stretch/>
        </p:blipFill>
        <p:spPr>
          <a:xfrm>
            <a:off x="4998911" y="3393169"/>
            <a:ext cx="2937074" cy="20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87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Kriterijumi diferenciranja preduzeća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08472005"/>
              </p:ext>
            </p:extLst>
          </p:nvPr>
        </p:nvGraphicFramePr>
        <p:xfrm>
          <a:off x="1466735" y="1828800"/>
          <a:ext cx="9082116" cy="455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5514975" y="1673857"/>
            <a:ext cx="3190875" cy="486879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7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vlasništvu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Inokosno vlasništvo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38396" y="1562099"/>
            <a:ext cx="5638455" cy="496252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Samostalno (inokosno) vlasništvo – jedna osoba je istovremeno i vlasnik i menadžer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Prednosti inokosnog vlasništva: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Mali troškovi i jednostavnost organizovanja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Tajnost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Distribucija i korištenje profita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err="1"/>
              <a:t>Fleksibilnost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kontrola poslovanja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Regulacija od strane vlasti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Oporezivanje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Povlačenje iz poslovanja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8774" r="15522" b="20143"/>
          <a:stretch/>
        </p:blipFill>
        <p:spPr>
          <a:xfrm>
            <a:off x="5976851" y="3125584"/>
            <a:ext cx="2194560" cy="2391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63691" y="3393169"/>
            <a:ext cx="31006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Inokosno vlasništvo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Partnerstvo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Korporacija</a:t>
            </a:r>
          </a:p>
        </p:txBody>
      </p:sp>
    </p:spTree>
    <p:extLst>
      <p:ext uri="{BB962C8B-B14F-4D97-AF65-F5344CB8AC3E}">
        <p14:creationId xmlns:p14="http://schemas.microsoft.com/office/powerpoint/2010/main" val="20366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vlasništvu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Inokosno vlasništvo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38396" y="1562099"/>
            <a:ext cx="5638455" cy="496252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Nedostaci inokosnog vlasništva: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Neograničena odgovornost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Ograničeni izvori finansiranja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Ograničene vještine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Nedostatak kontinuiteta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Nedovoljno kvalifikovane radne snage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err="1" smtClean="0"/>
              <a:t>Oporezivanje</a:t>
            </a:r>
            <a:endParaRPr lang="sr-Latn-RS" altLang="en-US" sz="2200" dirty="0" smtClean="0"/>
          </a:p>
          <a:p>
            <a:pPr>
              <a:lnSpc>
                <a:spcPct val="90000"/>
              </a:lnSpc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Inokosno vlasništvo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Partnerstvo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Korporacija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703BA-AD99-2741-24FC-82CCF1593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882" y="4465674"/>
            <a:ext cx="3916276" cy="22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9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Kriterijumi diferenciranja preduzeća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08472005"/>
              </p:ext>
            </p:extLst>
          </p:nvPr>
        </p:nvGraphicFramePr>
        <p:xfrm>
          <a:off x="1466735" y="1828800"/>
          <a:ext cx="9082116" cy="455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723900" y="1673857"/>
            <a:ext cx="3190875" cy="486879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05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vlasništvu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Inokosno vlasništvo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80926" y="1180408"/>
            <a:ext cx="5638455" cy="496252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BA" sz="2200" dirty="0" smtClean="0"/>
              <a:t>Narodna skupština RS je usvojila novi</a:t>
            </a:r>
            <a:r>
              <a:rPr lang="sr-Latn-BA" sz="2200" dirty="0" smtClean="0">
                <a:hlinkClick r:id="rId2"/>
              </a:rPr>
              <a:t> Zakon o samostalnim preduzetnicima </a:t>
            </a:r>
            <a:r>
              <a:rPr lang="sr-Latn-BA" sz="2200" dirty="0" smtClean="0"/>
              <a:t>koji uređuje sva </a:t>
            </a:r>
            <a:r>
              <a:rPr lang="sr-Latn-BA" sz="2200" dirty="0" smtClean="0"/>
              <a:t>pita</a:t>
            </a:r>
            <a:r>
              <a:rPr lang="en-US" sz="2200" dirty="0" err="1" smtClean="0"/>
              <a:t>nj</a:t>
            </a:r>
            <a:r>
              <a:rPr lang="sr-Latn-BA" sz="2200" dirty="0" smtClean="0"/>
              <a:t>a </a:t>
            </a:r>
            <a:r>
              <a:rPr lang="sr-Latn-BA" sz="2200" dirty="0" smtClean="0"/>
              <a:t>od značaja za poslovanje preduzetnika poput poslovnih obilježja, registracije, vođenja registra i organizovanja samostalnog preduzetnika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BA" sz="2200" dirty="0" smtClean="0"/>
              <a:t>Ovaj Zakon od 01.01.2025. godine je zamijenio Zakon o zanatsko-preduzetničkoj djelatnosti RS, a sa novim zakonom se uvode brojne novine u ovu oblast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BA" sz="2200" dirty="0" smtClean="0"/>
              <a:t>Skraćenica s.p.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Inokosno vlasništvo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Partnerstvo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Korporacija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703BA-AD99-2741-24FC-82CCF1593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386" y="4724266"/>
            <a:ext cx="3406406" cy="19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35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vlasništvu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Partnerstvo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38397" y="1562099"/>
            <a:ext cx="5131226" cy="496252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Partnerstvo – način </a:t>
            </a:r>
            <a:r>
              <a:rPr lang="en-US" altLang="en-US" sz="2200" dirty="0" err="1"/>
              <a:t>minimiziranja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nedostataka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inokosnog</a:t>
            </a:r>
            <a:r>
              <a:rPr lang="en-US" altLang="en-US" sz="2200" dirty="0"/>
              <a:t> vlasništva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Asocijacija dva ili više vlasnika u svojstvu suvlasnika koji </a:t>
            </a:r>
            <a:r>
              <a:rPr lang="en-US" altLang="en-US" sz="2200" dirty="0" err="1"/>
              <a:t>obavlj</a:t>
            </a:r>
            <a:r>
              <a:rPr lang="sr-Latn-BA" altLang="en-US" sz="2200" dirty="0"/>
              <a:t>a</a:t>
            </a:r>
            <a:r>
              <a:rPr lang="en-US" altLang="en-US" sz="2200" dirty="0" err="1"/>
              <a:t>ju</a:t>
            </a:r>
            <a:r>
              <a:rPr lang="en-US" altLang="en-US" sz="2200" dirty="0"/>
              <a:t> djelatnost s ciljem ostvarivanja profita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Razlikuju se generalno partnerstvo i ograničeno partnerstvo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Ugovor o partnerstvu – ime, </a:t>
            </a:r>
            <a:r>
              <a:rPr lang="en-US" altLang="en-US" sz="2200" dirty="0" err="1"/>
              <a:t>svrha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lokacija partnerstva, </a:t>
            </a:r>
            <a:r>
              <a:rPr lang="en-US" altLang="en-US" sz="2200" dirty="0" err="1"/>
              <a:t>dužina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trajanja</a:t>
            </a:r>
            <a:r>
              <a:rPr lang="en-US" altLang="en-US" sz="2200" dirty="0"/>
              <a:t> ugovora, nivo </a:t>
            </a:r>
            <a:r>
              <a:rPr lang="en-US" altLang="en-US" sz="2200" dirty="0" err="1"/>
              <a:t>uloga</a:t>
            </a:r>
            <a:r>
              <a:rPr lang="en-US" altLang="en-US" sz="2200" dirty="0"/>
              <a:t> </a:t>
            </a:r>
            <a:r>
              <a:rPr lang="en-US" altLang="en-US" sz="2200" dirty="0" err="1" smtClean="0"/>
              <a:t>partnera</a:t>
            </a:r>
            <a:r>
              <a:rPr lang="en-US" altLang="en-US" sz="2200" dirty="0"/>
              <a:t>, podjela poslovnog rezultata itd.</a:t>
            </a:r>
          </a:p>
          <a:p>
            <a:pPr>
              <a:lnSpc>
                <a:spcPct val="90000"/>
              </a:lnSpc>
            </a:pPr>
            <a:endParaRPr lang="en-US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Inokosno vlasništvo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Partnerstvo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Korporacija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594E9-FD07-2910-C592-C853E8E2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44" y="3831443"/>
            <a:ext cx="2678887" cy="13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63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vlasništvu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Partnerstvo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38396" y="1562099"/>
            <a:ext cx="5638455" cy="496252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Prednosti partnerstva: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Lakoća organizacije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Dostupnost kapitala i kredita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Kombinacija vještina i znanja partnera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Proces donošenja odluka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Kontrola od strane regulatornih tijela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Inokosno vlasništvo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Partnerstvo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Korporacija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7A81B-39CE-8784-8017-3AA2F3F95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44" y="3747553"/>
            <a:ext cx="2678887" cy="13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42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vlasništvu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Partnerstvo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38396" y="1562099"/>
            <a:ext cx="5638455" cy="496252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Nedostaci partnerstva: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Neograničena odgovornost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Poslovna odgovornost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Životni vijek partnera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Distribucija profita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Ograničeni izvori finansiranja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Inokosno vlasništvo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Partnerstvo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Korporacija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0F7B2F-6F7B-916C-E7D8-DD08D6D30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231" y="3680441"/>
            <a:ext cx="2678887" cy="13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05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vlasništvu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Korporacija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169888" y="1243317"/>
            <a:ext cx="5114448" cy="5048251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Pravno lice čija su </a:t>
            </a:r>
            <a:r>
              <a:rPr lang="en-US" altLang="en-US" sz="2800" dirty="0" err="1"/>
              <a:t>sredstva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obaveze odvojeni od </a:t>
            </a:r>
            <a:r>
              <a:rPr lang="en-US" altLang="en-US" sz="2800" dirty="0" err="1"/>
              <a:t>imovine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obaveza vlasnika.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Obično </a:t>
            </a:r>
            <a:r>
              <a:rPr lang="en-US" altLang="en-US" sz="2800" dirty="0" err="1"/>
              <a:t>su</a:t>
            </a:r>
            <a:r>
              <a:rPr lang="en-US" altLang="en-US" sz="2800" dirty="0"/>
              <a:t> u </a:t>
            </a:r>
            <a:r>
              <a:rPr lang="en-US" altLang="en-US" sz="2800" dirty="0" err="1"/>
              <a:t>vlasništvu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individua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koje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posjeduju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akcije</a:t>
            </a:r>
            <a:r>
              <a:rPr lang="en-US" altLang="en-US" sz="2800" dirty="0"/>
              <a:t> – hartije od vrijednosti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Hartije od vrijednosti (HOV) – pisane isprave čiji zakoniti imalac može ostvariti neko subjektivno građansko pravo označeno na hartiji.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Različite vrste HOV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Inokosno vlasništvo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Partnerstvo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Korporacija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3B71A-2607-6B7B-A2BA-3B46BE4B8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30" t="1524"/>
          <a:stretch/>
        </p:blipFill>
        <p:spPr>
          <a:xfrm>
            <a:off x="5464954" y="2626481"/>
            <a:ext cx="2756517" cy="22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3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vlasništvu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Korporacija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22288" y="1179541"/>
            <a:ext cx="5206057" cy="5095424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Skupština akcionara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Odbor direktora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Dividenda – dio profita koji se isplaćuje akcionarima po osnovu posjeda akcija a čiju visinu određuje skupština akcionara u zavisnosti od poslovnog rezultata i pravila akcionarskog društva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Vlasništvo nad akcijama – obične i preferencijalne akcije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Inokosno vlasništvo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Partnerstvo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Korporacija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A200AA-119A-EEF0-9931-3828E098F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30" t="1524"/>
          <a:stretch/>
        </p:blipFill>
        <p:spPr>
          <a:xfrm>
            <a:off x="5464954" y="2626481"/>
            <a:ext cx="2756517" cy="22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78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vlasništvu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Korporacija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22288" y="1179541"/>
            <a:ext cx="6319579" cy="5048251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Prednosti: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Ograničena odgovornost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Lakoća prenosa vlasništva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Kontinuitet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Eskterni izvori finansiranja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Potencijal za ekspanziju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Nedostaci korporacija: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Dvostruko oporezivanje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Objelodanjivanje informacija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Razdvojenost vlasničke funkcije od funkcije zaposlenog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Inokosno vlasništvo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Partnerstvo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Korporacija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55368-7D12-8DE4-49FA-8BDC485FC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30" t="1524"/>
          <a:stretch/>
        </p:blipFill>
        <p:spPr>
          <a:xfrm>
            <a:off x="5416008" y="2487204"/>
            <a:ext cx="2756517" cy="22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07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Kriterijumi diferenciranja preduzeća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08472005"/>
              </p:ext>
            </p:extLst>
          </p:nvPr>
        </p:nvGraphicFramePr>
        <p:xfrm>
          <a:off x="1466735" y="1828800"/>
          <a:ext cx="9082116" cy="455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7937373" y="1673857"/>
            <a:ext cx="3190875" cy="486879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86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Diferenciranje preduzeća prema pravnom obliku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140370"/>
              </p:ext>
            </p:extLst>
          </p:nvPr>
        </p:nvGraphicFramePr>
        <p:xfrm>
          <a:off x="705267" y="1954091"/>
          <a:ext cx="7053509" cy="3962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3" imgW="4600804" imgH="2429060" progId="Visio.Drawing.11">
                  <p:embed/>
                </p:oleObj>
              </mc:Choice>
              <mc:Fallback>
                <p:oleObj r:id="rId3" imgW="4600804" imgH="242906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267" y="1954091"/>
                        <a:ext cx="7053509" cy="396258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0875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Oblici privrednih društava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49618" y="1475508"/>
            <a:ext cx="7279932" cy="5144367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Privredno društvo je pravno lice koje osnivaju pravna i / ili fizička lica radi obavljanja djelatnosti u cilju sticanja dobiti. </a:t>
            </a:r>
          </a:p>
          <a:p>
            <a:pPr>
              <a:lnSpc>
                <a:spcPct val="80000"/>
              </a:lnSpc>
            </a:pPr>
            <a:r>
              <a:rPr lang="sr-Latn-CS" altLang="en-US" sz="2800" dirty="0"/>
              <a:t>Prema Zakonu o privrednim društvima</a:t>
            </a:r>
            <a:r>
              <a:rPr lang="en-US" altLang="en-US" sz="2800" dirty="0"/>
              <a:t> Republike Srpske</a:t>
            </a:r>
            <a:r>
              <a:rPr lang="sr-Latn-CS" altLang="en-US" sz="2800" dirty="0"/>
              <a:t> u našem privrednom sistemu postoje sl</a:t>
            </a:r>
            <a:r>
              <a:rPr lang="en-US" altLang="en-US" sz="2800" dirty="0"/>
              <a:t>j</a:t>
            </a:r>
            <a:r>
              <a:rPr lang="sr-Latn-CS" altLang="en-US" sz="2800" dirty="0"/>
              <a:t>edeća četiri oblika privrednih društava: 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en-US" sz="2800" dirty="0"/>
              <a:t>ortačko društvo,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en-US" sz="2800" dirty="0"/>
              <a:t>komanditno društvo,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en-US" sz="2800" dirty="0"/>
              <a:t>društvo sa ograničenom odgovornošću i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en-US" sz="2800" dirty="0"/>
              <a:t>akcionarsko društvo (otvoreno i zatvoreno).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04" y="272657"/>
            <a:ext cx="10058400" cy="1609344"/>
          </a:xfrm>
        </p:spPr>
        <p:txBody>
          <a:bodyPr>
            <a:normAutofit/>
          </a:bodyPr>
          <a:lstStyle/>
          <a:p>
            <a:r>
              <a:rPr lang="en-US" sz="4500" dirty="0"/>
              <a:t>Diferenciranje preduzeća - karakteristike transformacionog procesa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301" y="1715747"/>
            <a:ext cx="4754880" cy="6400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Proizvodna preduzeća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300" y="2443943"/>
            <a:ext cx="4754881" cy="392360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rmAutofit fontScale="92500" lnSpcReduction="10000"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Transformacija upotrebnih kvaliteta uloženih resursa u upotrebne kvalitete gotovih proizvoda</a:t>
            </a:r>
          </a:p>
          <a:p>
            <a:pPr algn="just"/>
            <a:r>
              <a:rPr lang="en-US" dirty="0"/>
              <a:t>Proces proizvodnje proizvoda odvojen od procesa potrošnje proizvoda – osnov za standardizaciju proizvodnog asortimana</a:t>
            </a:r>
          </a:p>
          <a:p>
            <a:pPr algn="just"/>
            <a:r>
              <a:rPr lang="en-US" dirty="0"/>
              <a:t>Intenzivna kapitalom s dominantnom ulogom tehnoloških faktora – fizički, materijalni pojavni oblici proizvoda</a:t>
            </a:r>
          </a:p>
          <a:p>
            <a:pPr algn="just"/>
            <a:r>
              <a:rPr lang="en-US" dirty="0"/>
              <a:t>Diferenciranje prema specifičnim karakteristika proizvodnog procesa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1715747"/>
            <a:ext cx="4754880" cy="6400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Uslužna preduzeća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461527"/>
            <a:ext cx="4745736" cy="392360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rmAutofit fontScale="92500" lnSpcReduction="20000"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Usluge prometa robe, transportne usluge, zanatske usluge, finansijske usluge, usluge brze isporuke robe, usluge upravljanja bazama podataka i sl.</a:t>
            </a:r>
          </a:p>
          <a:p>
            <a:pPr algn="just"/>
            <a:r>
              <a:rPr lang="en-US" dirty="0"/>
              <a:t>Neodvojivost procesa pružanja usluge i potrošnje usluge – vremensko prekrivanje ovih procesa</a:t>
            </a:r>
          </a:p>
          <a:p>
            <a:pPr algn="just"/>
            <a:r>
              <a:rPr lang="en-US" dirty="0"/>
              <a:t>Veći stepen prilagođenosti usluga karakteristikama korisnika u odnosu na proizvode proizvodnih preduzeća</a:t>
            </a:r>
          </a:p>
          <a:p>
            <a:pPr algn="just"/>
            <a:r>
              <a:rPr lang="en-US" dirty="0"/>
              <a:t>Radno intenzivna – neopipljivost usluge (znanje, umijeće ljudi i informacije)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598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Oblici privrednih društava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453925" y="1205705"/>
            <a:ext cx="7297210" cy="5312053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Privredno društvo je pravno lice koje osnivaju pravna i / ili fizička lica radi obavljanja djelatnosti u cilju sticanja dobiti.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en-US" sz="2800" dirty="0"/>
              <a:t>Prema Zakonu o privrednim društvima</a:t>
            </a:r>
            <a:r>
              <a:rPr lang="en-US" altLang="en-US" sz="2800" dirty="0"/>
              <a:t> Republike Srpske</a:t>
            </a:r>
            <a:r>
              <a:rPr lang="sr-Latn-CS" altLang="en-US" sz="2800" dirty="0"/>
              <a:t> u našem privrednom sistemu postoje sl</a:t>
            </a:r>
            <a:r>
              <a:rPr lang="en-US" altLang="en-US" sz="2800" dirty="0"/>
              <a:t>j</a:t>
            </a:r>
            <a:r>
              <a:rPr lang="sr-Latn-CS" altLang="en-US" sz="2800" dirty="0"/>
              <a:t>edeća četiri oblika privrednih društava: 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en-US" sz="2800" dirty="0"/>
              <a:t>ortačko društvo,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en-US" sz="2800" dirty="0"/>
              <a:t>komanditno društvo,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en-US" sz="2800" dirty="0"/>
              <a:t>društvo sa ograničenom odgovornošću i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r-Latn-CS" altLang="en-US" sz="2800" dirty="0"/>
              <a:t>akcionarsko društvo (otvoreno i zatvoreno).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204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Ortačko društvo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49618" y="1475508"/>
            <a:ext cx="7279932" cy="5144367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Ortačko društvo - privredno društvo koje osnivaju dva i/ili više fizičkih ili pravnih lica u svojstvu ortaka društva radi obavljanja određene djelatnosti pod zajedničkim poslovnim imenom.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Ortačko društvo odgovara za svoje obaveze cjelokupnom imovinom.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Ortaci ortačkog društva odgovorni su solidarno za sve obaveze društva cjelokupnom svojom imovinom.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Ulozi ortaka u ortačkom društvu mogu biti u obliku: novca, stvari, rada, prava i usluga. Unijeti ulozi čine posebnu imovinu društva, izdvojenu od lične imovine ortaka.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474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Latn-RS" sz="4000" dirty="0" smtClean="0">
                <a:solidFill>
                  <a:schemeClr val="accent2">
                    <a:lumMod val="75000"/>
                  </a:schemeClr>
                </a:solidFill>
              </a:rPr>
              <a:t>Primjeri o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rtačk</a:t>
            </a:r>
            <a:r>
              <a:rPr lang="sr-Latn-RS" sz="4000" dirty="0" smtClean="0">
                <a:solidFill>
                  <a:schemeClr val="accent2">
                    <a:lumMod val="75000"/>
                  </a:schemeClr>
                </a:solidFill>
              </a:rPr>
              <a:t>ih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društ</a:t>
            </a:r>
            <a:r>
              <a:rPr lang="sr-Latn-RS" sz="400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sr-Latn-RS" sz="400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49618" y="1475508"/>
            <a:ext cx="5007486" cy="5144367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sr-Latn-RS" sz="2200" dirty="0" smtClean="0"/>
              <a:t>Mali biznisi u formi </a:t>
            </a:r>
            <a:r>
              <a:rPr lang="sr-Latn-RS" sz="2200" dirty="0"/>
              <a:t>ortačkih društava su </a:t>
            </a:r>
            <a:r>
              <a:rPr lang="en-US" sz="2200" dirty="0" err="1" smtClean="0"/>
              <a:t>npr</a:t>
            </a:r>
            <a:r>
              <a:rPr lang="en-US" sz="2200" dirty="0" smtClean="0"/>
              <a:t>. </a:t>
            </a:r>
            <a:r>
              <a:rPr lang="sr-Latn-RS" sz="2200" dirty="0" smtClean="0"/>
              <a:t>konsultantske </a:t>
            </a:r>
            <a:r>
              <a:rPr lang="sr-Latn-RS" sz="2200" dirty="0"/>
              <a:t>kuće, advokature, uslužne djelatnosti tipa moleraj, frizerski saloni, </a:t>
            </a:r>
            <a:r>
              <a:rPr lang="sr-Latn-RS" sz="2200" dirty="0" smtClean="0"/>
              <a:t>auto-praonice</a:t>
            </a:r>
            <a:r>
              <a:rPr lang="sr-Latn-RS" sz="2200" dirty="0"/>
              <a:t> </a:t>
            </a:r>
            <a:r>
              <a:rPr lang="sr-Latn-RS" sz="2200" dirty="0" smtClean="0"/>
              <a:t>i sl.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sr-Latn-RS" sz="2200" dirty="0" smtClean="0"/>
              <a:t>Kao </a:t>
            </a:r>
            <a:r>
              <a:rPr lang="sr-Latn-RS" sz="2200" dirty="0"/>
              <a:t>ortaci, svoje početne biznise koji su prerasli u gigantske multinacionalne </a:t>
            </a:r>
            <a:r>
              <a:rPr lang="sr-Latn-RS" sz="2200" dirty="0" smtClean="0"/>
              <a:t>korporacije</a:t>
            </a:r>
            <a:r>
              <a:rPr lang="en-US" sz="2200" dirty="0" smtClean="0"/>
              <a:t> </a:t>
            </a:r>
            <a:r>
              <a:rPr lang="en-US" sz="2200" dirty="0" err="1" smtClean="0"/>
              <a:t>odnosno</a:t>
            </a:r>
            <a:r>
              <a:rPr lang="sr-Latn-RS" sz="2200" dirty="0" smtClean="0"/>
              <a:t> </a:t>
            </a:r>
            <a:r>
              <a:rPr lang="sr-Latn-RS" sz="2200" dirty="0"/>
              <a:t>akcionarska društva, započeli su tehnološki divovi, </a:t>
            </a:r>
            <a:r>
              <a:rPr lang="en-US" sz="2200" dirty="0" err="1" smtClean="0"/>
              <a:t>kao</a:t>
            </a:r>
            <a:r>
              <a:rPr lang="en-US" sz="2200" dirty="0" smtClean="0"/>
              <a:t> </a:t>
            </a:r>
            <a:r>
              <a:rPr lang="en-US" sz="2200" dirty="0" err="1" smtClean="0"/>
              <a:t>što</a:t>
            </a:r>
            <a:r>
              <a:rPr lang="en-US" sz="2200" dirty="0" smtClean="0"/>
              <a:t> </a:t>
            </a:r>
            <a:r>
              <a:rPr lang="en-US" sz="2200" dirty="0" err="1" smtClean="0"/>
              <a:t>su</a:t>
            </a:r>
            <a:r>
              <a:rPr lang="sr-Latn-RS" sz="2200" dirty="0" smtClean="0"/>
              <a:t> </a:t>
            </a:r>
            <a:r>
              <a:rPr lang="sr-Latn-RS" sz="2200" dirty="0" smtClean="0"/>
              <a:t>Microsoft-a</a:t>
            </a:r>
            <a:r>
              <a:rPr lang="sr-Latn-RS" sz="2200" dirty="0"/>
              <a:t>, </a:t>
            </a:r>
            <a:r>
              <a:rPr lang="sr-Latn-RS" sz="2200" dirty="0" smtClean="0"/>
              <a:t>Google-a</a:t>
            </a:r>
            <a:r>
              <a:rPr lang="sr-Latn-RS" sz="2200" dirty="0"/>
              <a:t>, </a:t>
            </a:r>
            <a:r>
              <a:rPr lang="sr-Latn-RS" sz="2200" dirty="0" smtClean="0"/>
              <a:t>Apple-a</a:t>
            </a:r>
            <a:r>
              <a:rPr lang="sr-Latn-RS" sz="2200" dirty="0"/>
              <a:t>, </a:t>
            </a:r>
            <a:r>
              <a:rPr lang="sr-Latn-RS" sz="2200" dirty="0" smtClean="0"/>
              <a:t>Hewlett-Packard-a</a:t>
            </a:r>
            <a:r>
              <a:rPr lang="sr-Latn-RS" sz="2200" dirty="0"/>
              <a:t>, </a:t>
            </a:r>
            <a:r>
              <a:rPr lang="sr-Latn-RS" sz="2200" dirty="0" smtClean="0"/>
              <a:t>Facebook-a itd.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251" y="1475508"/>
            <a:ext cx="2073001" cy="1552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151" y="3333674"/>
            <a:ext cx="2029199" cy="1350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242" y="5181524"/>
            <a:ext cx="1996175" cy="143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446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Komanditno društvo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7673" y="1023870"/>
            <a:ext cx="7634004" cy="5658284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/>
              <a:t>Komanditno društvo - privredno društvo koje osnivaju dva ili više fizičkih i/ili više pravnih lica u svojstvu ortaka, radi obavljanja određene djelatnosti, pod zajedničkim poslovnim imenom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/>
              <a:t>U komanditnom društvu najmanje jedno lice odgovara neograničeno za njegove obaveze (komplementar), a najmanje jedno lice snosi rizik do visine svog ugovorenog uloga (komanditor)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/>
              <a:t>Komanditno društvo za svoje obaveze odgovara cjelokupnom imovinom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/>
              <a:t>Komanditnim društvom upravljaju komplementari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/>
              <a:t> Komanditori nisu ovlašteni da upravljaju privrednim društvima.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69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Komanditno društvo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473418" y="1026085"/>
            <a:ext cx="7353510" cy="5506158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fontAlgn="base"/>
            <a:r>
              <a:rPr lang="en-US" sz="2400" dirty="0"/>
              <a:t>Prednosti komanditnog društva: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Ograničena odgovornost komanditora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Prenosivost udjela u društvu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Poreske pogodnosti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Trajnost poslovanja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Raznoliki izvori kapitala</a:t>
            </a:r>
          </a:p>
          <a:p>
            <a:pPr fontAlgn="base"/>
            <a:r>
              <a:rPr lang="en-US" sz="2400" dirty="0"/>
              <a:t>Nedostaci komanditnog društva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Neograničena odgovornost komplementara za obaveze društva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Zabrana upravljanja poslovanjem društva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Subjekt oporezivanja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Formalnost i regulatorni zahtjevi za izvještavanjem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Značajni pravi i organizacioni troškovi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02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Društvo sa ograničenom odgovornosti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01967" y="1713634"/>
            <a:ext cx="7384707" cy="4620492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sr-Latn-CS" altLang="en-US" sz="2000" dirty="0">
                <a:cs typeface="Tahoma" panose="020B0604030504040204" pitchFamily="34" charset="0"/>
              </a:rPr>
              <a:t>Vrsta preduzeća u formi privrednog društva, koje osniva jedno ili više pravnih  i/ili fizičkih lica radi obavljanja određene privredne djelatnosti i koje za obaveze odgovara cjelokupnom svojom imovinom</a:t>
            </a:r>
            <a:endParaRPr lang="en-US" altLang="en-US" sz="2000" dirty="0">
              <a:cs typeface="Tahoma" panose="020B0604030504040204" pitchFamily="34" charset="0"/>
            </a:endParaRPr>
          </a:p>
          <a:p>
            <a:pPr marL="365760" indent="-256032" algn="just" fontAlgn="auto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sr-Latn-CS" sz="2000" dirty="0">
                <a:cs typeface="Tahoma" pitchFamily="34" charset="0"/>
              </a:rPr>
              <a:t>Društvo kapitala</a:t>
            </a:r>
          </a:p>
          <a:p>
            <a:pPr marL="365760" indent="-256032" algn="just" fontAlgn="auto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sr-Latn-CS" sz="2000" dirty="0">
                <a:cs typeface="Tahoma" pitchFamily="34" charset="0"/>
              </a:rPr>
              <a:t>Ograničena odgovornost članova i potpuna odgovornost društva</a:t>
            </a:r>
          </a:p>
          <a:p>
            <a:pPr marL="365760" indent="-256032" algn="just" fontAlgn="auto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sr-Latn-CS" sz="2000" dirty="0">
                <a:cs typeface="Tahoma" pitchFamily="34" charset="0"/>
              </a:rPr>
              <a:t>Najviše 50 članova</a:t>
            </a:r>
          </a:p>
          <a:p>
            <a:pPr marL="365760" indent="-256032" algn="just" fontAlgn="auto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sr-Latn-CS" sz="2000" dirty="0">
                <a:cs typeface="Tahoma" pitchFamily="34" charset="0"/>
              </a:rPr>
              <a:t>Skupština društva, odbor direktora i izvršni direktor (jedini obavezan organ) </a:t>
            </a:r>
          </a:p>
          <a:p>
            <a:pPr fontAlgn="base"/>
            <a:endParaRPr lang="sr-Latn-CS" altLang="en-US" sz="2000" dirty="0">
              <a:cs typeface="Tahoma" panose="020B0604030504040204" pitchFamily="34" charset="0"/>
            </a:endParaRPr>
          </a:p>
          <a:p>
            <a:pPr fontAlgn="base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84165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Društvo sa ograničenom odgovornosti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01967" y="1713634"/>
            <a:ext cx="7460908" cy="480146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CS" altLang="en-US" sz="2400" dirty="0">
                <a:cs typeface="Tahoma" panose="020B0604030504040204" pitchFamily="34" charset="0"/>
              </a:rPr>
              <a:t>Ulozi članova mogu biti u novcu, stvarima ili pravima</a:t>
            </a:r>
          </a:p>
          <a:p>
            <a:pPr algn="just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Novčani dio osnovnog kapitala društva sa ograničenom odgovornošću iznosi najmanje 1 KM i uplaćuje se na privremeni račun do registracije društva</a:t>
            </a:r>
            <a:r>
              <a:rPr lang="en-US" b="1" dirty="0"/>
              <a:t>.</a:t>
            </a:r>
          </a:p>
          <a:p>
            <a:pPr algn="just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pl-PL" sz="2400" dirty="0"/>
              <a:t>Propisana je i minimalna vrijednost osnovnog kapitala za društva sa ograničenom odgovornošću i ona iznosi 1 KM</a:t>
            </a:r>
            <a:endParaRPr lang="en-US" sz="2400" dirty="0"/>
          </a:p>
          <a:p>
            <a:pPr algn="just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BA" altLang="en-US" sz="2400" dirty="0">
                <a:cs typeface="Tahoma" panose="020B0604030504040204" pitchFamily="34" charset="0"/>
              </a:rPr>
              <a:t>Osnovni kapital podijeljen na udjele</a:t>
            </a:r>
            <a:endParaRPr lang="sr-Latn-CS" altLang="en-US" sz="2400" dirty="0"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CS" altLang="en-US" sz="2400" dirty="0">
                <a:cs typeface="Tahoma" panose="020B0604030504040204" pitchFamily="34" charset="0"/>
              </a:rPr>
              <a:t>Slobodna prenosivost udjela između članova</a:t>
            </a:r>
            <a:endParaRPr lang="sr-Latn-CS" altLang="en-US" sz="1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sr-Latn-C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sr-Latn-CS" altLang="en-US" sz="2000" dirty="0">
              <a:cs typeface="Tahoma" panose="020B0604030504040204" pitchFamily="34" charset="0"/>
            </a:endParaRPr>
          </a:p>
          <a:p>
            <a:pPr fontAlgn="base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18239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Društvo sa ograničenom odgovornosti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01967" y="1713634"/>
            <a:ext cx="7460908" cy="4801466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ahoma" panose="020B0604030504040204" pitchFamily="34" charset="0"/>
              </a:rPr>
              <a:t>Prednosti d.o.o.: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BA" altLang="en-US" sz="2200" dirty="0"/>
              <a:t>ograničena odgovornost za sve vlasnike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BA" altLang="en-US" sz="2200" dirty="0"/>
              <a:t>minimalna ograničenja u pogledu članstva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BA" altLang="en-US" sz="2200" dirty="0"/>
              <a:t>veće mogućnosti za povećanje kapitala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BA" altLang="en-US" sz="2200" dirty="0"/>
              <a:t>fleksibilnost upravljanja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BA" altLang="en-US" sz="2200" dirty="0"/>
              <a:t>povoljan poreski tretman</a:t>
            </a:r>
            <a:endParaRPr lang="en-US" altLang="en-US" sz="2200" dirty="0"/>
          </a:p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ahoma" panose="020B0604030504040204" pitchFamily="34" charset="0"/>
              </a:rPr>
              <a:t>Nedostaci d.o.o.:</a:t>
            </a:r>
          </a:p>
          <a:p>
            <a:pPr marL="852678" lvl="1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BA" sz="2200" dirty="0"/>
              <a:t>mogućnost probijanja okvira pravnog lica</a:t>
            </a:r>
          </a:p>
          <a:p>
            <a:pPr marL="852678" lvl="1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BA" sz="2200" dirty="0"/>
              <a:t>formalnosti prilikom osnivanja</a:t>
            </a:r>
          </a:p>
          <a:p>
            <a:pPr marL="852678" lvl="1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BA" sz="2200" dirty="0"/>
              <a:t>isključivo simultano osnivanje</a:t>
            </a:r>
          </a:p>
          <a:p>
            <a:pPr marL="852678" lvl="1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BA" sz="2200" dirty="0"/>
              <a:t>obaveza dostavljanja dokumenata i finansijskih izvještaja</a:t>
            </a:r>
          </a:p>
          <a:p>
            <a:pPr marL="852678" lvl="1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BA" sz="2200" dirty="0"/>
              <a:t>ograničena prenosivost udjela</a:t>
            </a:r>
            <a:endParaRPr lang="en-US" sz="2200" dirty="0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sr-Latn-CS" altLang="en-US" sz="1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sr-Latn-C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sr-Latn-CS" altLang="en-US" sz="2000" dirty="0">
              <a:cs typeface="Tahoma" panose="020B0604030504040204" pitchFamily="34" charset="0"/>
            </a:endParaRPr>
          </a:p>
          <a:p>
            <a:pPr fontAlgn="base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076853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Akcionarsko društvo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1960" y="878403"/>
            <a:ext cx="7432333" cy="571534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BA" altLang="en-US" sz="2400" dirty="0">
                <a:cs typeface="Tahoma" panose="020B0604030504040204" pitchFamily="34" charset="0"/>
              </a:rPr>
              <a:t>Vrsta preduzeća u formi privrednog društva, koje osniva jedno ili više pravnih i/ili fizičkih lica u svojstvu akcionara radi obavljanja određene privredne djelatnosti, čiji je osnovni kapital fiksiran i podijeljen na akcije</a:t>
            </a:r>
            <a:endParaRPr lang="en-US" altLang="en-US" sz="2400" dirty="0">
              <a:cs typeface="Tahoma" panose="020B060403050404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BA" altLang="en-US" sz="2400" dirty="0">
                <a:cs typeface="Tahoma" panose="020B0604030504040204" pitchFamily="34" charset="0"/>
              </a:rPr>
              <a:t>Potpuna odgovornost društva i ograničena odgovornost akcionara.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BA" altLang="en-US" sz="2400" dirty="0">
                <a:cs typeface="Tahoma" panose="020B0604030504040204" pitchFamily="34" charset="0"/>
              </a:rPr>
              <a:t>Prenosivost akcija (otvorena a.d.)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BA" altLang="en-US" sz="2400" dirty="0">
                <a:cs typeface="Tahoma" panose="020B0604030504040204" pitchFamily="34" charset="0"/>
              </a:rPr>
              <a:t>Minimalni kapital propisan Zakonom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BA" altLang="en-US" sz="2400" dirty="0">
                <a:cs typeface="Tahoma" panose="020B0604030504040204" pitchFamily="34" charset="0"/>
              </a:rPr>
              <a:t>Čitav niz pravila i procedura u cilju očuvanja vrijednosti osnovnog kapitala.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BA" altLang="en-US" sz="2400" dirty="0">
                <a:cs typeface="Tahoma" panose="020B0604030504040204" pitchFamily="34" charset="0"/>
              </a:rPr>
              <a:t>Povećanje i smanjenje osnovnog kapitala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BA" altLang="en-US" sz="2400" dirty="0">
                <a:cs typeface="Tahoma" panose="020B0604030504040204" pitchFamily="34" charset="0"/>
              </a:rPr>
              <a:t>Ulozi akcionara u novcu, stvarima i pravima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400" dirty="0">
              <a:cs typeface="Tahoma" panose="020B060403050404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sr-Latn-BA" altLang="en-US" sz="2400" dirty="0">
              <a:cs typeface="Tahoma" panose="020B0604030504040204" pitchFamily="34" charset="0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sr-Latn-CS" altLang="en-US" sz="1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sr-Latn-C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sr-Latn-CS" altLang="en-US" sz="2000" dirty="0">
              <a:cs typeface="Tahoma" panose="020B0604030504040204" pitchFamily="34" charset="0"/>
            </a:endParaRPr>
          </a:p>
          <a:p>
            <a:pPr fontAlgn="base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414335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98463" y="34480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Akcionarsko društvo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3893" y="1971674"/>
            <a:ext cx="3222282" cy="44100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Zatvoreno akcionarsko društvo osniva se simultanim upisom i uplatom svih akcija u osnivanju. </a:t>
            </a:r>
          </a:p>
          <a:p>
            <a:pPr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Zatvoreno akcionarsko društvo je društvo čije se akcije izdaju samo njegovim osnivačima ili ograničenom broju drugih lica.</a:t>
            </a:r>
          </a:p>
          <a:p>
            <a:pPr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Minimalni novčani ulog osnovnog kapitala zatvorenog akcionarskog društva na dan upisa u registar iznosi 20.000 KM.​​ </a:t>
            </a:r>
          </a:p>
          <a:p>
            <a:pPr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Zatvoreno akcionarsko društvo ne može vršiti upis akcija javnom ponudom.</a:t>
            </a:r>
            <a:endParaRPr lang="en-US" altLang="en-US" sz="1600" dirty="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sr-Latn-BA" altLang="en-US" sz="2400" dirty="0">
              <a:cs typeface="Tahoma" panose="020B0604030504040204" pitchFamily="34" charset="0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sr-Latn-CS" altLang="en-US" sz="1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sr-Latn-C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sr-Latn-CS" altLang="en-US" sz="2000" dirty="0">
              <a:cs typeface="Tahoma" panose="020B0604030504040204" pitchFamily="34" charset="0"/>
            </a:endParaRPr>
          </a:p>
          <a:p>
            <a:pPr fontAlgn="base"/>
            <a:endParaRPr lang="en-US" sz="22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913903" y="1971675"/>
            <a:ext cx="3391772" cy="441007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Otvoreno akcionarsko društvo osniva se sukcesivnim putem, upućivanjem javnog poziva trećim licima za upis i uplatu akcija. </a:t>
            </a:r>
          </a:p>
          <a:p>
            <a:pPr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Minimalni novčani ulog osnovnog kapitala otvorenog akcionarskog društva na dan upisa u registar iznosi 50.000 KM.</a:t>
            </a:r>
          </a:p>
          <a:p>
            <a:pPr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Najniža nominalna vrijednost akcija akcionarskog društva ne može biti manja od jedne konvertibilne marke (1 KM), a ako je veća onda mora biti djeljiva sa deset.​​</a:t>
            </a:r>
            <a:endParaRPr lang="sr-Latn-BA" altLang="en-US" sz="1600" dirty="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sr-Latn-CS" altLang="en-US" sz="1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sr-Latn-C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sr-Latn-CS" altLang="en-US" sz="2000" dirty="0">
              <a:cs typeface="Tahoma" panose="020B0604030504040204" pitchFamily="34" charset="0"/>
            </a:endParaRPr>
          </a:p>
          <a:p>
            <a:pPr fontAlgn="base"/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63893" y="1199458"/>
            <a:ext cx="3222282" cy="657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Zatvoreno akcionarsko duštvo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1605" y="1199458"/>
            <a:ext cx="33917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Otvoreno akcionarsko duštvo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1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Diferencijaranje preduzeća prema transformacionom procesu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50914" y="488371"/>
            <a:ext cx="6711696" cy="594360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Proizvodna preduzeća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9845" y="1762298"/>
            <a:ext cx="5076308" cy="4330931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en-US" sz="2400" dirty="0"/>
              <a:t>Razlikuju se sljedeće grupe proizvodnih preduzeća: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sl-SI" altLang="en-US" sz="2400" dirty="0"/>
              <a:t>Industrijska preduzeća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sl-SI" altLang="en-US" sz="2400" dirty="0"/>
              <a:t>Građevinska preduzeća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sl-SI" altLang="en-US" sz="2400" dirty="0"/>
              <a:t>Ekstraktivna preduzeća za proizvodnju proizvoda mineralnog por</a:t>
            </a:r>
            <a:r>
              <a:rPr lang="en-GB" altLang="en-US" sz="2400" dirty="0" err="1"/>
              <a:t>ij</a:t>
            </a:r>
            <a:r>
              <a:rPr lang="sl-SI" altLang="en-US" sz="2400" dirty="0"/>
              <a:t>ekla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sl-SI" altLang="en-US" sz="2400" dirty="0"/>
              <a:t>Ekstraktivna preduzeća za proizvodnju proizvoda biljnog por</a:t>
            </a:r>
            <a:r>
              <a:rPr lang="en-GB" altLang="en-US" sz="2400" dirty="0" err="1"/>
              <a:t>ij</a:t>
            </a:r>
            <a:r>
              <a:rPr lang="sl-SI" altLang="en-US" sz="2400" dirty="0"/>
              <a:t>ekla</a:t>
            </a:r>
            <a:endParaRPr lang="en-US" alt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18246" r="12835" b="18820"/>
          <a:stretch/>
        </p:blipFill>
        <p:spPr>
          <a:xfrm>
            <a:off x="5752407" y="3032640"/>
            <a:ext cx="2254148" cy="23124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4989" y="3275215"/>
            <a:ext cx="31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Proizvodna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Uslužna preduzeća</a:t>
            </a:r>
          </a:p>
        </p:txBody>
      </p:sp>
    </p:spTree>
    <p:extLst>
      <p:ext uri="{BB962C8B-B14F-4D97-AF65-F5344CB8AC3E}">
        <p14:creationId xmlns:p14="http://schemas.microsoft.com/office/powerpoint/2010/main" val="1271523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Akcionarsko društvo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16268" y="1581149"/>
            <a:ext cx="7232308" cy="503872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ahoma" panose="020B0604030504040204" pitchFamily="34" charset="0"/>
              </a:rPr>
              <a:t> </a:t>
            </a:r>
            <a:r>
              <a:rPr lang="sr-Latn-CS" altLang="en-US" sz="2400" dirty="0">
                <a:cs typeface="Tahoma" panose="020B0604030504040204" pitchFamily="34" charset="0"/>
              </a:rPr>
              <a:t>Vrste akcija predviđene Zakonom: obične i preferencijalne akcije</a:t>
            </a:r>
          </a:p>
          <a:p>
            <a:pPr>
              <a:lnSpc>
                <a:spcPct val="7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ahoma" panose="020B0604030504040204" pitchFamily="34" charset="0"/>
              </a:rPr>
              <a:t> </a:t>
            </a:r>
            <a:r>
              <a:rPr lang="sr-Latn-CS" altLang="en-US" sz="2400" dirty="0">
                <a:cs typeface="Tahoma" panose="020B0604030504040204" pitchFamily="34" charset="0"/>
              </a:rPr>
              <a:t>Prava koje nose akcije:</a:t>
            </a:r>
          </a:p>
          <a:p>
            <a:pPr marL="1257300" lvl="2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r-Latn-CS" altLang="en-US" sz="2400" dirty="0">
                <a:cs typeface="Tahoma" panose="020B0604030504040204" pitchFamily="34" charset="0"/>
              </a:rPr>
              <a:t>pravo na odlučivanje</a:t>
            </a:r>
          </a:p>
          <a:p>
            <a:pPr marL="1257300" lvl="2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r-Latn-CS" altLang="en-US" sz="2400" dirty="0">
                <a:cs typeface="Tahoma" panose="020B0604030504040204" pitchFamily="34" charset="0"/>
              </a:rPr>
              <a:t>pravo na dividendu</a:t>
            </a:r>
          </a:p>
          <a:p>
            <a:pPr marL="1257300" lvl="2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r-Latn-CS" altLang="en-US" sz="2400" dirty="0">
                <a:cs typeface="Tahoma" panose="020B0604030504040204" pitchFamily="34" charset="0"/>
              </a:rPr>
              <a:t>pravo na likvidacioni ostatak</a:t>
            </a:r>
          </a:p>
          <a:p>
            <a:pPr marL="1257300" lvl="2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r-Latn-CS" altLang="en-US" sz="2400" dirty="0">
                <a:cs typeface="Tahoma" panose="020B0604030504040204" pitchFamily="34" charset="0"/>
              </a:rPr>
              <a:t>pravo prečeg sticanja akcija pri novim emisijama i </a:t>
            </a:r>
          </a:p>
          <a:p>
            <a:pPr marL="1257300" lvl="2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r-Latn-CS" altLang="en-US" sz="2400" dirty="0">
                <a:cs typeface="Tahoma" panose="020B0604030504040204" pitchFamily="34" charset="0"/>
              </a:rPr>
              <a:t>pravo raspolaganja akcijama kao hartijama od vrednosti</a:t>
            </a:r>
            <a:endParaRPr lang="en-US" altLang="en-US" sz="2400" dirty="0">
              <a:cs typeface="Tahoma" panose="020B0604030504040204" pitchFamily="34" charset="0"/>
            </a:endParaRPr>
          </a:p>
          <a:p>
            <a:pPr marL="365760" indent="-256032" fontAlgn="auto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sr-Latn-CS" sz="2400" dirty="0">
                <a:cs typeface="Tahoma" pitchFamily="34" charset="0"/>
              </a:rPr>
              <a:t>Preferencijalne akcije ne nose pravo glasa u skupštini akcionara</a:t>
            </a:r>
          </a:p>
          <a:p>
            <a:pPr marL="365760" indent="-256032" fontAlgn="auto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sr-Latn-CS" sz="2400" dirty="0">
                <a:cs typeface="Tahoma" pitchFamily="34" charset="0"/>
              </a:rPr>
              <a:t>Preferencijalne akcije mogu nositi pravo pretvaranja u obične akcije</a:t>
            </a:r>
          </a:p>
          <a:p>
            <a:pPr lvl="2">
              <a:lnSpc>
                <a:spcPct val="70000"/>
              </a:lnSpc>
            </a:pPr>
            <a:endParaRPr lang="en-US" altLang="en-US" sz="2400" dirty="0">
              <a:cs typeface="Tahoma" panose="020B0604030504040204" pitchFamily="34" charset="0"/>
            </a:endParaRPr>
          </a:p>
          <a:p>
            <a:pPr marL="1257300" lvl="2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sr-Latn-CS" altLang="en-US" sz="2400" dirty="0">
              <a:cs typeface="Tahoma" panose="020B060403050404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400" dirty="0">
              <a:cs typeface="Tahoma" panose="020B060403050404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sr-Latn-BA" altLang="en-US" sz="2400" dirty="0">
              <a:cs typeface="Tahoma" panose="020B0604030504040204" pitchFamily="34" charset="0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sr-Latn-CS" altLang="en-US" sz="1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sr-Latn-C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sr-Latn-CS" altLang="en-US" sz="2000" dirty="0">
              <a:cs typeface="Tahoma" panose="020B0604030504040204" pitchFamily="34" charset="0"/>
            </a:endParaRPr>
          </a:p>
          <a:p>
            <a:pPr fontAlgn="base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852274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Akcionarsko društvo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82219250"/>
              </p:ext>
            </p:extLst>
          </p:nvPr>
        </p:nvGraphicFramePr>
        <p:xfrm>
          <a:off x="768866" y="1641827"/>
          <a:ext cx="6451083" cy="469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11816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901450" cy="180198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MSP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sektor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Republici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Srpskoj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pravna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lica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po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obliku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organizovanja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162" y="5068669"/>
            <a:ext cx="75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i="1" dirty="0"/>
              <a:t>Izvor podataka: Godišnji izvještaji za MSP, Ministarstvo privrede i </a:t>
            </a:r>
            <a:r>
              <a:rPr lang="sr-Latn-RS" sz="1200" i="1" dirty="0" smtClean="0"/>
              <a:t>preduzetništva</a:t>
            </a:r>
            <a:r>
              <a:rPr lang="sr-Cyrl-RS" sz="1200" i="1" dirty="0" smtClean="0"/>
              <a:t>,</a:t>
            </a:r>
            <a:r>
              <a:rPr lang="sr-Latn-RS" sz="1200" i="1" dirty="0" smtClean="0"/>
              <a:t> </a:t>
            </a:r>
            <a:r>
              <a:rPr lang="sr-Latn-RS" sz="1200" i="1" dirty="0"/>
              <a:t>Razvojna agencija Republike Srpske (prema podacima Poreske uprave Republike Srpske</a:t>
            </a:r>
            <a:r>
              <a:rPr lang="sr-Latn-RS" sz="1200" i="1" dirty="0" smtClean="0"/>
              <a:t>)</a:t>
            </a:r>
            <a:r>
              <a:rPr lang="en-US" sz="1200" i="1" dirty="0" smtClean="0"/>
              <a:t> – </a:t>
            </a:r>
            <a:r>
              <a:rPr lang="en-US" sz="1200" i="1" dirty="0" err="1" smtClean="0"/>
              <a:t>dostupan</a:t>
            </a:r>
            <a:r>
              <a:rPr lang="en-US" sz="1200" i="1" dirty="0" smtClean="0"/>
              <a:t> </a:t>
            </a:r>
            <a:r>
              <a:rPr lang="sr-Latn-RS" sz="1200" i="1" dirty="0" smtClean="0"/>
              <a:t>Izvještaj </a:t>
            </a:r>
            <a:r>
              <a:rPr lang="en-US" sz="1200" i="1" dirty="0" smtClean="0"/>
              <a:t>u </a:t>
            </a:r>
            <a:r>
              <a:rPr lang="en-US" sz="1200" i="1" dirty="0" err="1" smtClean="0"/>
              <a:t>cjelosti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</a:t>
            </a:r>
            <a:r>
              <a:rPr lang="en-US" sz="1200" i="1" dirty="0" err="1" smtClean="0">
                <a:hlinkClick r:id="rId2"/>
              </a:rPr>
              <a:t>linku</a:t>
            </a:r>
            <a:endParaRPr lang="sr-Cyrl-RS" sz="1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83" y="2339191"/>
            <a:ext cx="7838256" cy="26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242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901450" cy="180198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MSP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sektor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Republici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Srpskoj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sr-Latn-RS" sz="4000" dirty="0" smtClean="0">
                <a:solidFill>
                  <a:schemeClr val="accent2">
                    <a:lumMod val="75000"/>
                  </a:schemeClr>
                </a:solidFill>
              </a:rPr>
              <a:t>teritorijalna zastupljenost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252" y="6248199"/>
            <a:ext cx="7763958" cy="477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i="1" dirty="0"/>
              <a:t>Izvor podataka: Godišnji izvještaji za MSP, Ministarstvo privrede i preduzetništva , Razvojna agencija Republike Srpske (prema podacima Poreske uprave Republike Srpske</a:t>
            </a:r>
            <a:r>
              <a:rPr lang="sr-Latn-RS" sz="1200" i="1" dirty="0" smtClean="0"/>
              <a:t>)</a:t>
            </a:r>
            <a:r>
              <a:rPr lang="en-US" sz="1200" i="1" dirty="0" smtClean="0"/>
              <a:t> – </a:t>
            </a:r>
            <a:r>
              <a:rPr lang="en-US" sz="1200" i="1" dirty="0" err="1" smtClean="0"/>
              <a:t>dostupan</a:t>
            </a:r>
            <a:r>
              <a:rPr lang="en-US" sz="1200" i="1" dirty="0" smtClean="0"/>
              <a:t> </a:t>
            </a:r>
            <a:r>
              <a:rPr lang="sr-Latn-RS" sz="1200" i="1" dirty="0" smtClean="0"/>
              <a:t>Izvještaj </a:t>
            </a:r>
            <a:r>
              <a:rPr lang="en-US" sz="1200" i="1" dirty="0" smtClean="0"/>
              <a:t>u </a:t>
            </a:r>
            <a:r>
              <a:rPr lang="en-US" sz="1200" i="1" dirty="0" err="1" smtClean="0"/>
              <a:t>cjelosti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</a:t>
            </a:r>
            <a:r>
              <a:rPr lang="en-US" sz="1200" i="1" dirty="0" err="1" smtClean="0">
                <a:hlinkClick r:id="rId2"/>
              </a:rPr>
              <a:t>linku</a:t>
            </a:r>
            <a:endParaRPr lang="sr-Cyrl-RS" sz="1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52" y="1475508"/>
            <a:ext cx="7763958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500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/>
          </a:bodyPr>
          <a:lstStyle/>
          <a:p>
            <a:r>
              <a:rPr lang="en-US" dirty="0"/>
              <a:t>Diferenciranje preduzeća PREMA pravnom obliku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9888" y="325754"/>
            <a:ext cx="7240561" cy="8546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Javno preduzeće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691" y="3393169"/>
            <a:ext cx="310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Privredno društvo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Javno preduzeće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3892" y="1180408"/>
            <a:ext cx="7432333" cy="517844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ahoma" panose="020B0604030504040204" pitchFamily="34" charset="0"/>
              </a:rPr>
              <a:t>  </a:t>
            </a:r>
            <a:r>
              <a:rPr lang="sr-Latn-CS" sz="2400" dirty="0">
                <a:cs typeface="Tahoma" pitchFamily="34" charset="0"/>
              </a:rPr>
              <a:t>Javno preduzeće je ono čije se osnivanje i funkcionisanje može dovesti u vezu sa javnim (opštim) interesom i u kome javna vlast (država) u potpunosti ili d</a:t>
            </a:r>
            <a:r>
              <a:rPr lang="en-US" sz="2400" dirty="0">
                <a:cs typeface="Tahoma" pitchFamily="34" charset="0"/>
              </a:rPr>
              <a:t>j</a:t>
            </a:r>
            <a:r>
              <a:rPr lang="sr-Latn-CS" sz="2400" dirty="0">
                <a:cs typeface="Tahoma" pitchFamily="34" charset="0"/>
              </a:rPr>
              <a:t>elimično obavlja ulogu preduzetnika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ahoma" panose="020B0604030504040204" pitchFamily="34" charset="0"/>
              </a:rPr>
              <a:t>Obilježja javnih preduzeća</a:t>
            </a:r>
            <a:r>
              <a:rPr lang="sr-Latn-BA" altLang="en-US" sz="2400" dirty="0">
                <a:cs typeface="Tahoma" panose="020B0604030504040204" pitchFamily="34" charset="0"/>
              </a:rPr>
              <a:t>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BA" altLang="en-US" sz="2200" dirty="0">
                <a:cs typeface="Tahoma" panose="020B0604030504040204" pitchFamily="34" charset="0"/>
              </a:rPr>
              <a:t>državno (javno) vlasništvo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BA" altLang="en-US" sz="2200" dirty="0">
                <a:cs typeface="Tahoma" panose="020B0604030504040204" pitchFamily="34" charset="0"/>
              </a:rPr>
              <a:t>cilj preduzeća - obezbjeđenje proizvoda ili usluga od vitalnog značaja za društvenu zajednicu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BA" altLang="en-US" sz="2200" dirty="0">
                <a:cs typeface="Tahoma" panose="020B0604030504040204" pitchFamily="34" charset="0"/>
              </a:rPr>
              <a:t>monopolski ili neki drugi privilegovani položaj na tržištu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sr-Latn-BA" altLang="en-US" sz="2200" dirty="0">
                <a:cs typeface="Tahoma" panose="020B0604030504040204" pitchFamily="34" charset="0"/>
              </a:rPr>
              <a:t>predmet javnog regulisanja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400" dirty="0">
              <a:cs typeface="Tahoma" panose="020B060403050404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sr-Latn-BA" altLang="en-US" sz="2400" dirty="0">
              <a:cs typeface="Tahoma" panose="020B0604030504040204" pitchFamily="34" charset="0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sr-Latn-CS" altLang="en-US" sz="1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sr-Latn-C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sr-Latn-CS" altLang="en-US" sz="2000" dirty="0">
              <a:cs typeface="Tahoma" panose="020B0604030504040204" pitchFamily="34" charset="0"/>
            </a:endParaRPr>
          </a:p>
          <a:p>
            <a:pPr fontAlgn="base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487909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4510" y="1594148"/>
            <a:ext cx="9966960" cy="3035808"/>
          </a:xfrm>
        </p:spPr>
        <p:txBody>
          <a:bodyPr/>
          <a:lstStyle/>
          <a:p>
            <a:r>
              <a:rPr lang="en-US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09671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Diferencijaranje preduzeća prema transformacionom procesu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50914" y="488371"/>
            <a:ext cx="6711696" cy="594360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Razlikovanje industrijskih preduzeća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9845" y="1928553"/>
            <a:ext cx="5259188" cy="4405745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sl-SI" altLang="en-US" sz="2200" dirty="0"/>
              <a:t>Industrijska preduzeća koja proizvode: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l-SI" altLang="en-US" sz="2200" dirty="0"/>
              <a:t>Poluproizvode od prirodnih supstanci – metali, minerali, tekstil, koža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l-SI" altLang="en-US" sz="2200" dirty="0"/>
              <a:t>Poluproizvode i proizvode od sintetičkih supstanci – hemija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l-SI" altLang="en-US" sz="2200" dirty="0"/>
              <a:t>Prerađuju, vrše obradu i/ili oplemenjivanje poluproizvoda od prirodnih ili veštačkih materijala – mašinogradnja, elektroindustrija, drvna i tekstilna industrija</a:t>
            </a:r>
            <a:endParaRPr lang="en-US" alt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8774" r="15522" b="20143"/>
          <a:stretch/>
        </p:blipFill>
        <p:spPr>
          <a:xfrm>
            <a:off x="5976851" y="3125584"/>
            <a:ext cx="2194560" cy="2391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4989" y="3275215"/>
            <a:ext cx="31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Proizvodna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Uslužna preduzeća</a:t>
            </a:r>
          </a:p>
        </p:txBody>
      </p:sp>
    </p:spTree>
    <p:extLst>
      <p:ext uri="{BB962C8B-B14F-4D97-AF65-F5344CB8AC3E}">
        <p14:creationId xmlns:p14="http://schemas.microsoft.com/office/powerpoint/2010/main" val="78908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Diferencijaranje preduzeća prema transformacionom procesu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50914" y="488371"/>
            <a:ext cx="6711696" cy="594360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Razlikovanje građevinskih preduzeća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9845" y="2177934"/>
            <a:ext cx="5259188" cy="4156363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sl-SI" altLang="en-US" sz="2800" dirty="0">
                <a:solidFill>
                  <a:schemeClr val="tx1"/>
                </a:solidFill>
              </a:rPr>
              <a:t>Preduzeća niske gradnje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sl-SI" altLang="en-US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altLang="en-US" sz="2800" dirty="0">
                <a:solidFill>
                  <a:schemeClr val="tx1"/>
                </a:solidFill>
              </a:rPr>
              <a:t>Preduzeća visoke gradnje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8774" r="15522" b="20143"/>
          <a:stretch/>
        </p:blipFill>
        <p:spPr>
          <a:xfrm>
            <a:off x="5976851" y="3125584"/>
            <a:ext cx="2194560" cy="2391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4989" y="3275215"/>
            <a:ext cx="31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Proizvodna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Uslužna preduzeća</a:t>
            </a:r>
          </a:p>
        </p:txBody>
      </p:sp>
    </p:spTree>
    <p:extLst>
      <p:ext uri="{BB962C8B-B14F-4D97-AF65-F5344CB8AC3E}">
        <p14:creationId xmlns:p14="http://schemas.microsoft.com/office/powerpoint/2010/main" val="163234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82890" y="1475508"/>
            <a:ext cx="3462251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Diferencijaranje preduzeća prema transformacionom procesu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3252" y="712815"/>
            <a:ext cx="8138159" cy="135705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altLang="en-US" sz="3200" dirty="0">
                <a:solidFill>
                  <a:schemeClr val="accent1">
                    <a:lumMod val="75000"/>
                  </a:schemeClr>
                </a:solidFill>
              </a:rPr>
              <a:t>Diferenciranje ekstraktivnih preduzeća - proizvodnja mineralnog por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ij</a:t>
            </a:r>
            <a:r>
              <a:rPr lang="sl-SI" altLang="en-US" sz="3200" dirty="0">
                <a:solidFill>
                  <a:schemeClr val="accent1">
                    <a:lumMod val="75000"/>
                  </a:schemeClr>
                </a:solidFill>
              </a:rPr>
              <a:t>ekla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9845" y="2402378"/>
            <a:ext cx="5259188" cy="3931920"/>
          </a:xfr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sl-SI" altLang="en-US" sz="2800" dirty="0">
                <a:solidFill>
                  <a:schemeClr val="tx1"/>
                </a:solidFill>
              </a:rPr>
              <a:t>Eksploatacija metalnih i nemetalnih minerala (rudnici metala nemetala)</a:t>
            </a:r>
          </a:p>
          <a:p>
            <a:pPr>
              <a:defRPr/>
            </a:pPr>
            <a:r>
              <a:rPr lang="sl-SI" altLang="en-US" sz="2800" dirty="0">
                <a:solidFill>
                  <a:schemeClr val="tx1"/>
                </a:solidFill>
              </a:rPr>
              <a:t>Eksploatacije fosilnih materijala (ugalj, nafta, gas)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8774" r="15522" b="20143"/>
          <a:stretch/>
        </p:blipFill>
        <p:spPr>
          <a:xfrm>
            <a:off x="5976851" y="3125584"/>
            <a:ext cx="2194560" cy="2391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4989" y="3275215"/>
            <a:ext cx="31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Proizvodna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Uslužna preduzeća</a:t>
            </a:r>
          </a:p>
        </p:txBody>
      </p:sp>
    </p:spTree>
    <p:extLst>
      <p:ext uri="{BB962C8B-B14F-4D97-AF65-F5344CB8AC3E}">
        <p14:creationId xmlns:p14="http://schemas.microsoft.com/office/powerpoint/2010/main" val="2507663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1953</TotalTime>
  <Words>3650</Words>
  <Application>Microsoft Office PowerPoint</Application>
  <PresentationFormat>Widescreen</PresentationFormat>
  <Paragraphs>708</Paragraphs>
  <Slides>65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Cambria</vt:lpstr>
      <vt:lpstr>Rockwell</vt:lpstr>
      <vt:lpstr>Rockwell Condensed</vt:lpstr>
      <vt:lpstr>Tahoma</vt:lpstr>
      <vt:lpstr>Wingdings</vt:lpstr>
      <vt:lpstr>Wood Type</vt:lpstr>
      <vt:lpstr>Visio.Drawing.11</vt:lpstr>
      <vt:lpstr>DIFERENCIRANJE PREDUZEĆA</vt:lpstr>
      <vt:lpstr>PowerPoint Presentation</vt:lpstr>
      <vt:lpstr>Kriterijumi diferenciranja preduzeća</vt:lpstr>
      <vt:lpstr>Kriterijumi diferenciranja preduzeća</vt:lpstr>
      <vt:lpstr>Diferenciranje preduzeća - karakteristike transformacionog procesa</vt:lpstr>
      <vt:lpstr>Diferencijaranje preduzeća prema transformacionom procesu</vt:lpstr>
      <vt:lpstr>Diferencijaranje preduzeća prema transformacionom procesu</vt:lpstr>
      <vt:lpstr>Diferencijaranje preduzeća prema transformacionom procesu</vt:lpstr>
      <vt:lpstr>Diferencijaranje preduzeća prema transformacionom procesu</vt:lpstr>
      <vt:lpstr>Diferencijaranje preduzeća prema transformacionom procesu</vt:lpstr>
      <vt:lpstr>Diferencijaranje preduzeća prema transformacionom procesu</vt:lpstr>
      <vt:lpstr>Diferenciranje preduzeća PREMA karakteristikAMA transformacionog procesa</vt:lpstr>
      <vt:lpstr>Kriterijumi diferenciranja preduzeća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Diferenciranje preduzeća PREMA veličinI</vt:lpstr>
      <vt:lpstr>Kriterijumi diferenciranja preduzeća</vt:lpstr>
      <vt:lpstr>Diferenciranje preduzeća PREMA vlasništvu</vt:lpstr>
      <vt:lpstr>Diferenciranje preduzeća PREMA vlasništvu</vt:lpstr>
      <vt:lpstr>Diferenciranje preduzeća PREMA vlasništvu</vt:lpstr>
      <vt:lpstr>Diferenciranje preduzeća PREMA vlasništvu</vt:lpstr>
      <vt:lpstr>Diferenciranje preduzeća PREMA vlasništvu</vt:lpstr>
      <vt:lpstr>Diferenciranje preduzeća PREMA vlasništvu</vt:lpstr>
      <vt:lpstr>Diferenciranje preduzeća PREMA vlasništvu</vt:lpstr>
      <vt:lpstr>Diferenciranje preduzeća PREMA vlasništvu</vt:lpstr>
      <vt:lpstr>Diferenciranje preduzeća PREMA vlasništvu</vt:lpstr>
      <vt:lpstr>Kriterijumi diferenciranja preduzeća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Diferenciranje preduzeća PREMA pravnom obliku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DIFERENCIRANJE PREDUZEĆA</dc:title>
  <dc:creator>Matea</dc:creator>
  <cp:lastModifiedBy>Author</cp:lastModifiedBy>
  <cp:revision>96</cp:revision>
  <dcterms:created xsi:type="dcterms:W3CDTF">2023-10-05T12:38:33Z</dcterms:created>
  <dcterms:modified xsi:type="dcterms:W3CDTF">2025-10-09T08:19:06Z</dcterms:modified>
</cp:coreProperties>
</file>