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9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/>
    <p:restoredTop sz="94708"/>
  </p:normalViewPr>
  <p:slideViewPr>
    <p:cSldViewPr snapToGrid="0">
      <p:cViewPr varScale="1">
        <p:scale>
          <a:sx n="151" d="100"/>
          <a:sy n="15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3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4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0361C82-CAE7-4397-A956-31690797504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045E-DA91-49DD-91A4-03C9BCFD6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Теорија вјероватноће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F753EB-2003-4831-AAE2-79FF1D2E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Вјежбе</a:t>
            </a:r>
            <a:r>
              <a:rPr lang="sr-Latn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C35CD300-13E7-4BFD-855B-DC0D713A0941}"/>
              </a:ext>
            </a:extLst>
          </p:cNvPr>
          <p:cNvSpPr txBox="1"/>
          <p:nvPr/>
        </p:nvSpPr>
        <p:spPr>
          <a:xfrm>
            <a:off x="4565855" y="5500833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Милица Марић</a:t>
            </a:r>
            <a:r>
              <a:rPr lang="sr-Latn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, </a:t>
            </a:r>
            <a:r>
              <a:rPr lang="sr-Cyrl-BA" sz="2000" b="1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ма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605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7E3F-CB0A-4FA2-8E1D-A624EFF7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8840"/>
            <a:ext cx="7891432" cy="719728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УСЛОВНА ВЈЕРОВАТНОЋА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C01B-BEFB-4BF5-B22B-423ECCCD4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326" y="1090863"/>
                <a:ext cx="11181348" cy="55082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</a:t>
                </a:r>
                <a:r>
                  <a:rPr lang="sr-Latn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sr-Cyrl-BA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једном факултету има </a:t>
                </a:r>
                <a:r>
                  <a:rPr lang="sr-Latn-R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84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 студената и </a:t>
                </a:r>
                <a:r>
                  <a:rPr lang="sr-Latn-R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 студентица који су виши од 180 цм, при чему студентице чине </a:t>
                </a:r>
                <a:r>
                  <a:rPr lang="sr-Latn-R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83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 популације. Ако смо случајно изабрали једног полазника са овог факултета, 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 да смо изабрали полазника вишег од 180 цм,</a:t>
                </a:r>
              </a:p>
              <a:p>
                <a:pPr marL="0" indent="0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б) ако знамо да смо изабрали полазника вишег од 180 цм, да се ради о студенту.</a:t>
                </a:r>
              </a:p>
              <a:p>
                <a:pPr marL="0" indent="0">
                  <a:buNone/>
                </a:pP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 – полазник је виши од 180 цм</a:t>
                </a:r>
              </a:p>
              <a:p>
                <a:pPr marL="0" indent="0" algn="ctr">
                  <a:buNone/>
                </a:pP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– полазник је студентица</a:t>
                </a:r>
              </a:p>
              <a:p>
                <a:pPr marL="0" indent="0" algn="ctr">
                  <a:buNone/>
                </a:pP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B2 </a:t>
                </a:r>
                <a:r>
                  <a:rPr lang="sr-Cyrl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полазник је студент</a:t>
                </a: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83</m:t>
                    </m:r>
                  </m:oMath>
                </a14:m>
                <a:r>
                  <a:rPr lang="sr-Latn-BA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sr-Latn-BA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84</m:t>
                    </m:r>
                  </m:oMath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C01B-BEFB-4BF5-B22B-423ECCCD4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326" y="1090863"/>
                <a:ext cx="11181348" cy="5508297"/>
              </a:xfrm>
              <a:blipFill>
                <a:blip r:embed="rId2"/>
                <a:stretch>
                  <a:fillRect l="-794" t="-69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47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BD1935-6190-42F3-98BB-2E70545FE9FB}"/>
              </a:ext>
            </a:extLst>
          </p:cNvPr>
          <p:cNvSpPr/>
          <p:nvPr/>
        </p:nvSpPr>
        <p:spPr>
          <a:xfrm>
            <a:off x="3827282" y="3874416"/>
            <a:ext cx="4025246" cy="1527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F480E-CDFB-4E96-87D1-5E121BD5001B}"/>
                  </a:ext>
                </a:extLst>
              </p:cNvPr>
              <p:cNvSpPr txBox="1"/>
              <p:nvPr/>
            </p:nvSpPr>
            <p:spPr>
              <a:xfrm>
                <a:off x="719017" y="433985"/>
                <a:ext cx="9395945" cy="16004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</a:t>
                </a:r>
                <a:r>
                  <a:rPr lang="sr-Latn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Вјероватноћа да смо изабрали полазника вишег од 180 цм.</a:t>
                </a:r>
              </a:p>
              <a:p>
                <a:pPr algn="ctr"/>
                <a:endParaRPr lang="sr-Latn-BA" sz="1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𝜮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sr-Latn-BA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sr-Latn-BA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</a:rPr>
                      <m:t>83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∙0,0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R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𝟐𝟏𝟖</m:t>
                    </m:r>
                  </m:oMath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F480E-CDFB-4E96-87D1-5E121BD5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7" y="433985"/>
                <a:ext cx="9395945" cy="1600438"/>
              </a:xfrm>
              <a:prstGeom prst="rect">
                <a:avLst/>
              </a:prstGeom>
              <a:blipFill>
                <a:blip r:embed="rId2"/>
                <a:stretch>
                  <a:fillRect l="-675" t="-2362" b="-23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F075D-31CD-4448-9197-3F663BEB0DA5}"/>
                  </a:ext>
                </a:extLst>
              </p:cNvPr>
              <p:cNvSpPr txBox="1"/>
              <p:nvPr/>
            </p:nvSpPr>
            <p:spPr>
              <a:xfrm>
                <a:off x="719017" y="3020968"/>
                <a:ext cx="10162657" cy="32428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б)</a:t>
                </a:r>
                <a:r>
                  <a:rPr lang="sr-Latn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Ако знамо да смо изабрали полазника вишег од 180 цм, вјероватноћа  да се ради о студенту.</a:t>
                </a:r>
              </a:p>
              <a:p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Бајесова теорема:</a:t>
                </a:r>
              </a:p>
              <a:p>
                <a:pPr algn="ctr"/>
                <a:endParaRPr lang="sr-Latn-BA" sz="20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Cyrl-BA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r-Latn-BA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</m:t>
                          </m:r>
                          <m:r>
                            <a:rPr lang="sr-Latn-R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sr-Latn-R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218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𝟔𝟓𝟓</m:t>
                      </m:r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F075D-31CD-4448-9197-3F663BEB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7" y="3020968"/>
                <a:ext cx="10162657" cy="3242811"/>
              </a:xfrm>
              <a:prstGeom prst="rect">
                <a:avLst/>
              </a:prstGeom>
              <a:blipFill>
                <a:blip r:embed="rId3"/>
                <a:stretch>
                  <a:fillRect l="-624" t="-1172" b="-1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7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232E-49D1-4026-9C50-59CBA51BC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8AFC6-2827-42DC-9736-6AB97548F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B543-E79A-4F7E-A04B-BEBFE61A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767" y="122395"/>
            <a:ext cx="7776465" cy="855505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Основни појмови и формуле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21D99-1843-409F-B3BA-015E00A74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890" y="1215923"/>
                <a:ext cx="11710218" cy="5519682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sr-Cyrl-BA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ПЕРМУТАЦИЈЕ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Користе се за одређивање распореда свих елемената, при чему је битан њихов редослијед. 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Пермутације без понављања: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sr-Latn-BA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Пермутације са понављањем: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sr-Cyrl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f>
                          <m:fPr>
                            <m:ctrlPr>
                              <a:rPr lang="sr-Cyrl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sr-Cyrl-BA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sr-Cyrl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sr-Cyrl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...∙</m:t>
                        </m:r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КОМБИНАЦИЈЕ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Користе се за одређивање распореда 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 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елемената из скупа од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елемената, при чему њихов редослијед није битан. 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Комбинације без понављања: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Комбинације са понављањем: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r-Latn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ВАРИЈАЦИЈЕ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Користе се за одређивање распореда 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 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елемената из скупа од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елемената, при чему је њихов редослијед битан.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Варијације без понављања: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Варијације са понављањем: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r-Latn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21D99-1843-409F-B3BA-015E00A74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890" y="1215923"/>
                <a:ext cx="11710218" cy="5519682"/>
              </a:xfrm>
              <a:blipFill>
                <a:blip r:embed="rId2"/>
                <a:stretch>
                  <a:fillRect l="-651" t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1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1F665-3BFA-4C80-9DE1-ED6C25E8FC9E}"/>
              </a:ext>
            </a:extLst>
          </p:cNvPr>
          <p:cNvSpPr/>
          <p:nvPr/>
        </p:nvSpPr>
        <p:spPr>
          <a:xfrm>
            <a:off x="3619500" y="2501900"/>
            <a:ext cx="5232400" cy="134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C0C70-2B75-4C92-989C-4B898561C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7135" y="178696"/>
                <a:ext cx="10401300" cy="3918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1:</a:t>
                </a:r>
              </a:p>
              <a:p>
                <a:pPr marL="0" indent="0">
                  <a:buNone/>
                </a:pPr>
                <a:r>
                  <a:rPr lang="sr-Cyrl-BA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Неписмено дијете саставља ријечи од слова ААИИКССТТТ. </a:t>
                </a:r>
              </a:p>
              <a:p>
                <a:pPr marL="0" indent="0">
                  <a:buNone/>
                </a:pPr>
                <a:r>
                  <a:rPr lang="sr-Cyrl-BA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Колика је вјероватноћа да ће саставити ријеч СТАТИСТИКА?</a:t>
                </a:r>
              </a:p>
              <a:p>
                <a:pPr marL="0" indent="0">
                  <a:buNone/>
                </a:pP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sz="2800" b="1" i="1" smtClean="0">
                              <a:latin typeface="Cambria Math" panose="02040503050406030204" pitchFamily="18" charset="0"/>
                            </a:rPr>
                            <m:t>број повољних случајева</m:t>
                          </m:r>
                        </m:num>
                        <m:den>
                          <m:r>
                            <a:rPr lang="sr-Cyrl-BA" sz="2800" b="1" i="1" smtClean="0">
                              <a:latin typeface="Cambria Math" panose="02040503050406030204" pitchFamily="18" charset="0"/>
                            </a:rPr>
                            <m:t>број могућих случајева</m:t>
                          </m:r>
                        </m:den>
                      </m:f>
                    </m:oMath>
                  </m:oMathPara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4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C0C70-2B75-4C92-989C-4B898561C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7135" y="178696"/>
                <a:ext cx="10401300" cy="3918519"/>
              </a:xfrm>
              <a:blipFill>
                <a:blip r:embed="rId2"/>
                <a:stretch>
                  <a:fillRect l="-1343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4920" y="4777518"/>
                <a:ext cx="7165729" cy="125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2,2,2,3</m:t>
                                  </m:r>
                                </m:den>
                              </m:f>
                            </m:sub>
                          </m:sSub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10!</m:t>
                              </m:r>
                            </m:num>
                            <m:den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  <m:r>
                                <a:rPr lang="sr-Latn-B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∙2!∙2!∙3!</m:t>
                              </m:r>
                            </m:den>
                          </m:f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𝟎𝟎𝟎𝟎𝟏𝟑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20" y="4777518"/>
                <a:ext cx="7165729" cy="12516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2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1426-5F7E-44B0-835F-85295C40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31800"/>
            <a:ext cx="10922000" cy="253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2</a:t>
            </a:r>
            <a:r>
              <a:rPr lang="sr-Cyrl-B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sr-Cyrl-BA" sz="2800" dirty="0">
                <a:latin typeface="Calibri" panose="020F0502020204030204" pitchFamily="34" charset="0"/>
                <a:cs typeface="Calibri" panose="020F0502020204030204" pitchFamily="34" charset="0"/>
              </a:rPr>
              <a:t>Од укупно петнаест (15) производа, једанаест (11) производа припада првој класи. Случајно се узима 6 производа. Колика је вјероватноћа да од 6 узетих производа, 4 буду производи прве класе?</a:t>
            </a:r>
            <a:endParaRPr lang="sr-Latn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79413" y="3572411"/>
                <a:ext cx="7134774" cy="119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sr-Latn-B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1980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5005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𝟑𝟗𝟓𝟔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13" y="3572411"/>
                <a:ext cx="7134774" cy="1198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F878-F88A-4A84-8B79-8DF37149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6850"/>
            <a:ext cx="11868150" cy="262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</a:t>
            </a:r>
            <a:r>
              <a:rPr lang="sr-Latn-B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Cyrl-B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BA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кутији се налази 5 бијелих, 4 црне и 6 црвених куглица. Извлаче се 3 куглице одједном.  Колика је вјероватноћа: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а) да све три куглице буду црне,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б) да бар једна куглица буде бијела,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в) да двије куглице буду црне и једна црвена, 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г) да бар двије куглице буду исте боје.</a:t>
            </a:r>
          </a:p>
          <a:p>
            <a:pPr marL="0" indent="0">
              <a:spcBef>
                <a:spcPts val="600"/>
              </a:spcBef>
              <a:buNone/>
            </a:pPr>
            <a:endParaRPr lang="sr-Cyrl-B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6184" y="2980848"/>
                <a:ext cx="11869615" cy="352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sr-Cyrl-BA" sz="2200" b="1" dirty="0"/>
                  <a:t>а) </a:t>
                </a:r>
                <a:r>
                  <a:rPr lang="sr-Latn-BA" sz="2200" b="1" dirty="0"/>
                  <a:t>				</a:t>
                </a:r>
                <a:r>
                  <a:rPr lang="en-US" sz="2200" b="1" dirty="0"/>
                  <a:t>  </a:t>
                </a:r>
                <a:r>
                  <a:rPr lang="sr-Latn-BA" sz="2200" b="1" dirty="0"/>
                  <a:t>				</a:t>
                </a:r>
                <a:r>
                  <a:rPr lang="en-US" sz="2200" b="1" dirty="0"/>
                  <a:t>   </a:t>
                </a:r>
                <a:r>
                  <a:rPr lang="sr-Cyrl-BA" sz="2200" b="1" dirty="0"/>
                  <a:t>б)</a:t>
                </a:r>
                <a:r>
                  <a:rPr lang="sr-Latn-BA" sz="2200" b="1" dirty="0"/>
                  <a:t>								</a:t>
                </a:r>
                <a:r>
                  <a:rPr lang="en-US" sz="2200" b="1" dirty="0"/>
                  <a:t>     </a:t>
                </a:r>
                <a:r>
                  <a:rPr lang="sr-Cyrl-BA" sz="2200" b="1" dirty="0"/>
                  <a:t>в)</a:t>
                </a:r>
                <a:r>
                  <a:rPr lang="sr-Latn-BA" sz="2200" b="1" dirty="0"/>
                  <a:t>	</a:t>
                </a:r>
                <a:endParaRPr lang="sr-Cyrl-BA" sz="2200" b="1" dirty="0"/>
              </a:p>
              <a:p>
                <a:pPr>
                  <a:lnSpc>
                    <a:spcPct val="16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sr-Latn-BA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5+4+6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𝟎𝟎𝟖𝟖</m:t>
                    </m:r>
                  </m:oMath>
                </a14:m>
                <a:r>
                  <a:rPr lang="en-US" sz="2200" dirty="0"/>
                  <a:t>      </a:t>
                </a:r>
                <a:r>
                  <a:rPr lang="sr-Latn-BA" sz="2200" dirty="0"/>
                  <a:t>			</a:t>
                </a:r>
                <a14:m>
                  <m:oMath xmlns:m="http://schemas.openxmlformats.org/officeDocument/2006/math">
                    <m:r>
                      <a:rPr lang="sr-Latn-BA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2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𝟕𝟑𝟔𝟑</m:t>
                    </m:r>
                  </m:oMath>
                </a14:m>
                <a:r>
                  <a:rPr lang="sr-Latn-BA" sz="2200" dirty="0"/>
                  <a:t>	</a:t>
                </a:r>
                <a:r>
                  <a:rPr lang="en-US" sz="2200" dirty="0"/>
                  <a:t>    </a:t>
                </a:r>
                <a:r>
                  <a:rPr lang="sr-Latn-BA" sz="2200" dirty="0"/>
                  <a:t>			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sr-Latn-BA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𝟎𝟕𝟗𝟏</m:t>
                    </m:r>
                  </m:oMath>
                </a14:m>
                <a:endParaRPr lang="sr-Latn-BA" sz="2200" b="1" dirty="0"/>
              </a:p>
              <a:p>
                <a:pPr>
                  <a:spcBef>
                    <a:spcPts val="600"/>
                  </a:spcBef>
                </a:pPr>
                <a:endParaRPr lang="sr-Latn-BA" sz="2200" dirty="0"/>
              </a:p>
              <a:p>
                <a:pPr>
                  <a:spcBef>
                    <a:spcPts val="600"/>
                  </a:spcBef>
                </a:pPr>
                <a:r>
                  <a:rPr lang="sr-Cyrl-BA" sz="2200" b="1" dirty="0"/>
                  <a:t>г) </a:t>
                </a:r>
                <a:r>
                  <a:rPr lang="sr-Latn-BA" sz="2200" b="1" dirty="0"/>
                  <a:t> 	</a:t>
                </a:r>
                <a:r>
                  <a:rPr lang="sr-Cyrl-BA" sz="2200" dirty="0"/>
                  <a:t>бар 2 бијеле			</a:t>
                </a:r>
                <a:r>
                  <a:rPr lang="sr-Latn-BA" sz="2200" dirty="0"/>
                  <a:t> </a:t>
                </a:r>
                <a:r>
                  <a:rPr lang="sr-Cyrl-BA" sz="2200" dirty="0"/>
                  <a:t>бар 2 црне			</a:t>
                </a:r>
                <a:r>
                  <a:rPr lang="sr-Latn-BA" sz="2200" dirty="0"/>
                  <a:t> </a:t>
                </a:r>
                <a:r>
                  <a:rPr lang="sr-Cyrl-BA" sz="2200" dirty="0"/>
                  <a:t>бар 2 црвене</a:t>
                </a:r>
              </a:p>
              <a:p>
                <a:pPr>
                  <a:spcBef>
                    <a:spcPts val="600"/>
                  </a:spcBef>
                </a:pPr>
                <a:endParaRPr lang="sr-Cyrl-BA" sz="22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200" i="1">
                        <a:latin typeface="Cambria Math" panose="02040503050406030204" pitchFamily="18" charset="0"/>
                      </a:rPr>
                      <m:t>..</m:t>
                    </m:r>
                  </m:oMath>
                </a14:m>
                <a:r>
                  <a:rPr lang="sr-Cyrl-BA" sz="2200" dirty="0"/>
                  <a:t>	</a:t>
                </a:r>
                <a:r>
                  <a:rPr lang="sr-Latn-BA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Cyrl-BA" sz="2200" i="1">
                        <a:latin typeface="Cambria Math" panose="02040503050406030204" pitchFamily="18" charset="0"/>
                      </a:rPr>
                      <m:t>=..</m:t>
                    </m:r>
                  </m:oMath>
                </a14:m>
                <a:r>
                  <a:rPr lang="sr-Cyrl-BA" sz="2200" dirty="0"/>
                  <a:t> 	</a:t>
                </a:r>
                <a:r>
                  <a:rPr lang="sr-Latn-BA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Cyrl-BA" sz="2200" i="1">
                        <a:latin typeface="Cambria Math" panose="02040503050406030204" pitchFamily="18" charset="0"/>
                      </a:rPr>
                      <m:t>=..</m:t>
                    </m:r>
                  </m:oMath>
                </a14:m>
                <a:endParaRPr lang="sr-Cyrl-BA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2980848"/>
                <a:ext cx="11869615" cy="3529364"/>
              </a:xfrm>
              <a:prstGeom prst="rect">
                <a:avLst/>
              </a:prstGeom>
              <a:blipFill>
                <a:blip r:embed="rId2"/>
                <a:stretch>
                  <a:fillRect l="-668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4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B716-AAD0-4228-9643-BE4FF8E5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292100"/>
            <a:ext cx="11506200" cy="1862015"/>
          </a:xfrm>
        </p:spPr>
        <p:txBody>
          <a:bodyPr/>
          <a:lstStyle/>
          <a:p>
            <a:pPr marL="0" indent="0">
              <a:buNone/>
            </a:pPr>
            <a:r>
              <a:rPr lang="sr-Cyrl-B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</a:t>
            </a:r>
            <a:r>
              <a:rPr lang="sr-Latn-R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r-Cyrl-BA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sr-Cyrl-BA" sz="2800" dirty="0">
                <a:latin typeface="Calibri" panose="020F0502020204030204" pitchFamily="34" charset="0"/>
                <a:cs typeface="Calibri" panose="020F0502020204030204" pitchFamily="34" charset="0"/>
              </a:rPr>
              <a:t>Новчић се баца четири пута. Колика је вјероватноћа да писмо падне </a:t>
            </a:r>
            <a:r>
              <a:rPr lang="sr-Cyrl-BA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бар</a:t>
            </a:r>
            <a:r>
              <a:rPr lang="sr-Cyrl-BA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једном</a:t>
            </a:r>
            <a:r>
              <a:rPr lang="sr-Cyrl-BA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sr-Cyrl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0469" y="2410363"/>
                <a:ext cx="8540262" cy="2203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sr-Cyrl-BA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sr-Cyrl-BA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Рјешавање преко супротних догађаја:</a:t>
                </a:r>
                <a:endParaRPr lang="sr-Latn-BA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r-Latn-BA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Cyrl-BA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Cyrl-BA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𝟗𝟑𝟕𝟓</m:t>
                      </m:r>
                    </m:oMath>
                  </m:oMathPara>
                </a14:m>
                <a:endParaRPr lang="sr-Cyrl-BA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69" y="2410363"/>
                <a:ext cx="8540262" cy="2203232"/>
              </a:xfrm>
              <a:prstGeom prst="rect">
                <a:avLst/>
              </a:prstGeom>
              <a:blipFill>
                <a:blip r:embed="rId2"/>
                <a:stretch>
                  <a:fillRect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8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73161-2BA8-4488-A9A4-526C9C809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368968"/>
                <a:ext cx="11036968" cy="61762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 једном погону раде 3 машине. У току једног дана, вјероватноћа квара на првој износи 0,11, на другој 0,22 и на трећој 0,15.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 да се ниједна машина неће покварити у току дана,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б) да се бар једна машина неће покварити у току дана.</a:t>
                </a:r>
              </a:p>
              <a:p>
                <a:pPr marL="0" indent="0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Вјероватноће квара:</a:t>
                </a:r>
                <a:r>
                  <a:rPr lang="sr-Latn-BA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</a:t>
                </a:r>
                <a:r>
                  <a:rPr lang="sr-Cyrl-BA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Вјероватноће рада: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=0,11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=0,89</m:t>
                      </m:r>
                    </m:oMath>
                  </m:oMathPara>
                </a14:m>
                <a:endParaRPr lang="sr-Latn-BA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=0,89∙0,78∙0,85=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𝟓𝟗𝟎𝟏</m:t>
                    </m:r>
                  </m:oMath>
                </a14:m>
                <a:endParaRPr lang="sr-Cyrl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б)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sr-Latn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sr-Latn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=1−0,11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∙0,22∙0,15=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𝟗𝟗𝟔</m:t>
                    </m:r>
                  </m:oMath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73161-2BA8-4488-A9A4-526C9C809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368968"/>
                <a:ext cx="11036968" cy="6176211"/>
              </a:xfrm>
              <a:blipFill>
                <a:blip r:embed="rId2"/>
                <a:stretch>
                  <a:fillRect l="-1149" t="-1027" b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41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DD52FE-AE12-4019-BB57-C4356808E70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5009" y="695345"/>
                <a:ext cx="5374106" cy="546731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Два топа гађају једну мету са различитих удаљености. Вјероватноћа да први топ погоди мету је 0,7, а други 0,4. Оба топа пуцају истовремено. Која је вјероватноћа да ће мета бити погођена?</a:t>
                </a:r>
              </a:p>
              <a:p>
                <a:pPr marL="0" indent="0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3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BA" sz="23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sz="23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sr-Latn-BA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=0,7+0,4−0,7∙0,4=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𝟖𝟐</m:t>
                    </m:r>
                  </m:oMath>
                </a14:m>
                <a:endParaRPr lang="sr-Latn-BA" sz="23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DD52FE-AE12-4019-BB57-C4356808E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5009" y="695345"/>
                <a:ext cx="5374106" cy="5467310"/>
              </a:xfrm>
              <a:blipFill>
                <a:blip r:embed="rId2"/>
                <a:stretch>
                  <a:fillRect l="-2113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6F393F9-DFB8-4E07-91CA-DC47B58E3C8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9959" y="695345"/>
                <a:ext cx="5727032" cy="5467311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 123 анкетирана студента, 100 је уписало студијски програм Економија и пословно управљање, а остали Пословну информатику. Колика је вјероватноћа да ћемо узастопно извући 3 студента Пословне информатике?</a:t>
                </a: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122</m:t>
                        </m:r>
                      </m:den>
                    </m:f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sr-Cyrl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121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𝟎𝟎𝟔</m:t>
                    </m:r>
                  </m:oMath>
                </a14:m>
                <a:endParaRPr lang="sr-Latn-BA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6F393F9-DFB8-4E07-91CA-DC47B58E3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9959" y="695345"/>
                <a:ext cx="5727032" cy="5467311"/>
              </a:xfrm>
              <a:blipFill>
                <a:blip r:embed="rId3"/>
                <a:stretch>
                  <a:fillRect l="-2208" t="-1157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03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A57ECF-16C9-4CBF-A136-4FA705039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726" y="433136"/>
                <a:ext cx="10892590" cy="59997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sr-Cyrl-BA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Студент долази на испит знајући 85 од 100 питања. На испиту извлачи цедуљу са 3 питања (претпоставимо да питања на цедуљама нису подијељена по дијеловима испитне материје, тако да може добити било која 3 питања). Колика је вјероватноћа да ће студент положити испит, ако</a:t>
                </a:r>
                <a:r>
                  <a:rPr lang="sr-Latn-BA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је потребно да тачно одговори на сва три питања са цедуље?</a:t>
                </a: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A57ECF-16C9-4CBF-A136-4FA705039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726" y="433136"/>
                <a:ext cx="10892590" cy="5999748"/>
              </a:xfrm>
              <a:blipFill>
                <a:blip r:embed="rId2"/>
                <a:stretch>
                  <a:fillRect l="-1164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5D82C8-821A-4467-8654-C3842C2F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435" l="9589" r="89954">
                        <a14:foregroundMark x1="58447" y1="81739" x2="54338" y2="73043"/>
                        <a14:foregroundMark x1="44292" y1="82609" x2="69863" y2="90435"/>
                        <a14:foregroundMark x1="69863" y1="90435" x2="52511" y2="70000"/>
                        <a14:foregroundMark x1="52511" y1="70000" x2="47489" y2="70000"/>
                        <a14:foregroundMark x1="51598" y1="77826" x2="51142" y2="83478"/>
                        <a14:foregroundMark x1="65297" y1="86087" x2="42922" y2="76087"/>
                        <a14:foregroundMark x1="42922" y1="76087" x2="56164" y2="83913"/>
                        <a14:foregroundMark x1="55708" y1="70870" x2="68493" y2="76957"/>
                        <a14:foregroundMark x1="68950" y1="80435" x2="67580" y2="83913"/>
                        <a14:foregroundMark x1="47489" y1="75217" x2="59817" y2="80435"/>
                        <a14:foregroundMark x1="26941" y1="73043" x2="26941" y2="7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13" y="466725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6035</TotalTime>
  <Words>969</Words>
  <Application>Microsoft Macintosh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Parcel</vt:lpstr>
      <vt:lpstr>Теорија вјероватноће</vt:lpstr>
      <vt:lpstr>Основни појмови и формуле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УСЛОВНА ВЈЕРОВАТНОЋА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Теорија вјероватноће</dc:title>
  <dc:creator>Marić, Milica</dc:creator>
  <cp:lastModifiedBy>Milica Maric</cp:lastModifiedBy>
  <cp:revision>54</cp:revision>
  <dcterms:created xsi:type="dcterms:W3CDTF">2022-03-12T17:34:29Z</dcterms:created>
  <dcterms:modified xsi:type="dcterms:W3CDTF">2026-03-16T09:19:52Z</dcterms:modified>
</cp:coreProperties>
</file>