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61" r:id="rId4"/>
    <p:sldId id="296" r:id="rId5"/>
    <p:sldId id="262" r:id="rId6"/>
    <p:sldId id="267" r:id="rId7"/>
    <p:sldId id="268" r:id="rId8"/>
    <p:sldId id="269" r:id="rId9"/>
    <p:sldId id="270" r:id="rId10"/>
    <p:sldId id="263" r:id="rId11"/>
    <p:sldId id="318" r:id="rId12"/>
    <p:sldId id="264" r:id="rId13"/>
    <p:sldId id="271" r:id="rId14"/>
    <p:sldId id="272" r:id="rId15"/>
    <p:sldId id="273" r:id="rId16"/>
    <p:sldId id="274" r:id="rId17"/>
    <p:sldId id="265" r:id="rId18"/>
    <p:sldId id="275" r:id="rId19"/>
    <p:sldId id="276" r:id="rId20"/>
    <p:sldId id="277" r:id="rId21"/>
    <p:sldId id="266" r:id="rId22"/>
    <p:sldId id="278" r:id="rId23"/>
    <p:sldId id="298" r:id="rId24"/>
    <p:sldId id="299" r:id="rId25"/>
    <p:sldId id="279" r:id="rId26"/>
    <p:sldId id="280" r:id="rId27"/>
    <p:sldId id="281" r:id="rId28"/>
    <p:sldId id="282" r:id="rId29"/>
    <p:sldId id="283" r:id="rId30"/>
    <p:sldId id="284" r:id="rId31"/>
    <p:sldId id="285" r:id="rId32"/>
    <p:sldId id="286" r:id="rId33"/>
    <p:sldId id="287" r:id="rId34"/>
    <p:sldId id="301" r:id="rId35"/>
    <p:sldId id="288" r:id="rId36"/>
    <p:sldId id="259" r:id="rId37"/>
    <p:sldId id="289" r:id="rId38"/>
    <p:sldId id="290" r:id="rId39"/>
    <p:sldId id="291" r:id="rId40"/>
    <p:sldId id="292" r:id="rId41"/>
    <p:sldId id="294" r:id="rId42"/>
    <p:sldId id="302" r:id="rId43"/>
    <p:sldId id="293" r:id="rId44"/>
    <p:sldId id="260" r:id="rId45"/>
    <p:sldId id="295" r:id="rId46"/>
    <p:sldId id="257"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56DC"/>
    <a:srgbClr val="836DE1"/>
    <a:srgbClr val="6044D8"/>
    <a:srgbClr val="C1E4E9"/>
    <a:srgbClr val="CEEAEE"/>
    <a:srgbClr val="6ECF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90" autoAdjust="0"/>
    <p:restoredTop sz="94660"/>
  </p:normalViewPr>
  <p:slideViewPr>
    <p:cSldViewPr snapToGrid="0">
      <p:cViewPr varScale="1">
        <p:scale>
          <a:sx n="109" d="100"/>
          <a:sy n="109" d="100"/>
        </p:scale>
        <p:origin x="90" y="2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0D02BB-BCFC-4A7D-9292-E9A8445AE9BF}"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sr-Latn-BA"/>
        </a:p>
      </dgm:t>
    </dgm:pt>
    <dgm:pt modelId="{EF672FAB-1E79-4CC0-B51C-0D67C02F6BB6}">
      <dgm:prSet phldrT="[Text]" custT="1"/>
      <dgm:spPr/>
      <dgm:t>
        <a:bodyPr/>
        <a:lstStyle/>
        <a:p>
          <a:r>
            <a:rPr lang="sr-Latn-BA" sz="1800" dirty="0" smtClean="0">
              <a:solidFill>
                <a:schemeClr val="bg1"/>
              </a:solidFill>
            </a:rPr>
            <a:t>Glavni finansijski menadžer (CFO) </a:t>
          </a:r>
        </a:p>
        <a:p>
          <a:r>
            <a:rPr lang="sr-Latn-BA" sz="1800" dirty="0" smtClean="0">
              <a:solidFill>
                <a:schemeClr val="bg1"/>
              </a:solidFill>
            </a:rPr>
            <a:t>Odgovoran za </a:t>
          </a:r>
        </a:p>
        <a:p>
          <a:r>
            <a:rPr lang="sr-Latn-BA" sz="1800" b="1" dirty="0" smtClean="0">
              <a:solidFill>
                <a:schemeClr val="bg1"/>
              </a:solidFill>
            </a:rPr>
            <a:t>finansijsku politiku i korporativno planiranje</a:t>
          </a:r>
          <a:endParaRPr lang="sr-Latn-BA" sz="1800" b="1" dirty="0">
            <a:solidFill>
              <a:schemeClr val="bg1"/>
            </a:solidFill>
          </a:endParaRPr>
        </a:p>
      </dgm:t>
    </dgm:pt>
    <dgm:pt modelId="{E65042EB-6AB0-430F-881C-3372F8BAA243}" type="parTrans" cxnId="{7DC45F03-DC4F-47CC-8945-DEDA6C87B543}">
      <dgm:prSet/>
      <dgm:spPr/>
      <dgm:t>
        <a:bodyPr/>
        <a:lstStyle/>
        <a:p>
          <a:endParaRPr lang="sr-Latn-BA"/>
        </a:p>
      </dgm:t>
    </dgm:pt>
    <dgm:pt modelId="{5456C264-4094-4FD2-B777-E2CA29ADBED5}" type="sibTrans" cxnId="{7DC45F03-DC4F-47CC-8945-DEDA6C87B543}">
      <dgm:prSet/>
      <dgm:spPr/>
      <dgm:t>
        <a:bodyPr/>
        <a:lstStyle/>
        <a:p>
          <a:endParaRPr lang="sr-Latn-BA"/>
        </a:p>
      </dgm:t>
    </dgm:pt>
    <dgm:pt modelId="{09986CBF-BC07-4A2D-A446-A63C5CB97BDE}" type="asst">
      <dgm:prSet phldrT="[Text]" custT="1"/>
      <dgm:spPr/>
      <dgm:t>
        <a:bodyPr/>
        <a:lstStyle/>
        <a:p>
          <a:r>
            <a:rPr lang="sr-Latn-BA" sz="1800" b="1" dirty="0" smtClean="0">
              <a:solidFill>
                <a:schemeClr val="bg1"/>
              </a:solidFill>
            </a:rPr>
            <a:t>Rizničar (Treasurer)</a:t>
          </a:r>
        </a:p>
        <a:p>
          <a:r>
            <a:rPr lang="sr-Latn-BA" sz="1800" dirty="0" smtClean="0">
              <a:solidFill>
                <a:schemeClr val="bg1"/>
              </a:solidFill>
            </a:rPr>
            <a:t>Odgovoran za</a:t>
          </a:r>
        </a:p>
        <a:p>
          <a:r>
            <a:rPr lang="sr-Latn-BA" sz="1800" b="1" dirty="0" smtClean="0">
              <a:solidFill>
                <a:schemeClr val="bg1"/>
              </a:solidFill>
            </a:rPr>
            <a:t>menadžment novca, pribavljanje kapitala i odnose s bankama </a:t>
          </a:r>
          <a:endParaRPr lang="sr-Latn-BA" sz="1800" b="1" dirty="0">
            <a:solidFill>
              <a:schemeClr val="bg1"/>
            </a:solidFill>
          </a:endParaRPr>
        </a:p>
      </dgm:t>
    </dgm:pt>
    <dgm:pt modelId="{A3F79144-48CA-4024-94D3-2DB010161ABA}" type="parTrans" cxnId="{49D8148A-C395-42A9-8CED-5DFC39925743}">
      <dgm:prSet/>
      <dgm:spPr/>
      <dgm:t>
        <a:bodyPr/>
        <a:lstStyle/>
        <a:p>
          <a:endParaRPr lang="sr-Latn-BA"/>
        </a:p>
      </dgm:t>
    </dgm:pt>
    <dgm:pt modelId="{C5E86B9D-573E-4C73-883C-DC530AF27950}" type="sibTrans" cxnId="{49D8148A-C395-42A9-8CED-5DFC39925743}">
      <dgm:prSet/>
      <dgm:spPr/>
      <dgm:t>
        <a:bodyPr/>
        <a:lstStyle/>
        <a:p>
          <a:endParaRPr lang="sr-Latn-BA"/>
        </a:p>
      </dgm:t>
    </dgm:pt>
    <dgm:pt modelId="{74382EB3-74A7-4855-B944-2917473C751C}" type="asst">
      <dgm:prSet custT="1"/>
      <dgm:spPr/>
      <dgm:t>
        <a:bodyPr/>
        <a:lstStyle/>
        <a:p>
          <a:endParaRPr lang="sr-Latn-BA" sz="1800" b="1" dirty="0" smtClean="0">
            <a:solidFill>
              <a:schemeClr val="bg1"/>
            </a:solidFill>
          </a:endParaRPr>
        </a:p>
        <a:p>
          <a:r>
            <a:rPr lang="sr-Latn-BA" sz="1800" b="1" dirty="0" smtClean="0">
              <a:solidFill>
                <a:schemeClr val="bg1"/>
              </a:solidFill>
            </a:rPr>
            <a:t>Kontrolor (Controller)</a:t>
          </a:r>
        </a:p>
        <a:p>
          <a:r>
            <a:rPr lang="sr-Latn-BA" sz="1800" dirty="0" smtClean="0">
              <a:solidFill>
                <a:schemeClr val="bg1"/>
              </a:solidFill>
            </a:rPr>
            <a:t>Odgovoran za </a:t>
          </a:r>
        </a:p>
        <a:p>
          <a:r>
            <a:rPr lang="sr-Latn-BA" sz="1800" b="1" dirty="0" smtClean="0">
              <a:solidFill>
                <a:schemeClr val="bg1"/>
              </a:solidFill>
            </a:rPr>
            <a:t>pripremu finansijskih izvještaja, računovodstvo i poreze</a:t>
          </a:r>
        </a:p>
        <a:p>
          <a:endParaRPr lang="sr-Latn-BA" sz="1600" dirty="0"/>
        </a:p>
      </dgm:t>
    </dgm:pt>
    <dgm:pt modelId="{61766CDA-5191-4C4D-8B68-BFF4C2647D21}" type="parTrans" cxnId="{99300B47-DB45-442F-B5B9-1C9641C5E373}">
      <dgm:prSet/>
      <dgm:spPr/>
      <dgm:t>
        <a:bodyPr/>
        <a:lstStyle/>
        <a:p>
          <a:endParaRPr lang="sr-Latn-BA"/>
        </a:p>
      </dgm:t>
    </dgm:pt>
    <dgm:pt modelId="{D4F26174-1724-46A3-8B4A-E5F90C4D3A94}" type="sibTrans" cxnId="{99300B47-DB45-442F-B5B9-1C9641C5E373}">
      <dgm:prSet/>
      <dgm:spPr/>
      <dgm:t>
        <a:bodyPr/>
        <a:lstStyle/>
        <a:p>
          <a:endParaRPr lang="sr-Latn-BA"/>
        </a:p>
      </dgm:t>
    </dgm:pt>
    <dgm:pt modelId="{82040C79-2893-48E8-80F7-A4ABE9FF503E}" type="pres">
      <dgm:prSet presAssocID="{FF0D02BB-BCFC-4A7D-9292-E9A8445AE9BF}" presName="hierChild1" presStyleCnt="0">
        <dgm:presLayoutVars>
          <dgm:orgChart val="1"/>
          <dgm:chPref val="1"/>
          <dgm:dir/>
          <dgm:animOne val="branch"/>
          <dgm:animLvl val="lvl"/>
          <dgm:resizeHandles/>
        </dgm:presLayoutVars>
      </dgm:prSet>
      <dgm:spPr/>
      <dgm:t>
        <a:bodyPr/>
        <a:lstStyle/>
        <a:p>
          <a:endParaRPr lang="sr-Latn-BA"/>
        </a:p>
      </dgm:t>
    </dgm:pt>
    <dgm:pt modelId="{CF789637-DBB5-432E-A3DC-5BCE70EF685C}" type="pres">
      <dgm:prSet presAssocID="{EF672FAB-1E79-4CC0-B51C-0D67C02F6BB6}" presName="hierRoot1" presStyleCnt="0">
        <dgm:presLayoutVars>
          <dgm:hierBranch val="init"/>
        </dgm:presLayoutVars>
      </dgm:prSet>
      <dgm:spPr/>
    </dgm:pt>
    <dgm:pt modelId="{014344F8-97DF-44DA-BE3D-A6FF86B81AEE}" type="pres">
      <dgm:prSet presAssocID="{EF672FAB-1E79-4CC0-B51C-0D67C02F6BB6}" presName="rootComposite1" presStyleCnt="0"/>
      <dgm:spPr/>
    </dgm:pt>
    <dgm:pt modelId="{276DDB29-E6B9-4E43-BF67-39E445B4A670}" type="pres">
      <dgm:prSet presAssocID="{EF672FAB-1E79-4CC0-B51C-0D67C02F6BB6}" presName="rootText1" presStyleLbl="node0" presStyleIdx="0" presStyleCnt="1">
        <dgm:presLayoutVars>
          <dgm:chPref val="3"/>
        </dgm:presLayoutVars>
      </dgm:prSet>
      <dgm:spPr/>
      <dgm:t>
        <a:bodyPr/>
        <a:lstStyle/>
        <a:p>
          <a:endParaRPr lang="sr-Latn-BA"/>
        </a:p>
      </dgm:t>
    </dgm:pt>
    <dgm:pt modelId="{80593612-A213-434E-A918-6F99AF92C1CB}" type="pres">
      <dgm:prSet presAssocID="{EF672FAB-1E79-4CC0-B51C-0D67C02F6BB6}" presName="rootConnector1" presStyleLbl="node1" presStyleIdx="0" presStyleCnt="0"/>
      <dgm:spPr/>
      <dgm:t>
        <a:bodyPr/>
        <a:lstStyle/>
        <a:p>
          <a:endParaRPr lang="sr-Latn-BA"/>
        </a:p>
      </dgm:t>
    </dgm:pt>
    <dgm:pt modelId="{7C95F46A-F057-4142-B917-6B1AB2EA3BEC}" type="pres">
      <dgm:prSet presAssocID="{EF672FAB-1E79-4CC0-B51C-0D67C02F6BB6}" presName="hierChild2" presStyleCnt="0"/>
      <dgm:spPr/>
    </dgm:pt>
    <dgm:pt modelId="{996E2F3C-9E83-4E7B-8FE9-4294896883BD}" type="pres">
      <dgm:prSet presAssocID="{EF672FAB-1E79-4CC0-B51C-0D67C02F6BB6}" presName="hierChild3" presStyleCnt="0"/>
      <dgm:spPr/>
    </dgm:pt>
    <dgm:pt modelId="{A9B8C761-D170-4C22-90FB-A82038AB4162}" type="pres">
      <dgm:prSet presAssocID="{A3F79144-48CA-4024-94D3-2DB010161ABA}" presName="Name111" presStyleLbl="parChTrans1D2" presStyleIdx="0" presStyleCnt="2"/>
      <dgm:spPr/>
      <dgm:t>
        <a:bodyPr/>
        <a:lstStyle/>
        <a:p>
          <a:endParaRPr lang="sr-Latn-BA"/>
        </a:p>
      </dgm:t>
    </dgm:pt>
    <dgm:pt modelId="{4F5AF2D4-80C6-449A-A07F-B7FF2D3D1DEC}" type="pres">
      <dgm:prSet presAssocID="{09986CBF-BC07-4A2D-A446-A63C5CB97BDE}" presName="hierRoot3" presStyleCnt="0">
        <dgm:presLayoutVars>
          <dgm:hierBranch val="init"/>
        </dgm:presLayoutVars>
      </dgm:prSet>
      <dgm:spPr/>
    </dgm:pt>
    <dgm:pt modelId="{EB2AB15B-6B66-44C4-9E4C-3B7E2DB9BD64}" type="pres">
      <dgm:prSet presAssocID="{09986CBF-BC07-4A2D-A446-A63C5CB97BDE}" presName="rootComposite3" presStyleCnt="0"/>
      <dgm:spPr/>
    </dgm:pt>
    <dgm:pt modelId="{E49499E1-5A71-4CE7-B7DA-C7454ADA5103}" type="pres">
      <dgm:prSet presAssocID="{09986CBF-BC07-4A2D-A446-A63C5CB97BDE}" presName="rootText3" presStyleLbl="asst1" presStyleIdx="0" presStyleCnt="2">
        <dgm:presLayoutVars>
          <dgm:chPref val="3"/>
        </dgm:presLayoutVars>
      </dgm:prSet>
      <dgm:spPr/>
      <dgm:t>
        <a:bodyPr/>
        <a:lstStyle/>
        <a:p>
          <a:endParaRPr lang="sr-Latn-BA"/>
        </a:p>
      </dgm:t>
    </dgm:pt>
    <dgm:pt modelId="{FFF5A10E-EB78-4062-9C62-E01A1713B8CF}" type="pres">
      <dgm:prSet presAssocID="{09986CBF-BC07-4A2D-A446-A63C5CB97BDE}" presName="rootConnector3" presStyleLbl="asst1" presStyleIdx="0" presStyleCnt="2"/>
      <dgm:spPr/>
      <dgm:t>
        <a:bodyPr/>
        <a:lstStyle/>
        <a:p>
          <a:endParaRPr lang="sr-Latn-BA"/>
        </a:p>
      </dgm:t>
    </dgm:pt>
    <dgm:pt modelId="{AA3A63ED-C793-4CC4-9CEB-59C6B94F6E70}" type="pres">
      <dgm:prSet presAssocID="{09986CBF-BC07-4A2D-A446-A63C5CB97BDE}" presName="hierChild6" presStyleCnt="0"/>
      <dgm:spPr/>
    </dgm:pt>
    <dgm:pt modelId="{8438CBCE-511A-4822-B9AE-9B31146B59D5}" type="pres">
      <dgm:prSet presAssocID="{09986CBF-BC07-4A2D-A446-A63C5CB97BDE}" presName="hierChild7" presStyleCnt="0"/>
      <dgm:spPr/>
    </dgm:pt>
    <dgm:pt modelId="{FC04C0F2-0EC9-4079-A3C3-046F879C1CE6}" type="pres">
      <dgm:prSet presAssocID="{61766CDA-5191-4C4D-8B68-BFF4C2647D21}" presName="Name111" presStyleLbl="parChTrans1D2" presStyleIdx="1" presStyleCnt="2"/>
      <dgm:spPr/>
      <dgm:t>
        <a:bodyPr/>
        <a:lstStyle/>
        <a:p>
          <a:endParaRPr lang="sr-Latn-BA"/>
        </a:p>
      </dgm:t>
    </dgm:pt>
    <dgm:pt modelId="{05094802-5630-4C55-89E5-1D15D067B883}" type="pres">
      <dgm:prSet presAssocID="{74382EB3-74A7-4855-B944-2917473C751C}" presName="hierRoot3" presStyleCnt="0">
        <dgm:presLayoutVars>
          <dgm:hierBranch val="init"/>
        </dgm:presLayoutVars>
      </dgm:prSet>
      <dgm:spPr/>
    </dgm:pt>
    <dgm:pt modelId="{82656274-A17F-48BF-A907-26C17508AB6F}" type="pres">
      <dgm:prSet presAssocID="{74382EB3-74A7-4855-B944-2917473C751C}" presName="rootComposite3" presStyleCnt="0"/>
      <dgm:spPr/>
    </dgm:pt>
    <dgm:pt modelId="{794DF99D-A592-47C5-951B-A2EC21C326D3}" type="pres">
      <dgm:prSet presAssocID="{74382EB3-74A7-4855-B944-2917473C751C}" presName="rootText3" presStyleLbl="asst1" presStyleIdx="1" presStyleCnt="2">
        <dgm:presLayoutVars>
          <dgm:chPref val="3"/>
        </dgm:presLayoutVars>
      </dgm:prSet>
      <dgm:spPr/>
      <dgm:t>
        <a:bodyPr/>
        <a:lstStyle/>
        <a:p>
          <a:endParaRPr lang="sr-Latn-BA"/>
        </a:p>
      </dgm:t>
    </dgm:pt>
    <dgm:pt modelId="{176353DB-11F0-43D0-BEF1-9BE58BEACBEB}" type="pres">
      <dgm:prSet presAssocID="{74382EB3-74A7-4855-B944-2917473C751C}" presName="rootConnector3" presStyleLbl="asst1" presStyleIdx="1" presStyleCnt="2"/>
      <dgm:spPr/>
      <dgm:t>
        <a:bodyPr/>
        <a:lstStyle/>
        <a:p>
          <a:endParaRPr lang="sr-Latn-BA"/>
        </a:p>
      </dgm:t>
    </dgm:pt>
    <dgm:pt modelId="{F32F04CF-10BC-4D9E-A437-285CE01F8C7A}" type="pres">
      <dgm:prSet presAssocID="{74382EB3-74A7-4855-B944-2917473C751C}" presName="hierChild6" presStyleCnt="0"/>
      <dgm:spPr/>
    </dgm:pt>
    <dgm:pt modelId="{710D3968-7408-43B9-9A24-55BCCC853595}" type="pres">
      <dgm:prSet presAssocID="{74382EB3-74A7-4855-B944-2917473C751C}" presName="hierChild7" presStyleCnt="0"/>
      <dgm:spPr/>
    </dgm:pt>
  </dgm:ptLst>
  <dgm:cxnLst>
    <dgm:cxn modelId="{2C392B29-5E72-4ECE-9C15-DDB3FA4626F9}" type="presOf" srcId="{EF672FAB-1E79-4CC0-B51C-0D67C02F6BB6}" destId="{80593612-A213-434E-A918-6F99AF92C1CB}" srcOrd="1" destOrd="0" presId="urn:microsoft.com/office/officeart/2005/8/layout/orgChart1"/>
    <dgm:cxn modelId="{99300B47-DB45-442F-B5B9-1C9641C5E373}" srcId="{EF672FAB-1E79-4CC0-B51C-0D67C02F6BB6}" destId="{74382EB3-74A7-4855-B944-2917473C751C}" srcOrd="1" destOrd="0" parTransId="{61766CDA-5191-4C4D-8B68-BFF4C2647D21}" sibTransId="{D4F26174-1724-46A3-8B4A-E5F90C4D3A94}"/>
    <dgm:cxn modelId="{49553796-43B6-4A4A-9A04-F8DEB4594715}" type="presOf" srcId="{74382EB3-74A7-4855-B944-2917473C751C}" destId="{176353DB-11F0-43D0-BEF1-9BE58BEACBEB}" srcOrd="1" destOrd="0" presId="urn:microsoft.com/office/officeart/2005/8/layout/orgChart1"/>
    <dgm:cxn modelId="{EBB88109-3F12-474F-9187-2F1B6A8E4C73}" type="presOf" srcId="{74382EB3-74A7-4855-B944-2917473C751C}" destId="{794DF99D-A592-47C5-951B-A2EC21C326D3}" srcOrd="0" destOrd="0" presId="urn:microsoft.com/office/officeart/2005/8/layout/orgChart1"/>
    <dgm:cxn modelId="{F6E50C72-E5A8-47B2-9478-7D4575662508}" type="presOf" srcId="{FF0D02BB-BCFC-4A7D-9292-E9A8445AE9BF}" destId="{82040C79-2893-48E8-80F7-A4ABE9FF503E}" srcOrd="0" destOrd="0" presId="urn:microsoft.com/office/officeart/2005/8/layout/orgChart1"/>
    <dgm:cxn modelId="{7DC45F03-DC4F-47CC-8945-DEDA6C87B543}" srcId="{FF0D02BB-BCFC-4A7D-9292-E9A8445AE9BF}" destId="{EF672FAB-1E79-4CC0-B51C-0D67C02F6BB6}" srcOrd="0" destOrd="0" parTransId="{E65042EB-6AB0-430F-881C-3372F8BAA243}" sibTransId="{5456C264-4094-4FD2-B777-E2CA29ADBED5}"/>
    <dgm:cxn modelId="{9A40A8E2-ECF5-4554-AE4A-467641477068}" type="presOf" srcId="{A3F79144-48CA-4024-94D3-2DB010161ABA}" destId="{A9B8C761-D170-4C22-90FB-A82038AB4162}" srcOrd="0" destOrd="0" presId="urn:microsoft.com/office/officeart/2005/8/layout/orgChart1"/>
    <dgm:cxn modelId="{49D8148A-C395-42A9-8CED-5DFC39925743}" srcId="{EF672FAB-1E79-4CC0-B51C-0D67C02F6BB6}" destId="{09986CBF-BC07-4A2D-A446-A63C5CB97BDE}" srcOrd="0" destOrd="0" parTransId="{A3F79144-48CA-4024-94D3-2DB010161ABA}" sibTransId="{C5E86B9D-573E-4C73-883C-DC530AF27950}"/>
    <dgm:cxn modelId="{539EB14C-0931-44DA-9A21-8A970ADB9167}" type="presOf" srcId="{EF672FAB-1E79-4CC0-B51C-0D67C02F6BB6}" destId="{276DDB29-E6B9-4E43-BF67-39E445B4A670}" srcOrd="0" destOrd="0" presId="urn:microsoft.com/office/officeart/2005/8/layout/orgChart1"/>
    <dgm:cxn modelId="{B13B754A-272F-4FAA-A6DD-13BE88779B5E}" type="presOf" srcId="{09986CBF-BC07-4A2D-A446-A63C5CB97BDE}" destId="{E49499E1-5A71-4CE7-B7DA-C7454ADA5103}" srcOrd="0" destOrd="0" presId="urn:microsoft.com/office/officeart/2005/8/layout/orgChart1"/>
    <dgm:cxn modelId="{B235E0C5-6B8A-440D-899F-C76500464E62}" type="presOf" srcId="{61766CDA-5191-4C4D-8B68-BFF4C2647D21}" destId="{FC04C0F2-0EC9-4079-A3C3-046F879C1CE6}" srcOrd="0" destOrd="0" presId="urn:microsoft.com/office/officeart/2005/8/layout/orgChart1"/>
    <dgm:cxn modelId="{B133C691-72A7-4B1D-BA6B-BE0626C3AAE0}" type="presOf" srcId="{09986CBF-BC07-4A2D-A446-A63C5CB97BDE}" destId="{FFF5A10E-EB78-4062-9C62-E01A1713B8CF}" srcOrd="1" destOrd="0" presId="urn:microsoft.com/office/officeart/2005/8/layout/orgChart1"/>
    <dgm:cxn modelId="{E88B1FEC-8C2C-4D3C-AB8C-5BB201FFE9C7}" type="presParOf" srcId="{82040C79-2893-48E8-80F7-A4ABE9FF503E}" destId="{CF789637-DBB5-432E-A3DC-5BCE70EF685C}" srcOrd="0" destOrd="0" presId="urn:microsoft.com/office/officeart/2005/8/layout/orgChart1"/>
    <dgm:cxn modelId="{F8C24302-3BA4-41B4-A92F-013678BC3A40}" type="presParOf" srcId="{CF789637-DBB5-432E-A3DC-5BCE70EF685C}" destId="{014344F8-97DF-44DA-BE3D-A6FF86B81AEE}" srcOrd="0" destOrd="0" presId="urn:microsoft.com/office/officeart/2005/8/layout/orgChart1"/>
    <dgm:cxn modelId="{23B71EF4-FAE4-4569-B11D-1E6087691478}" type="presParOf" srcId="{014344F8-97DF-44DA-BE3D-A6FF86B81AEE}" destId="{276DDB29-E6B9-4E43-BF67-39E445B4A670}" srcOrd="0" destOrd="0" presId="urn:microsoft.com/office/officeart/2005/8/layout/orgChart1"/>
    <dgm:cxn modelId="{B02400AD-7F6B-46F5-8D2E-78EC18C7FBE5}" type="presParOf" srcId="{014344F8-97DF-44DA-BE3D-A6FF86B81AEE}" destId="{80593612-A213-434E-A918-6F99AF92C1CB}" srcOrd="1" destOrd="0" presId="urn:microsoft.com/office/officeart/2005/8/layout/orgChart1"/>
    <dgm:cxn modelId="{99C4BDD2-1F7B-48BE-AB9F-0546890BE7CC}" type="presParOf" srcId="{CF789637-DBB5-432E-A3DC-5BCE70EF685C}" destId="{7C95F46A-F057-4142-B917-6B1AB2EA3BEC}" srcOrd="1" destOrd="0" presId="urn:microsoft.com/office/officeart/2005/8/layout/orgChart1"/>
    <dgm:cxn modelId="{682C3677-BA96-4E74-8AA1-B5A6B6F7BE26}" type="presParOf" srcId="{CF789637-DBB5-432E-A3DC-5BCE70EF685C}" destId="{996E2F3C-9E83-4E7B-8FE9-4294896883BD}" srcOrd="2" destOrd="0" presId="urn:microsoft.com/office/officeart/2005/8/layout/orgChart1"/>
    <dgm:cxn modelId="{FE4394E8-EF52-4985-98DD-617EC52572CB}" type="presParOf" srcId="{996E2F3C-9E83-4E7B-8FE9-4294896883BD}" destId="{A9B8C761-D170-4C22-90FB-A82038AB4162}" srcOrd="0" destOrd="0" presId="urn:microsoft.com/office/officeart/2005/8/layout/orgChart1"/>
    <dgm:cxn modelId="{D127A241-9BCB-4907-8AC5-9F90B4F90CC3}" type="presParOf" srcId="{996E2F3C-9E83-4E7B-8FE9-4294896883BD}" destId="{4F5AF2D4-80C6-449A-A07F-B7FF2D3D1DEC}" srcOrd="1" destOrd="0" presId="urn:microsoft.com/office/officeart/2005/8/layout/orgChart1"/>
    <dgm:cxn modelId="{E7AD4F68-04D7-436A-94DD-9FBD3E0CD6A9}" type="presParOf" srcId="{4F5AF2D4-80C6-449A-A07F-B7FF2D3D1DEC}" destId="{EB2AB15B-6B66-44C4-9E4C-3B7E2DB9BD64}" srcOrd="0" destOrd="0" presId="urn:microsoft.com/office/officeart/2005/8/layout/orgChart1"/>
    <dgm:cxn modelId="{94AF4594-71FF-4CAB-A34C-6EEC392FC2F6}" type="presParOf" srcId="{EB2AB15B-6B66-44C4-9E4C-3B7E2DB9BD64}" destId="{E49499E1-5A71-4CE7-B7DA-C7454ADA5103}" srcOrd="0" destOrd="0" presId="urn:microsoft.com/office/officeart/2005/8/layout/orgChart1"/>
    <dgm:cxn modelId="{6FC2850A-BFAB-4DFE-8617-AFAF9A9BD4EC}" type="presParOf" srcId="{EB2AB15B-6B66-44C4-9E4C-3B7E2DB9BD64}" destId="{FFF5A10E-EB78-4062-9C62-E01A1713B8CF}" srcOrd="1" destOrd="0" presId="urn:microsoft.com/office/officeart/2005/8/layout/orgChart1"/>
    <dgm:cxn modelId="{C3DA1A88-5BFB-4789-9214-56DB69FAC65A}" type="presParOf" srcId="{4F5AF2D4-80C6-449A-A07F-B7FF2D3D1DEC}" destId="{AA3A63ED-C793-4CC4-9CEB-59C6B94F6E70}" srcOrd="1" destOrd="0" presId="urn:microsoft.com/office/officeart/2005/8/layout/orgChart1"/>
    <dgm:cxn modelId="{DF26B8FD-8946-491F-B589-6397F1DC4F8C}" type="presParOf" srcId="{4F5AF2D4-80C6-449A-A07F-B7FF2D3D1DEC}" destId="{8438CBCE-511A-4822-B9AE-9B31146B59D5}" srcOrd="2" destOrd="0" presId="urn:microsoft.com/office/officeart/2005/8/layout/orgChart1"/>
    <dgm:cxn modelId="{D582542E-E5B6-4F79-9AC6-22B3ABA6DBE7}" type="presParOf" srcId="{996E2F3C-9E83-4E7B-8FE9-4294896883BD}" destId="{FC04C0F2-0EC9-4079-A3C3-046F879C1CE6}" srcOrd="2" destOrd="0" presId="urn:microsoft.com/office/officeart/2005/8/layout/orgChart1"/>
    <dgm:cxn modelId="{6371B532-0B3F-4178-A6A7-3ADAB47F2943}" type="presParOf" srcId="{996E2F3C-9E83-4E7B-8FE9-4294896883BD}" destId="{05094802-5630-4C55-89E5-1D15D067B883}" srcOrd="3" destOrd="0" presId="urn:microsoft.com/office/officeart/2005/8/layout/orgChart1"/>
    <dgm:cxn modelId="{20B778DD-5475-466F-96EE-9A0B282B5256}" type="presParOf" srcId="{05094802-5630-4C55-89E5-1D15D067B883}" destId="{82656274-A17F-48BF-A907-26C17508AB6F}" srcOrd="0" destOrd="0" presId="urn:microsoft.com/office/officeart/2005/8/layout/orgChart1"/>
    <dgm:cxn modelId="{3BA47472-81AE-4EA0-BB27-62C7CD37EB42}" type="presParOf" srcId="{82656274-A17F-48BF-A907-26C17508AB6F}" destId="{794DF99D-A592-47C5-951B-A2EC21C326D3}" srcOrd="0" destOrd="0" presId="urn:microsoft.com/office/officeart/2005/8/layout/orgChart1"/>
    <dgm:cxn modelId="{9A2A910D-B0EB-4C17-A332-27A2AE386C96}" type="presParOf" srcId="{82656274-A17F-48BF-A907-26C17508AB6F}" destId="{176353DB-11F0-43D0-BEF1-9BE58BEACBEB}" srcOrd="1" destOrd="0" presId="urn:microsoft.com/office/officeart/2005/8/layout/orgChart1"/>
    <dgm:cxn modelId="{11A04D3A-1865-4DC3-8505-C3B4D1F3BEF4}" type="presParOf" srcId="{05094802-5630-4C55-89E5-1D15D067B883}" destId="{F32F04CF-10BC-4D9E-A437-285CE01F8C7A}" srcOrd="1" destOrd="0" presId="urn:microsoft.com/office/officeart/2005/8/layout/orgChart1"/>
    <dgm:cxn modelId="{30938C8A-EF80-4759-8CDB-853D9887AD1A}" type="presParOf" srcId="{05094802-5630-4C55-89E5-1D15D067B883}" destId="{710D3968-7408-43B9-9A24-55BCCC85359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8122ACD-5CBE-438D-8FEE-20014D3B26C9}"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sr-Latn-BA"/>
        </a:p>
      </dgm:t>
    </dgm:pt>
    <dgm:pt modelId="{AB03F876-872A-4142-A80E-9E539B09CB9C}">
      <dgm:prSet phldrT="[Text]" custT="1"/>
      <dgm:spPr/>
      <dgm:t>
        <a:bodyPr/>
        <a:lstStyle/>
        <a:p>
          <a:r>
            <a:rPr lang="sr-Latn-BA" sz="1600" dirty="0" smtClean="0">
              <a:solidFill>
                <a:schemeClr val="bg1"/>
              </a:solidFill>
            </a:rPr>
            <a:t>FINANSIJE PREDUZEĆA</a:t>
          </a:r>
          <a:endParaRPr lang="sr-Latn-BA" sz="1600" dirty="0">
            <a:solidFill>
              <a:schemeClr val="bg1"/>
            </a:solidFill>
          </a:endParaRPr>
        </a:p>
      </dgm:t>
    </dgm:pt>
    <dgm:pt modelId="{4BC0D410-D694-4145-88F4-279BB955EB92}" type="parTrans" cxnId="{59C8CC6C-2BE7-4639-9837-A4623F7FF1A9}">
      <dgm:prSet/>
      <dgm:spPr/>
      <dgm:t>
        <a:bodyPr/>
        <a:lstStyle/>
        <a:p>
          <a:endParaRPr lang="sr-Latn-BA"/>
        </a:p>
      </dgm:t>
    </dgm:pt>
    <dgm:pt modelId="{212D0754-547B-4E8E-81A5-91ECA0A6B36C}" type="sibTrans" cxnId="{59C8CC6C-2BE7-4639-9837-A4623F7FF1A9}">
      <dgm:prSet/>
      <dgm:spPr/>
      <dgm:t>
        <a:bodyPr/>
        <a:lstStyle/>
        <a:p>
          <a:endParaRPr lang="sr-Latn-BA"/>
        </a:p>
      </dgm:t>
    </dgm:pt>
    <dgm:pt modelId="{649C24F8-D581-4329-B9D9-5638057E321B}">
      <dgm:prSet phldrT="[Text]" custT="1"/>
      <dgm:spPr/>
      <dgm:t>
        <a:bodyPr/>
        <a:lstStyle/>
        <a:p>
          <a:r>
            <a:rPr lang="sr-Latn-BA" sz="1600" dirty="0" smtClean="0">
              <a:solidFill>
                <a:schemeClr val="bg1"/>
              </a:solidFill>
            </a:rPr>
            <a:t>Novac i tržište kapitala </a:t>
          </a:r>
          <a:r>
            <a:rPr lang="sr-Cyrl-BA" sz="1600" dirty="0" smtClean="0">
              <a:solidFill>
                <a:schemeClr val="bg1"/>
              </a:solidFill>
            </a:rPr>
            <a:t>(</a:t>
          </a:r>
          <a:r>
            <a:rPr lang="sr-Latn-BA" sz="1600" dirty="0" smtClean="0">
              <a:solidFill>
                <a:schemeClr val="bg1"/>
              </a:solidFill>
            </a:rPr>
            <a:t>makrofinansije</a:t>
          </a:r>
          <a:r>
            <a:rPr lang="sr-Cyrl-BA" sz="1500" dirty="0" smtClean="0">
              <a:solidFill>
                <a:schemeClr val="bg1"/>
              </a:solidFill>
            </a:rPr>
            <a:t>)</a:t>
          </a:r>
          <a:endParaRPr lang="sr-Latn-BA" sz="1500" dirty="0">
            <a:solidFill>
              <a:schemeClr val="bg1"/>
            </a:solidFill>
          </a:endParaRPr>
        </a:p>
      </dgm:t>
    </dgm:pt>
    <dgm:pt modelId="{8DB74B6B-BBD8-4CFA-BCFB-C2FAE0861642}" type="parTrans" cxnId="{BA8A17A7-5CD0-42BE-B1C9-DA271142DF80}">
      <dgm:prSet/>
      <dgm:spPr/>
      <dgm:t>
        <a:bodyPr/>
        <a:lstStyle/>
        <a:p>
          <a:endParaRPr lang="sr-Latn-BA"/>
        </a:p>
      </dgm:t>
    </dgm:pt>
    <dgm:pt modelId="{5F4834FC-B0D3-4736-BF37-6B712F3FD72A}" type="sibTrans" cxnId="{BA8A17A7-5CD0-42BE-B1C9-DA271142DF80}">
      <dgm:prSet/>
      <dgm:spPr/>
      <dgm:t>
        <a:bodyPr/>
        <a:lstStyle/>
        <a:p>
          <a:endParaRPr lang="sr-Latn-BA"/>
        </a:p>
      </dgm:t>
    </dgm:pt>
    <dgm:pt modelId="{CA0A6A44-12A4-48E5-A6C6-06B8A9122052}">
      <dgm:prSet phldrT="[Text]" custT="1"/>
      <dgm:spPr/>
      <dgm:t>
        <a:bodyPr/>
        <a:lstStyle/>
        <a:p>
          <a:r>
            <a:rPr lang="sr-Latn-BA" sz="1800" dirty="0" smtClean="0">
              <a:solidFill>
                <a:schemeClr val="bg1"/>
              </a:solidFill>
            </a:rPr>
            <a:t>Investicije</a:t>
          </a:r>
          <a:endParaRPr lang="sr-Latn-BA" sz="1800" dirty="0">
            <a:solidFill>
              <a:schemeClr val="bg1"/>
            </a:solidFill>
          </a:endParaRPr>
        </a:p>
      </dgm:t>
    </dgm:pt>
    <dgm:pt modelId="{515E15AA-6CEB-467F-94FB-9E9EB0A68651}" type="parTrans" cxnId="{B2AF782C-3DEA-4B19-B51C-EE8186442642}">
      <dgm:prSet/>
      <dgm:spPr/>
      <dgm:t>
        <a:bodyPr/>
        <a:lstStyle/>
        <a:p>
          <a:endParaRPr lang="sr-Latn-BA"/>
        </a:p>
      </dgm:t>
    </dgm:pt>
    <dgm:pt modelId="{358B8AC3-E244-4C63-8E6F-FDC8E43914CD}" type="sibTrans" cxnId="{B2AF782C-3DEA-4B19-B51C-EE8186442642}">
      <dgm:prSet/>
      <dgm:spPr/>
      <dgm:t>
        <a:bodyPr/>
        <a:lstStyle/>
        <a:p>
          <a:endParaRPr lang="sr-Latn-BA"/>
        </a:p>
      </dgm:t>
    </dgm:pt>
    <dgm:pt modelId="{12A50E7B-D26A-4983-A4EE-CAC4872EFF75}">
      <dgm:prSet phldrT="[Text]" custT="1"/>
      <dgm:spPr/>
      <dgm:t>
        <a:bodyPr/>
        <a:lstStyle/>
        <a:p>
          <a:r>
            <a:rPr lang="sr-Latn-BA" sz="1800" dirty="0" smtClean="0">
              <a:solidFill>
                <a:schemeClr val="bg1"/>
              </a:solidFill>
            </a:rPr>
            <a:t>Finansijski menadžment</a:t>
          </a:r>
          <a:endParaRPr lang="sr-Latn-BA" sz="1800" dirty="0">
            <a:solidFill>
              <a:schemeClr val="bg1"/>
            </a:solidFill>
          </a:endParaRPr>
        </a:p>
      </dgm:t>
    </dgm:pt>
    <dgm:pt modelId="{9FA42214-1324-413B-8F86-95D5E58CDD85}" type="parTrans" cxnId="{12AF5F97-03B3-4275-91E6-08CE97B4FBB8}">
      <dgm:prSet/>
      <dgm:spPr/>
      <dgm:t>
        <a:bodyPr/>
        <a:lstStyle/>
        <a:p>
          <a:endParaRPr lang="sr-Latn-BA"/>
        </a:p>
      </dgm:t>
    </dgm:pt>
    <dgm:pt modelId="{49292B51-1338-4E7F-A04A-560A94DE63C9}" type="sibTrans" cxnId="{12AF5F97-03B3-4275-91E6-08CE97B4FBB8}">
      <dgm:prSet/>
      <dgm:spPr/>
      <dgm:t>
        <a:bodyPr/>
        <a:lstStyle/>
        <a:p>
          <a:endParaRPr lang="sr-Latn-BA"/>
        </a:p>
      </dgm:t>
    </dgm:pt>
    <dgm:pt modelId="{31039290-06F3-4805-9701-6AFD42902B32}" type="pres">
      <dgm:prSet presAssocID="{38122ACD-5CBE-438D-8FEE-20014D3B26C9}" presName="Name0" presStyleCnt="0">
        <dgm:presLayoutVars>
          <dgm:chPref val="1"/>
          <dgm:dir/>
          <dgm:animOne val="branch"/>
          <dgm:animLvl val="lvl"/>
          <dgm:resizeHandles val="exact"/>
        </dgm:presLayoutVars>
      </dgm:prSet>
      <dgm:spPr/>
      <dgm:t>
        <a:bodyPr/>
        <a:lstStyle/>
        <a:p>
          <a:endParaRPr lang="sr-Latn-BA"/>
        </a:p>
      </dgm:t>
    </dgm:pt>
    <dgm:pt modelId="{5857205E-6D84-46AB-B554-1B1E2453C039}" type="pres">
      <dgm:prSet presAssocID="{AB03F876-872A-4142-A80E-9E539B09CB9C}" presName="root1" presStyleCnt="0"/>
      <dgm:spPr/>
    </dgm:pt>
    <dgm:pt modelId="{FA1865FC-75E2-41FA-809D-8AFB4CF7038D}" type="pres">
      <dgm:prSet presAssocID="{AB03F876-872A-4142-A80E-9E539B09CB9C}" presName="LevelOneTextNode" presStyleLbl="node0" presStyleIdx="0" presStyleCnt="1">
        <dgm:presLayoutVars>
          <dgm:chPref val="3"/>
        </dgm:presLayoutVars>
      </dgm:prSet>
      <dgm:spPr/>
      <dgm:t>
        <a:bodyPr/>
        <a:lstStyle/>
        <a:p>
          <a:endParaRPr lang="sr-Latn-BA"/>
        </a:p>
      </dgm:t>
    </dgm:pt>
    <dgm:pt modelId="{ADDA340D-44CF-46E5-A01E-FA69AC5C99A7}" type="pres">
      <dgm:prSet presAssocID="{AB03F876-872A-4142-A80E-9E539B09CB9C}" presName="level2hierChild" presStyleCnt="0"/>
      <dgm:spPr/>
    </dgm:pt>
    <dgm:pt modelId="{249CDBD2-1510-44A3-9303-CA5D62F60797}" type="pres">
      <dgm:prSet presAssocID="{8DB74B6B-BBD8-4CFA-BCFB-C2FAE0861642}" presName="conn2-1" presStyleLbl="parChTrans1D2" presStyleIdx="0" presStyleCnt="3"/>
      <dgm:spPr/>
      <dgm:t>
        <a:bodyPr/>
        <a:lstStyle/>
        <a:p>
          <a:endParaRPr lang="sr-Latn-BA"/>
        </a:p>
      </dgm:t>
    </dgm:pt>
    <dgm:pt modelId="{DCB19816-C96C-4715-AC24-0EEE99D65007}" type="pres">
      <dgm:prSet presAssocID="{8DB74B6B-BBD8-4CFA-BCFB-C2FAE0861642}" presName="connTx" presStyleLbl="parChTrans1D2" presStyleIdx="0" presStyleCnt="3"/>
      <dgm:spPr/>
      <dgm:t>
        <a:bodyPr/>
        <a:lstStyle/>
        <a:p>
          <a:endParaRPr lang="sr-Latn-BA"/>
        </a:p>
      </dgm:t>
    </dgm:pt>
    <dgm:pt modelId="{CCFEEFF9-9ABC-4D3F-8E61-F1C68262D5D2}" type="pres">
      <dgm:prSet presAssocID="{649C24F8-D581-4329-B9D9-5638057E321B}" presName="root2" presStyleCnt="0"/>
      <dgm:spPr/>
    </dgm:pt>
    <dgm:pt modelId="{FFA75093-520F-405C-B347-469DCEC7BDF6}" type="pres">
      <dgm:prSet presAssocID="{649C24F8-D581-4329-B9D9-5638057E321B}" presName="LevelTwoTextNode" presStyleLbl="node2" presStyleIdx="0" presStyleCnt="3" custScaleX="286667" custLinFactNeighborX="-1117" custLinFactNeighborY="-1831">
        <dgm:presLayoutVars>
          <dgm:chPref val="3"/>
        </dgm:presLayoutVars>
      </dgm:prSet>
      <dgm:spPr/>
      <dgm:t>
        <a:bodyPr/>
        <a:lstStyle/>
        <a:p>
          <a:endParaRPr lang="sr-Latn-BA"/>
        </a:p>
      </dgm:t>
    </dgm:pt>
    <dgm:pt modelId="{5C27BCB6-3AC1-4D76-8D06-5BCE776DCD93}" type="pres">
      <dgm:prSet presAssocID="{649C24F8-D581-4329-B9D9-5638057E321B}" presName="level3hierChild" presStyleCnt="0"/>
      <dgm:spPr/>
    </dgm:pt>
    <dgm:pt modelId="{5A5D04A3-2E22-45CC-B332-6AC9A26037AA}" type="pres">
      <dgm:prSet presAssocID="{515E15AA-6CEB-467F-94FB-9E9EB0A68651}" presName="conn2-1" presStyleLbl="parChTrans1D2" presStyleIdx="1" presStyleCnt="3"/>
      <dgm:spPr/>
      <dgm:t>
        <a:bodyPr/>
        <a:lstStyle/>
        <a:p>
          <a:endParaRPr lang="sr-Latn-BA"/>
        </a:p>
      </dgm:t>
    </dgm:pt>
    <dgm:pt modelId="{7364B739-7859-4BC6-AD5A-B93A1359682D}" type="pres">
      <dgm:prSet presAssocID="{515E15AA-6CEB-467F-94FB-9E9EB0A68651}" presName="connTx" presStyleLbl="parChTrans1D2" presStyleIdx="1" presStyleCnt="3"/>
      <dgm:spPr/>
      <dgm:t>
        <a:bodyPr/>
        <a:lstStyle/>
        <a:p>
          <a:endParaRPr lang="sr-Latn-BA"/>
        </a:p>
      </dgm:t>
    </dgm:pt>
    <dgm:pt modelId="{5AB50EDA-9595-4A89-9BE0-0ADFBE746FA1}" type="pres">
      <dgm:prSet presAssocID="{CA0A6A44-12A4-48E5-A6C6-06B8A9122052}" presName="root2" presStyleCnt="0"/>
      <dgm:spPr/>
    </dgm:pt>
    <dgm:pt modelId="{53F70C35-8398-411D-B8BD-D0730AD06D7F}" type="pres">
      <dgm:prSet presAssocID="{CA0A6A44-12A4-48E5-A6C6-06B8A9122052}" presName="LevelTwoTextNode" presStyleLbl="node2" presStyleIdx="1" presStyleCnt="3" custScaleX="286667">
        <dgm:presLayoutVars>
          <dgm:chPref val="3"/>
        </dgm:presLayoutVars>
      </dgm:prSet>
      <dgm:spPr/>
      <dgm:t>
        <a:bodyPr/>
        <a:lstStyle/>
        <a:p>
          <a:endParaRPr lang="sr-Latn-BA"/>
        </a:p>
      </dgm:t>
    </dgm:pt>
    <dgm:pt modelId="{90159B82-7097-4D5B-9B26-D277C4EC72D6}" type="pres">
      <dgm:prSet presAssocID="{CA0A6A44-12A4-48E5-A6C6-06B8A9122052}" presName="level3hierChild" presStyleCnt="0"/>
      <dgm:spPr/>
    </dgm:pt>
    <dgm:pt modelId="{FF596BE8-7D59-432B-9187-C7C9D307E053}" type="pres">
      <dgm:prSet presAssocID="{9FA42214-1324-413B-8F86-95D5E58CDD85}" presName="conn2-1" presStyleLbl="parChTrans1D2" presStyleIdx="2" presStyleCnt="3"/>
      <dgm:spPr/>
      <dgm:t>
        <a:bodyPr/>
        <a:lstStyle/>
        <a:p>
          <a:endParaRPr lang="sr-Latn-BA"/>
        </a:p>
      </dgm:t>
    </dgm:pt>
    <dgm:pt modelId="{79DB1F9B-7EDF-48DA-A5F4-6BABA2819C13}" type="pres">
      <dgm:prSet presAssocID="{9FA42214-1324-413B-8F86-95D5E58CDD85}" presName="connTx" presStyleLbl="parChTrans1D2" presStyleIdx="2" presStyleCnt="3"/>
      <dgm:spPr/>
      <dgm:t>
        <a:bodyPr/>
        <a:lstStyle/>
        <a:p>
          <a:endParaRPr lang="sr-Latn-BA"/>
        </a:p>
      </dgm:t>
    </dgm:pt>
    <dgm:pt modelId="{D587D35E-D22F-4415-A3F6-0E5F0D0F7655}" type="pres">
      <dgm:prSet presAssocID="{12A50E7B-D26A-4983-A4EE-CAC4872EFF75}" presName="root2" presStyleCnt="0"/>
      <dgm:spPr/>
    </dgm:pt>
    <dgm:pt modelId="{96EB4A54-0C19-46E0-8225-37A45E2AC2C3}" type="pres">
      <dgm:prSet presAssocID="{12A50E7B-D26A-4983-A4EE-CAC4872EFF75}" presName="LevelTwoTextNode" presStyleLbl="node2" presStyleIdx="2" presStyleCnt="3" custScaleX="288881">
        <dgm:presLayoutVars>
          <dgm:chPref val="3"/>
        </dgm:presLayoutVars>
      </dgm:prSet>
      <dgm:spPr/>
      <dgm:t>
        <a:bodyPr/>
        <a:lstStyle/>
        <a:p>
          <a:endParaRPr lang="sr-Latn-BA"/>
        </a:p>
      </dgm:t>
    </dgm:pt>
    <dgm:pt modelId="{FC18C7D7-83F6-4BB3-93EE-B54DF713EB68}" type="pres">
      <dgm:prSet presAssocID="{12A50E7B-D26A-4983-A4EE-CAC4872EFF75}" presName="level3hierChild" presStyleCnt="0"/>
      <dgm:spPr/>
    </dgm:pt>
  </dgm:ptLst>
  <dgm:cxnLst>
    <dgm:cxn modelId="{90738083-926E-4303-A04C-CDB34A81D76B}" type="presOf" srcId="{8DB74B6B-BBD8-4CFA-BCFB-C2FAE0861642}" destId="{249CDBD2-1510-44A3-9303-CA5D62F60797}" srcOrd="0" destOrd="0" presId="urn:microsoft.com/office/officeart/2008/layout/HorizontalMultiLevelHierarchy"/>
    <dgm:cxn modelId="{12AF5F97-03B3-4275-91E6-08CE97B4FBB8}" srcId="{AB03F876-872A-4142-A80E-9E539B09CB9C}" destId="{12A50E7B-D26A-4983-A4EE-CAC4872EFF75}" srcOrd="2" destOrd="0" parTransId="{9FA42214-1324-413B-8F86-95D5E58CDD85}" sibTransId="{49292B51-1338-4E7F-A04A-560A94DE63C9}"/>
    <dgm:cxn modelId="{BA8A17A7-5CD0-42BE-B1C9-DA271142DF80}" srcId="{AB03F876-872A-4142-A80E-9E539B09CB9C}" destId="{649C24F8-D581-4329-B9D9-5638057E321B}" srcOrd="0" destOrd="0" parTransId="{8DB74B6B-BBD8-4CFA-BCFB-C2FAE0861642}" sibTransId="{5F4834FC-B0D3-4736-BF37-6B712F3FD72A}"/>
    <dgm:cxn modelId="{59C8CC6C-2BE7-4639-9837-A4623F7FF1A9}" srcId="{38122ACD-5CBE-438D-8FEE-20014D3B26C9}" destId="{AB03F876-872A-4142-A80E-9E539B09CB9C}" srcOrd="0" destOrd="0" parTransId="{4BC0D410-D694-4145-88F4-279BB955EB92}" sibTransId="{212D0754-547B-4E8E-81A5-91ECA0A6B36C}"/>
    <dgm:cxn modelId="{B9EBD2E9-5768-4BA0-A22A-DE97A6AE2EBB}" type="presOf" srcId="{AB03F876-872A-4142-A80E-9E539B09CB9C}" destId="{FA1865FC-75E2-41FA-809D-8AFB4CF7038D}" srcOrd="0" destOrd="0" presId="urn:microsoft.com/office/officeart/2008/layout/HorizontalMultiLevelHierarchy"/>
    <dgm:cxn modelId="{F50B7B12-A7F3-487B-B3EC-4183901E704A}" type="presOf" srcId="{515E15AA-6CEB-467F-94FB-9E9EB0A68651}" destId="{5A5D04A3-2E22-45CC-B332-6AC9A26037AA}" srcOrd="0" destOrd="0" presId="urn:microsoft.com/office/officeart/2008/layout/HorizontalMultiLevelHierarchy"/>
    <dgm:cxn modelId="{874899A6-5DC5-4C5F-96DB-84A1405A52A8}" type="presOf" srcId="{649C24F8-D581-4329-B9D9-5638057E321B}" destId="{FFA75093-520F-405C-B347-469DCEC7BDF6}" srcOrd="0" destOrd="0" presId="urn:microsoft.com/office/officeart/2008/layout/HorizontalMultiLevelHierarchy"/>
    <dgm:cxn modelId="{58727D7F-0217-4B1C-A0C6-CA9F087EF9C5}" type="presOf" srcId="{515E15AA-6CEB-467F-94FB-9E9EB0A68651}" destId="{7364B739-7859-4BC6-AD5A-B93A1359682D}" srcOrd="1" destOrd="0" presId="urn:microsoft.com/office/officeart/2008/layout/HorizontalMultiLevelHierarchy"/>
    <dgm:cxn modelId="{7451963F-49E5-4357-B412-83EA346EABCD}" type="presOf" srcId="{9FA42214-1324-413B-8F86-95D5E58CDD85}" destId="{FF596BE8-7D59-432B-9187-C7C9D307E053}" srcOrd="0" destOrd="0" presId="urn:microsoft.com/office/officeart/2008/layout/HorizontalMultiLevelHierarchy"/>
    <dgm:cxn modelId="{F0EDF6EE-4DFF-4332-A298-45B2BA0CD27A}" type="presOf" srcId="{8DB74B6B-BBD8-4CFA-BCFB-C2FAE0861642}" destId="{DCB19816-C96C-4715-AC24-0EEE99D65007}" srcOrd="1" destOrd="0" presId="urn:microsoft.com/office/officeart/2008/layout/HorizontalMultiLevelHierarchy"/>
    <dgm:cxn modelId="{44762A87-96EF-4E34-8191-4036FD8DA07B}" type="presOf" srcId="{CA0A6A44-12A4-48E5-A6C6-06B8A9122052}" destId="{53F70C35-8398-411D-B8BD-D0730AD06D7F}" srcOrd="0" destOrd="0" presId="urn:microsoft.com/office/officeart/2008/layout/HorizontalMultiLevelHierarchy"/>
    <dgm:cxn modelId="{7282B459-CE05-4CD0-8094-BDD74D88CA57}" type="presOf" srcId="{38122ACD-5CBE-438D-8FEE-20014D3B26C9}" destId="{31039290-06F3-4805-9701-6AFD42902B32}" srcOrd="0" destOrd="0" presId="urn:microsoft.com/office/officeart/2008/layout/HorizontalMultiLevelHierarchy"/>
    <dgm:cxn modelId="{B2AF782C-3DEA-4B19-B51C-EE8186442642}" srcId="{AB03F876-872A-4142-A80E-9E539B09CB9C}" destId="{CA0A6A44-12A4-48E5-A6C6-06B8A9122052}" srcOrd="1" destOrd="0" parTransId="{515E15AA-6CEB-467F-94FB-9E9EB0A68651}" sibTransId="{358B8AC3-E244-4C63-8E6F-FDC8E43914CD}"/>
    <dgm:cxn modelId="{A2B74225-B90B-41F7-A1F5-3BD747015FCF}" type="presOf" srcId="{12A50E7B-D26A-4983-A4EE-CAC4872EFF75}" destId="{96EB4A54-0C19-46E0-8225-37A45E2AC2C3}" srcOrd="0" destOrd="0" presId="urn:microsoft.com/office/officeart/2008/layout/HorizontalMultiLevelHierarchy"/>
    <dgm:cxn modelId="{BA9FC8D8-B6D3-410B-A238-6E81D5D18B99}" type="presOf" srcId="{9FA42214-1324-413B-8F86-95D5E58CDD85}" destId="{79DB1F9B-7EDF-48DA-A5F4-6BABA2819C13}" srcOrd="1" destOrd="0" presId="urn:microsoft.com/office/officeart/2008/layout/HorizontalMultiLevelHierarchy"/>
    <dgm:cxn modelId="{A22DDC16-8EE7-4D52-84D2-4C9302C010E4}" type="presParOf" srcId="{31039290-06F3-4805-9701-6AFD42902B32}" destId="{5857205E-6D84-46AB-B554-1B1E2453C039}" srcOrd="0" destOrd="0" presId="urn:microsoft.com/office/officeart/2008/layout/HorizontalMultiLevelHierarchy"/>
    <dgm:cxn modelId="{337D80E0-7D67-4C2E-8DEF-06E080BFA9C6}" type="presParOf" srcId="{5857205E-6D84-46AB-B554-1B1E2453C039}" destId="{FA1865FC-75E2-41FA-809D-8AFB4CF7038D}" srcOrd="0" destOrd="0" presId="urn:microsoft.com/office/officeart/2008/layout/HorizontalMultiLevelHierarchy"/>
    <dgm:cxn modelId="{0CA7AA5D-5E64-4C20-9684-9C513454033F}" type="presParOf" srcId="{5857205E-6D84-46AB-B554-1B1E2453C039}" destId="{ADDA340D-44CF-46E5-A01E-FA69AC5C99A7}" srcOrd="1" destOrd="0" presId="urn:microsoft.com/office/officeart/2008/layout/HorizontalMultiLevelHierarchy"/>
    <dgm:cxn modelId="{DE777876-922D-4D1F-B6A1-7F6D71119086}" type="presParOf" srcId="{ADDA340D-44CF-46E5-A01E-FA69AC5C99A7}" destId="{249CDBD2-1510-44A3-9303-CA5D62F60797}" srcOrd="0" destOrd="0" presId="urn:microsoft.com/office/officeart/2008/layout/HorizontalMultiLevelHierarchy"/>
    <dgm:cxn modelId="{9389459A-33C0-47ED-A06D-F1D2F49CB707}" type="presParOf" srcId="{249CDBD2-1510-44A3-9303-CA5D62F60797}" destId="{DCB19816-C96C-4715-AC24-0EEE99D65007}" srcOrd="0" destOrd="0" presId="urn:microsoft.com/office/officeart/2008/layout/HorizontalMultiLevelHierarchy"/>
    <dgm:cxn modelId="{30523F7B-7E85-4F39-A7A0-DBA7860112AC}" type="presParOf" srcId="{ADDA340D-44CF-46E5-A01E-FA69AC5C99A7}" destId="{CCFEEFF9-9ABC-4D3F-8E61-F1C68262D5D2}" srcOrd="1" destOrd="0" presId="urn:microsoft.com/office/officeart/2008/layout/HorizontalMultiLevelHierarchy"/>
    <dgm:cxn modelId="{2A2E12D0-E2AB-4E46-996C-65F04C658FBD}" type="presParOf" srcId="{CCFEEFF9-9ABC-4D3F-8E61-F1C68262D5D2}" destId="{FFA75093-520F-405C-B347-469DCEC7BDF6}" srcOrd="0" destOrd="0" presId="urn:microsoft.com/office/officeart/2008/layout/HorizontalMultiLevelHierarchy"/>
    <dgm:cxn modelId="{877811DF-3552-4578-B05D-9B2EDC62AFA3}" type="presParOf" srcId="{CCFEEFF9-9ABC-4D3F-8E61-F1C68262D5D2}" destId="{5C27BCB6-3AC1-4D76-8D06-5BCE776DCD93}" srcOrd="1" destOrd="0" presId="urn:microsoft.com/office/officeart/2008/layout/HorizontalMultiLevelHierarchy"/>
    <dgm:cxn modelId="{D7895212-171A-4803-B58D-99F309051D03}" type="presParOf" srcId="{ADDA340D-44CF-46E5-A01E-FA69AC5C99A7}" destId="{5A5D04A3-2E22-45CC-B332-6AC9A26037AA}" srcOrd="2" destOrd="0" presId="urn:microsoft.com/office/officeart/2008/layout/HorizontalMultiLevelHierarchy"/>
    <dgm:cxn modelId="{1648AC66-D6E7-41D1-A9FC-4631460D5F58}" type="presParOf" srcId="{5A5D04A3-2E22-45CC-B332-6AC9A26037AA}" destId="{7364B739-7859-4BC6-AD5A-B93A1359682D}" srcOrd="0" destOrd="0" presId="urn:microsoft.com/office/officeart/2008/layout/HorizontalMultiLevelHierarchy"/>
    <dgm:cxn modelId="{8BAFD214-2FDA-4DEE-8F1B-7C082C2A6DD0}" type="presParOf" srcId="{ADDA340D-44CF-46E5-A01E-FA69AC5C99A7}" destId="{5AB50EDA-9595-4A89-9BE0-0ADFBE746FA1}" srcOrd="3" destOrd="0" presId="urn:microsoft.com/office/officeart/2008/layout/HorizontalMultiLevelHierarchy"/>
    <dgm:cxn modelId="{D62216C0-A6B2-4FF2-8D4C-0FCF7F1B5F62}" type="presParOf" srcId="{5AB50EDA-9595-4A89-9BE0-0ADFBE746FA1}" destId="{53F70C35-8398-411D-B8BD-D0730AD06D7F}" srcOrd="0" destOrd="0" presId="urn:microsoft.com/office/officeart/2008/layout/HorizontalMultiLevelHierarchy"/>
    <dgm:cxn modelId="{7D272AB1-2927-4934-AF82-21AB4C4D0526}" type="presParOf" srcId="{5AB50EDA-9595-4A89-9BE0-0ADFBE746FA1}" destId="{90159B82-7097-4D5B-9B26-D277C4EC72D6}" srcOrd="1" destOrd="0" presId="urn:microsoft.com/office/officeart/2008/layout/HorizontalMultiLevelHierarchy"/>
    <dgm:cxn modelId="{610C7C00-427D-47E2-AF5B-A8488408D978}" type="presParOf" srcId="{ADDA340D-44CF-46E5-A01E-FA69AC5C99A7}" destId="{FF596BE8-7D59-432B-9187-C7C9D307E053}" srcOrd="4" destOrd="0" presId="urn:microsoft.com/office/officeart/2008/layout/HorizontalMultiLevelHierarchy"/>
    <dgm:cxn modelId="{BB3CEC86-60EF-48BF-A56B-E3F540DD8857}" type="presParOf" srcId="{FF596BE8-7D59-432B-9187-C7C9D307E053}" destId="{79DB1F9B-7EDF-48DA-A5F4-6BABA2819C13}" srcOrd="0" destOrd="0" presId="urn:microsoft.com/office/officeart/2008/layout/HorizontalMultiLevelHierarchy"/>
    <dgm:cxn modelId="{4CFF153B-6A8E-496A-B712-B4F233D3C917}" type="presParOf" srcId="{ADDA340D-44CF-46E5-A01E-FA69AC5C99A7}" destId="{D587D35E-D22F-4415-A3F6-0E5F0D0F7655}" srcOrd="5" destOrd="0" presId="urn:microsoft.com/office/officeart/2008/layout/HorizontalMultiLevelHierarchy"/>
    <dgm:cxn modelId="{F63D194D-AEA0-43B7-BCEF-EC9328CABEB3}" type="presParOf" srcId="{D587D35E-D22F-4415-A3F6-0E5F0D0F7655}" destId="{96EB4A54-0C19-46E0-8225-37A45E2AC2C3}" srcOrd="0" destOrd="0" presId="urn:microsoft.com/office/officeart/2008/layout/HorizontalMultiLevelHierarchy"/>
    <dgm:cxn modelId="{9051F0ED-C679-4A84-B5EB-C3CC55A30F66}" type="presParOf" srcId="{D587D35E-D22F-4415-A3F6-0E5F0D0F7655}" destId="{FC18C7D7-83F6-4BB3-93EE-B54DF713EB68}"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04C0F2-0EC9-4079-A3C3-046F879C1CE6}">
      <dsp:nvSpPr>
        <dsp:cNvPr id="0" name=""/>
        <dsp:cNvSpPr/>
      </dsp:nvSpPr>
      <dsp:spPr>
        <a:xfrm>
          <a:off x="4220142" y="1634880"/>
          <a:ext cx="342938" cy="1502395"/>
        </a:xfrm>
        <a:custGeom>
          <a:avLst/>
          <a:gdLst/>
          <a:ahLst/>
          <a:cxnLst/>
          <a:rect l="0" t="0" r="0" b="0"/>
          <a:pathLst>
            <a:path>
              <a:moveTo>
                <a:pt x="0" y="0"/>
              </a:moveTo>
              <a:lnTo>
                <a:pt x="0" y="1502395"/>
              </a:lnTo>
              <a:lnTo>
                <a:pt x="342938" y="1502395"/>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9B8C761-D170-4C22-90FB-A82038AB4162}">
      <dsp:nvSpPr>
        <dsp:cNvPr id="0" name=""/>
        <dsp:cNvSpPr/>
      </dsp:nvSpPr>
      <dsp:spPr>
        <a:xfrm>
          <a:off x="3877204" y="1634880"/>
          <a:ext cx="342938" cy="1502395"/>
        </a:xfrm>
        <a:custGeom>
          <a:avLst/>
          <a:gdLst/>
          <a:ahLst/>
          <a:cxnLst/>
          <a:rect l="0" t="0" r="0" b="0"/>
          <a:pathLst>
            <a:path>
              <a:moveTo>
                <a:pt x="342938" y="0"/>
              </a:moveTo>
              <a:lnTo>
                <a:pt x="342938" y="1502395"/>
              </a:lnTo>
              <a:lnTo>
                <a:pt x="0" y="1502395"/>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76DDB29-E6B9-4E43-BF67-39E445B4A670}">
      <dsp:nvSpPr>
        <dsp:cNvPr id="0" name=""/>
        <dsp:cNvSpPr/>
      </dsp:nvSpPr>
      <dsp:spPr>
        <a:xfrm>
          <a:off x="2587103" y="1841"/>
          <a:ext cx="3266077" cy="163303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sr-Latn-BA" sz="1800" kern="1200" dirty="0" smtClean="0">
              <a:solidFill>
                <a:schemeClr val="bg1"/>
              </a:solidFill>
            </a:rPr>
            <a:t>Glavni finansijski menadžer (CFO) </a:t>
          </a:r>
        </a:p>
        <a:p>
          <a:pPr lvl="0" algn="ctr" defTabSz="800100">
            <a:lnSpc>
              <a:spcPct val="90000"/>
            </a:lnSpc>
            <a:spcBef>
              <a:spcPct val="0"/>
            </a:spcBef>
            <a:spcAft>
              <a:spcPct val="35000"/>
            </a:spcAft>
          </a:pPr>
          <a:r>
            <a:rPr lang="sr-Latn-BA" sz="1800" kern="1200" dirty="0" smtClean="0">
              <a:solidFill>
                <a:schemeClr val="bg1"/>
              </a:solidFill>
            </a:rPr>
            <a:t>Odgovoran za </a:t>
          </a:r>
        </a:p>
        <a:p>
          <a:pPr lvl="0" algn="ctr" defTabSz="800100">
            <a:lnSpc>
              <a:spcPct val="90000"/>
            </a:lnSpc>
            <a:spcBef>
              <a:spcPct val="0"/>
            </a:spcBef>
            <a:spcAft>
              <a:spcPct val="35000"/>
            </a:spcAft>
          </a:pPr>
          <a:r>
            <a:rPr lang="sr-Latn-BA" sz="1800" b="1" kern="1200" dirty="0" smtClean="0">
              <a:solidFill>
                <a:schemeClr val="bg1"/>
              </a:solidFill>
            </a:rPr>
            <a:t>finansijsku politiku i korporativno planiranje</a:t>
          </a:r>
          <a:endParaRPr lang="sr-Latn-BA" sz="1800" b="1" kern="1200" dirty="0">
            <a:solidFill>
              <a:schemeClr val="bg1"/>
            </a:solidFill>
          </a:endParaRPr>
        </a:p>
      </dsp:txBody>
      <dsp:txXfrm>
        <a:off x="2587103" y="1841"/>
        <a:ext cx="3266077" cy="1633038"/>
      </dsp:txXfrm>
    </dsp:sp>
    <dsp:sp modelId="{E49499E1-5A71-4CE7-B7DA-C7454ADA5103}">
      <dsp:nvSpPr>
        <dsp:cNvPr id="0" name=""/>
        <dsp:cNvSpPr/>
      </dsp:nvSpPr>
      <dsp:spPr>
        <a:xfrm>
          <a:off x="611127" y="2320756"/>
          <a:ext cx="3266077" cy="163303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sr-Latn-BA" sz="1800" b="1" kern="1200" dirty="0" smtClean="0">
              <a:solidFill>
                <a:schemeClr val="bg1"/>
              </a:solidFill>
            </a:rPr>
            <a:t>Rizničar (Treasurer)</a:t>
          </a:r>
        </a:p>
        <a:p>
          <a:pPr lvl="0" algn="ctr" defTabSz="800100">
            <a:lnSpc>
              <a:spcPct val="90000"/>
            </a:lnSpc>
            <a:spcBef>
              <a:spcPct val="0"/>
            </a:spcBef>
            <a:spcAft>
              <a:spcPct val="35000"/>
            </a:spcAft>
          </a:pPr>
          <a:r>
            <a:rPr lang="sr-Latn-BA" sz="1800" kern="1200" dirty="0" smtClean="0">
              <a:solidFill>
                <a:schemeClr val="bg1"/>
              </a:solidFill>
            </a:rPr>
            <a:t>Odgovoran za</a:t>
          </a:r>
        </a:p>
        <a:p>
          <a:pPr lvl="0" algn="ctr" defTabSz="800100">
            <a:lnSpc>
              <a:spcPct val="90000"/>
            </a:lnSpc>
            <a:spcBef>
              <a:spcPct val="0"/>
            </a:spcBef>
            <a:spcAft>
              <a:spcPct val="35000"/>
            </a:spcAft>
          </a:pPr>
          <a:r>
            <a:rPr lang="sr-Latn-BA" sz="1800" b="1" kern="1200" dirty="0" smtClean="0">
              <a:solidFill>
                <a:schemeClr val="bg1"/>
              </a:solidFill>
            </a:rPr>
            <a:t>menadžment novca, pribavljanje kapitala i odnose s bankama </a:t>
          </a:r>
          <a:endParaRPr lang="sr-Latn-BA" sz="1800" b="1" kern="1200" dirty="0">
            <a:solidFill>
              <a:schemeClr val="bg1"/>
            </a:solidFill>
          </a:endParaRPr>
        </a:p>
      </dsp:txBody>
      <dsp:txXfrm>
        <a:off x="611127" y="2320756"/>
        <a:ext cx="3266077" cy="1633038"/>
      </dsp:txXfrm>
    </dsp:sp>
    <dsp:sp modelId="{794DF99D-A592-47C5-951B-A2EC21C326D3}">
      <dsp:nvSpPr>
        <dsp:cNvPr id="0" name=""/>
        <dsp:cNvSpPr/>
      </dsp:nvSpPr>
      <dsp:spPr>
        <a:xfrm>
          <a:off x="4563080" y="2320756"/>
          <a:ext cx="3266077" cy="163303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sr-Latn-BA" sz="1800" b="1" kern="1200" dirty="0" smtClean="0">
            <a:solidFill>
              <a:schemeClr val="bg1"/>
            </a:solidFill>
          </a:endParaRPr>
        </a:p>
        <a:p>
          <a:pPr lvl="0" algn="ctr" defTabSz="800100">
            <a:lnSpc>
              <a:spcPct val="90000"/>
            </a:lnSpc>
            <a:spcBef>
              <a:spcPct val="0"/>
            </a:spcBef>
            <a:spcAft>
              <a:spcPct val="35000"/>
            </a:spcAft>
          </a:pPr>
          <a:r>
            <a:rPr lang="sr-Latn-BA" sz="1800" b="1" kern="1200" dirty="0" smtClean="0">
              <a:solidFill>
                <a:schemeClr val="bg1"/>
              </a:solidFill>
            </a:rPr>
            <a:t>Kontrolor (Controller)</a:t>
          </a:r>
        </a:p>
        <a:p>
          <a:pPr lvl="0" algn="ctr" defTabSz="800100">
            <a:lnSpc>
              <a:spcPct val="90000"/>
            </a:lnSpc>
            <a:spcBef>
              <a:spcPct val="0"/>
            </a:spcBef>
            <a:spcAft>
              <a:spcPct val="35000"/>
            </a:spcAft>
          </a:pPr>
          <a:r>
            <a:rPr lang="sr-Latn-BA" sz="1800" kern="1200" dirty="0" smtClean="0">
              <a:solidFill>
                <a:schemeClr val="bg1"/>
              </a:solidFill>
            </a:rPr>
            <a:t>Odgovoran za </a:t>
          </a:r>
        </a:p>
        <a:p>
          <a:pPr lvl="0" algn="ctr" defTabSz="800100">
            <a:lnSpc>
              <a:spcPct val="90000"/>
            </a:lnSpc>
            <a:spcBef>
              <a:spcPct val="0"/>
            </a:spcBef>
            <a:spcAft>
              <a:spcPct val="35000"/>
            </a:spcAft>
          </a:pPr>
          <a:r>
            <a:rPr lang="sr-Latn-BA" sz="1800" b="1" kern="1200" dirty="0" smtClean="0">
              <a:solidFill>
                <a:schemeClr val="bg1"/>
              </a:solidFill>
            </a:rPr>
            <a:t>pripremu finansijskih izvještaja, računovodstvo i poreze</a:t>
          </a:r>
        </a:p>
        <a:p>
          <a:pPr lvl="0" algn="ctr" defTabSz="800100">
            <a:lnSpc>
              <a:spcPct val="90000"/>
            </a:lnSpc>
            <a:spcBef>
              <a:spcPct val="0"/>
            </a:spcBef>
            <a:spcAft>
              <a:spcPct val="35000"/>
            </a:spcAft>
          </a:pPr>
          <a:endParaRPr lang="sr-Latn-BA" sz="1600" kern="1200" dirty="0"/>
        </a:p>
      </dsp:txBody>
      <dsp:txXfrm>
        <a:off x="4563080" y="2320756"/>
        <a:ext cx="3266077" cy="16330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596BE8-7D59-432B-9187-C7C9D307E053}">
      <dsp:nvSpPr>
        <dsp:cNvPr id="0" name=""/>
        <dsp:cNvSpPr/>
      </dsp:nvSpPr>
      <dsp:spPr>
        <a:xfrm>
          <a:off x="2934770" y="1001027"/>
          <a:ext cx="249048" cy="474559"/>
        </a:xfrm>
        <a:custGeom>
          <a:avLst/>
          <a:gdLst/>
          <a:ahLst/>
          <a:cxnLst/>
          <a:rect l="0" t="0" r="0" b="0"/>
          <a:pathLst>
            <a:path>
              <a:moveTo>
                <a:pt x="0" y="0"/>
              </a:moveTo>
              <a:lnTo>
                <a:pt x="124524" y="0"/>
              </a:lnTo>
              <a:lnTo>
                <a:pt x="124524" y="474559"/>
              </a:lnTo>
              <a:lnTo>
                <a:pt x="249048" y="474559"/>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sr-Latn-BA" sz="500" kern="1200"/>
        </a:p>
      </dsp:txBody>
      <dsp:txXfrm>
        <a:off x="3045896" y="1224908"/>
        <a:ext cx="26797" cy="26797"/>
      </dsp:txXfrm>
    </dsp:sp>
    <dsp:sp modelId="{5A5D04A3-2E22-45CC-B332-6AC9A26037AA}">
      <dsp:nvSpPr>
        <dsp:cNvPr id="0" name=""/>
        <dsp:cNvSpPr/>
      </dsp:nvSpPr>
      <dsp:spPr>
        <a:xfrm>
          <a:off x="2934770" y="955307"/>
          <a:ext cx="249048" cy="91440"/>
        </a:xfrm>
        <a:custGeom>
          <a:avLst/>
          <a:gdLst/>
          <a:ahLst/>
          <a:cxnLst/>
          <a:rect l="0" t="0" r="0" b="0"/>
          <a:pathLst>
            <a:path>
              <a:moveTo>
                <a:pt x="0" y="45720"/>
              </a:moveTo>
              <a:lnTo>
                <a:pt x="249048" y="4572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sr-Latn-BA" sz="500" kern="1200"/>
        </a:p>
      </dsp:txBody>
      <dsp:txXfrm>
        <a:off x="3053068" y="994800"/>
        <a:ext cx="12452" cy="12452"/>
      </dsp:txXfrm>
    </dsp:sp>
    <dsp:sp modelId="{249CDBD2-1510-44A3-9303-CA5D62F60797}">
      <dsp:nvSpPr>
        <dsp:cNvPr id="0" name=""/>
        <dsp:cNvSpPr/>
      </dsp:nvSpPr>
      <dsp:spPr>
        <a:xfrm>
          <a:off x="2934770" y="519516"/>
          <a:ext cx="235139" cy="481510"/>
        </a:xfrm>
        <a:custGeom>
          <a:avLst/>
          <a:gdLst/>
          <a:ahLst/>
          <a:cxnLst/>
          <a:rect l="0" t="0" r="0" b="0"/>
          <a:pathLst>
            <a:path>
              <a:moveTo>
                <a:pt x="0" y="481510"/>
              </a:moveTo>
              <a:lnTo>
                <a:pt x="117569" y="481510"/>
              </a:lnTo>
              <a:lnTo>
                <a:pt x="117569" y="0"/>
              </a:lnTo>
              <a:lnTo>
                <a:pt x="235139" y="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sr-Latn-BA" sz="500" kern="1200"/>
        </a:p>
      </dsp:txBody>
      <dsp:txXfrm>
        <a:off x="3038943" y="746875"/>
        <a:ext cx="26792" cy="26792"/>
      </dsp:txXfrm>
    </dsp:sp>
    <dsp:sp modelId="{FA1865FC-75E2-41FA-809D-8AFB4CF7038D}">
      <dsp:nvSpPr>
        <dsp:cNvPr id="0" name=""/>
        <dsp:cNvSpPr/>
      </dsp:nvSpPr>
      <dsp:spPr>
        <a:xfrm rot="16200000">
          <a:off x="1745873" y="811203"/>
          <a:ext cx="1998145" cy="37964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sr-Latn-BA" sz="1600" kern="1200" dirty="0" smtClean="0">
              <a:solidFill>
                <a:schemeClr val="bg1"/>
              </a:solidFill>
            </a:rPr>
            <a:t>FINANSIJE PREDUZEĆA</a:t>
          </a:r>
          <a:endParaRPr lang="sr-Latn-BA" sz="1600" kern="1200" dirty="0">
            <a:solidFill>
              <a:schemeClr val="bg1"/>
            </a:solidFill>
          </a:endParaRPr>
        </a:p>
      </dsp:txBody>
      <dsp:txXfrm>
        <a:off x="1745873" y="811203"/>
        <a:ext cx="1998145" cy="379647"/>
      </dsp:txXfrm>
    </dsp:sp>
    <dsp:sp modelId="{FFA75093-520F-405C-B347-469DCEC7BDF6}">
      <dsp:nvSpPr>
        <dsp:cNvPr id="0" name=""/>
        <dsp:cNvSpPr/>
      </dsp:nvSpPr>
      <dsp:spPr>
        <a:xfrm>
          <a:off x="3169909" y="329692"/>
          <a:ext cx="3569704" cy="37964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sr-Latn-BA" sz="1600" kern="1200" dirty="0" smtClean="0">
              <a:solidFill>
                <a:schemeClr val="bg1"/>
              </a:solidFill>
            </a:rPr>
            <a:t>Novac i tržište kapitala </a:t>
          </a:r>
          <a:r>
            <a:rPr lang="sr-Cyrl-BA" sz="1600" kern="1200" dirty="0" smtClean="0">
              <a:solidFill>
                <a:schemeClr val="bg1"/>
              </a:solidFill>
            </a:rPr>
            <a:t>(</a:t>
          </a:r>
          <a:r>
            <a:rPr lang="sr-Latn-BA" sz="1600" kern="1200" dirty="0" smtClean="0">
              <a:solidFill>
                <a:schemeClr val="bg1"/>
              </a:solidFill>
            </a:rPr>
            <a:t>makrofinansije</a:t>
          </a:r>
          <a:r>
            <a:rPr lang="sr-Cyrl-BA" sz="1500" kern="1200" dirty="0" smtClean="0">
              <a:solidFill>
                <a:schemeClr val="bg1"/>
              </a:solidFill>
            </a:rPr>
            <a:t>)</a:t>
          </a:r>
          <a:endParaRPr lang="sr-Latn-BA" sz="1500" kern="1200" dirty="0">
            <a:solidFill>
              <a:schemeClr val="bg1"/>
            </a:solidFill>
          </a:endParaRPr>
        </a:p>
      </dsp:txBody>
      <dsp:txXfrm>
        <a:off x="3169909" y="329692"/>
        <a:ext cx="3569704" cy="379647"/>
      </dsp:txXfrm>
    </dsp:sp>
    <dsp:sp modelId="{53F70C35-8398-411D-B8BD-D0730AD06D7F}">
      <dsp:nvSpPr>
        <dsp:cNvPr id="0" name=""/>
        <dsp:cNvSpPr/>
      </dsp:nvSpPr>
      <dsp:spPr>
        <a:xfrm>
          <a:off x="3183819" y="811203"/>
          <a:ext cx="3569704" cy="37964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sr-Latn-BA" sz="1800" kern="1200" dirty="0" smtClean="0">
              <a:solidFill>
                <a:schemeClr val="bg1"/>
              </a:solidFill>
            </a:rPr>
            <a:t>Investicije</a:t>
          </a:r>
          <a:endParaRPr lang="sr-Latn-BA" sz="1800" kern="1200" dirty="0">
            <a:solidFill>
              <a:schemeClr val="bg1"/>
            </a:solidFill>
          </a:endParaRPr>
        </a:p>
      </dsp:txBody>
      <dsp:txXfrm>
        <a:off x="3183819" y="811203"/>
        <a:ext cx="3569704" cy="379647"/>
      </dsp:txXfrm>
    </dsp:sp>
    <dsp:sp modelId="{96EB4A54-0C19-46E0-8225-37A45E2AC2C3}">
      <dsp:nvSpPr>
        <dsp:cNvPr id="0" name=""/>
        <dsp:cNvSpPr/>
      </dsp:nvSpPr>
      <dsp:spPr>
        <a:xfrm>
          <a:off x="3183819" y="1285762"/>
          <a:ext cx="3597274" cy="37964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sr-Latn-BA" sz="1800" kern="1200" dirty="0" smtClean="0">
              <a:solidFill>
                <a:schemeClr val="bg1"/>
              </a:solidFill>
            </a:rPr>
            <a:t>Finansijski menadžment</a:t>
          </a:r>
          <a:endParaRPr lang="sr-Latn-BA" sz="1800" kern="1200" dirty="0">
            <a:solidFill>
              <a:schemeClr val="bg1"/>
            </a:solidFill>
          </a:endParaRPr>
        </a:p>
      </dsp:txBody>
      <dsp:txXfrm>
        <a:off x="3183819" y="1285762"/>
        <a:ext cx="3597274" cy="379647"/>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10/15/2024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10/15/2024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10/15/2024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10/15/2024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10/15/2024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10/15/2024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10/15/2024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10/15/2024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10/15/2024</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10/15/2024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10/15/2024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10/15/2024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10/15/2024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10/15/2024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10/15/2024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10/15/2024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10/15/2024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10/15/2024</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0322" y="2504303"/>
            <a:ext cx="8144134" cy="1889735"/>
          </a:xfrm>
        </p:spPr>
        <p:txBody>
          <a:bodyPr/>
          <a:lstStyle/>
          <a:p>
            <a:r>
              <a:rPr lang="sr-Latn-BA" sz="2800" dirty="0"/>
              <a:t>NAPREDNI STRATEŠKI FINANSIJSKI MENADžMENT</a:t>
            </a:r>
            <a:br>
              <a:rPr lang="sr-Latn-BA" sz="2800" dirty="0"/>
            </a:br>
            <a:r>
              <a:rPr lang="en-US" sz="2800" dirty="0" smtClean="0"/>
              <a:t/>
            </a:r>
            <a:br>
              <a:rPr lang="en-US" sz="2800" dirty="0" smtClean="0"/>
            </a:br>
            <a:r>
              <a:rPr lang="sr-Latn-BA" sz="2800" dirty="0" smtClean="0"/>
              <a:t>Preduzeće </a:t>
            </a:r>
            <a:r>
              <a:rPr lang="sr-Latn-BA" sz="2800" dirty="0"/>
              <a:t>kao sistem, njegovo okruženje i strateški finansijski menadžment</a:t>
            </a:r>
          </a:p>
        </p:txBody>
      </p:sp>
      <p:sp>
        <p:nvSpPr>
          <p:cNvPr id="3" name="Subtitle 2"/>
          <p:cNvSpPr>
            <a:spLocks noGrp="1"/>
          </p:cNvSpPr>
          <p:nvPr>
            <p:ph type="subTitle" idx="1"/>
          </p:nvPr>
        </p:nvSpPr>
        <p:spPr>
          <a:xfrm>
            <a:off x="680322" y="4863596"/>
            <a:ext cx="8144134" cy="1117687"/>
          </a:xfrm>
        </p:spPr>
        <p:txBody>
          <a:bodyPr/>
          <a:lstStyle/>
          <a:p>
            <a:r>
              <a:rPr lang="es-ES" dirty="0"/>
              <a:t>Prof. dr Tajana Serdar Raković</a:t>
            </a:r>
          </a:p>
          <a:p>
            <a:endParaRPr lang="sr-Latn-BA" dirty="0"/>
          </a:p>
        </p:txBody>
      </p:sp>
    </p:spTree>
    <p:extLst>
      <p:ext uri="{BB962C8B-B14F-4D97-AF65-F5344CB8AC3E}">
        <p14:creationId xmlns:p14="http://schemas.microsoft.com/office/powerpoint/2010/main" val="41514838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BA" sz="3200" dirty="0" smtClean="0"/>
              <a:t>1.2. </a:t>
            </a:r>
            <a:r>
              <a:rPr lang="en-US" sz="3200" dirty="0"/>
              <a:t>Kriterijumi </a:t>
            </a:r>
            <a:r>
              <a:rPr lang="sr-Latn-BA" sz="3200" dirty="0" smtClean="0"/>
              <a:t>izbora pravne forme</a:t>
            </a:r>
            <a:endParaRPr lang="sr-Latn-BA" sz="3200" dirty="0"/>
          </a:p>
        </p:txBody>
      </p:sp>
      <p:sp>
        <p:nvSpPr>
          <p:cNvPr id="3" name="Content Placeholder 2"/>
          <p:cNvSpPr>
            <a:spLocks noGrp="1"/>
          </p:cNvSpPr>
          <p:nvPr>
            <p:ph idx="1"/>
          </p:nvPr>
        </p:nvSpPr>
        <p:spPr>
          <a:xfrm>
            <a:off x="680321" y="2078182"/>
            <a:ext cx="9613861" cy="3858007"/>
          </a:xfrm>
        </p:spPr>
        <p:txBody>
          <a:bodyPr>
            <a:normAutofit fontScale="92500" lnSpcReduction="10000"/>
          </a:bodyPr>
          <a:lstStyle/>
          <a:p>
            <a:pPr marL="0" indent="0">
              <a:buNone/>
            </a:pPr>
            <a:r>
              <a:rPr lang="sr-Latn-BA" dirty="0"/>
              <a:t>Osnivanje preduzeća podrazumijeva izbor pravne forme. Između brojnih kriterijuma za izbor, ističu se: </a:t>
            </a:r>
          </a:p>
          <a:p>
            <a:r>
              <a:rPr lang="sr-Latn-BA" dirty="0"/>
              <a:t>način ulaganja sopstvenog kapitala – da li kapital nabavlja pojedinac ili više lica;</a:t>
            </a:r>
          </a:p>
          <a:p>
            <a:r>
              <a:rPr lang="sr-Latn-BA" dirty="0"/>
              <a:t>odgovornost – jemstvo – vrsta i obim odgovornosti vlasnika prema povjeriocima (odgovornost u pravnom smislu, a ne u ekonomskom</a:t>
            </a:r>
            <a:r>
              <a:rPr lang="sr-Latn-BA" dirty="0" smtClean="0"/>
              <a:t>); </a:t>
            </a:r>
            <a:endParaRPr lang="sr-Latn-BA" dirty="0"/>
          </a:p>
          <a:p>
            <a:r>
              <a:rPr lang="sr-Latn-BA" dirty="0"/>
              <a:t>učešće u dobitku – kod inokosnog društva visina dohotka za raspodjelu odogovara dohotku umanjenom za iznos poreza na dohodak. U društvima kapitala kriterijum za raspodjelu je srazmjeran </a:t>
            </a:r>
            <a:r>
              <a:rPr lang="sr-Latn-BA" dirty="0" smtClean="0"/>
              <a:t>kapitalu</a:t>
            </a:r>
            <a:r>
              <a:rPr lang="sr-Latn-BA" dirty="0"/>
              <a:t>;</a:t>
            </a:r>
          </a:p>
          <a:p>
            <a:r>
              <a:rPr lang="sr-Latn-BA" dirty="0"/>
              <a:t>poslovno odlučivanje – u inokosnom društvu vlasnik je istovremeno i menadžer, a u akcionarskim društvima upravljanje se povjerava menadžmentu.</a:t>
            </a:r>
          </a:p>
        </p:txBody>
      </p:sp>
    </p:spTree>
    <p:extLst>
      <p:ext uri="{BB962C8B-B14F-4D97-AF65-F5344CB8AC3E}">
        <p14:creationId xmlns:p14="http://schemas.microsoft.com/office/powerpoint/2010/main" val="16400571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BA" dirty="0" smtClean="0"/>
              <a:t>Karakteristike pravnih lica </a:t>
            </a:r>
            <a:endParaRPr lang="sr-Latn-BA"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245539191"/>
              </p:ext>
            </p:extLst>
          </p:nvPr>
        </p:nvGraphicFramePr>
        <p:xfrm>
          <a:off x="681038" y="2011680"/>
          <a:ext cx="10407264" cy="4340993"/>
        </p:xfrm>
        <a:graphic>
          <a:graphicData uri="http://schemas.openxmlformats.org/drawingml/2006/table">
            <a:tbl>
              <a:tblPr firstRow="1" bandRow="1">
                <a:tableStyleId>{5C22544A-7EE6-4342-B048-85BDC9FD1C3A}</a:tableStyleId>
              </a:tblPr>
              <a:tblGrid>
                <a:gridCol w="2601816"/>
                <a:gridCol w="2601816"/>
                <a:gridCol w="2601816"/>
                <a:gridCol w="2601816"/>
              </a:tblGrid>
              <a:tr h="946306">
                <a:tc>
                  <a:txBody>
                    <a:bodyPr/>
                    <a:lstStyle/>
                    <a:p>
                      <a:endParaRPr lang="sr-Latn-BA" dirty="0"/>
                    </a:p>
                  </a:txBody>
                  <a:tcPr/>
                </a:tc>
                <a:tc>
                  <a:txBody>
                    <a:bodyPr/>
                    <a:lstStyle/>
                    <a:p>
                      <a:r>
                        <a:rPr lang="sr-Latn-BA" dirty="0" smtClean="0"/>
                        <a:t>INOKOSNA PREDUZEĆA</a:t>
                      </a:r>
                      <a:endParaRPr lang="sr-Latn-BA" dirty="0"/>
                    </a:p>
                  </a:txBody>
                  <a:tcPr/>
                </a:tc>
                <a:tc>
                  <a:txBody>
                    <a:bodyPr/>
                    <a:lstStyle/>
                    <a:p>
                      <a:r>
                        <a:rPr lang="sr-Latn-BA" dirty="0" smtClean="0"/>
                        <a:t>ORTAČKA DRUŠTVA</a:t>
                      </a:r>
                      <a:endParaRPr lang="sr-Latn-BA" dirty="0"/>
                    </a:p>
                  </a:txBody>
                  <a:tcPr/>
                </a:tc>
                <a:tc>
                  <a:txBody>
                    <a:bodyPr/>
                    <a:lstStyle/>
                    <a:p>
                      <a:r>
                        <a:rPr lang="sr-Latn-BA" dirty="0" smtClean="0"/>
                        <a:t>KORPORACIJE</a:t>
                      </a:r>
                      <a:endParaRPr lang="sr-Latn-BA" dirty="0"/>
                    </a:p>
                  </a:txBody>
                  <a:tcPr/>
                </a:tc>
              </a:tr>
              <a:tr h="548257">
                <a:tc>
                  <a:txBody>
                    <a:bodyPr/>
                    <a:lstStyle/>
                    <a:p>
                      <a:r>
                        <a:rPr lang="sr-Latn-BA" dirty="0" smtClean="0"/>
                        <a:t>Ko je vlasnik biznisa?</a:t>
                      </a:r>
                      <a:endParaRPr lang="sr-Latn-BA" dirty="0"/>
                    </a:p>
                  </a:txBody>
                  <a:tcPr/>
                </a:tc>
                <a:tc>
                  <a:txBody>
                    <a:bodyPr/>
                    <a:lstStyle/>
                    <a:p>
                      <a:r>
                        <a:rPr lang="sr-Latn-BA" dirty="0" smtClean="0"/>
                        <a:t>Menadžer</a:t>
                      </a:r>
                      <a:endParaRPr lang="sr-Latn-BA" dirty="0"/>
                    </a:p>
                  </a:txBody>
                  <a:tcPr/>
                </a:tc>
                <a:tc>
                  <a:txBody>
                    <a:bodyPr/>
                    <a:lstStyle/>
                    <a:p>
                      <a:r>
                        <a:rPr lang="sr-Latn-BA" dirty="0" smtClean="0"/>
                        <a:t>Partneri</a:t>
                      </a:r>
                      <a:endParaRPr lang="sr-Latn-BA" dirty="0"/>
                    </a:p>
                  </a:txBody>
                  <a:tcPr/>
                </a:tc>
                <a:tc>
                  <a:txBody>
                    <a:bodyPr/>
                    <a:lstStyle/>
                    <a:p>
                      <a:r>
                        <a:rPr lang="sr-Latn-BA" dirty="0" smtClean="0"/>
                        <a:t>Akcionari</a:t>
                      </a:r>
                      <a:endParaRPr lang="sr-Latn-BA" dirty="0"/>
                    </a:p>
                  </a:txBody>
                  <a:tcPr/>
                </a:tc>
              </a:tr>
              <a:tr h="946306">
                <a:tc>
                  <a:txBody>
                    <a:bodyPr/>
                    <a:lstStyle/>
                    <a:p>
                      <a:r>
                        <a:rPr lang="sr-Latn-BA" dirty="0" smtClean="0"/>
                        <a:t>Da li su menadžeri i vlasnici odvojeni?</a:t>
                      </a:r>
                      <a:endParaRPr lang="sr-Latn-BA" dirty="0"/>
                    </a:p>
                  </a:txBody>
                  <a:tcPr/>
                </a:tc>
                <a:tc>
                  <a:txBody>
                    <a:bodyPr/>
                    <a:lstStyle/>
                    <a:p>
                      <a:endParaRPr lang="sr-Latn-BA" dirty="0" smtClean="0"/>
                    </a:p>
                    <a:p>
                      <a:r>
                        <a:rPr lang="sr-Latn-BA" dirty="0" smtClean="0"/>
                        <a:t>Ne</a:t>
                      </a:r>
                      <a:endParaRPr lang="sr-Latn-BA" dirty="0"/>
                    </a:p>
                  </a:txBody>
                  <a:tcPr/>
                </a:tc>
                <a:tc>
                  <a:txBody>
                    <a:bodyPr/>
                    <a:lstStyle/>
                    <a:p>
                      <a:endParaRPr lang="sr-Latn-BA" dirty="0" smtClean="0"/>
                    </a:p>
                    <a:p>
                      <a:r>
                        <a:rPr lang="sr-Latn-BA" dirty="0" smtClean="0"/>
                        <a:t>Ne</a:t>
                      </a:r>
                      <a:endParaRPr lang="sr-Latn-BA" dirty="0"/>
                    </a:p>
                  </a:txBody>
                  <a:tcPr/>
                </a:tc>
                <a:tc>
                  <a:txBody>
                    <a:bodyPr/>
                    <a:lstStyle/>
                    <a:p>
                      <a:endParaRPr lang="sr-Latn-BA" dirty="0" smtClean="0"/>
                    </a:p>
                    <a:p>
                      <a:r>
                        <a:rPr lang="sr-Latn-BA" dirty="0" smtClean="0"/>
                        <a:t>Obično da</a:t>
                      </a:r>
                      <a:endParaRPr lang="sr-Latn-BA" dirty="0"/>
                    </a:p>
                  </a:txBody>
                  <a:tcPr/>
                </a:tc>
              </a:tr>
              <a:tr h="548257">
                <a:tc>
                  <a:txBody>
                    <a:bodyPr/>
                    <a:lstStyle/>
                    <a:p>
                      <a:r>
                        <a:rPr lang="sr-Latn-BA" dirty="0" smtClean="0"/>
                        <a:t>Obaveze</a:t>
                      </a:r>
                      <a:r>
                        <a:rPr lang="sr-Latn-BA" baseline="0" dirty="0" smtClean="0"/>
                        <a:t> vlasnika</a:t>
                      </a:r>
                      <a:endParaRPr lang="sr-Latn-BA" dirty="0"/>
                    </a:p>
                  </a:txBody>
                  <a:tcPr/>
                </a:tc>
                <a:tc>
                  <a:txBody>
                    <a:bodyPr/>
                    <a:lstStyle/>
                    <a:p>
                      <a:r>
                        <a:rPr lang="sr-Latn-BA" dirty="0" smtClean="0"/>
                        <a:t>Neograničene</a:t>
                      </a:r>
                      <a:endParaRPr lang="sr-Latn-BA" dirty="0"/>
                    </a:p>
                  </a:txBody>
                  <a:tcPr/>
                </a:tc>
                <a:tc>
                  <a:txBody>
                    <a:bodyPr/>
                    <a:lstStyle/>
                    <a:p>
                      <a:r>
                        <a:rPr lang="sr-Latn-BA" dirty="0" smtClean="0"/>
                        <a:t>Neograničene</a:t>
                      </a:r>
                      <a:endParaRPr lang="sr-Latn-BA" dirty="0"/>
                    </a:p>
                  </a:txBody>
                  <a:tcPr/>
                </a:tc>
                <a:tc>
                  <a:txBody>
                    <a:bodyPr/>
                    <a:lstStyle/>
                    <a:p>
                      <a:r>
                        <a:rPr lang="sr-Latn-BA" dirty="0" smtClean="0"/>
                        <a:t>Ograničene</a:t>
                      </a:r>
                      <a:endParaRPr lang="sr-Latn-BA" dirty="0"/>
                    </a:p>
                  </a:txBody>
                  <a:tcPr/>
                </a:tc>
              </a:tr>
              <a:tr h="1351867">
                <a:tc>
                  <a:txBody>
                    <a:bodyPr/>
                    <a:lstStyle/>
                    <a:p>
                      <a:r>
                        <a:rPr lang="sr-Latn-BA" dirty="0" smtClean="0"/>
                        <a:t>Da li je oporezivanje</a:t>
                      </a:r>
                      <a:r>
                        <a:rPr lang="sr-Latn-BA" baseline="0" dirty="0" smtClean="0"/>
                        <a:t> vlasnika i biznisa odvojeno?</a:t>
                      </a:r>
                      <a:endParaRPr lang="sr-Latn-BA" dirty="0"/>
                    </a:p>
                  </a:txBody>
                  <a:tcPr/>
                </a:tc>
                <a:tc>
                  <a:txBody>
                    <a:bodyPr/>
                    <a:lstStyle/>
                    <a:p>
                      <a:endParaRPr lang="sr-Latn-BA" dirty="0" smtClean="0"/>
                    </a:p>
                    <a:p>
                      <a:r>
                        <a:rPr lang="sr-Latn-BA" dirty="0" smtClean="0"/>
                        <a:t>Ne</a:t>
                      </a:r>
                      <a:endParaRPr lang="sr-Latn-BA" dirty="0"/>
                    </a:p>
                  </a:txBody>
                  <a:tcPr/>
                </a:tc>
                <a:tc>
                  <a:txBody>
                    <a:bodyPr/>
                    <a:lstStyle/>
                    <a:p>
                      <a:endParaRPr lang="sr-Latn-BA" dirty="0" smtClean="0"/>
                    </a:p>
                    <a:p>
                      <a:r>
                        <a:rPr lang="sr-Latn-BA" dirty="0" smtClean="0"/>
                        <a:t>Ne</a:t>
                      </a:r>
                      <a:endParaRPr lang="sr-Latn-BA" dirty="0"/>
                    </a:p>
                  </a:txBody>
                  <a:tcPr/>
                </a:tc>
                <a:tc>
                  <a:txBody>
                    <a:bodyPr/>
                    <a:lstStyle/>
                    <a:p>
                      <a:endParaRPr lang="sr-Latn-BA" dirty="0" smtClean="0"/>
                    </a:p>
                    <a:p>
                      <a:r>
                        <a:rPr lang="sr-Latn-BA" dirty="0" smtClean="0"/>
                        <a:t>Da</a:t>
                      </a:r>
                      <a:endParaRPr lang="sr-Latn-BA" dirty="0"/>
                    </a:p>
                  </a:txBody>
                  <a:tcPr/>
                </a:tc>
              </a:tr>
            </a:tbl>
          </a:graphicData>
        </a:graphic>
      </p:graphicFrame>
    </p:spTree>
    <p:extLst>
      <p:ext uri="{BB962C8B-B14F-4D97-AF65-F5344CB8AC3E}">
        <p14:creationId xmlns:p14="http://schemas.microsoft.com/office/powerpoint/2010/main" val="31384687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BA" sz="3200" dirty="0" smtClean="0"/>
              <a:t>1.3. </a:t>
            </a:r>
            <a:r>
              <a:rPr lang="sr-Latn-BA" sz="3200" dirty="0" smtClean="0"/>
              <a:t>Uslovljenost strukture kapitala</a:t>
            </a:r>
            <a:endParaRPr lang="sr-Latn-BA" sz="3200" dirty="0"/>
          </a:p>
        </p:txBody>
      </p:sp>
      <p:sp>
        <p:nvSpPr>
          <p:cNvPr id="3" name="Content Placeholder 2"/>
          <p:cNvSpPr>
            <a:spLocks noGrp="1"/>
          </p:cNvSpPr>
          <p:nvPr>
            <p:ph idx="1"/>
          </p:nvPr>
        </p:nvSpPr>
        <p:spPr/>
        <p:txBody>
          <a:bodyPr/>
          <a:lstStyle/>
          <a:p>
            <a:r>
              <a:rPr lang="sr-Latn-BA" dirty="0"/>
              <a:t>U teoriji optimiziranja strukture kapitala najčešće se vrši poštovanje načela finansijske politike</a:t>
            </a:r>
            <a:r>
              <a:rPr lang="sr-Latn-BA" dirty="0" smtClean="0"/>
              <a:t>.</a:t>
            </a:r>
          </a:p>
          <a:p>
            <a:r>
              <a:rPr lang="sr-Latn-BA" dirty="0" smtClean="0"/>
              <a:t>Formulisanje vertikalnih i horizontalnih pravila finansiranja uslovljeno je brojnim zahtjevima koji su izraz načela finansijske politike. </a:t>
            </a:r>
          </a:p>
          <a:p>
            <a:r>
              <a:rPr lang="sr-Latn-BA" dirty="0" smtClean="0"/>
              <a:t>To su zahtjevi kojih se preduzeće treba pridržavati kako mu rezultati ne bi bili manji nego što bi mogli biti ili kako ne bi snosilo posljedice druge vrste. </a:t>
            </a:r>
            <a:endParaRPr lang="sr-Latn-BA" dirty="0"/>
          </a:p>
        </p:txBody>
      </p:sp>
    </p:spTree>
    <p:extLst>
      <p:ext uri="{BB962C8B-B14F-4D97-AF65-F5344CB8AC3E}">
        <p14:creationId xmlns:p14="http://schemas.microsoft.com/office/powerpoint/2010/main" val="5800992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BA" sz="2800" dirty="0" smtClean="0"/>
              <a:t>1.3.1. </a:t>
            </a:r>
            <a:r>
              <a:rPr lang="en-US" sz="2800" dirty="0"/>
              <a:t>Struktura kapitala i načela finansijske politike</a:t>
            </a:r>
            <a:endParaRPr lang="sr-Latn-BA" sz="2800" dirty="0"/>
          </a:p>
        </p:txBody>
      </p:sp>
      <p:sp>
        <p:nvSpPr>
          <p:cNvPr id="3" name="Content Placeholder 2"/>
          <p:cNvSpPr>
            <a:spLocks noGrp="1"/>
          </p:cNvSpPr>
          <p:nvPr>
            <p:ph idx="1"/>
          </p:nvPr>
        </p:nvSpPr>
        <p:spPr/>
        <p:txBody>
          <a:bodyPr>
            <a:normAutofit fontScale="92500"/>
          </a:bodyPr>
          <a:lstStyle/>
          <a:p>
            <a:r>
              <a:rPr lang="sr-Latn-BA" dirty="0" smtClean="0"/>
              <a:t>U teoriji optimiziranja strukture kapitala najčešće se vrši poštovanje načela finansijske politike.</a:t>
            </a:r>
          </a:p>
          <a:p>
            <a:r>
              <a:rPr lang="sr-Latn-BA" dirty="0" smtClean="0"/>
              <a:t>Finansijska struktura, a naročito struktura kapitala je u uskoj vezi sa pravnom formom.</a:t>
            </a:r>
          </a:p>
          <a:p>
            <a:r>
              <a:rPr lang="sr-Latn-BA" dirty="0" smtClean="0"/>
              <a:t>Struktura kapitala predstavlja sastav kapitala u pasivi prema vlasništvu iz čega su razvijena </a:t>
            </a:r>
            <a:r>
              <a:rPr lang="sr-Latn-BA" u="sng" dirty="0" smtClean="0"/>
              <a:t>vertikalna pravila finansiranja </a:t>
            </a:r>
            <a:r>
              <a:rPr lang="sr-Latn-BA" dirty="0" smtClean="0"/>
              <a:t>(optimizacija pasive sa aspektra ročnosti i vlasnika).</a:t>
            </a:r>
          </a:p>
          <a:p>
            <a:r>
              <a:rPr lang="sr-Latn-BA" dirty="0" smtClean="0"/>
              <a:t>Struktura kapitala je u vezi i sa načinom ulaganja u konkretne oblike imovine, te se traži i pokriće dijelova aktive odgovarajućim kapitalom – </a:t>
            </a:r>
            <a:r>
              <a:rPr lang="sr-Latn-BA" u="sng" dirty="0" smtClean="0"/>
              <a:t>horizontalna</a:t>
            </a:r>
            <a:r>
              <a:rPr lang="sr-Latn-BA" dirty="0" smtClean="0"/>
              <a:t> (klasična, zlatna ili sveta) </a:t>
            </a:r>
            <a:r>
              <a:rPr lang="sr-Latn-BA" u="sng" dirty="0" smtClean="0"/>
              <a:t>pravila finansiranja</a:t>
            </a:r>
            <a:r>
              <a:rPr lang="sr-Latn-BA" dirty="0" smtClean="0"/>
              <a:t>.</a:t>
            </a:r>
          </a:p>
          <a:p>
            <a:endParaRPr lang="sr-Cyrl-BA" dirty="0" smtClean="0">
              <a:solidFill>
                <a:schemeClr val="accent2">
                  <a:lumMod val="60000"/>
                  <a:lumOff val="40000"/>
                </a:schemeClr>
              </a:solidFill>
            </a:endParaRPr>
          </a:p>
        </p:txBody>
      </p:sp>
    </p:spTree>
    <p:extLst>
      <p:ext uri="{BB962C8B-B14F-4D97-AF65-F5344CB8AC3E}">
        <p14:creationId xmlns:p14="http://schemas.microsoft.com/office/powerpoint/2010/main" val="38269809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BA" sz="2800" dirty="0"/>
              <a:t>1.3.1. </a:t>
            </a:r>
            <a:r>
              <a:rPr lang="en-US" sz="2800" dirty="0"/>
              <a:t>Struktura kapitala i načela finansijske politike</a:t>
            </a:r>
            <a:endParaRPr lang="sr-Latn-BA" sz="2800" dirty="0"/>
          </a:p>
        </p:txBody>
      </p:sp>
      <p:sp>
        <p:nvSpPr>
          <p:cNvPr id="3" name="Content Placeholder 2"/>
          <p:cNvSpPr>
            <a:spLocks noGrp="1"/>
          </p:cNvSpPr>
          <p:nvPr>
            <p:ph idx="1"/>
          </p:nvPr>
        </p:nvSpPr>
        <p:spPr>
          <a:xfrm>
            <a:off x="680321" y="1919415"/>
            <a:ext cx="10448998" cy="4654379"/>
          </a:xfrm>
        </p:spPr>
        <p:txBody>
          <a:bodyPr>
            <a:normAutofit lnSpcReduction="10000"/>
          </a:bodyPr>
          <a:lstStyle/>
          <a:p>
            <a:pPr marL="0" indent="0">
              <a:buNone/>
            </a:pPr>
            <a:r>
              <a:rPr lang="sr-Latn-BA" dirty="0" smtClean="0"/>
              <a:t>Vertikalna pravila finansiranja</a:t>
            </a:r>
          </a:p>
          <a:p>
            <a:pPr marL="0" indent="0">
              <a:buNone/>
            </a:pPr>
            <a:r>
              <a:rPr lang="sr-Latn-BA" b="1" dirty="0" smtClean="0"/>
              <a:t>Rentabilnost</a:t>
            </a:r>
            <a:r>
              <a:rPr lang="sr-Latn-BA" dirty="0" smtClean="0"/>
              <a:t> – dok je cijena pozajmljenosg kapitala niža od stope prinosa na ukupan kapital, pomjeranjem struktiure kapitala u korist pozajmljenog raste rentabilnost sopstvenog kapitala. Idealnom kombinacijom pozajmljenog i sopstvenog kapitala postiže se maksimalna rentabilnost.</a:t>
            </a:r>
          </a:p>
          <a:p>
            <a:pPr marL="0" indent="0">
              <a:buNone/>
            </a:pPr>
            <a:r>
              <a:rPr lang="sr-Latn-BA" dirty="0" smtClean="0"/>
              <a:t>Visoka rentabilnost omogućava pomjeranje kapitala ka pozajmljenom.</a:t>
            </a:r>
          </a:p>
          <a:p>
            <a:pPr marL="0" indent="0">
              <a:buNone/>
            </a:pPr>
            <a:r>
              <a:rPr lang="sr-Latn-BA" b="1" dirty="0" smtClean="0"/>
              <a:t>Sigurnost</a:t>
            </a:r>
            <a:r>
              <a:rPr lang="sr-Latn-BA" dirty="0" smtClean="0"/>
              <a:t> – misli se na sigurnost povjerilaca u smislu naplate potraživanja, ne o roku dospijeća, već kad-tad, makar iz stečajne mase. Što je struktura kapitala pomjerenija u korist pozajmljenog kapitala, rizik je veći, a sigurnost manja.</a:t>
            </a:r>
          </a:p>
          <a:p>
            <a:pPr marL="0" indent="0">
              <a:buNone/>
            </a:pPr>
            <a:r>
              <a:rPr lang="sr-Latn-BA" b="1" dirty="0" smtClean="0"/>
              <a:t>Nezavisnost </a:t>
            </a:r>
            <a:r>
              <a:rPr lang="sr-Latn-BA" dirty="0" smtClean="0"/>
              <a:t>– radi se o autonomiji dužnika u vođenju finansijske politike, kao dijela poslovne politike. Autonomija je veća kada je sopstveni kapital preduzeća viši u strukturi kapitala.</a:t>
            </a:r>
          </a:p>
          <a:p>
            <a:pPr marL="0" indent="0">
              <a:buNone/>
            </a:pPr>
            <a:endParaRPr lang="sr-Latn-BA" dirty="0" smtClean="0"/>
          </a:p>
        </p:txBody>
      </p:sp>
    </p:spTree>
    <p:extLst>
      <p:ext uri="{BB962C8B-B14F-4D97-AF65-F5344CB8AC3E}">
        <p14:creationId xmlns:p14="http://schemas.microsoft.com/office/powerpoint/2010/main" val="74590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BA" sz="2800" dirty="0"/>
              <a:t>1.3.1. </a:t>
            </a:r>
            <a:r>
              <a:rPr lang="en-US" sz="2800" dirty="0"/>
              <a:t>Struktura kapitala i načela finansijske politike</a:t>
            </a:r>
            <a:endParaRPr lang="sr-Latn-BA" sz="2800" dirty="0"/>
          </a:p>
        </p:txBody>
      </p:sp>
      <p:sp>
        <p:nvSpPr>
          <p:cNvPr id="3" name="Content Placeholder 2"/>
          <p:cNvSpPr>
            <a:spLocks noGrp="1"/>
          </p:cNvSpPr>
          <p:nvPr>
            <p:ph idx="1"/>
          </p:nvPr>
        </p:nvSpPr>
        <p:spPr>
          <a:xfrm>
            <a:off x="680321" y="2067696"/>
            <a:ext cx="9613861" cy="4234249"/>
          </a:xfrm>
        </p:spPr>
        <p:txBody>
          <a:bodyPr>
            <a:normAutofit lnSpcReduction="10000"/>
          </a:bodyPr>
          <a:lstStyle/>
          <a:p>
            <a:pPr marL="0" indent="0">
              <a:buNone/>
            </a:pPr>
            <a:r>
              <a:rPr lang="sr-Latn-BA" u="sng" dirty="0" smtClean="0"/>
              <a:t>Vertikalna pravila finansiranja</a:t>
            </a:r>
          </a:p>
          <a:p>
            <a:pPr marL="0" indent="0">
              <a:buNone/>
            </a:pPr>
            <a:r>
              <a:rPr lang="sr-Latn-BA" b="1" dirty="0" smtClean="0"/>
              <a:t>Elastičnost</a:t>
            </a:r>
            <a:r>
              <a:rPr lang="sr-Latn-BA" dirty="0" smtClean="0"/>
              <a:t> – finansijska elastičnost odnosi se na mogućnost pribavljanja kapitala i ona pada sa rastom pozajmljenosg kapitala u strukturi kapitala.</a:t>
            </a:r>
          </a:p>
          <a:p>
            <a:pPr marL="0" indent="0">
              <a:buNone/>
            </a:pPr>
            <a:r>
              <a:rPr lang="sr-Latn-BA" b="1" dirty="0" smtClean="0"/>
              <a:t>Struktura (organski sastav) sredstava </a:t>
            </a:r>
            <a:r>
              <a:rPr lang="sr-Latn-BA" dirty="0" smtClean="0"/>
              <a:t>– struktura sredstava je odnos stalne i obrtne imovine. Što je struktura imovine pomjerenija ka stalnoj imovini, struktura kapitala treba da bude pomjerenija ka sopstvenom kapitalu.</a:t>
            </a:r>
          </a:p>
          <a:p>
            <a:pPr marL="0" indent="0">
              <a:buNone/>
            </a:pPr>
            <a:r>
              <a:rPr lang="sr-Latn-BA" b="1" dirty="0" smtClean="0"/>
              <a:t>Likvidnost</a:t>
            </a:r>
            <a:r>
              <a:rPr lang="sr-Latn-BA" dirty="0" smtClean="0"/>
              <a:t> – permanentna likvidnost dozvoljava pomjeranje strukture kapitalam ka pozajmljenom kapitalu.</a:t>
            </a:r>
          </a:p>
          <a:p>
            <a:pPr marL="0" indent="0">
              <a:buNone/>
            </a:pPr>
            <a:r>
              <a:rPr lang="sr-Latn-BA" b="1" dirty="0" smtClean="0"/>
              <a:t>Inflacija</a:t>
            </a:r>
            <a:r>
              <a:rPr lang="sr-Latn-BA" dirty="0" smtClean="0"/>
              <a:t> – visoka inflacija zahtijeva pomjeranje strukture kapitala ka sopstvenom kapitalu.</a:t>
            </a:r>
          </a:p>
          <a:p>
            <a:pPr marL="0" indent="0">
              <a:buNone/>
            </a:pPr>
            <a:endParaRPr lang="sr-Cyrl-BA" dirty="0" smtClean="0"/>
          </a:p>
        </p:txBody>
      </p:sp>
    </p:spTree>
    <p:extLst>
      <p:ext uri="{BB962C8B-B14F-4D97-AF65-F5344CB8AC3E}">
        <p14:creationId xmlns:p14="http://schemas.microsoft.com/office/powerpoint/2010/main" val="31245228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BA" sz="2800" dirty="0"/>
              <a:t>1.3.1. </a:t>
            </a:r>
            <a:r>
              <a:rPr lang="en-US" sz="2800" dirty="0"/>
              <a:t>Struktura kapitala i načela finansijske politike</a:t>
            </a:r>
            <a:endParaRPr lang="sr-Latn-BA" sz="2800" dirty="0"/>
          </a:p>
        </p:txBody>
      </p:sp>
      <p:sp>
        <p:nvSpPr>
          <p:cNvPr id="3" name="Content Placeholder 2"/>
          <p:cNvSpPr>
            <a:spLocks noGrp="1"/>
          </p:cNvSpPr>
          <p:nvPr>
            <p:ph idx="1"/>
          </p:nvPr>
        </p:nvSpPr>
        <p:spPr>
          <a:xfrm>
            <a:off x="680321" y="1834166"/>
            <a:ext cx="9930014" cy="4822007"/>
          </a:xfrm>
        </p:spPr>
        <p:txBody>
          <a:bodyPr>
            <a:normAutofit fontScale="92500" lnSpcReduction="10000"/>
          </a:bodyPr>
          <a:lstStyle/>
          <a:p>
            <a:pPr marL="0" indent="0">
              <a:buNone/>
            </a:pPr>
            <a:r>
              <a:rPr lang="en-US" u="sng" dirty="0"/>
              <a:t>Horizontalna pravila finansiranja</a:t>
            </a:r>
          </a:p>
          <a:p>
            <a:pPr marL="0" indent="0">
              <a:buNone/>
            </a:pPr>
            <a:r>
              <a:rPr lang="en-US" b="1" dirty="0"/>
              <a:t>Zlatno bankarsko pravilo</a:t>
            </a:r>
            <a:r>
              <a:rPr lang="en-US" dirty="0"/>
              <a:t> glasi: kredit koji neka banka može dati, a da ne dođe u opasnost od izvršavanja obaveza, mora odgovarati kreditu koji banka uživa po iznosu i kvalitetu (rokovima dospijeća).</a:t>
            </a:r>
          </a:p>
          <a:p>
            <a:pPr marL="0" indent="0">
              <a:buNone/>
            </a:pPr>
            <a:r>
              <a:rPr lang="en-US" b="1" dirty="0"/>
              <a:t>Zlatna bilansna pravila  </a:t>
            </a:r>
            <a:r>
              <a:rPr lang="en-US" dirty="0"/>
              <a:t>obuhvataju samo dugoročno uložena sredstva i dugoročne izvore finansiranja.</a:t>
            </a:r>
          </a:p>
          <a:p>
            <a:pPr marL="0" indent="0">
              <a:buNone/>
            </a:pPr>
            <a:r>
              <a:rPr lang="en-US" dirty="0"/>
              <a:t>Ako postoji jednakost između dugoročnih izvora finansiranja i dugoročno vezanih sredstava, </a:t>
            </a:r>
            <a:r>
              <a:rPr lang="en-US" dirty="0" smtClean="0"/>
              <a:t>automat</a:t>
            </a:r>
            <a:r>
              <a:rPr lang="sr-Latn-BA" dirty="0" smtClean="0"/>
              <a:t>sk</a:t>
            </a:r>
            <a:r>
              <a:rPr lang="en-US" dirty="0" smtClean="0"/>
              <a:t>i </a:t>
            </a:r>
            <a:r>
              <a:rPr lang="en-US" dirty="0"/>
              <a:t>postoji jednakost između kratkoročnih izvora finansiranja i kratkoročno vezanih sredstava plus gotovina.</a:t>
            </a:r>
          </a:p>
          <a:p>
            <a:pPr marL="0" indent="0">
              <a:buNone/>
            </a:pPr>
            <a:r>
              <a:rPr lang="en-US" b="1" dirty="0"/>
              <a:t>Zlatno bilansno pravilo u užem smislu </a:t>
            </a:r>
            <a:r>
              <a:rPr lang="en-US" dirty="0"/>
              <a:t>zahtijeva da dugoročni izvori finansiranja budu jednaki dugoročno vezanim sredstvima.  Pod dugoročno vezanim sredstvima smatraju se samo osnovna sredstva.</a:t>
            </a:r>
          </a:p>
          <a:p>
            <a:pPr marL="0" indent="0">
              <a:buNone/>
            </a:pPr>
            <a:r>
              <a:rPr lang="en-US" b="1" dirty="0"/>
              <a:t>Zlatno bilansno pravilo u širem smislu </a:t>
            </a:r>
            <a:r>
              <a:rPr lang="en-US" dirty="0"/>
              <a:t>– ista je definicija, ali u dugoročno vezana sredstva pored osnovnih sredstava spadaju i trajna tj. stalna obrtna </a:t>
            </a:r>
            <a:r>
              <a:rPr lang="en-US" dirty="0" smtClean="0"/>
              <a:t>sredstv</a:t>
            </a:r>
            <a:r>
              <a:rPr lang="sr-Latn-BA" dirty="0" smtClean="0"/>
              <a:t>a.</a:t>
            </a:r>
            <a:endParaRPr lang="sr-Cyrl-BA" dirty="0" smtClean="0"/>
          </a:p>
        </p:txBody>
      </p:sp>
    </p:spTree>
    <p:extLst>
      <p:ext uri="{BB962C8B-B14F-4D97-AF65-F5344CB8AC3E}">
        <p14:creationId xmlns:p14="http://schemas.microsoft.com/office/powerpoint/2010/main" val="35751494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BA" sz="2800" dirty="0" smtClean="0"/>
              <a:t>1.3.2. </a:t>
            </a:r>
            <a:r>
              <a:rPr lang="en-US" sz="2800" dirty="0"/>
              <a:t>Struktura kapitala i pravne forme preduzeća</a:t>
            </a:r>
            <a:endParaRPr lang="sr-Cyrl-BA" sz="2800" dirty="0"/>
          </a:p>
        </p:txBody>
      </p:sp>
      <p:sp>
        <p:nvSpPr>
          <p:cNvPr id="3" name="Content Placeholder 2"/>
          <p:cNvSpPr>
            <a:spLocks noGrp="1"/>
          </p:cNvSpPr>
          <p:nvPr>
            <p:ph idx="1"/>
          </p:nvPr>
        </p:nvSpPr>
        <p:spPr>
          <a:xfrm>
            <a:off x="782595" y="2108886"/>
            <a:ext cx="9511587" cy="3827303"/>
          </a:xfrm>
        </p:spPr>
        <p:txBody>
          <a:bodyPr/>
          <a:lstStyle/>
          <a:p>
            <a:r>
              <a:rPr lang="sr-Latn-BA" dirty="0"/>
              <a:t>Pravne forme preduzeća utiču na strukturu kapitala dvojako:</a:t>
            </a:r>
          </a:p>
          <a:p>
            <a:r>
              <a:rPr lang="sr-Latn-BA" dirty="0"/>
              <a:t>Kroz strukturu sopstvenog </a:t>
            </a:r>
            <a:r>
              <a:rPr lang="sr-Latn-BA" dirty="0" smtClean="0"/>
              <a:t>kapitala;</a:t>
            </a:r>
            <a:endParaRPr lang="sr-Latn-BA" dirty="0"/>
          </a:p>
          <a:p>
            <a:r>
              <a:rPr lang="sr-Latn-BA" dirty="0"/>
              <a:t>Kroz vlasničku strukturu.</a:t>
            </a:r>
          </a:p>
          <a:p>
            <a:endParaRPr lang="sr-Latn-BA" dirty="0"/>
          </a:p>
          <a:p>
            <a:r>
              <a:rPr lang="sr-Latn-BA" dirty="0"/>
              <a:t>Forma društva kapitala, a naročito akcionarskih društava ima razvijeniju strukturu kapitala u pasivi.</a:t>
            </a:r>
          </a:p>
          <a:p>
            <a:endParaRPr lang="sr-Latn-BA" dirty="0"/>
          </a:p>
        </p:txBody>
      </p:sp>
    </p:spTree>
    <p:extLst>
      <p:ext uri="{BB962C8B-B14F-4D97-AF65-F5344CB8AC3E}">
        <p14:creationId xmlns:p14="http://schemas.microsoft.com/office/powerpoint/2010/main" val="30846755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753" y="628650"/>
            <a:ext cx="9737430" cy="1638300"/>
          </a:xfrm>
        </p:spPr>
        <p:txBody>
          <a:bodyPr>
            <a:noAutofit/>
          </a:bodyPr>
          <a:lstStyle/>
          <a:p>
            <a:r>
              <a:rPr lang="sr-Cyrl-BA" sz="3200" dirty="0" smtClean="0"/>
              <a:t>1.4. </a:t>
            </a:r>
            <a:r>
              <a:rPr lang="en-US" sz="2800" dirty="0"/>
              <a:t>Dileme organizacije preduzeća</a:t>
            </a:r>
            <a:br>
              <a:rPr lang="en-US" sz="2800" dirty="0"/>
            </a:br>
            <a:r>
              <a:rPr lang="en-US" sz="2800" dirty="0"/>
              <a:t>1.4.1. Nastanak holding preduzeća u razvijenim zemljama</a:t>
            </a:r>
            <a:br>
              <a:rPr lang="en-US" sz="2800" dirty="0"/>
            </a:br>
            <a:endParaRPr lang="sr-Latn-BA" sz="2800" dirty="0"/>
          </a:p>
        </p:txBody>
      </p:sp>
      <p:sp>
        <p:nvSpPr>
          <p:cNvPr id="3" name="Content Placeholder 2"/>
          <p:cNvSpPr>
            <a:spLocks noGrp="1"/>
          </p:cNvSpPr>
          <p:nvPr>
            <p:ph idx="1"/>
          </p:nvPr>
        </p:nvSpPr>
        <p:spPr>
          <a:xfrm>
            <a:off x="556753" y="2065023"/>
            <a:ext cx="9613861" cy="4096879"/>
          </a:xfrm>
        </p:spPr>
        <p:txBody>
          <a:bodyPr>
            <a:normAutofit/>
          </a:bodyPr>
          <a:lstStyle/>
          <a:p>
            <a:r>
              <a:rPr lang="sr-Latn-BA" dirty="0"/>
              <a:t>Razlikujemo finansijski i proizvodni holding.</a:t>
            </a:r>
          </a:p>
          <a:p>
            <a:r>
              <a:rPr lang="sr-Latn-BA" dirty="0"/>
              <a:t>Specifičnosti:</a:t>
            </a:r>
          </a:p>
          <a:p>
            <a:r>
              <a:rPr lang="sr-Latn-BA" dirty="0"/>
              <a:t>Odvajanje dijela preduzeća u preduzeće-kćerku;</a:t>
            </a:r>
          </a:p>
          <a:p>
            <a:r>
              <a:rPr lang="sr-Latn-BA" dirty="0"/>
              <a:t>Integracija manjih preduzeća u velika (vertikalna </a:t>
            </a:r>
            <a:r>
              <a:rPr lang="sr-Latn-BA" dirty="0" smtClean="0"/>
              <a:t>i </a:t>
            </a:r>
            <a:r>
              <a:rPr lang="sr-Latn-BA" dirty="0"/>
              <a:t>horizontalna integracija);</a:t>
            </a:r>
          </a:p>
          <a:p>
            <a:r>
              <a:rPr lang="sr-Latn-BA" dirty="0"/>
              <a:t>Kapital preduzeća – kćerke;</a:t>
            </a:r>
          </a:p>
          <a:p>
            <a:r>
              <a:rPr lang="sr-Latn-BA" dirty="0"/>
              <a:t>Funkcije holdinga: razvojna, finansijska i kadrovska funkcija.</a:t>
            </a:r>
          </a:p>
        </p:txBody>
      </p:sp>
    </p:spTree>
    <p:extLst>
      <p:ext uri="{BB962C8B-B14F-4D97-AF65-F5344CB8AC3E}">
        <p14:creationId xmlns:p14="http://schemas.microsoft.com/office/powerpoint/2010/main" val="10950957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BA" sz="2800" dirty="0" smtClean="0"/>
              <a:t>1.4.2. </a:t>
            </a:r>
            <a:r>
              <a:rPr lang="sr-Latn-BA" sz="2800" dirty="0" smtClean="0"/>
              <a:t>Nastanak segmenata poslovanja</a:t>
            </a:r>
            <a:endParaRPr lang="sr-Latn-BA" sz="2800" dirty="0"/>
          </a:p>
        </p:txBody>
      </p:sp>
      <p:sp>
        <p:nvSpPr>
          <p:cNvPr id="3" name="Content Placeholder 2"/>
          <p:cNvSpPr>
            <a:spLocks noGrp="1"/>
          </p:cNvSpPr>
          <p:nvPr>
            <p:ph idx="1"/>
          </p:nvPr>
        </p:nvSpPr>
        <p:spPr>
          <a:xfrm>
            <a:off x="556753" y="2065023"/>
            <a:ext cx="9613861" cy="4105117"/>
          </a:xfrm>
        </p:spPr>
        <p:txBody>
          <a:bodyPr>
            <a:normAutofit/>
          </a:bodyPr>
          <a:lstStyle/>
          <a:p>
            <a:r>
              <a:rPr lang="sr-Latn-BA" dirty="0" smtClean="0"/>
              <a:t>Organizovanje segmenata sračunato je sa rizicima sa kojima je povezano poslovanje pojedinih dijelova preduzeća.</a:t>
            </a:r>
          </a:p>
          <a:p>
            <a:r>
              <a:rPr lang="sr-Latn-BA" dirty="0" smtClean="0"/>
              <a:t>Pri davanju statusa segmenta dijelu preduzeća sagledavaju se:</a:t>
            </a:r>
          </a:p>
          <a:p>
            <a:r>
              <a:rPr lang="sr-Latn-BA" dirty="0" smtClean="0"/>
              <a:t>Djelatnost dijela preduzeća;</a:t>
            </a:r>
          </a:p>
          <a:p>
            <a:r>
              <a:rPr lang="sr-Latn-BA" dirty="0" smtClean="0"/>
              <a:t>Kupci učinaka preduzeća;</a:t>
            </a:r>
          </a:p>
          <a:p>
            <a:r>
              <a:rPr lang="sr-Latn-BA" dirty="0" smtClean="0"/>
              <a:t>Veličina i značajnost dijela preduzeća;</a:t>
            </a:r>
          </a:p>
          <a:p>
            <a:r>
              <a:rPr lang="sr-Latn-BA" dirty="0" smtClean="0"/>
              <a:t>Zaokruženost dijela preduzeća.</a:t>
            </a:r>
          </a:p>
          <a:p>
            <a:endParaRPr lang="sr-Latn-BA" dirty="0" smtClean="0"/>
          </a:p>
        </p:txBody>
      </p:sp>
    </p:spTree>
    <p:extLst>
      <p:ext uri="{BB962C8B-B14F-4D97-AF65-F5344CB8AC3E}">
        <p14:creationId xmlns:p14="http://schemas.microsoft.com/office/powerpoint/2010/main" val="3924320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a:t>1. PREDUZEĆE KAO SISTEM</a:t>
            </a:r>
            <a:r>
              <a:rPr lang="sr-Cyrl-BA" sz="3200" b="1" dirty="0" smtClean="0"/>
              <a:t/>
            </a:r>
            <a:br>
              <a:rPr lang="sr-Cyrl-BA" sz="3200" b="1" dirty="0" smtClean="0"/>
            </a:br>
            <a:endParaRPr lang="sr-Latn-BA" sz="3200" b="1" dirty="0"/>
          </a:p>
        </p:txBody>
      </p:sp>
      <p:sp>
        <p:nvSpPr>
          <p:cNvPr id="3" name="Content Placeholder 2"/>
          <p:cNvSpPr>
            <a:spLocks noGrp="1"/>
          </p:cNvSpPr>
          <p:nvPr>
            <p:ph idx="1"/>
          </p:nvPr>
        </p:nvSpPr>
        <p:spPr>
          <a:xfrm>
            <a:off x="510746" y="1952368"/>
            <a:ext cx="10050161" cy="4654377"/>
          </a:xfrm>
        </p:spPr>
        <p:txBody>
          <a:bodyPr>
            <a:normAutofit fontScale="92500"/>
          </a:bodyPr>
          <a:lstStyle/>
          <a:p>
            <a:r>
              <a:rPr lang="sr-Latn-BA" dirty="0" smtClean="0"/>
              <a:t>Sa stanovišta teorije, preduzeće se može posmatrati kao sistem, odnosno skup elemenata koji čine sadržaj sistema, a veze između elemenata omogućavaju ostvarenje ciljeva sistema.</a:t>
            </a:r>
          </a:p>
          <a:p>
            <a:r>
              <a:rPr lang="sr-Latn-BA" dirty="0" smtClean="0"/>
              <a:t>Preduzeće je veoma kompleksan, dinamičan, otvoren i stohastičan sistem u kom se nastoji postići efikasnost, uspješnost, pravednost, integritet, te unutrašnji i vanjski interes za njegovo trajno poslovanje.</a:t>
            </a:r>
          </a:p>
          <a:p>
            <a:r>
              <a:rPr lang="sr-Latn-BA" dirty="0" smtClean="0"/>
              <a:t>Zadaci u poslovnom sistemu su:</a:t>
            </a:r>
          </a:p>
          <a:p>
            <a:r>
              <a:rPr lang="sr-Latn-BA" dirty="0" smtClean="0"/>
              <a:t>Kontinuirano njegovati viziju, svrhu i osnovne ciljeve sistema, te strateške ciljeve;</a:t>
            </a:r>
          </a:p>
          <a:p>
            <a:r>
              <a:rPr lang="sr-Latn-BA" dirty="0" smtClean="0"/>
              <a:t>Postaviti organizacionu strukturu i pravila o ciljnom djelovanju sistema;</a:t>
            </a:r>
          </a:p>
          <a:p>
            <a:r>
              <a:rPr lang="sr-Latn-BA" dirty="0" smtClean="0"/>
              <a:t>Planirati načine za ostvarenje ciljeva i </a:t>
            </a:r>
          </a:p>
          <a:p>
            <a:r>
              <a:rPr lang="sr-Latn-BA" dirty="0" smtClean="0"/>
              <a:t>Neprekidno pratiti i nadzirati ostvarenje ciljeva.</a:t>
            </a:r>
          </a:p>
        </p:txBody>
      </p:sp>
    </p:spTree>
    <p:extLst>
      <p:ext uri="{BB962C8B-B14F-4D97-AF65-F5344CB8AC3E}">
        <p14:creationId xmlns:p14="http://schemas.microsoft.com/office/powerpoint/2010/main" val="12168819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225" y="638175"/>
            <a:ext cx="9636957" cy="1363619"/>
          </a:xfrm>
        </p:spPr>
        <p:txBody>
          <a:bodyPr>
            <a:noAutofit/>
          </a:bodyPr>
          <a:lstStyle/>
          <a:p>
            <a:r>
              <a:rPr lang="sr-Cyrl-BA" sz="2800" dirty="0" smtClean="0"/>
              <a:t>1.4.3. </a:t>
            </a:r>
            <a:r>
              <a:rPr lang="sr-Latn-BA" sz="2800" dirty="0" smtClean="0"/>
              <a:t>Prednosti i nedostaci organizacije preduzeća po principima zavisnog preduzeća i segmenta poslovanja</a:t>
            </a:r>
            <a:br>
              <a:rPr lang="sr-Latn-BA" sz="2800" dirty="0" smtClean="0"/>
            </a:br>
            <a:endParaRPr lang="sr-Latn-BA" sz="2800" dirty="0"/>
          </a:p>
        </p:txBody>
      </p:sp>
      <p:sp>
        <p:nvSpPr>
          <p:cNvPr id="3" name="Content Placeholder 2"/>
          <p:cNvSpPr>
            <a:spLocks noGrp="1"/>
          </p:cNvSpPr>
          <p:nvPr>
            <p:ph idx="1"/>
          </p:nvPr>
        </p:nvSpPr>
        <p:spPr>
          <a:xfrm>
            <a:off x="556753" y="2065023"/>
            <a:ext cx="9613861" cy="4195733"/>
          </a:xfrm>
        </p:spPr>
        <p:txBody>
          <a:bodyPr>
            <a:normAutofit/>
          </a:bodyPr>
          <a:lstStyle/>
          <a:p>
            <a:r>
              <a:rPr lang="sr-Latn-BA" dirty="0" smtClean="0"/>
              <a:t>Stepen odgovornosti;</a:t>
            </a:r>
          </a:p>
          <a:p>
            <a:r>
              <a:rPr lang="sr-Latn-BA" dirty="0" smtClean="0"/>
              <a:t>Stepen decentralizacije, funkcije prodaje, nabavke, finansija, računovodstva i kadrova;</a:t>
            </a:r>
          </a:p>
          <a:p>
            <a:r>
              <a:rPr lang="sr-Latn-BA" dirty="0" smtClean="0"/>
              <a:t>Pokrivanje troškova (rashoda) na vrhu preduzeća;</a:t>
            </a:r>
          </a:p>
          <a:p>
            <a:r>
              <a:rPr lang="sr-Latn-BA" dirty="0" smtClean="0"/>
              <a:t>Poresko opterećenje;</a:t>
            </a:r>
          </a:p>
          <a:p>
            <a:r>
              <a:rPr lang="sr-Latn-BA" dirty="0" smtClean="0"/>
              <a:t>Dekoncentracija novčanih sredstava.</a:t>
            </a:r>
          </a:p>
          <a:p>
            <a:pPr marL="0" indent="0">
              <a:buNone/>
            </a:pPr>
            <a:endParaRPr lang="sr-Latn-BA" dirty="0" smtClean="0"/>
          </a:p>
        </p:txBody>
      </p:sp>
    </p:spTree>
    <p:extLst>
      <p:ext uri="{BB962C8B-B14F-4D97-AF65-F5344CB8AC3E}">
        <p14:creationId xmlns:p14="http://schemas.microsoft.com/office/powerpoint/2010/main" val="28972984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BA" sz="3200" dirty="0" smtClean="0"/>
              <a:t>1.5. </a:t>
            </a:r>
            <a:r>
              <a:rPr lang="sr-Latn-BA" sz="3200" dirty="0" smtClean="0"/>
              <a:t>Međuuslovljenost preduzeća i okruženja</a:t>
            </a:r>
            <a:endParaRPr lang="sr-Latn-BA" sz="3200" dirty="0"/>
          </a:p>
        </p:txBody>
      </p:sp>
      <p:sp>
        <p:nvSpPr>
          <p:cNvPr id="3" name="Content Placeholder 2"/>
          <p:cNvSpPr>
            <a:spLocks noGrp="1"/>
          </p:cNvSpPr>
          <p:nvPr>
            <p:ph idx="1"/>
          </p:nvPr>
        </p:nvSpPr>
        <p:spPr>
          <a:xfrm>
            <a:off x="680321" y="1919416"/>
            <a:ext cx="9905301" cy="4646141"/>
          </a:xfrm>
        </p:spPr>
        <p:txBody>
          <a:bodyPr>
            <a:normAutofit/>
          </a:bodyPr>
          <a:lstStyle/>
          <a:p>
            <a:r>
              <a:rPr lang="sr-Latn-BA" dirty="0"/>
              <a:t>Okruženje preduzeća može biti relativno statičko, ograničeno dinamičko i ekstremno dinamičko.</a:t>
            </a:r>
          </a:p>
          <a:p>
            <a:endParaRPr lang="sr-Latn-BA" dirty="0"/>
          </a:p>
          <a:p>
            <a:r>
              <a:rPr lang="sr-Latn-BA" dirty="0"/>
              <a:t>Finansijski sistem čini ukupnost ponude i tražnje novčanih sredstava, finansijskih instrumenata, raznih finansijskih institucija, tokova kretanja novčanih sredstava i finansijskih tehnika koji regulisani pravnom regulativom omogućavaju trgovanje novcem i kapitalom određujući cijene finansijskih proizvoda (prije svega kamata i očekivanja u budućnosti).</a:t>
            </a:r>
          </a:p>
          <a:p>
            <a:endParaRPr lang="sr-Latn-BA" dirty="0"/>
          </a:p>
        </p:txBody>
      </p:sp>
    </p:spTree>
    <p:extLst>
      <p:ext uri="{BB962C8B-B14F-4D97-AF65-F5344CB8AC3E}">
        <p14:creationId xmlns:p14="http://schemas.microsoft.com/office/powerpoint/2010/main" val="3377387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BA" sz="2800" dirty="0"/>
              <a:t>1.5.1. </a:t>
            </a:r>
            <a:r>
              <a:rPr lang="sr-Latn-BA" sz="2800" dirty="0" smtClean="0"/>
              <a:t>Privredni i finansijski sistem</a:t>
            </a:r>
            <a:endParaRPr lang="sr-Latn-BA" sz="3200" dirty="0"/>
          </a:p>
        </p:txBody>
      </p:sp>
      <p:sp>
        <p:nvSpPr>
          <p:cNvPr id="3" name="Content Placeholder 2"/>
          <p:cNvSpPr>
            <a:spLocks noGrp="1"/>
          </p:cNvSpPr>
          <p:nvPr>
            <p:ph idx="1"/>
          </p:nvPr>
        </p:nvSpPr>
        <p:spPr>
          <a:xfrm>
            <a:off x="420131" y="2001794"/>
            <a:ext cx="10280820" cy="4679092"/>
          </a:xfrm>
        </p:spPr>
        <p:txBody>
          <a:bodyPr>
            <a:normAutofit lnSpcReduction="10000"/>
          </a:bodyPr>
          <a:lstStyle/>
          <a:p>
            <a:r>
              <a:rPr lang="sr-Latn-BA" dirty="0" smtClean="0"/>
              <a:t>Finansijski sistem je jedan od najvažnijih dijelova privrednog (ekonomskog) sistema s kojim mora da čini skladnu cjelinu.</a:t>
            </a:r>
          </a:p>
          <a:p>
            <a:r>
              <a:rPr lang="sr-Latn-BA" dirty="0" smtClean="0"/>
              <a:t>Prikupljajući novčanu štednju finansijski sistem zemlje omogućava koncentraciju i prenos kapitala onim subjektima koji imaju ideje i projekte.</a:t>
            </a:r>
          </a:p>
          <a:p>
            <a:r>
              <a:rPr lang="sr-Latn-BA" dirty="0" smtClean="0"/>
              <a:t>Opšteprihvaćen je stav da zemlje sa razvijenim (snažnim i sofisticiranim) finansijskim institucijama i tržištima brže rastu.</a:t>
            </a:r>
          </a:p>
          <a:p>
            <a:r>
              <a:rPr lang="sr-Latn-BA" dirty="0" smtClean="0"/>
              <a:t>Osim efikasnosti, za razvoj ekonomije je potrebna i stabilnost finansijskog sistema.</a:t>
            </a:r>
          </a:p>
          <a:p>
            <a:r>
              <a:rPr lang="sr-Latn-BA" dirty="0" smtClean="0"/>
              <a:t>Osnovne nestabilnosti finansijskog sistema su: panika u bankarstvu, berzanski krah i nestabilnost cijena.</a:t>
            </a:r>
          </a:p>
          <a:p>
            <a:r>
              <a:rPr lang="sr-Latn-BA" dirty="0" smtClean="0"/>
              <a:t>Finansijski sistem neposredno utiče na smjer, dinamiku i strukturu nacionalne ekonomije.</a:t>
            </a:r>
          </a:p>
          <a:p>
            <a:endParaRPr lang="sr-Cyrl-BA" dirty="0" smtClean="0"/>
          </a:p>
        </p:txBody>
      </p:sp>
    </p:spTree>
    <p:extLst>
      <p:ext uri="{BB962C8B-B14F-4D97-AF65-F5344CB8AC3E}">
        <p14:creationId xmlns:p14="http://schemas.microsoft.com/office/powerpoint/2010/main" val="38540081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BA" sz="2800" dirty="0"/>
              <a:t>1.5.1. </a:t>
            </a:r>
            <a:r>
              <a:rPr lang="sr-Latn-BA" sz="2800" dirty="0"/>
              <a:t>Privredni i finansijski sistem</a:t>
            </a:r>
            <a:endParaRPr lang="sr-Cyrl-BA" sz="2800" dirty="0"/>
          </a:p>
        </p:txBody>
      </p:sp>
      <p:sp>
        <p:nvSpPr>
          <p:cNvPr id="3" name="Content Placeholder 2"/>
          <p:cNvSpPr>
            <a:spLocks noGrp="1"/>
          </p:cNvSpPr>
          <p:nvPr>
            <p:ph idx="1"/>
          </p:nvPr>
        </p:nvSpPr>
        <p:spPr>
          <a:xfrm>
            <a:off x="593125" y="1968842"/>
            <a:ext cx="9701058" cy="4889157"/>
          </a:xfrm>
        </p:spPr>
        <p:txBody>
          <a:bodyPr/>
          <a:lstStyle/>
          <a:p>
            <a:pPr marL="0" indent="0" algn="ctr">
              <a:buNone/>
            </a:pPr>
            <a:r>
              <a:rPr lang="sr-Latn-BA" dirty="0" smtClean="0"/>
              <a:t>Tokovi u okviru savremene ekonomije</a:t>
            </a:r>
            <a:endParaRPr lang="sr-Cyrl-BA" dirty="0" smtClean="0"/>
          </a:p>
          <a:p>
            <a:endParaRPr lang="sr-Latn-BA" dirty="0"/>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8502" y="2465172"/>
            <a:ext cx="7012460" cy="4273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881109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BA" sz="2800" dirty="0"/>
              <a:t>1.5.1. </a:t>
            </a:r>
            <a:r>
              <a:rPr lang="sr-Latn-BA" sz="2800" dirty="0"/>
              <a:t>Privredni i finansijski sistem</a:t>
            </a:r>
            <a:endParaRPr lang="sr-Cyrl-BA" sz="2800" dirty="0"/>
          </a:p>
        </p:txBody>
      </p:sp>
      <p:sp>
        <p:nvSpPr>
          <p:cNvPr id="3" name="Content Placeholder 2"/>
          <p:cNvSpPr>
            <a:spLocks noGrp="1"/>
          </p:cNvSpPr>
          <p:nvPr>
            <p:ph idx="1"/>
          </p:nvPr>
        </p:nvSpPr>
        <p:spPr>
          <a:xfrm>
            <a:off x="593125" y="1968842"/>
            <a:ext cx="9701058" cy="4889157"/>
          </a:xfrm>
        </p:spPr>
        <p:txBody>
          <a:bodyPr/>
          <a:lstStyle/>
          <a:p>
            <a:pPr marL="0" indent="0">
              <a:buNone/>
            </a:pPr>
            <a:r>
              <a:rPr lang="sr-Latn-BA" dirty="0"/>
              <a:t>Tipičan ciklus trošenja investicija pojedinaca (domaćinstsva)</a:t>
            </a:r>
          </a:p>
        </p:txBody>
      </p:sp>
      <p:pic>
        <p:nvPicPr>
          <p:cNvPr id="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75935" y="2717715"/>
            <a:ext cx="6649816" cy="3592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633098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sr-Latn-BA" sz="2800" dirty="0"/>
              <a:t>Uloga finansijskog sistema u ekonomiji</a:t>
            </a:r>
          </a:p>
        </p:txBody>
      </p:sp>
      <p:grpSp>
        <p:nvGrpSpPr>
          <p:cNvPr id="20" name="Group 19"/>
          <p:cNvGrpSpPr/>
          <p:nvPr/>
        </p:nvGrpSpPr>
        <p:grpSpPr>
          <a:xfrm>
            <a:off x="1031527" y="2148485"/>
            <a:ext cx="10934524" cy="4240030"/>
            <a:chOff x="750861" y="1785926"/>
            <a:chExt cx="7964543" cy="4357718"/>
          </a:xfrm>
        </p:grpSpPr>
        <p:grpSp>
          <p:nvGrpSpPr>
            <p:cNvPr id="21" name="Group 20"/>
            <p:cNvGrpSpPr/>
            <p:nvPr/>
          </p:nvGrpSpPr>
          <p:grpSpPr>
            <a:xfrm>
              <a:off x="2214546" y="1785926"/>
              <a:ext cx="4786346" cy="2500330"/>
              <a:chOff x="2214546" y="2000240"/>
              <a:chExt cx="4786346" cy="2500330"/>
            </a:xfrm>
          </p:grpSpPr>
          <p:sp>
            <p:nvSpPr>
              <p:cNvPr id="28" name="Rectangle 27"/>
              <p:cNvSpPr/>
              <p:nvPr/>
            </p:nvSpPr>
            <p:spPr>
              <a:xfrm>
                <a:off x="2214546" y="2000240"/>
                <a:ext cx="4786346" cy="642942"/>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sr-Latn-BA" sz="2400" dirty="0" smtClean="0"/>
                  <a:t>EKONOMIJA</a:t>
                </a:r>
                <a:endParaRPr lang="en-US" sz="2400" dirty="0"/>
              </a:p>
            </p:txBody>
          </p:sp>
          <p:sp>
            <p:nvSpPr>
              <p:cNvPr id="29" name="Rectangle 28"/>
              <p:cNvSpPr/>
              <p:nvPr/>
            </p:nvSpPr>
            <p:spPr>
              <a:xfrm>
                <a:off x="2214546" y="2928934"/>
                <a:ext cx="4786346" cy="642942"/>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sr-Latn-BA" sz="2400" dirty="0" smtClean="0"/>
                  <a:t>FINANSIJSKA EKONOMIJA</a:t>
                </a:r>
                <a:endParaRPr lang="en-US" sz="2400" dirty="0"/>
              </a:p>
            </p:txBody>
          </p:sp>
          <p:sp>
            <p:nvSpPr>
              <p:cNvPr id="30" name="Rectangle 29"/>
              <p:cNvSpPr/>
              <p:nvPr/>
            </p:nvSpPr>
            <p:spPr>
              <a:xfrm>
                <a:off x="2214546" y="3857628"/>
                <a:ext cx="4786346" cy="642942"/>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sr-Latn-BA" sz="2400" dirty="0" smtClean="0"/>
                  <a:t>FINANSIJSKI SISTEM</a:t>
                </a:r>
                <a:endParaRPr lang="en-US" sz="2400" dirty="0"/>
              </a:p>
            </p:txBody>
          </p:sp>
          <p:sp>
            <p:nvSpPr>
              <p:cNvPr id="31" name="Down Arrow 30"/>
              <p:cNvSpPr/>
              <p:nvPr/>
            </p:nvSpPr>
            <p:spPr>
              <a:xfrm>
                <a:off x="4429124" y="2714620"/>
                <a:ext cx="285752" cy="214314"/>
              </a:xfrm>
              <a:prstGeom prst="down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US" dirty="0"/>
              </a:p>
            </p:txBody>
          </p:sp>
          <p:sp>
            <p:nvSpPr>
              <p:cNvPr id="32" name="Down Arrow 31"/>
              <p:cNvSpPr/>
              <p:nvPr/>
            </p:nvSpPr>
            <p:spPr>
              <a:xfrm>
                <a:off x="4429124" y="3643314"/>
                <a:ext cx="285752" cy="214314"/>
              </a:xfrm>
              <a:prstGeom prst="down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US" dirty="0"/>
              </a:p>
            </p:txBody>
          </p:sp>
        </p:grpSp>
        <p:cxnSp>
          <p:nvCxnSpPr>
            <p:cNvPr id="22" name="Straight Arrow Connector 21"/>
            <p:cNvCxnSpPr>
              <a:endCxn id="26" idx="0"/>
            </p:cNvCxnSpPr>
            <p:nvPr/>
          </p:nvCxnSpPr>
          <p:spPr>
            <a:xfrm>
              <a:off x="6500826" y="4357694"/>
              <a:ext cx="1178727" cy="714380"/>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23" name="Straight Arrow Connector 22"/>
            <p:cNvCxnSpPr>
              <a:endCxn id="24" idx="0"/>
            </p:cNvCxnSpPr>
            <p:nvPr/>
          </p:nvCxnSpPr>
          <p:spPr>
            <a:xfrm rot="10800000" flipV="1">
              <a:off x="1786713" y="4317241"/>
              <a:ext cx="1535917" cy="714380"/>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
          <p:nvSpPr>
            <p:cNvPr id="24" name="Rectangle 23"/>
            <p:cNvSpPr/>
            <p:nvPr/>
          </p:nvSpPr>
          <p:spPr>
            <a:xfrm>
              <a:off x="750861" y="5031621"/>
              <a:ext cx="2071702" cy="107157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lnSpc>
                  <a:spcPct val="150000"/>
                </a:lnSpc>
              </a:pPr>
              <a:r>
                <a:rPr lang="sr-Latn-BA" sz="1600" b="1" dirty="0" smtClean="0">
                  <a:solidFill>
                    <a:schemeClr val="bg1"/>
                  </a:solidFill>
                </a:rPr>
                <a:t>FINANSIJSKI INSTRUMENTI</a:t>
              </a:r>
              <a:endParaRPr lang="en-US" sz="1600" b="1" dirty="0">
                <a:solidFill>
                  <a:schemeClr val="bg1"/>
                </a:solidFill>
              </a:endParaRPr>
            </a:p>
          </p:txBody>
        </p:sp>
        <p:sp>
          <p:nvSpPr>
            <p:cNvPr id="25" name="Rectangle 24"/>
            <p:cNvSpPr/>
            <p:nvPr/>
          </p:nvSpPr>
          <p:spPr>
            <a:xfrm>
              <a:off x="3643306" y="5072074"/>
              <a:ext cx="2071702" cy="107157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lnSpc>
                  <a:spcPct val="150000"/>
                </a:lnSpc>
              </a:pPr>
              <a:r>
                <a:rPr lang="sr-Latn-BA" sz="1600" b="1" dirty="0" smtClean="0">
                  <a:solidFill>
                    <a:schemeClr val="bg1"/>
                  </a:solidFill>
                </a:rPr>
                <a:t>FINANSIJSKA TRŽIŠTA</a:t>
              </a:r>
              <a:endParaRPr lang="en-US" sz="1600" b="1" dirty="0" smtClean="0">
                <a:solidFill>
                  <a:schemeClr val="bg1"/>
                </a:solidFill>
              </a:endParaRPr>
            </a:p>
          </p:txBody>
        </p:sp>
        <p:sp>
          <p:nvSpPr>
            <p:cNvPr id="26" name="Rectangle 25"/>
            <p:cNvSpPr/>
            <p:nvPr/>
          </p:nvSpPr>
          <p:spPr>
            <a:xfrm>
              <a:off x="6643702" y="5072074"/>
              <a:ext cx="2071702" cy="107157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lnSpc>
                  <a:spcPct val="150000"/>
                </a:lnSpc>
              </a:pPr>
              <a:r>
                <a:rPr lang="sr-Latn-BA" sz="1600" b="1" dirty="0" smtClean="0">
                  <a:solidFill>
                    <a:schemeClr val="bg1"/>
                  </a:solidFill>
                </a:rPr>
                <a:t>FINANSIJSKE INSTITUCIJE</a:t>
              </a:r>
              <a:endParaRPr lang="en-US" sz="1600" b="1" dirty="0" smtClean="0">
                <a:solidFill>
                  <a:schemeClr val="bg1"/>
                </a:solidFill>
              </a:endParaRPr>
            </a:p>
          </p:txBody>
        </p:sp>
        <p:cxnSp>
          <p:nvCxnSpPr>
            <p:cNvPr id="27" name="Straight Arrow Connector 26"/>
            <p:cNvCxnSpPr/>
            <p:nvPr/>
          </p:nvCxnSpPr>
          <p:spPr>
            <a:xfrm rot="5400000">
              <a:off x="4286248" y="4643446"/>
              <a:ext cx="714380" cy="1588"/>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grpSp>
      <p:sp>
        <p:nvSpPr>
          <p:cNvPr id="33" name="Content Placeholder 32"/>
          <p:cNvSpPr>
            <a:spLocks noGrp="1"/>
          </p:cNvSpPr>
          <p:nvPr>
            <p:ph idx="1"/>
          </p:nvPr>
        </p:nvSpPr>
        <p:spPr>
          <a:xfrm>
            <a:off x="1031527" y="1785003"/>
            <a:ext cx="1372755" cy="3505103"/>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vert="wordArtVert" rtlCol="0" anchor="ctr">
            <a:normAutofit/>
          </a:bodyPr>
          <a:lstStyle/>
          <a:p>
            <a:pPr marL="0" indent="0" algn="ctr">
              <a:buNone/>
            </a:pPr>
            <a:r>
              <a:rPr lang="sr-Latn-BA" sz="1800" b="1" dirty="0" smtClean="0"/>
              <a:t>FINANSIJSKI SISTEM</a:t>
            </a:r>
            <a:endParaRPr lang="en-US" sz="1800" b="1" dirty="0"/>
          </a:p>
        </p:txBody>
      </p:sp>
    </p:spTree>
    <p:extLst>
      <p:ext uri="{BB962C8B-B14F-4D97-AF65-F5344CB8AC3E}">
        <p14:creationId xmlns:p14="http://schemas.microsoft.com/office/powerpoint/2010/main" val="412388276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753228"/>
            <a:ext cx="9613861" cy="844663"/>
          </a:xfrm>
        </p:spPr>
        <p:txBody>
          <a:bodyPr>
            <a:normAutofit/>
          </a:bodyPr>
          <a:lstStyle/>
          <a:p>
            <a:pPr algn="ctr"/>
            <a:r>
              <a:rPr lang="sr-Latn-BA" sz="2800" dirty="0"/>
              <a:t>Funkcija </a:t>
            </a:r>
            <a:r>
              <a:rPr lang="sr-Latn-BA" sz="2800" dirty="0" smtClean="0"/>
              <a:t>finansij</a:t>
            </a:r>
            <a:r>
              <a:rPr lang="en-US" sz="2800" dirty="0" smtClean="0"/>
              <a:t>s</a:t>
            </a:r>
            <a:r>
              <a:rPr lang="sr-Latn-BA" sz="2800" dirty="0" smtClean="0"/>
              <a:t>kih </a:t>
            </a:r>
            <a:r>
              <a:rPr lang="sr-Latn-BA" sz="2800" dirty="0"/>
              <a:t>tržišta i finansijskog sistema</a:t>
            </a:r>
          </a:p>
        </p:txBody>
      </p:sp>
      <p:sp>
        <p:nvSpPr>
          <p:cNvPr id="5" name="Rectangle 4"/>
          <p:cNvSpPr/>
          <p:nvPr/>
        </p:nvSpPr>
        <p:spPr>
          <a:xfrm>
            <a:off x="3299754" y="1803586"/>
            <a:ext cx="5523345" cy="428743"/>
          </a:xfrm>
          <a:prstGeom prst="rect">
            <a:avLst/>
          </a:prstGeom>
          <a:solidFill>
            <a:srgbClr val="C1E4E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BA" b="1" dirty="0" smtClean="0">
                <a:solidFill>
                  <a:schemeClr val="accent3">
                    <a:lumMod val="50000"/>
                  </a:schemeClr>
                </a:solidFill>
                <a:latin typeface="Times New Roman" panose="02020603050405020304" pitchFamily="18" charset="0"/>
                <a:cs typeface="Times New Roman" panose="02020603050405020304" pitchFamily="18" charset="0"/>
              </a:rPr>
              <a:t>FINANSIJSKI SISTEM</a:t>
            </a:r>
            <a:endParaRPr lang="sr-Latn-BA" b="1" dirty="0">
              <a:solidFill>
                <a:schemeClr val="accent3">
                  <a:lumMod val="50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endParaRPr lang="sr-Latn-BA"/>
          </a:p>
        </p:txBody>
      </p:sp>
      <p:pic>
        <p:nvPicPr>
          <p:cNvPr id="40" name="Picture 39"/>
          <p:cNvPicPr>
            <a:picLocks noChangeAspect="1"/>
          </p:cNvPicPr>
          <p:nvPr/>
        </p:nvPicPr>
        <p:blipFill>
          <a:blip r:embed="rId2"/>
          <a:stretch>
            <a:fillRect/>
          </a:stretch>
        </p:blipFill>
        <p:spPr>
          <a:xfrm>
            <a:off x="515388" y="2232328"/>
            <a:ext cx="10289944" cy="4534232"/>
          </a:xfrm>
          <a:prstGeom prst="rect">
            <a:avLst/>
          </a:prstGeom>
        </p:spPr>
      </p:pic>
    </p:spTree>
    <p:extLst>
      <p:ext uri="{BB962C8B-B14F-4D97-AF65-F5344CB8AC3E}">
        <p14:creationId xmlns:p14="http://schemas.microsoft.com/office/powerpoint/2010/main" val="8340717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843" y="675503"/>
            <a:ext cx="9849340" cy="1550960"/>
          </a:xfrm>
        </p:spPr>
        <p:txBody>
          <a:bodyPr>
            <a:noAutofit/>
          </a:bodyPr>
          <a:lstStyle/>
          <a:p>
            <a:r>
              <a:rPr lang="en-US" sz="2800" dirty="0" smtClean="0"/>
              <a:t>1.5.2. </a:t>
            </a:r>
            <a:r>
              <a:rPr lang="sr-Latn-BA" sz="2800" dirty="0" smtClean="0"/>
              <a:t>Tokovi i instrumenti transformisanja finansijske štednje – proces formiranja kapitala</a:t>
            </a:r>
            <a:br>
              <a:rPr lang="sr-Latn-BA" sz="2800" dirty="0" smtClean="0"/>
            </a:br>
            <a:endParaRPr lang="sr-Latn-BA" sz="2400" dirty="0"/>
          </a:p>
        </p:txBody>
      </p:sp>
      <p:sp>
        <p:nvSpPr>
          <p:cNvPr id="3" name="Content Placeholder 2"/>
          <p:cNvSpPr>
            <a:spLocks noGrp="1"/>
          </p:cNvSpPr>
          <p:nvPr>
            <p:ph idx="1"/>
          </p:nvPr>
        </p:nvSpPr>
        <p:spPr>
          <a:xfrm>
            <a:off x="680321" y="2281881"/>
            <a:ext cx="9613861" cy="3344562"/>
          </a:xfrm>
        </p:spPr>
        <p:style>
          <a:lnRef idx="1">
            <a:schemeClr val="accent1"/>
          </a:lnRef>
          <a:fillRef idx="2">
            <a:schemeClr val="accent1"/>
          </a:fillRef>
          <a:effectRef idx="1">
            <a:schemeClr val="accent1"/>
          </a:effectRef>
          <a:fontRef idx="minor">
            <a:schemeClr val="dk1"/>
          </a:fontRef>
        </p:style>
        <p:txBody>
          <a:bodyPr/>
          <a:lstStyle/>
          <a:p>
            <a:pPr marL="0" indent="0" algn="ctr">
              <a:buNone/>
            </a:pPr>
            <a:r>
              <a:rPr lang="sr-Latn-BA" dirty="0"/>
              <a:t>Direktni tokovi transformisanja finansijske štednje</a:t>
            </a:r>
          </a:p>
          <a:p>
            <a:pPr marL="0" indent="0">
              <a:buNone/>
            </a:pPr>
            <a:endParaRPr lang="sr-Latn-BA" dirty="0" smtClean="0"/>
          </a:p>
          <a:p>
            <a:pPr marL="0" indent="0">
              <a:buNone/>
            </a:pPr>
            <a:endParaRPr lang="sr-Latn-BA" dirty="0"/>
          </a:p>
        </p:txBody>
      </p:sp>
      <p:sp>
        <p:nvSpPr>
          <p:cNvPr id="4" name="Rectangle 3"/>
          <p:cNvSpPr/>
          <p:nvPr/>
        </p:nvSpPr>
        <p:spPr>
          <a:xfrm>
            <a:off x="1579419" y="4188691"/>
            <a:ext cx="2558472" cy="914400"/>
          </a:xfrm>
          <a:prstGeom prst="rect">
            <a:avLst/>
          </a:prstGeom>
          <a:solidFill>
            <a:srgbClr val="7056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BA" dirty="0" smtClean="0"/>
              <a:t>PREDUZEĆE</a:t>
            </a:r>
            <a:endParaRPr lang="sr-Latn-BA" dirty="0"/>
          </a:p>
        </p:txBody>
      </p:sp>
      <p:sp>
        <p:nvSpPr>
          <p:cNvPr id="5" name="Rectangle 4"/>
          <p:cNvSpPr/>
          <p:nvPr/>
        </p:nvSpPr>
        <p:spPr>
          <a:xfrm>
            <a:off x="7127694" y="4244609"/>
            <a:ext cx="2299855" cy="914400"/>
          </a:xfrm>
          <a:prstGeom prst="rect">
            <a:avLst/>
          </a:prstGeom>
          <a:solidFill>
            <a:srgbClr val="7056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BA" dirty="0" smtClean="0"/>
              <a:t>ŠTEDIŠE</a:t>
            </a:r>
            <a:endParaRPr lang="sr-Latn-BA" dirty="0"/>
          </a:p>
        </p:txBody>
      </p:sp>
      <p:cxnSp>
        <p:nvCxnSpPr>
          <p:cNvPr id="7" name="Straight Arrow Connector 6"/>
          <p:cNvCxnSpPr/>
          <p:nvPr/>
        </p:nvCxnSpPr>
        <p:spPr>
          <a:xfrm flipV="1">
            <a:off x="4156364" y="4507345"/>
            <a:ext cx="2909454" cy="9237"/>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9" name="Straight Arrow Connector 8"/>
          <p:cNvCxnSpPr/>
          <p:nvPr/>
        </p:nvCxnSpPr>
        <p:spPr>
          <a:xfrm flipH="1">
            <a:off x="4137891" y="4932218"/>
            <a:ext cx="2927927" cy="0"/>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
        <p:nvSpPr>
          <p:cNvPr id="10" name="Oval 9"/>
          <p:cNvSpPr/>
          <p:nvPr/>
        </p:nvSpPr>
        <p:spPr>
          <a:xfrm>
            <a:off x="3971636" y="3620655"/>
            <a:ext cx="3639128" cy="738909"/>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BA" sz="1600" dirty="0">
                <a:solidFill>
                  <a:schemeClr val="bg1"/>
                </a:solidFill>
              </a:rPr>
              <a:t>Hartije od vrijednosti (povjerilačke i vlasničke)</a:t>
            </a:r>
          </a:p>
          <a:p>
            <a:pPr algn="ctr"/>
            <a:endParaRPr lang="sr-Latn-BA" sz="1600" dirty="0">
              <a:solidFill>
                <a:schemeClr val="bg1"/>
              </a:solidFill>
            </a:endParaRPr>
          </a:p>
        </p:txBody>
      </p:sp>
      <p:sp>
        <p:nvSpPr>
          <p:cNvPr id="11" name="Oval 10"/>
          <p:cNvSpPr/>
          <p:nvPr/>
        </p:nvSpPr>
        <p:spPr>
          <a:xfrm>
            <a:off x="4704479" y="4987637"/>
            <a:ext cx="2068946" cy="50800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BA" dirty="0" smtClean="0">
                <a:solidFill>
                  <a:schemeClr val="bg1"/>
                </a:solidFill>
              </a:rPr>
              <a:t>Novac</a:t>
            </a:r>
            <a:endParaRPr lang="sr-Latn-BA" dirty="0">
              <a:solidFill>
                <a:schemeClr val="bg1"/>
              </a:solidFill>
            </a:endParaRPr>
          </a:p>
        </p:txBody>
      </p:sp>
    </p:spTree>
    <p:extLst>
      <p:ext uri="{BB962C8B-B14F-4D97-AF65-F5344CB8AC3E}">
        <p14:creationId xmlns:p14="http://schemas.microsoft.com/office/powerpoint/2010/main" val="5408937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1.5.2. </a:t>
            </a:r>
            <a:r>
              <a:rPr lang="sr-Latn-BA" sz="2800" dirty="0" smtClean="0"/>
              <a:t>Tokovi i instrumenti transformisanja finansijske štednje – proces formiranja kapitala</a:t>
            </a:r>
            <a:endParaRPr lang="sr-Latn-BA" sz="2800" dirty="0"/>
          </a:p>
        </p:txBody>
      </p:sp>
      <p:sp>
        <p:nvSpPr>
          <p:cNvPr id="3" name="Content Placeholder 2"/>
          <p:cNvSpPr>
            <a:spLocks noGrp="1"/>
          </p:cNvSpPr>
          <p:nvPr>
            <p:ph idx="1"/>
          </p:nvPr>
        </p:nvSpPr>
        <p:spPr>
          <a:xfrm>
            <a:off x="680321" y="1952368"/>
            <a:ext cx="10153934" cy="4794421"/>
          </a:xfrm>
        </p:spPr>
        <p:style>
          <a:lnRef idx="2">
            <a:schemeClr val="accent4"/>
          </a:lnRef>
          <a:fillRef idx="1">
            <a:schemeClr val="lt1"/>
          </a:fillRef>
          <a:effectRef idx="0">
            <a:schemeClr val="accent4"/>
          </a:effectRef>
          <a:fontRef idx="minor">
            <a:schemeClr val="dk1"/>
          </a:fontRef>
        </p:style>
        <p:txBody>
          <a:bodyPr/>
          <a:lstStyle/>
          <a:p>
            <a:pPr marL="0" indent="0" algn="ctr">
              <a:buNone/>
            </a:pPr>
            <a:r>
              <a:rPr lang="sr-Latn-BA" sz="2000" dirty="0" smtClean="0"/>
              <a:t>Indirektni tokovi transformisanja finansijske štednje putem investicionih banaka</a:t>
            </a:r>
          </a:p>
          <a:p>
            <a:pPr marL="0" indent="0" algn="ctr">
              <a:buNone/>
            </a:pPr>
            <a:endParaRPr lang="sr-Cyrl-BA" sz="2200" dirty="0"/>
          </a:p>
          <a:p>
            <a:pPr marL="0" indent="0" algn="ctr">
              <a:buNone/>
            </a:pPr>
            <a:endParaRPr lang="sr-Cyrl-BA" sz="2200" dirty="0" smtClean="0"/>
          </a:p>
          <a:p>
            <a:pPr marL="0" indent="0">
              <a:buNone/>
            </a:pPr>
            <a:endParaRPr lang="sr-Cyrl-BA" dirty="0" smtClean="0"/>
          </a:p>
          <a:p>
            <a:pPr marL="0" indent="0">
              <a:buNone/>
            </a:pPr>
            <a:endParaRPr lang="sr-Latn-BA" dirty="0" smtClean="0"/>
          </a:p>
          <a:p>
            <a:pPr marL="0" indent="0" algn="ctr">
              <a:buNone/>
            </a:pPr>
            <a:endParaRPr lang="sr-Latn-BA" sz="2000" dirty="0" smtClean="0"/>
          </a:p>
          <a:p>
            <a:pPr marL="0" indent="0" algn="ctr">
              <a:buNone/>
            </a:pPr>
            <a:r>
              <a:rPr lang="sr-Latn-BA" sz="2000" dirty="0" smtClean="0"/>
              <a:t>Indirektni tokovi transformisanja finansijske štednje putem finansijskih posrednika</a:t>
            </a:r>
          </a:p>
          <a:p>
            <a:pPr marL="0" indent="0">
              <a:buNone/>
            </a:pPr>
            <a:endParaRPr lang="sr-Cyrl-BA" dirty="0"/>
          </a:p>
        </p:txBody>
      </p:sp>
      <p:sp>
        <p:nvSpPr>
          <p:cNvPr id="4" name="Rectangle 3"/>
          <p:cNvSpPr/>
          <p:nvPr/>
        </p:nvSpPr>
        <p:spPr>
          <a:xfrm>
            <a:off x="852470" y="2973859"/>
            <a:ext cx="2558472" cy="9144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BA" dirty="0" smtClean="0"/>
              <a:t>PREDUZEĆE</a:t>
            </a:r>
            <a:endParaRPr lang="sr-Latn-BA" dirty="0"/>
          </a:p>
        </p:txBody>
      </p:sp>
      <p:sp>
        <p:nvSpPr>
          <p:cNvPr id="5" name="Rectangle 4"/>
          <p:cNvSpPr/>
          <p:nvPr/>
        </p:nvSpPr>
        <p:spPr>
          <a:xfrm>
            <a:off x="8471616" y="2954856"/>
            <a:ext cx="2299855" cy="9144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BA" dirty="0" smtClean="0"/>
              <a:t>ŠTEDIŠE</a:t>
            </a:r>
            <a:endParaRPr lang="sr-Latn-BA" dirty="0"/>
          </a:p>
        </p:txBody>
      </p:sp>
      <p:sp>
        <p:nvSpPr>
          <p:cNvPr id="10" name="Oval 9"/>
          <p:cNvSpPr/>
          <p:nvPr/>
        </p:nvSpPr>
        <p:spPr>
          <a:xfrm>
            <a:off x="3919388" y="3644383"/>
            <a:ext cx="3639128" cy="738909"/>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r-Latn-BA" dirty="0">
              <a:solidFill>
                <a:schemeClr val="tx1"/>
              </a:solidFill>
            </a:endParaRPr>
          </a:p>
        </p:txBody>
      </p:sp>
      <p:sp>
        <p:nvSpPr>
          <p:cNvPr id="11" name="Oval 10"/>
          <p:cNvSpPr/>
          <p:nvPr/>
        </p:nvSpPr>
        <p:spPr>
          <a:xfrm>
            <a:off x="4704479" y="4987637"/>
            <a:ext cx="2068946" cy="50800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r-Latn-BA" dirty="0"/>
          </a:p>
        </p:txBody>
      </p:sp>
      <p:sp>
        <p:nvSpPr>
          <p:cNvPr id="12" name="Rectangle 11"/>
          <p:cNvSpPr/>
          <p:nvPr/>
        </p:nvSpPr>
        <p:spPr>
          <a:xfrm>
            <a:off x="4635778" y="2954856"/>
            <a:ext cx="2558472" cy="9144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BA" dirty="0" smtClean="0"/>
              <a:t>INVESTICIONE BANKARSKE KUĆE</a:t>
            </a:r>
            <a:endParaRPr lang="sr-Latn-BA" dirty="0"/>
          </a:p>
        </p:txBody>
      </p:sp>
      <p:cxnSp>
        <p:nvCxnSpPr>
          <p:cNvPr id="8" name="Straight Arrow Connector 7"/>
          <p:cNvCxnSpPr/>
          <p:nvPr/>
        </p:nvCxnSpPr>
        <p:spPr>
          <a:xfrm flipV="1">
            <a:off x="3475168" y="3264873"/>
            <a:ext cx="1160610" cy="7439"/>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14" name="Straight Arrow Connector 13"/>
          <p:cNvCxnSpPr/>
          <p:nvPr/>
        </p:nvCxnSpPr>
        <p:spPr>
          <a:xfrm>
            <a:off x="7220505" y="3238332"/>
            <a:ext cx="1214582" cy="0"/>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7" name="Straight Arrow Connector 6"/>
          <p:cNvCxnSpPr/>
          <p:nvPr/>
        </p:nvCxnSpPr>
        <p:spPr>
          <a:xfrm flipH="1">
            <a:off x="3444636" y="3644383"/>
            <a:ext cx="1142620" cy="0"/>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18" name="Straight Arrow Connector 17"/>
          <p:cNvCxnSpPr/>
          <p:nvPr/>
        </p:nvCxnSpPr>
        <p:spPr>
          <a:xfrm flipH="1">
            <a:off x="7220505" y="3644383"/>
            <a:ext cx="1214582" cy="0"/>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
        <p:nvSpPr>
          <p:cNvPr id="19" name="Rounded Rectangle 18"/>
          <p:cNvSpPr/>
          <p:nvPr/>
        </p:nvSpPr>
        <p:spPr>
          <a:xfrm>
            <a:off x="3580380" y="2817158"/>
            <a:ext cx="815546" cy="329513"/>
          </a:xfrm>
          <a:prstGeom prst="round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BA" dirty="0" smtClean="0">
                <a:solidFill>
                  <a:schemeClr val="bg1"/>
                </a:solidFill>
              </a:rPr>
              <a:t>HOV</a:t>
            </a:r>
            <a:endParaRPr lang="sr-Latn-BA" dirty="0">
              <a:solidFill>
                <a:schemeClr val="bg1"/>
              </a:solidFill>
            </a:endParaRPr>
          </a:p>
        </p:txBody>
      </p:sp>
      <p:sp>
        <p:nvSpPr>
          <p:cNvPr id="20" name="Rounded Rectangle 19"/>
          <p:cNvSpPr/>
          <p:nvPr/>
        </p:nvSpPr>
        <p:spPr>
          <a:xfrm>
            <a:off x="7432627" y="2806577"/>
            <a:ext cx="815546" cy="329513"/>
          </a:xfrm>
          <a:prstGeom prst="round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BA" dirty="0" smtClean="0">
                <a:solidFill>
                  <a:schemeClr val="bg1"/>
                </a:solidFill>
              </a:rPr>
              <a:t>HOV</a:t>
            </a:r>
            <a:endParaRPr lang="sr-Latn-BA" dirty="0">
              <a:solidFill>
                <a:schemeClr val="bg1"/>
              </a:solidFill>
            </a:endParaRPr>
          </a:p>
        </p:txBody>
      </p:sp>
      <p:sp>
        <p:nvSpPr>
          <p:cNvPr id="21" name="Rounded Rectangle 20"/>
          <p:cNvSpPr/>
          <p:nvPr/>
        </p:nvSpPr>
        <p:spPr>
          <a:xfrm>
            <a:off x="3583091" y="3740047"/>
            <a:ext cx="868056" cy="451960"/>
          </a:xfrm>
          <a:prstGeom prst="round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BA" sz="1600" dirty="0" smtClean="0">
                <a:solidFill>
                  <a:schemeClr val="bg1"/>
                </a:solidFill>
              </a:rPr>
              <a:t>Novac</a:t>
            </a:r>
            <a:endParaRPr lang="sr-Latn-BA" sz="1600" dirty="0">
              <a:solidFill>
                <a:schemeClr val="bg1"/>
              </a:solidFill>
            </a:endParaRPr>
          </a:p>
        </p:txBody>
      </p:sp>
      <p:sp>
        <p:nvSpPr>
          <p:cNvPr id="22" name="Rounded Rectangle 21"/>
          <p:cNvSpPr/>
          <p:nvPr/>
        </p:nvSpPr>
        <p:spPr>
          <a:xfrm>
            <a:off x="7406309" y="3716799"/>
            <a:ext cx="868056" cy="451960"/>
          </a:xfrm>
          <a:prstGeom prst="round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BA" sz="1600" dirty="0" smtClean="0">
                <a:solidFill>
                  <a:schemeClr val="bg1"/>
                </a:solidFill>
              </a:rPr>
              <a:t>Novac</a:t>
            </a:r>
            <a:endParaRPr lang="sr-Latn-BA" sz="1600" dirty="0">
              <a:solidFill>
                <a:schemeClr val="bg1"/>
              </a:solidFill>
            </a:endParaRPr>
          </a:p>
        </p:txBody>
      </p:sp>
      <p:sp>
        <p:nvSpPr>
          <p:cNvPr id="23" name="Rectangle 22"/>
          <p:cNvSpPr/>
          <p:nvPr/>
        </p:nvSpPr>
        <p:spPr>
          <a:xfrm>
            <a:off x="916696" y="5495637"/>
            <a:ext cx="2558472" cy="9144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BA" dirty="0" smtClean="0"/>
              <a:t>PREDUZEĆ</a:t>
            </a:r>
            <a:r>
              <a:rPr lang="sr-Cyrl-BA" dirty="0" smtClean="0"/>
              <a:t>Е</a:t>
            </a:r>
            <a:endParaRPr lang="sr-Latn-BA" dirty="0"/>
          </a:p>
        </p:txBody>
      </p:sp>
      <p:sp>
        <p:nvSpPr>
          <p:cNvPr id="24" name="Rectangle 23"/>
          <p:cNvSpPr/>
          <p:nvPr/>
        </p:nvSpPr>
        <p:spPr>
          <a:xfrm>
            <a:off x="4701557" y="5483065"/>
            <a:ext cx="2558472" cy="9144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BA" dirty="0" smtClean="0"/>
              <a:t>FINANSIJSKI POSREDNICI</a:t>
            </a:r>
            <a:endParaRPr lang="sr-Latn-BA" dirty="0"/>
          </a:p>
        </p:txBody>
      </p:sp>
      <p:sp>
        <p:nvSpPr>
          <p:cNvPr id="25" name="Rectangle 24"/>
          <p:cNvSpPr/>
          <p:nvPr/>
        </p:nvSpPr>
        <p:spPr>
          <a:xfrm>
            <a:off x="8435087" y="5482290"/>
            <a:ext cx="2299855" cy="9144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BA" dirty="0" smtClean="0"/>
              <a:t>ŠTEDIŠ</a:t>
            </a:r>
            <a:r>
              <a:rPr lang="sr-Cyrl-BA" dirty="0" smtClean="0"/>
              <a:t>Е</a:t>
            </a:r>
            <a:endParaRPr lang="sr-Latn-BA" dirty="0"/>
          </a:p>
        </p:txBody>
      </p:sp>
      <p:cxnSp>
        <p:nvCxnSpPr>
          <p:cNvPr id="26" name="Straight Arrow Connector 25"/>
          <p:cNvCxnSpPr/>
          <p:nvPr/>
        </p:nvCxnSpPr>
        <p:spPr>
          <a:xfrm flipV="1">
            <a:off x="3525736" y="5773294"/>
            <a:ext cx="1160610" cy="7439"/>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8" name="Straight Arrow Connector 27"/>
          <p:cNvCxnSpPr/>
          <p:nvPr/>
        </p:nvCxnSpPr>
        <p:spPr>
          <a:xfrm flipV="1">
            <a:off x="7275240" y="5766486"/>
            <a:ext cx="1159847" cy="8238"/>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9" name="Straight Arrow Connector 28"/>
          <p:cNvCxnSpPr/>
          <p:nvPr/>
        </p:nvCxnSpPr>
        <p:spPr>
          <a:xfrm flipH="1">
            <a:off x="7275240" y="6136329"/>
            <a:ext cx="1214582" cy="0"/>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30" name="Straight Arrow Connector 29"/>
          <p:cNvCxnSpPr/>
          <p:nvPr/>
        </p:nvCxnSpPr>
        <p:spPr>
          <a:xfrm flipH="1">
            <a:off x="3493158" y="6135469"/>
            <a:ext cx="1142620" cy="0"/>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
        <p:nvSpPr>
          <p:cNvPr id="31" name="Rounded Rectangle 30"/>
          <p:cNvSpPr/>
          <p:nvPr/>
        </p:nvSpPr>
        <p:spPr>
          <a:xfrm>
            <a:off x="3675525" y="5343109"/>
            <a:ext cx="815546" cy="329513"/>
          </a:xfrm>
          <a:prstGeom prst="round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BA" dirty="0" smtClean="0">
                <a:solidFill>
                  <a:schemeClr val="bg1"/>
                </a:solidFill>
              </a:rPr>
              <a:t>HOV</a:t>
            </a:r>
            <a:endParaRPr lang="sr-Latn-BA" dirty="0">
              <a:solidFill>
                <a:schemeClr val="bg1"/>
              </a:solidFill>
            </a:endParaRPr>
          </a:p>
        </p:txBody>
      </p:sp>
      <p:sp>
        <p:nvSpPr>
          <p:cNvPr id="32" name="Rounded Rectangle 31"/>
          <p:cNvSpPr/>
          <p:nvPr/>
        </p:nvSpPr>
        <p:spPr>
          <a:xfrm>
            <a:off x="6945264" y="5139212"/>
            <a:ext cx="1820562" cy="334289"/>
          </a:xfrm>
          <a:prstGeom prst="round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BA" sz="1400" dirty="0" smtClean="0">
                <a:solidFill>
                  <a:schemeClr val="bg1"/>
                </a:solidFill>
              </a:rPr>
              <a:t>HOV finansijskih posrednika</a:t>
            </a:r>
            <a:endParaRPr lang="sr-Latn-BA" sz="1400" dirty="0">
              <a:solidFill>
                <a:schemeClr val="bg1"/>
              </a:solidFill>
            </a:endParaRPr>
          </a:p>
        </p:txBody>
      </p:sp>
      <p:sp>
        <p:nvSpPr>
          <p:cNvPr id="33" name="Rounded Rectangle 32"/>
          <p:cNvSpPr/>
          <p:nvPr/>
        </p:nvSpPr>
        <p:spPr>
          <a:xfrm>
            <a:off x="7435078" y="6166158"/>
            <a:ext cx="868056" cy="451960"/>
          </a:xfrm>
          <a:prstGeom prst="round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BA" sz="1600" dirty="0" smtClean="0">
                <a:solidFill>
                  <a:schemeClr val="bg1"/>
                </a:solidFill>
              </a:rPr>
              <a:t>Novac</a:t>
            </a:r>
            <a:endParaRPr lang="sr-Latn-BA" sz="1600" dirty="0">
              <a:solidFill>
                <a:schemeClr val="bg1"/>
              </a:solidFill>
            </a:endParaRPr>
          </a:p>
        </p:txBody>
      </p:sp>
      <p:sp>
        <p:nvSpPr>
          <p:cNvPr id="34" name="Rounded Rectangle 33"/>
          <p:cNvSpPr/>
          <p:nvPr/>
        </p:nvSpPr>
        <p:spPr>
          <a:xfrm>
            <a:off x="3662826" y="6198671"/>
            <a:ext cx="868056" cy="451960"/>
          </a:xfrm>
          <a:prstGeom prst="round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BA" sz="1600" dirty="0" smtClean="0">
                <a:solidFill>
                  <a:schemeClr val="bg1"/>
                </a:solidFill>
              </a:rPr>
              <a:t>Novac</a:t>
            </a:r>
            <a:endParaRPr lang="sr-Latn-BA" sz="1600" dirty="0">
              <a:solidFill>
                <a:schemeClr val="bg1"/>
              </a:solidFill>
            </a:endParaRPr>
          </a:p>
        </p:txBody>
      </p:sp>
    </p:spTree>
    <p:extLst>
      <p:ext uri="{BB962C8B-B14F-4D97-AF65-F5344CB8AC3E}">
        <p14:creationId xmlns:p14="http://schemas.microsoft.com/office/powerpoint/2010/main" val="353571105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BA" sz="2800" dirty="0" smtClean="0"/>
              <a:t>1.5.</a:t>
            </a:r>
            <a:r>
              <a:rPr lang="en-US" sz="2800" dirty="0" smtClean="0"/>
              <a:t>3.</a:t>
            </a:r>
            <a:r>
              <a:rPr lang="sr-Cyrl-BA" sz="2800" dirty="0" smtClean="0"/>
              <a:t> </a:t>
            </a:r>
            <a:r>
              <a:rPr lang="sr-Latn-BA" sz="2800" dirty="0" smtClean="0"/>
              <a:t>Cilj politike preduzeća</a:t>
            </a:r>
            <a:endParaRPr lang="sr-Latn-BA" sz="2800" dirty="0"/>
          </a:p>
        </p:txBody>
      </p:sp>
      <p:sp>
        <p:nvSpPr>
          <p:cNvPr id="3" name="Content Placeholder 2"/>
          <p:cNvSpPr>
            <a:spLocks noGrp="1"/>
          </p:cNvSpPr>
          <p:nvPr>
            <p:ph idx="1"/>
          </p:nvPr>
        </p:nvSpPr>
        <p:spPr>
          <a:xfrm>
            <a:off x="428369" y="2059458"/>
            <a:ext cx="9865814" cy="4481385"/>
          </a:xfrm>
        </p:spPr>
        <p:txBody>
          <a:bodyPr>
            <a:normAutofit/>
          </a:bodyPr>
          <a:lstStyle/>
          <a:p>
            <a:r>
              <a:rPr lang="sr-Latn-BA" dirty="0" smtClean="0"/>
              <a:t>Poslovna politika preduzeća obuhvata izbor i određivanje koncepata i ciljeva koje preduzeće želi postići u određenom periodu, određivanje načina i sredstava za njihovo ostvarenje, te organizaciju i kontrolu njene realizacije.</a:t>
            </a:r>
          </a:p>
          <a:p>
            <a:r>
              <a:rPr lang="sr-Latn-BA" dirty="0" smtClean="0"/>
              <a:t>Kad se objašnjava uspjeh ili neuspjeh preduzeća, odgovornost se želi podjeliti između uticaja tržištra kao objektivnog i menadžmenta kao subjektivnog faktora.</a:t>
            </a:r>
          </a:p>
          <a:p>
            <a:r>
              <a:rPr lang="sr-Latn-BA" dirty="0" smtClean="0"/>
              <a:t>Na politiku preduzeća utiču tri grupe faktora: mogućnosti, ciljevi i instrumenti.</a:t>
            </a:r>
          </a:p>
          <a:p>
            <a:endParaRPr lang="sr-Latn-BA" dirty="0" smtClean="0"/>
          </a:p>
        </p:txBody>
      </p:sp>
    </p:spTree>
    <p:extLst>
      <p:ext uri="{BB962C8B-B14F-4D97-AF65-F5344CB8AC3E}">
        <p14:creationId xmlns:p14="http://schemas.microsoft.com/office/powerpoint/2010/main" val="9661331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
            </a:r>
            <a:br>
              <a:rPr lang="en-US" b="1" dirty="0" smtClean="0"/>
            </a:br>
            <a:r>
              <a:rPr lang="en-US" b="1" dirty="0" smtClean="0"/>
              <a:t>1</a:t>
            </a:r>
            <a:r>
              <a:rPr lang="en-US" b="1" dirty="0"/>
              <a:t>. PREDUZEĆE KAO SISTEM</a:t>
            </a:r>
            <a:r>
              <a:rPr lang="sr-Cyrl-BA" b="1" dirty="0"/>
              <a:t/>
            </a:r>
            <a:br>
              <a:rPr lang="sr-Cyrl-BA" b="1" dirty="0"/>
            </a:br>
            <a:r>
              <a:rPr lang="sr-Cyrl-BA" b="1" dirty="0" smtClean="0"/>
              <a:t/>
            </a:r>
            <a:br>
              <a:rPr lang="sr-Cyrl-BA" b="1" dirty="0" smtClean="0"/>
            </a:br>
            <a:endParaRPr lang="sr-Latn-BA" b="1" dirty="0"/>
          </a:p>
        </p:txBody>
      </p:sp>
      <p:sp>
        <p:nvSpPr>
          <p:cNvPr id="3" name="Content Placeholder 2"/>
          <p:cNvSpPr>
            <a:spLocks noGrp="1"/>
          </p:cNvSpPr>
          <p:nvPr>
            <p:ph idx="1"/>
          </p:nvPr>
        </p:nvSpPr>
        <p:spPr>
          <a:xfrm>
            <a:off x="477795" y="1834166"/>
            <a:ext cx="10338486" cy="4772580"/>
          </a:xfrm>
        </p:spPr>
        <p:txBody>
          <a:bodyPr>
            <a:normAutofit/>
          </a:bodyPr>
          <a:lstStyle/>
          <a:p>
            <a:r>
              <a:rPr lang="sr-Latn-BA" sz="2300" dirty="0" smtClean="0"/>
              <a:t>Dvije teorije firme polaze od osnovne podjele privrednih društava na društva kapitala i društva lica.</a:t>
            </a:r>
          </a:p>
          <a:p>
            <a:r>
              <a:rPr lang="sr-Latn-BA" sz="2300" dirty="0" smtClean="0"/>
              <a:t>VLASNIČKA TEORIJA FIRME posmatra neto imovinu (razliku između imovine i obaveza) kao  vlasništvo lica koje je istovremeno nastupa kao vlasnik i kao preduzetnik (upravljač poslovnim aktivnostima).</a:t>
            </a:r>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6422" y="3863546"/>
            <a:ext cx="6400800" cy="2916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9185103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BA" sz="2800" dirty="0" smtClean="0"/>
              <a:t>1.5.3.</a:t>
            </a:r>
            <a:r>
              <a:rPr lang="sr-Latn-BA" sz="2800" dirty="0"/>
              <a:t> Cilj politike preduzeća</a:t>
            </a:r>
          </a:p>
        </p:txBody>
      </p:sp>
      <p:sp>
        <p:nvSpPr>
          <p:cNvPr id="3" name="Content Placeholder 2"/>
          <p:cNvSpPr>
            <a:spLocks noGrp="1"/>
          </p:cNvSpPr>
          <p:nvPr>
            <p:ph idx="1"/>
          </p:nvPr>
        </p:nvSpPr>
        <p:spPr>
          <a:xfrm>
            <a:off x="156519" y="2059459"/>
            <a:ext cx="10137663" cy="4572000"/>
          </a:xfrm>
        </p:spPr>
        <p:txBody>
          <a:bodyPr>
            <a:normAutofit fontScale="92500" lnSpcReduction="10000"/>
          </a:bodyPr>
          <a:lstStyle/>
          <a:p>
            <a:r>
              <a:rPr lang="sr-Latn-BA" dirty="0" smtClean="0"/>
              <a:t>Moderna korporacija posluje sa više ciljeva od kojih je profit samo jedan, iako veoma važan cilj.</a:t>
            </a:r>
          </a:p>
          <a:p>
            <a:r>
              <a:rPr lang="sr-Latn-BA" dirty="0" smtClean="0"/>
              <a:t>Sva pažnja menadžmenta se usredsređuje na finansijski rezultat i akumuliranje dobitka.</a:t>
            </a:r>
          </a:p>
          <a:p>
            <a:r>
              <a:rPr lang="sr-Latn-BA" dirty="0" smtClean="0"/>
              <a:t>Vrhunski cilj politike preduzeća je maksimiziranje dobitka na dugi rok, jer od ostvarivanja tog cilja zavisi vječiti opstanak i razvoj preduzeća.</a:t>
            </a:r>
          </a:p>
          <a:p>
            <a:r>
              <a:rPr lang="sr-Latn-BA" dirty="0" smtClean="0"/>
              <a:t>Prioritetni ciljevi prema mišljenju menadžera su:</a:t>
            </a:r>
          </a:p>
          <a:p>
            <a:pPr lvl="1"/>
            <a:r>
              <a:rPr lang="sr-Latn-BA" dirty="0" smtClean="0"/>
              <a:t>Dobitak;</a:t>
            </a:r>
          </a:p>
          <a:p>
            <a:pPr lvl="1"/>
            <a:r>
              <a:rPr lang="sr-Latn-BA" dirty="0" smtClean="0"/>
              <a:t>Sigurnost;</a:t>
            </a:r>
          </a:p>
          <a:p>
            <a:pPr lvl="1"/>
            <a:r>
              <a:rPr lang="sr-Latn-BA" dirty="0" smtClean="0"/>
              <a:t>Odgovornost prema zaposlenima;</a:t>
            </a:r>
          </a:p>
          <a:p>
            <a:pPr lvl="1"/>
            <a:r>
              <a:rPr lang="sr-Latn-BA" dirty="0" smtClean="0"/>
              <a:t>Udio na tržištu;</a:t>
            </a:r>
          </a:p>
          <a:p>
            <a:pPr lvl="1"/>
            <a:r>
              <a:rPr lang="sr-Latn-BA" dirty="0" smtClean="0"/>
              <a:t>Nezavisnost (samostalnost);</a:t>
            </a:r>
          </a:p>
          <a:p>
            <a:pPr lvl="1"/>
            <a:r>
              <a:rPr lang="sr-Latn-BA" dirty="0" smtClean="0"/>
              <a:t>Odnos prema kupcima;</a:t>
            </a:r>
          </a:p>
          <a:p>
            <a:pPr lvl="1"/>
            <a:r>
              <a:rPr lang="sr-Latn-BA" dirty="0" smtClean="0"/>
              <a:t>Rast i ugled.</a:t>
            </a:r>
          </a:p>
          <a:p>
            <a:endParaRPr lang="sr-Latn-BA" dirty="0" smtClean="0"/>
          </a:p>
        </p:txBody>
      </p:sp>
    </p:spTree>
    <p:extLst>
      <p:ext uri="{BB962C8B-B14F-4D97-AF65-F5344CB8AC3E}">
        <p14:creationId xmlns:p14="http://schemas.microsoft.com/office/powerpoint/2010/main" val="28054641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753227"/>
            <a:ext cx="9613861" cy="1199397"/>
          </a:xfrm>
        </p:spPr>
        <p:txBody>
          <a:bodyPr>
            <a:noAutofit/>
          </a:bodyPr>
          <a:lstStyle/>
          <a:p>
            <a:r>
              <a:rPr lang="sr-Cyrl-BA" sz="2800" dirty="0" smtClean="0"/>
              <a:t>1.5.4.</a:t>
            </a:r>
            <a:r>
              <a:rPr lang="sr-Cyrl-BA" sz="2800" dirty="0"/>
              <a:t> </a:t>
            </a:r>
            <a:r>
              <a:rPr lang="pl-PL" sz="2800" dirty="0"/>
              <a:t>Finansijski izvještaji u funkciji donošenja odluka</a:t>
            </a:r>
            <a:br>
              <a:rPr lang="pl-PL" sz="2800" dirty="0"/>
            </a:br>
            <a:endParaRPr lang="sr-Latn-BA" sz="2800" dirty="0"/>
          </a:p>
        </p:txBody>
      </p:sp>
      <p:sp>
        <p:nvSpPr>
          <p:cNvPr id="3" name="Content Placeholder 2"/>
          <p:cNvSpPr>
            <a:spLocks noGrp="1"/>
          </p:cNvSpPr>
          <p:nvPr>
            <p:ph idx="1"/>
          </p:nvPr>
        </p:nvSpPr>
        <p:spPr>
          <a:xfrm>
            <a:off x="156519" y="2059459"/>
            <a:ext cx="10137663" cy="4703806"/>
          </a:xfrm>
        </p:spPr>
        <p:txBody>
          <a:bodyPr>
            <a:normAutofit/>
          </a:bodyPr>
          <a:lstStyle/>
          <a:p>
            <a:r>
              <a:rPr lang="sr-Latn-BA" dirty="0" smtClean="0"/>
              <a:t>Visok kvalitet finansijskog izvještavanja je u korelaciji sa kvalitetom korporativnog upravljanja.</a:t>
            </a:r>
          </a:p>
          <a:p>
            <a:r>
              <a:rPr lang="sr-Latn-BA" dirty="0" smtClean="0"/>
              <a:t>Finansijski izvještaji se u kontekstu donošenja odluka o investiranju, poslovnih i finansijskih odluka mogu posmatrati kao kumulativna lista posljedica investicionih i finansijskih odluka, dok se neto efekat poslovanja u obliku periodičnih dobitaka ili gubitaka odražava na kapital preduzeća. </a:t>
            </a:r>
          </a:p>
          <a:p>
            <a:r>
              <a:rPr lang="sr-Latn-BA" dirty="0" smtClean="0"/>
              <a:t>Sve tri odluke imaju uticaja na:</a:t>
            </a:r>
          </a:p>
          <a:p>
            <a:r>
              <a:rPr lang="sr-Latn-BA" dirty="0" smtClean="0"/>
              <a:t>bilans stanja: IMOVINA = OBAVEZE  + KAPITAL</a:t>
            </a:r>
          </a:p>
          <a:p>
            <a:r>
              <a:rPr lang="sr-Latn-BA" dirty="0" smtClean="0"/>
              <a:t>bilans uspjeha: PRIHODI – RASHODI = DOBITAK (GUBITAK)</a:t>
            </a:r>
          </a:p>
          <a:p>
            <a:r>
              <a:rPr lang="sr-Latn-BA" dirty="0" smtClean="0"/>
              <a:t>bilans tokova gotovine: PRILIV – ODLIV = SALDO</a:t>
            </a:r>
          </a:p>
        </p:txBody>
      </p:sp>
    </p:spTree>
    <p:extLst>
      <p:ext uri="{BB962C8B-B14F-4D97-AF65-F5344CB8AC3E}">
        <p14:creationId xmlns:p14="http://schemas.microsoft.com/office/powerpoint/2010/main" val="380656495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BA" sz="2800" dirty="0" smtClean="0"/>
              <a:t>1.5.5. </a:t>
            </a:r>
            <a:r>
              <a:rPr lang="sr-Latn-BA" sz="2800" dirty="0" smtClean="0"/>
              <a:t>Finansijski menadžment i finansijski menadžer </a:t>
            </a:r>
            <a:br>
              <a:rPr lang="sr-Latn-BA" sz="2800" dirty="0" smtClean="0"/>
            </a:br>
            <a:endParaRPr lang="sr-Latn-BA" sz="2800" dirty="0"/>
          </a:p>
        </p:txBody>
      </p:sp>
      <p:sp>
        <p:nvSpPr>
          <p:cNvPr id="3" name="Content Placeholder 2"/>
          <p:cNvSpPr>
            <a:spLocks noGrp="1"/>
          </p:cNvSpPr>
          <p:nvPr>
            <p:ph idx="1"/>
          </p:nvPr>
        </p:nvSpPr>
        <p:spPr>
          <a:xfrm>
            <a:off x="156519" y="2059459"/>
            <a:ext cx="10137663" cy="4572000"/>
          </a:xfrm>
        </p:spPr>
        <p:txBody>
          <a:bodyPr>
            <a:normAutofit/>
          </a:bodyPr>
          <a:lstStyle/>
          <a:p>
            <a:r>
              <a:rPr lang="sr-Latn-BA" dirty="0" smtClean="0"/>
              <a:t>Finansijski menadžment kao naučna disciplina javlja se početkom 20. vijeka u SAD, kao posljedica rastućih potreba privrede.</a:t>
            </a:r>
          </a:p>
          <a:p>
            <a:r>
              <a:rPr lang="sr-Latn-BA" dirty="0" smtClean="0"/>
              <a:t>Finansijski menadžment je upravljanje novčanim poslovima poslovnog entiteta odnosno privrednog subjekta ili proces kreiranja finansijskih uslova za efikasno postizanje finansijskih ciljeva.</a:t>
            </a:r>
          </a:p>
          <a:p>
            <a:r>
              <a:rPr lang="sr-Latn-BA" dirty="0" smtClean="0"/>
              <a:t>Sinominimi za finansijski menadžment su poslovne finansije, finansijsko upravljanje, upravljačke finansije, korporativne finansije.</a:t>
            </a:r>
          </a:p>
          <a:p>
            <a:r>
              <a:rPr lang="sr-Latn-BA" b="1" dirty="0"/>
              <a:t>Finansijski menadžer je lice koje ima važnu ulogu u kreiranju strategija, politika i odluka preduzeća pa i odluka o investiranju, finansiranju i održavanju likvidnosti</a:t>
            </a:r>
          </a:p>
        </p:txBody>
      </p:sp>
    </p:spTree>
    <p:extLst>
      <p:ext uri="{BB962C8B-B14F-4D97-AF65-F5344CB8AC3E}">
        <p14:creationId xmlns:p14="http://schemas.microsoft.com/office/powerpoint/2010/main" val="374817727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693" y="300840"/>
            <a:ext cx="9613861" cy="1080938"/>
          </a:xfrm>
        </p:spPr>
        <p:txBody>
          <a:bodyPr>
            <a:normAutofit/>
          </a:bodyPr>
          <a:lstStyle/>
          <a:p>
            <a:r>
              <a:rPr lang="sr-Cyrl-BA" sz="2800" dirty="0"/>
              <a:t>1.5.5. </a:t>
            </a:r>
            <a:r>
              <a:rPr lang="sr-Latn-BA" sz="2800" dirty="0"/>
              <a:t>Finansijski menadžment i finansijski menadžer </a:t>
            </a:r>
          </a:p>
        </p:txBody>
      </p:sp>
      <p:sp>
        <p:nvSpPr>
          <p:cNvPr id="3" name="Content Placeholder 2"/>
          <p:cNvSpPr>
            <a:spLocks noGrp="1"/>
          </p:cNvSpPr>
          <p:nvPr>
            <p:ph idx="1"/>
          </p:nvPr>
        </p:nvSpPr>
        <p:spPr>
          <a:xfrm>
            <a:off x="452386" y="1520792"/>
            <a:ext cx="10145029" cy="5110667"/>
          </a:xfrm>
        </p:spPr>
        <p:txBody>
          <a:bodyPr>
            <a:normAutofit/>
          </a:bodyPr>
          <a:lstStyle/>
          <a:p>
            <a:pPr marL="0" indent="0">
              <a:buNone/>
            </a:pPr>
            <a:endParaRPr lang="sr-Cyrl-BA" dirty="0"/>
          </a:p>
          <a:p>
            <a:pPr marL="0" indent="0">
              <a:buNone/>
            </a:pPr>
            <a:endParaRPr lang="sr-Cyrl-BA" dirty="0" smtClean="0"/>
          </a:p>
          <a:p>
            <a:pPr marL="0" indent="0">
              <a:buNone/>
            </a:pPr>
            <a:endParaRPr lang="sr-Cyrl-BA" dirty="0"/>
          </a:p>
          <a:p>
            <a:pPr marL="0" indent="0">
              <a:buNone/>
            </a:pPr>
            <a:endParaRPr lang="sr-Cyrl-BA" dirty="0" smtClean="0"/>
          </a:p>
          <a:p>
            <a:endParaRPr lang="sr-Cyrl-BA" dirty="0" smtClean="0"/>
          </a:p>
          <a:p>
            <a:endParaRPr lang="sr-Cyrl-BA" dirty="0"/>
          </a:p>
          <a:p>
            <a:pPr marL="0" indent="0">
              <a:buNone/>
            </a:pPr>
            <a:r>
              <a:rPr lang="sr-Latn-BA" dirty="0" smtClean="0"/>
              <a:t> </a:t>
            </a:r>
          </a:p>
        </p:txBody>
      </p:sp>
      <p:graphicFrame>
        <p:nvGraphicFramePr>
          <p:cNvPr id="4" name="Diagram 3"/>
          <p:cNvGraphicFramePr/>
          <p:nvPr>
            <p:extLst>
              <p:ext uri="{D42A27DB-BD31-4B8C-83A1-F6EECF244321}">
                <p14:modId xmlns:p14="http://schemas.microsoft.com/office/powerpoint/2010/main" val="2321726543"/>
              </p:ext>
            </p:extLst>
          </p:nvPr>
        </p:nvGraphicFramePr>
        <p:xfrm>
          <a:off x="1338981" y="2675823"/>
          <a:ext cx="8440285" cy="39556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p:cNvSpPr/>
          <p:nvPr/>
        </p:nvSpPr>
        <p:spPr>
          <a:xfrm>
            <a:off x="731519" y="1861967"/>
            <a:ext cx="5351647" cy="7657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BA" sz="2000" b="1" dirty="0" smtClean="0">
                <a:solidFill>
                  <a:schemeClr val="bg1"/>
                </a:solidFill>
              </a:rPr>
              <a:t>Finansijski menadžeri u velikim korporacijama</a:t>
            </a:r>
            <a:r>
              <a:rPr lang="sr-Latn-BA" dirty="0" smtClean="0">
                <a:solidFill>
                  <a:schemeClr val="bg1"/>
                </a:solidFill>
              </a:rPr>
              <a:t>:</a:t>
            </a:r>
            <a:endParaRPr lang="sr-Latn-BA" dirty="0">
              <a:solidFill>
                <a:schemeClr val="bg1"/>
              </a:solidFill>
            </a:endParaRPr>
          </a:p>
        </p:txBody>
      </p:sp>
    </p:spTree>
    <p:extLst>
      <p:ext uri="{BB962C8B-B14F-4D97-AF65-F5344CB8AC3E}">
        <p14:creationId xmlns:p14="http://schemas.microsoft.com/office/powerpoint/2010/main" val="427189808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BA" sz="2800" dirty="0"/>
              <a:t>1.5.5. </a:t>
            </a:r>
            <a:r>
              <a:rPr lang="sr-Latn-BA" sz="2800" dirty="0"/>
              <a:t>Finansijski menadžment i finansijski menadžer </a:t>
            </a:r>
          </a:p>
        </p:txBody>
      </p:sp>
      <p:sp>
        <p:nvSpPr>
          <p:cNvPr id="3" name="Content Placeholder 2"/>
          <p:cNvSpPr>
            <a:spLocks noGrp="1"/>
          </p:cNvSpPr>
          <p:nvPr>
            <p:ph idx="1"/>
          </p:nvPr>
        </p:nvSpPr>
        <p:spPr>
          <a:xfrm>
            <a:off x="156519" y="1645920"/>
            <a:ext cx="11071654" cy="4631313"/>
          </a:xfrm>
        </p:spPr>
        <p:txBody>
          <a:bodyPr>
            <a:normAutofit/>
          </a:bodyPr>
          <a:lstStyle/>
          <a:p>
            <a:pPr marL="0" indent="0" algn="ctr">
              <a:buNone/>
            </a:pPr>
            <a:r>
              <a:rPr lang="sr-Latn-BA" b="1" u="sng" dirty="0" smtClean="0"/>
              <a:t>Proces finansijskog menadžmenta</a:t>
            </a:r>
            <a:endParaRPr lang="sr-Cyrl-BA" u="sng" dirty="0" smtClean="0"/>
          </a:p>
          <a:p>
            <a:pPr marL="0" indent="0">
              <a:buNone/>
            </a:pPr>
            <a:endParaRPr lang="sr-Cyrl-BA" dirty="0"/>
          </a:p>
          <a:p>
            <a:pPr marL="0" indent="0">
              <a:buNone/>
            </a:pPr>
            <a:endParaRPr lang="sr-Cyrl-BA" dirty="0" smtClean="0"/>
          </a:p>
          <a:p>
            <a:pPr marL="0" indent="0">
              <a:buNone/>
            </a:pPr>
            <a:endParaRPr lang="sr-Cyrl-BA" dirty="0"/>
          </a:p>
          <a:p>
            <a:pPr marL="0" indent="0">
              <a:buNone/>
            </a:pPr>
            <a:endParaRPr lang="sr-Cyrl-BA" dirty="0" smtClean="0"/>
          </a:p>
          <a:p>
            <a:endParaRPr lang="sr-Cyrl-BA" dirty="0" smtClean="0"/>
          </a:p>
          <a:p>
            <a:endParaRPr lang="sr-Cyrl-BA" dirty="0"/>
          </a:p>
        </p:txBody>
      </p:sp>
      <p:sp>
        <p:nvSpPr>
          <p:cNvPr id="4" name="Rectangle 3"/>
          <p:cNvSpPr/>
          <p:nvPr/>
        </p:nvSpPr>
        <p:spPr>
          <a:xfrm>
            <a:off x="680321" y="2767913"/>
            <a:ext cx="2474772" cy="17299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r-Latn-BA" sz="1600" dirty="0">
                <a:solidFill>
                  <a:schemeClr val="bg2"/>
                </a:solidFill>
              </a:rPr>
              <a:t>Odluke finansijskog menadžmenta</a:t>
            </a:r>
          </a:p>
          <a:p>
            <a:r>
              <a:rPr lang="sr-Latn-BA" sz="1600" dirty="0" smtClean="0">
                <a:solidFill>
                  <a:schemeClr val="bg2"/>
                </a:solidFill>
              </a:rPr>
              <a:t>1. Investiranje</a:t>
            </a:r>
            <a:endParaRPr lang="sr-Latn-BA" sz="1600" dirty="0">
              <a:solidFill>
                <a:schemeClr val="bg2"/>
              </a:solidFill>
            </a:endParaRPr>
          </a:p>
          <a:p>
            <a:r>
              <a:rPr lang="sr-Latn-BA" sz="1600" dirty="0" smtClean="0">
                <a:solidFill>
                  <a:schemeClr val="bg2"/>
                </a:solidFill>
              </a:rPr>
              <a:t>2. Finansiranje</a:t>
            </a:r>
            <a:endParaRPr lang="sr-Latn-BA" sz="1600" dirty="0">
              <a:solidFill>
                <a:schemeClr val="bg2"/>
              </a:solidFill>
            </a:endParaRPr>
          </a:p>
          <a:p>
            <a:r>
              <a:rPr lang="sr-Latn-BA" sz="1600" dirty="0" smtClean="0">
                <a:solidFill>
                  <a:schemeClr val="bg2"/>
                </a:solidFill>
              </a:rPr>
              <a:t>3. Održavanje </a:t>
            </a:r>
            <a:r>
              <a:rPr lang="sr-Latn-BA" sz="1600" dirty="0">
                <a:solidFill>
                  <a:schemeClr val="bg2"/>
                </a:solidFill>
              </a:rPr>
              <a:t>i likvidnost</a:t>
            </a:r>
          </a:p>
          <a:p>
            <a:endParaRPr lang="sr-Latn-BA" sz="1600" dirty="0">
              <a:solidFill>
                <a:schemeClr val="bg2"/>
              </a:solidFill>
            </a:endParaRPr>
          </a:p>
        </p:txBody>
      </p:sp>
      <p:sp>
        <p:nvSpPr>
          <p:cNvPr id="7" name="Rectangle 6"/>
          <p:cNvSpPr/>
          <p:nvPr/>
        </p:nvSpPr>
        <p:spPr>
          <a:xfrm>
            <a:off x="4266200" y="2767911"/>
            <a:ext cx="1326041" cy="17299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BA" dirty="0" smtClean="0">
                <a:solidFill>
                  <a:schemeClr val="bg2"/>
                </a:solidFill>
              </a:rPr>
              <a:t>RIZIK I STOPA PRINOSA</a:t>
            </a:r>
            <a:endParaRPr lang="sr-Latn-BA" dirty="0">
              <a:solidFill>
                <a:schemeClr val="bg2"/>
              </a:solidFill>
            </a:endParaRPr>
          </a:p>
        </p:txBody>
      </p:sp>
      <p:sp>
        <p:nvSpPr>
          <p:cNvPr id="8" name="Rectangle 7"/>
          <p:cNvSpPr/>
          <p:nvPr/>
        </p:nvSpPr>
        <p:spPr>
          <a:xfrm>
            <a:off x="6631712" y="2797776"/>
            <a:ext cx="1296958" cy="17299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BA" dirty="0" smtClean="0">
                <a:solidFill>
                  <a:schemeClr val="bg2"/>
                </a:solidFill>
              </a:rPr>
              <a:t>CIJENA AKCIJA</a:t>
            </a:r>
            <a:endParaRPr lang="sr-Latn-BA" dirty="0">
              <a:solidFill>
                <a:schemeClr val="bg2"/>
              </a:solidFill>
            </a:endParaRPr>
          </a:p>
        </p:txBody>
      </p:sp>
      <p:sp>
        <p:nvSpPr>
          <p:cNvPr id="9" name="Rectangle 8"/>
          <p:cNvSpPr/>
          <p:nvPr/>
        </p:nvSpPr>
        <p:spPr>
          <a:xfrm>
            <a:off x="8943986" y="2767911"/>
            <a:ext cx="1388076" cy="17299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BA" dirty="0" smtClean="0">
                <a:solidFill>
                  <a:schemeClr val="bg2"/>
                </a:solidFill>
              </a:rPr>
              <a:t>Bogatstvo akcionara</a:t>
            </a:r>
            <a:endParaRPr lang="sr-Latn-BA" dirty="0">
              <a:solidFill>
                <a:schemeClr val="bg2"/>
              </a:solidFill>
            </a:endParaRPr>
          </a:p>
        </p:txBody>
      </p:sp>
      <p:cxnSp>
        <p:nvCxnSpPr>
          <p:cNvPr id="11" name="Straight Arrow Connector 10"/>
          <p:cNvCxnSpPr/>
          <p:nvPr/>
        </p:nvCxnSpPr>
        <p:spPr>
          <a:xfrm>
            <a:off x="3155093" y="3579965"/>
            <a:ext cx="1073227" cy="0"/>
          </a:xfrm>
          <a:prstGeom prst="straightConnector1">
            <a:avLst/>
          </a:prstGeom>
          <a:ln>
            <a:solidFill>
              <a:schemeClr val="accent1"/>
            </a:solidFill>
            <a:tailEnd type="triangle"/>
          </a:ln>
        </p:spPr>
        <p:style>
          <a:lnRef idx="2">
            <a:schemeClr val="accent5"/>
          </a:lnRef>
          <a:fillRef idx="0">
            <a:schemeClr val="accent5"/>
          </a:fillRef>
          <a:effectRef idx="1">
            <a:schemeClr val="accent5"/>
          </a:effectRef>
          <a:fontRef idx="minor">
            <a:schemeClr val="tx1"/>
          </a:fontRef>
        </p:style>
      </p:cxnSp>
      <p:cxnSp>
        <p:nvCxnSpPr>
          <p:cNvPr id="13" name="Straight Arrow Connector 12"/>
          <p:cNvCxnSpPr/>
          <p:nvPr/>
        </p:nvCxnSpPr>
        <p:spPr>
          <a:xfrm>
            <a:off x="5592241" y="3632883"/>
            <a:ext cx="1039471" cy="0"/>
          </a:xfrm>
          <a:prstGeom prst="straightConnector1">
            <a:avLst/>
          </a:prstGeom>
          <a:ln>
            <a:solidFill>
              <a:schemeClr val="accent1"/>
            </a:solidFill>
            <a:tailEnd type="triangle"/>
          </a:ln>
        </p:spPr>
        <p:style>
          <a:lnRef idx="1">
            <a:schemeClr val="accent5"/>
          </a:lnRef>
          <a:fillRef idx="0">
            <a:schemeClr val="accent5"/>
          </a:fillRef>
          <a:effectRef idx="0">
            <a:schemeClr val="accent5"/>
          </a:effectRef>
          <a:fontRef idx="minor">
            <a:schemeClr val="tx1"/>
          </a:fontRef>
        </p:style>
      </p:cxnSp>
      <p:cxnSp>
        <p:nvCxnSpPr>
          <p:cNvPr id="15" name="Straight Arrow Connector 14"/>
          <p:cNvCxnSpPr>
            <a:stCxn id="8" idx="3"/>
          </p:cNvCxnSpPr>
          <p:nvPr/>
        </p:nvCxnSpPr>
        <p:spPr>
          <a:xfrm flipV="1">
            <a:off x="7928670" y="3662748"/>
            <a:ext cx="984671" cy="1"/>
          </a:xfrm>
          <a:prstGeom prst="straightConnector1">
            <a:avLst/>
          </a:prstGeom>
          <a:ln>
            <a:solidFill>
              <a:schemeClr val="accent1"/>
            </a:solidFill>
            <a:tailEnd type="triangle"/>
          </a:ln>
        </p:spPr>
        <p:style>
          <a:lnRef idx="1">
            <a:schemeClr val="accent5"/>
          </a:lnRef>
          <a:fillRef idx="0">
            <a:schemeClr val="accent5"/>
          </a:fillRef>
          <a:effectRef idx="0">
            <a:schemeClr val="accent5"/>
          </a:effectRef>
          <a:fontRef idx="minor">
            <a:schemeClr val="tx1"/>
          </a:fontRef>
        </p:style>
      </p:cxnSp>
      <p:graphicFrame>
        <p:nvGraphicFramePr>
          <p:cNvPr id="12" name="Diagram 11"/>
          <p:cNvGraphicFramePr/>
          <p:nvPr>
            <p:extLst>
              <p:ext uri="{D42A27DB-BD31-4B8C-83A1-F6EECF244321}">
                <p14:modId xmlns:p14="http://schemas.microsoft.com/office/powerpoint/2010/main" val="3359297964"/>
              </p:ext>
            </p:extLst>
          </p:nvPr>
        </p:nvGraphicFramePr>
        <p:xfrm>
          <a:off x="497441" y="4774131"/>
          <a:ext cx="9336216" cy="20020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2584640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304800"/>
            <a:ext cx="9613861" cy="1529366"/>
          </a:xfrm>
        </p:spPr>
        <p:txBody>
          <a:bodyPr>
            <a:noAutofit/>
          </a:bodyPr>
          <a:lstStyle/>
          <a:p>
            <a:r>
              <a:rPr lang="sr-Cyrl-BA" sz="3200" b="1" dirty="0" smtClean="0"/>
              <a:t/>
            </a:r>
            <a:br>
              <a:rPr lang="sr-Cyrl-BA" sz="3200" b="1" dirty="0" smtClean="0"/>
            </a:br>
            <a:r>
              <a:rPr lang="sr-Cyrl-BA" sz="3200" b="1" dirty="0"/>
              <a:t/>
            </a:r>
            <a:br>
              <a:rPr lang="sr-Cyrl-BA" sz="3200" b="1" dirty="0"/>
            </a:br>
            <a:r>
              <a:rPr lang="sr-Cyrl-BA" sz="2800" dirty="0" smtClean="0"/>
              <a:t>1.5.6. </a:t>
            </a:r>
            <a:r>
              <a:rPr lang="sr-Latn-BA" sz="2800" dirty="0" smtClean="0"/>
              <a:t>Problem stvaranja konkurentskih prednosti preduzeća</a:t>
            </a:r>
            <a:br>
              <a:rPr lang="sr-Latn-BA" sz="2800" dirty="0" smtClean="0"/>
            </a:br>
            <a:r>
              <a:rPr lang="sr-Latn-BA" sz="2800" dirty="0" smtClean="0"/>
              <a:t/>
            </a:r>
            <a:br>
              <a:rPr lang="sr-Latn-BA" sz="2800" dirty="0" smtClean="0"/>
            </a:br>
            <a:endParaRPr lang="sr-Latn-BA" sz="3200" dirty="0"/>
          </a:p>
        </p:txBody>
      </p:sp>
      <p:sp>
        <p:nvSpPr>
          <p:cNvPr id="3" name="Content Placeholder 2"/>
          <p:cNvSpPr>
            <a:spLocks noGrp="1"/>
          </p:cNvSpPr>
          <p:nvPr>
            <p:ph idx="1"/>
          </p:nvPr>
        </p:nvSpPr>
        <p:spPr>
          <a:xfrm>
            <a:off x="680321" y="1993558"/>
            <a:ext cx="9972906" cy="4571999"/>
          </a:xfrm>
        </p:spPr>
        <p:txBody>
          <a:bodyPr/>
          <a:lstStyle/>
          <a:p>
            <a:r>
              <a:rPr lang="sr-Latn-BA" dirty="0"/>
              <a:t>Preduzeća treba da kreiraju odgovarajuće strategije koje uključuju elastičnost, adaptibilnost i sposobnost predviđanja promjena u okruženju.</a:t>
            </a:r>
          </a:p>
          <a:p>
            <a:r>
              <a:rPr lang="sr-Latn-BA" dirty="0"/>
              <a:t>Budući da su promjene u okruženju konstantne, preduzeća moraju  izgraditi održive konkurentske prednosti da bi i dalje rasla.</a:t>
            </a:r>
          </a:p>
          <a:p>
            <a:r>
              <a:rPr lang="sr-Latn-BA" dirty="0"/>
              <a:t>Opstanak, rast i razvoj preduzeća ovisan je o efikasnosti odluka finansijskog menadžmenta u procesu pribavljanja kapitala i njegove alokacije.</a:t>
            </a:r>
          </a:p>
          <a:p>
            <a:endParaRPr lang="sr-Latn-BA" dirty="0"/>
          </a:p>
          <a:p>
            <a:endParaRPr lang="sr-Latn-BA" dirty="0"/>
          </a:p>
        </p:txBody>
      </p:sp>
    </p:spTree>
    <p:extLst>
      <p:ext uri="{BB962C8B-B14F-4D97-AF65-F5344CB8AC3E}">
        <p14:creationId xmlns:p14="http://schemas.microsoft.com/office/powerpoint/2010/main" val="105187595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r-Cyrl-BA" b="1" dirty="0" smtClean="0"/>
              <a:t>2. </a:t>
            </a:r>
            <a:r>
              <a:rPr lang="sr-Latn-BA" b="1" dirty="0" smtClean="0"/>
              <a:t>PROBLEMATIKA ODLUČIVANJA</a:t>
            </a:r>
            <a:endParaRPr lang="sr-Latn-BA" dirty="0"/>
          </a:p>
        </p:txBody>
      </p:sp>
      <p:sp>
        <p:nvSpPr>
          <p:cNvPr id="3" name="Content Placeholder 2"/>
          <p:cNvSpPr>
            <a:spLocks noGrp="1"/>
          </p:cNvSpPr>
          <p:nvPr>
            <p:ph idx="1"/>
          </p:nvPr>
        </p:nvSpPr>
        <p:spPr>
          <a:xfrm>
            <a:off x="617839" y="2084172"/>
            <a:ext cx="9676344" cy="4333103"/>
          </a:xfrm>
        </p:spPr>
        <p:txBody>
          <a:bodyPr>
            <a:normAutofit lnSpcReduction="10000"/>
          </a:bodyPr>
          <a:lstStyle/>
          <a:p>
            <a:r>
              <a:rPr lang="sr-Latn-BA" dirty="0"/>
              <a:t>Odlučivanje bi se najkraće moglo opisati kao izbor između više mogućnosti.</a:t>
            </a:r>
          </a:p>
          <a:p>
            <a:r>
              <a:rPr lang="sr-Latn-BA" dirty="0"/>
              <a:t>Što je nivo odlučivanja viši, posljedice pogrešno donesenih odluka su teže i dalekosežnije.</a:t>
            </a:r>
          </a:p>
          <a:p>
            <a:r>
              <a:rPr lang="sr-Latn-BA" dirty="0"/>
              <a:t>Upravljanje je proces koji se odvija u sljedećem poretku:</a:t>
            </a:r>
          </a:p>
          <a:p>
            <a:pPr lvl="1"/>
            <a:r>
              <a:rPr lang="sr-Latn-BA" dirty="0"/>
              <a:t>Postavljanje problema i utvrđivanje cilja;</a:t>
            </a:r>
          </a:p>
          <a:p>
            <a:pPr lvl="1"/>
            <a:r>
              <a:rPr lang="sr-Latn-BA" dirty="0"/>
              <a:t>Izrada alternativnih rješenja (priprema odluke);</a:t>
            </a:r>
          </a:p>
          <a:p>
            <a:pPr lvl="1"/>
            <a:r>
              <a:rPr lang="sr-Latn-BA" dirty="0"/>
              <a:t>Izbor optimalnog rješenja (odlučivanje);</a:t>
            </a:r>
          </a:p>
          <a:p>
            <a:pPr lvl="1"/>
            <a:r>
              <a:rPr lang="sr-Latn-BA" dirty="0"/>
              <a:t>Sprovođenje odluke i nadzor.</a:t>
            </a:r>
          </a:p>
          <a:p>
            <a:r>
              <a:rPr lang="sr-Latn-BA" dirty="0"/>
              <a:t>Odluka je </a:t>
            </a:r>
            <a:r>
              <a:rPr lang="sr-Latn-BA" dirty="0" smtClean="0"/>
              <a:t>izbor </a:t>
            </a:r>
            <a:r>
              <a:rPr lang="sr-Latn-BA" dirty="0"/>
              <a:t>na putu raskršća.</a:t>
            </a:r>
          </a:p>
          <a:p>
            <a:r>
              <a:rPr lang="sr-Latn-BA" dirty="0"/>
              <a:t>Svaki proces odlučivanja mora dati odgovore na pitanja u vezi sa mjestom, vremenom, načinom i subjektom odlučivanja.</a:t>
            </a:r>
          </a:p>
          <a:p>
            <a:endParaRPr lang="sr-Latn-BA" dirty="0"/>
          </a:p>
        </p:txBody>
      </p:sp>
    </p:spTree>
    <p:extLst>
      <p:ext uri="{BB962C8B-B14F-4D97-AF65-F5344CB8AC3E}">
        <p14:creationId xmlns:p14="http://schemas.microsoft.com/office/powerpoint/2010/main" val="201244678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sr-Cyrl-BA" sz="3200" dirty="0" smtClean="0"/>
              <a:t>2.1. </a:t>
            </a:r>
            <a:r>
              <a:rPr lang="sr-Latn-BA" sz="3200" dirty="0" smtClean="0"/>
              <a:t>Pojam i definicija odlučivanja</a:t>
            </a:r>
            <a:endParaRPr lang="sr-Latn-BA" sz="3200" dirty="0"/>
          </a:p>
        </p:txBody>
      </p:sp>
      <p:sp>
        <p:nvSpPr>
          <p:cNvPr id="3" name="Content Placeholder 2"/>
          <p:cNvSpPr>
            <a:spLocks noGrp="1"/>
          </p:cNvSpPr>
          <p:nvPr>
            <p:ph idx="1"/>
          </p:nvPr>
        </p:nvSpPr>
        <p:spPr>
          <a:xfrm>
            <a:off x="411893" y="1935892"/>
            <a:ext cx="9882290" cy="4761470"/>
          </a:xfrm>
        </p:spPr>
        <p:txBody>
          <a:bodyPr>
            <a:normAutofit fontScale="85000" lnSpcReduction="20000"/>
          </a:bodyPr>
          <a:lstStyle/>
          <a:p>
            <a:r>
              <a:rPr lang="sr-Latn-BA" dirty="0"/>
              <a:t>U odnosu na značaj i vremenski horizont za odluke koje se donose, odlučivanje se vrši na operativnom, taktičnom i strateškom nivou.</a:t>
            </a:r>
          </a:p>
          <a:p>
            <a:r>
              <a:rPr lang="sr-Latn-BA" dirty="0"/>
              <a:t>Odlučivanje na operativnom nivou odnosi se na manje važne odluke u toku odvijanja poslovnih operacija. Ove odluke odnose se na:</a:t>
            </a:r>
          </a:p>
          <a:p>
            <a:pPr lvl="1"/>
            <a:r>
              <a:rPr lang="sr-Latn-BA" dirty="0"/>
              <a:t>Finansijsko računovodstvo</a:t>
            </a:r>
          </a:p>
          <a:p>
            <a:pPr lvl="1"/>
            <a:r>
              <a:rPr lang="sr-Latn-BA" dirty="0"/>
              <a:t>Obračun proizvodnje</a:t>
            </a:r>
          </a:p>
          <a:p>
            <a:pPr lvl="1"/>
            <a:r>
              <a:rPr lang="sr-Latn-BA" dirty="0"/>
              <a:t>Kratkoročni planovi nabavke, proizvodnje i prodaje.</a:t>
            </a:r>
          </a:p>
          <a:p>
            <a:r>
              <a:rPr lang="sr-Latn-BA" dirty="0"/>
              <a:t>Odlučivanje na taktičkom nivou odnosi se na fazne i ne baš nevažne odluke u osnovi srednjoročnog karaktera:</a:t>
            </a:r>
          </a:p>
          <a:p>
            <a:pPr lvl="1"/>
            <a:r>
              <a:rPr lang="sr-Latn-BA" dirty="0"/>
              <a:t>Plan investicija;</a:t>
            </a:r>
          </a:p>
          <a:p>
            <a:pPr lvl="1"/>
            <a:r>
              <a:rPr lang="sr-Latn-BA" dirty="0"/>
              <a:t>Plan kadrova;</a:t>
            </a:r>
          </a:p>
          <a:p>
            <a:pPr lvl="1"/>
            <a:r>
              <a:rPr lang="sr-Latn-BA" dirty="0"/>
              <a:t>Plan proizvvodnje (kapaciteta).</a:t>
            </a:r>
          </a:p>
          <a:p>
            <a:r>
              <a:rPr lang="sr-Latn-BA" dirty="0"/>
              <a:t>Odlučivanje na strateškom nivou je najvažnije i dugoročnog karaktera, a ove odluke su u funkciji cilja preduzeća. To su:</a:t>
            </a:r>
          </a:p>
          <a:p>
            <a:pPr lvl="1"/>
            <a:r>
              <a:rPr lang="sr-Latn-BA" dirty="0"/>
              <a:t>Odluke o investiranju;</a:t>
            </a:r>
          </a:p>
          <a:p>
            <a:pPr lvl="1"/>
            <a:r>
              <a:rPr lang="sr-Latn-BA" dirty="0"/>
              <a:t>Odluke o finaniranju</a:t>
            </a:r>
          </a:p>
          <a:p>
            <a:pPr lvl="1"/>
            <a:r>
              <a:rPr lang="sr-Latn-BA" dirty="0"/>
              <a:t>Odluke o dividendi.</a:t>
            </a:r>
          </a:p>
          <a:p>
            <a:endParaRPr lang="sr-Latn-BA" dirty="0"/>
          </a:p>
        </p:txBody>
      </p:sp>
    </p:spTree>
    <p:extLst>
      <p:ext uri="{BB962C8B-B14F-4D97-AF65-F5344CB8AC3E}">
        <p14:creationId xmlns:p14="http://schemas.microsoft.com/office/powerpoint/2010/main" val="429248450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BA" sz="3200" dirty="0" smtClean="0"/>
              <a:t>2.2. </a:t>
            </a:r>
            <a:r>
              <a:rPr lang="sr-Latn-BA" sz="3200" dirty="0" smtClean="0"/>
              <a:t>Nosioci odlučivanja</a:t>
            </a:r>
            <a:endParaRPr lang="sr-Latn-BA" sz="3200" dirty="0"/>
          </a:p>
        </p:txBody>
      </p:sp>
      <p:sp>
        <p:nvSpPr>
          <p:cNvPr id="3" name="Content Placeholder 2"/>
          <p:cNvSpPr>
            <a:spLocks noGrp="1"/>
          </p:cNvSpPr>
          <p:nvPr>
            <p:ph idx="1"/>
          </p:nvPr>
        </p:nvSpPr>
        <p:spPr>
          <a:xfrm>
            <a:off x="680321" y="1977081"/>
            <a:ext cx="9613861" cy="3959108"/>
          </a:xfrm>
        </p:spPr>
        <p:txBody>
          <a:bodyPr>
            <a:normAutofit/>
          </a:bodyPr>
          <a:lstStyle/>
          <a:p>
            <a:pPr marL="0" indent="0">
              <a:buNone/>
            </a:pPr>
            <a:r>
              <a:rPr lang="sr-Latn-BA" dirty="0"/>
              <a:t>S obzirom na nosioce odlučivanja, razlikujemo:</a:t>
            </a:r>
          </a:p>
          <a:p>
            <a:r>
              <a:rPr lang="sr-Latn-BA" dirty="0"/>
              <a:t>Upravljačko ili vlasničko odlučivanje;</a:t>
            </a:r>
          </a:p>
          <a:p>
            <a:r>
              <a:rPr lang="sr-Latn-BA" dirty="0"/>
              <a:t>Menadžersko odlučivanje;</a:t>
            </a:r>
          </a:p>
          <a:p>
            <a:r>
              <a:rPr lang="sr-Latn-BA" dirty="0"/>
              <a:t>Izvršno odlučivanje.</a:t>
            </a:r>
          </a:p>
          <a:p>
            <a:pPr marL="0" indent="0">
              <a:buNone/>
            </a:pPr>
            <a:r>
              <a:rPr lang="sr-Latn-BA" dirty="0"/>
              <a:t>Svaki uspješan menadžer mora znati odgovoriti na tri osnovna pitanja:</a:t>
            </a:r>
          </a:p>
          <a:p>
            <a:pPr marL="457200" indent="-457200">
              <a:buAutoNum type="arabicPeriod"/>
            </a:pPr>
            <a:r>
              <a:rPr lang="sr-Latn-BA" dirty="0" smtClean="0"/>
              <a:t>Koji </a:t>
            </a:r>
            <a:r>
              <a:rPr lang="sr-Latn-BA" dirty="0"/>
              <a:t>problem odlučivanjem treba </a:t>
            </a:r>
            <a:r>
              <a:rPr lang="sr-Latn-BA" dirty="0" smtClean="0"/>
              <a:t>riješiti?</a:t>
            </a:r>
          </a:p>
          <a:p>
            <a:pPr marL="457200" indent="-457200">
              <a:buAutoNum type="arabicPeriod"/>
            </a:pPr>
            <a:r>
              <a:rPr lang="sr-Latn-BA" dirty="0" smtClean="0"/>
              <a:t>Koja </a:t>
            </a:r>
            <a:r>
              <a:rPr lang="sr-Latn-BA" dirty="0"/>
              <a:t>su rješenja odnosno akcije na </a:t>
            </a:r>
            <a:r>
              <a:rPr lang="sr-Latn-BA" dirty="0" smtClean="0"/>
              <a:t>raspolaganju?</a:t>
            </a:r>
          </a:p>
          <a:p>
            <a:pPr marL="457200" indent="-457200">
              <a:buAutoNum type="arabicPeriod"/>
            </a:pPr>
            <a:r>
              <a:rPr lang="sr-Latn-BA" dirty="0" smtClean="0"/>
              <a:t>Koje </a:t>
            </a:r>
            <a:r>
              <a:rPr lang="sr-Latn-BA" dirty="0"/>
              <a:t>je najbolje rješenje problema?</a:t>
            </a:r>
          </a:p>
          <a:p>
            <a:endParaRPr lang="sr-Latn-BA" dirty="0"/>
          </a:p>
        </p:txBody>
      </p:sp>
    </p:spTree>
    <p:extLst>
      <p:ext uri="{BB962C8B-B14F-4D97-AF65-F5344CB8AC3E}">
        <p14:creationId xmlns:p14="http://schemas.microsoft.com/office/powerpoint/2010/main" val="299894023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BA" sz="3200" dirty="0" smtClean="0"/>
              <a:t>2.3. </a:t>
            </a:r>
            <a:r>
              <a:rPr lang="sr-Latn-BA" sz="3200" dirty="0" smtClean="0"/>
              <a:t>Faktori odlučivanja</a:t>
            </a:r>
            <a:endParaRPr lang="sr-Latn-BA" sz="3200" dirty="0"/>
          </a:p>
        </p:txBody>
      </p:sp>
      <p:sp>
        <p:nvSpPr>
          <p:cNvPr id="3" name="Content Placeholder 2"/>
          <p:cNvSpPr>
            <a:spLocks noGrp="1"/>
          </p:cNvSpPr>
          <p:nvPr>
            <p:ph idx="1"/>
          </p:nvPr>
        </p:nvSpPr>
        <p:spPr>
          <a:xfrm>
            <a:off x="313039" y="2010032"/>
            <a:ext cx="9981144" cy="4604952"/>
          </a:xfrm>
        </p:spPr>
        <p:txBody>
          <a:bodyPr>
            <a:normAutofit lnSpcReduction="10000"/>
          </a:bodyPr>
          <a:lstStyle/>
          <a:p>
            <a:pPr marL="457200" lvl="1" indent="0">
              <a:buNone/>
            </a:pPr>
            <a:r>
              <a:rPr lang="en-US" dirty="0"/>
              <a:t>Odlučivanje je složen proces na različitim nivoima i mjestima odlučivanja i odvija se pod brojnim faktorima od kojih zavisi kvalitet odlučivanja.</a:t>
            </a:r>
          </a:p>
          <a:p>
            <a:pPr marL="457200" lvl="1" indent="0">
              <a:buNone/>
            </a:pPr>
            <a:r>
              <a:rPr lang="en-US" dirty="0"/>
              <a:t>Faktori odlučivanja su:</a:t>
            </a:r>
          </a:p>
          <a:p>
            <a:pPr lvl="1"/>
            <a:r>
              <a:rPr lang="en-US" dirty="0"/>
              <a:t>Okolnosti u kojima se odlučuje (sigurnosti, rizika i neizvjesnosti);</a:t>
            </a:r>
          </a:p>
          <a:p>
            <a:pPr lvl="1"/>
            <a:r>
              <a:rPr lang="en-US" dirty="0"/>
              <a:t>Način odlučivanja (intuitivno i racionalno odlučivanje);</a:t>
            </a:r>
          </a:p>
          <a:p>
            <a:pPr lvl="1"/>
            <a:r>
              <a:rPr lang="en-US" dirty="0"/>
              <a:t>Raspoloživa sredstva;</a:t>
            </a:r>
          </a:p>
          <a:p>
            <a:pPr lvl="1"/>
            <a:r>
              <a:rPr lang="en-US" dirty="0"/>
              <a:t>Informacije i vrijeme kao važni resursi;</a:t>
            </a:r>
          </a:p>
          <a:p>
            <a:pPr lvl="1"/>
            <a:r>
              <a:rPr lang="en-US" dirty="0" smtClean="0"/>
              <a:t>Or</a:t>
            </a:r>
            <a:r>
              <a:rPr lang="sr-Latn-BA" dirty="0" smtClean="0"/>
              <a:t>i</a:t>
            </a:r>
            <a:r>
              <a:rPr lang="en-US" dirty="0" smtClean="0"/>
              <a:t>jentacija </a:t>
            </a:r>
            <a:r>
              <a:rPr lang="en-US" dirty="0"/>
              <a:t>donosioca odluke;</a:t>
            </a:r>
          </a:p>
          <a:p>
            <a:pPr lvl="1"/>
            <a:r>
              <a:rPr lang="en-US" dirty="0"/>
              <a:t>Menadžerska lična sposobnost;</a:t>
            </a:r>
          </a:p>
          <a:p>
            <a:pPr lvl="1"/>
            <a:r>
              <a:rPr lang="en-US" dirty="0"/>
              <a:t>Stepen prihvatanja i podrške saradnika manadžeru;</a:t>
            </a:r>
          </a:p>
          <a:p>
            <a:pPr lvl="1"/>
            <a:r>
              <a:rPr lang="en-US" dirty="0"/>
              <a:t>Hijerarhija odlučivanja;</a:t>
            </a:r>
          </a:p>
          <a:p>
            <a:pPr lvl="1"/>
            <a:r>
              <a:rPr lang="en-US" dirty="0"/>
              <a:t>Različiti interesi subjekata odlučivanja;</a:t>
            </a:r>
          </a:p>
          <a:p>
            <a:pPr lvl="1"/>
            <a:r>
              <a:rPr lang="en-US" dirty="0"/>
              <a:t>Tehnologija (procedura) odlučivanja</a:t>
            </a:r>
          </a:p>
          <a:p>
            <a:pPr lvl="1"/>
            <a:r>
              <a:rPr lang="en-US" dirty="0"/>
              <a:t>Subjektivni faktori odlučivanja (obrazovanje, motivacija, odgovornost).</a:t>
            </a:r>
          </a:p>
          <a:p>
            <a:pPr lvl="1"/>
            <a:endParaRPr lang="sr-Cyrl-BA" dirty="0" smtClean="0"/>
          </a:p>
          <a:p>
            <a:pPr lvl="1"/>
            <a:endParaRPr lang="sr-Cyrl-BA" dirty="0" smtClean="0"/>
          </a:p>
        </p:txBody>
      </p:sp>
    </p:spTree>
    <p:extLst>
      <p:ext uri="{BB962C8B-B14F-4D97-AF65-F5344CB8AC3E}">
        <p14:creationId xmlns:p14="http://schemas.microsoft.com/office/powerpoint/2010/main" val="10030860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a:t>1. PREDUZEĆE KAO SISTEM</a:t>
            </a:r>
            <a:r>
              <a:rPr lang="sr-Cyrl-BA" sz="3200" dirty="0" smtClean="0"/>
              <a:t/>
            </a:r>
            <a:br>
              <a:rPr lang="sr-Cyrl-BA" sz="3200" dirty="0" smtClean="0"/>
            </a:br>
            <a:endParaRPr lang="sr-Latn-BA" sz="3200" dirty="0"/>
          </a:p>
        </p:txBody>
      </p:sp>
      <p:sp>
        <p:nvSpPr>
          <p:cNvPr id="3" name="Content Placeholder 2"/>
          <p:cNvSpPr>
            <a:spLocks noGrp="1"/>
          </p:cNvSpPr>
          <p:nvPr>
            <p:ph idx="1"/>
          </p:nvPr>
        </p:nvSpPr>
        <p:spPr>
          <a:xfrm>
            <a:off x="510746" y="1952368"/>
            <a:ext cx="10050161" cy="4654377"/>
          </a:xfrm>
        </p:spPr>
        <p:txBody>
          <a:bodyPr>
            <a:normAutofit/>
          </a:bodyPr>
          <a:lstStyle/>
          <a:p>
            <a:r>
              <a:rPr lang="sr-Latn-BA" dirty="0" smtClean="0"/>
              <a:t>TEORIJA ENTITETA POSLOVNE FIRME polazi od toga da je preduzeće koalicija različitih interesnih grupa  gdje su imovine i obaveze odvojeni od njihovih vlasnika – korporacije.</a:t>
            </a:r>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84173" y="3076872"/>
            <a:ext cx="5943600" cy="364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1397245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BA" sz="3200" dirty="0" smtClean="0"/>
              <a:t>2.4. </a:t>
            </a:r>
            <a:r>
              <a:rPr lang="sr-Latn-BA" sz="3200" dirty="0" smtClean="0"/>
              <a:t>Ciljevi različitih interesnih grupa</a:t>
            </a:r>
            <a:endParaRPr lang="sr-Latn-BA" sz="3200" dirty="0"/>
          </a:p>
        </p:txBody>
      </p:sp>
      <p:sp>
        <p:nvSpPr>
          <p:cNvPr id="3" name="Content Placeholder 2"/>
          <p:cNvSpPr>
            <a:spLocks noGrp="1"/>
          </p:cNvSpPr>
          <p:nvPr>
            <p:ph idx="1"/>
          </p:nvPr>
        </p:nvSpPr>
        <p:spPr>
          <a:xfrm>
            <a:off x="535459" y="2084172"/>
            <a:ext cx="10824519" cy="4604951"/>
          </a:xfrm>
        </p:spPr>
        <p:txBody>
          <a:bodyPr>
            <a:normAutofit fontScale="92500" lnSpcReduction="20000"/>
          </a:bodyPr>
          <a:lstStyle/>
          <a:p>
            <a:pPr marL="0" indent="0">
              <a:buNone/>
            </a:pPr>
            <a:r>
              <a:rPr lang="sr-Latn-BA" dirty="0" smtClean="0"/>
              <a:t>Neka od očekivanja interesnih grupa su nefinansijska i ne mogu se sagledavati kroz prizmu finansija.</a:t>
            </a:r>
          </a:p>
          <a:p>
            <a:pPr marL="0" indent="0">
              <a:buNone/>
            </a:pPr>
            <a:r>
              <a:rPr lang="sr-Latn-BA" dirty="0" smtClean="0"/>
              <a:t>U vođenju poslovanja dominantne su informacije iz finansijskih izvještaja preduzeća.</a:t>
            </a:r>
          </a:p>
          <a:p>
            <a:r>
              <a:rPr lang="sr-Latn-BA" dirty="0" smtClean="0"/>
              <a:t>Interesne grupe u preduzeću su:</a:t>
            </a:r>
          </a:p>
          <a:p>
            <a:r>
              <a:rPr lang="sr-Latn-BA" dirty="0" smtClean="0"/>
              <a:t>Javnost (društvo);</a:t>
            </a:r>
          </a:p>
          <a:p>
            <a:r>
              <a:rPr lang="sr-Latn-BA" dirty="0" smtClean="0"/>
              <a:t>Zaposleni,</a:t>
            </a:r>
          </a:p>
          <a:p>
            <a:r>
              <a:rPr lang="sr-Latn-BA" dirty="0" smtClean="0"/>
              <a:t>Menadžeri/direktori kompanija;</a:t>
            </a:r>
          </a:p>
          <a:p>
            <a:r>
              <a:rPr lang="sr-Latn-BA" dirty="0" smtClean="0"/>
              <a:t>Ulagači (investitori) kapitala;</a:t>
            </a:r>
          </a:p>
          <a:p>
            <a:r>
              <a:rPr lang="sr-Latn-BA" dirty="0" smtClean="0"/>
              <a:t>Klijenti (kupci);</a:t>
            </a:r>
          </a:p>
          <a:p>
            <a:r>
              <a:rPr lang="sr-Latn-BA" dirty="0" smtClean="0"/>
              <a:t>Dobavljači;</a:t>
            </a:r>
          </a:p>
          <a:p>
            <a:r>
              <a:rPr lang="sr-Latn-BA" dirty="0" smtClean="0"/>
              <a:t>Finansijske institucije;</a:t>
            </a:r>
          </a:p>
          <a:p>
            <a:r>
              <a:rPr lang="sr-Latn-BA" dirty="0" smtClean="0"/>
              <a:t>Vlada (država).</a:t>
            </a:r>
          </a:p>
          <a:p>
            <a:endParaRPr lang="sr-Cyrl-BA" dirty="0" smtClean="0"/>
          </a:p>
        </p:txBody>
      </p:sp>
    </p:spTree>
    <p:extLst>
      <p:ext uri="{BB962C8B-B14F-4D97-AF65-F5344CB8AC3E}">
        <p14:creationId xmlns:p14="http://schemas.microsoft.com/office/powerpoint/2010/main" val="216047923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985" y="634551"/>
            <a:ext cx="9613861" cy="1080938"/>
          </a:xfrm>
        </p:spPr>
        <p:txBody>
          <a:bodyPr>
            <a:normAutofit/>
          </a:bodyPr>
          <a:lstStyle/>
          <a:p>
            <a:r>
              <a:rPr lang="sr-Cyrl-BA" sz="3200" dirty="0" smtClean="0"/>
              <a:t>2.4. </a:t>
            </a:r>
            <a:r>
              <a:rPr lang="sr-Latn-BA" sz="3200" dirty="0"/>
              <a:t>Ciljevi različitih interesnih grupa</a:t>
            </a:r>
          </a:p>
        </p:txBody>
      </p:sp>
      <p:sp>
        <p:nvSpPr>
          <p:cNvPr id="3" name="Content Placeholder 2"/>
          <p:cNvSpPr>
            <a:spLocks noGrp="1"/>
          </p:cNvSpPr>
          <p:nvPr>
            <p:ph idx="1"/>
          </p:nvPr>
        </p:nvSpPr>
        <p:spPr>
          <a:xfrm>
            <a:off x="378941" y="2034746"/>
            <a:ext cx="10981037" cy="4761470"/>
          </a:xfrm>
        </p:spPr>
        <p:txBody>
          <a:bodyPr>
            <a:normAutofit/>
          </a:bodyPr>
          <a:lstStyle/>
          <a:p>
            <a:pPr marL="0" indent="0">
              <a:buNone/>
            </a:pPr>
            <a:r>
              <a:rPr lang="sr-Latn-BA" dirty="0" smtClean="0"/>
              <a:t>Funkcija korisnosti za vlasnike (akcionare, udioničare) preduzeća glasi:</a:t>
            </a:r>
          </a:p>
          <a:p>
            <a:pPr marL="0" indent="0">
              <a:buNone/>
            </a:pPr>
            <a:r>
              <a:rPr lang="sr-Latn-BA" dirty="0" smtClean="0"/>
              <a:t>Uo = f(Gc)</a:t>
            </a:r>
          </a:p>
          <a:p>
            <a:pPr marL="0" indent="0">
              <a:buNone/>
            </a:pPr>
            <a:r>
              <a:rPr lang="sr-Latn-BA" dirty="0" smtClean="0"/>
              <a:t>Gdje je: Uo – korisnost za vlasnike (Owners utility), a Gc - stopa uvećanja kapitala (rate of capital growth).</a:t>
            </a:r>
          </a:p>
          <a:p>
            <a:pPr marL="0" indent="0">
              <a:buNone/>
            </a:pPr>
            <a:r>
              <a:rPr lang="sr-Latn-BA" dirty="0" smtClean="0"/>
              <a:t>Funkcija korisnosti za menadžment glasi:</a:t>
            </a:r>
          </a:p>
          <a:p>
            <a:pPr marL="0" indent="0">
              <a:buNone/>
            </a:pPr>
            <a:r>
              <a:rPr lang="sr-Latn-BA" dirty="0" smtClean="0"/>
              <a:t>Um =f(Gd)s</a:t>
            </a:r>
          </a:p>
          <a:p>
            <a:pPr marL="0" indent="0">
              <a:buNone/>
            </a:pPr>
            <a:r>
              <a:rPr lang="sr-Latn-BA" dirty="0" smtClean="0"/>
              <a:t>Gdje je: Um – korisnost za menadžment (management utility), Gd – stopa rasta tražnje za dobrima i uslugama preduzeća (rate of demand growth for products of the firm) i s – mjera sigurnosti poslovanja (measure of job security).</a:t>
            </a:r>
          </a:p>
          <a:p>
            <a:pPr marL="0" indent="0">
              <a:buNone/>
            </a:pPr>
            <a:endParaRPr lang="sr-Latn-BA" dirty="0" smtClean="0"/>
          </a:p>
        </p:txBody>
      </p:sp>
    </p:spTree>
    <p:extLst>
      <p:ext uri="{BB962C8B-B14F-4D97-AF65-F5344CB8AC3E}">
        <p14:creationId xmlns:p14="http://schemas.microsoft.com/office/powerpoint/2010/main" val="2009667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5035" y="701226"/>
            <a:ext cx="9613861" cy="1080938"/>
          </a:xfrm>
        </p:spPr>
        <p:txBody>
          <a:bodyPr>
            <a:normAutofit/>
          </a:bodyPr>
          <a:lstStyle/>
          <a:p>
            <a:r>
              <a:rPr lang="sr-Cyrl-BA" sz="3200" dirty="0" smtClean="0"/>
              <a:t>2.4. </a:t>
            </a:r>
            <a:r>
              <a:rPr lang="sr-Latn-BA" sz="3200" dirty="0"/>
              <a:t>Ciljevi različitih interesnih grupa</a:t>
            </a:r>
          </a:p>
        </p:txBody>
      </p:sp>
      <p:sp>
        <p:nvSpPr>
          <p:cNvPr id="3" name="Content Placeholder 2"/>
          <p:cNvSpPr>
            <a:spLocks noGrp="1"/>
          </p:cNvSpPr>
          <p:nvPr>
            <p:ph idx="1"/>
          </p:nvPr>
        </p:nvSpPr>
        <p:spPr>
          <a:xfrm>
            <a:off x="477795" y="1902940"/>
            <a:ext cx="10882183" cy="4955060"/>
          </a:xfrm>
        </p:spPr>
        <p:txBody>
          <a:bodyPr>
            <a:normAutofit/>
          </a:bodyPr>
          <a:lstStyle/>
          <a:p>
            <a:pPr marL="0" indent="0">
              <a:buNone/>
            </a:pPr>
            <a:r>
              <a:rPr lang="sr-Latn-BA" dirty="0" smtClean="0"/>
              <a:t>Mjera sigurnosti je zapravo finansijsko ograničenje gdje menadžment želi izbjeći velike rizike. U vezi s tim značajni su:</a:t>
            </a:r>
          </a:p>
          <a:p>
            <a:r>
              <a:rPr lang="sr-Latn-BA" dirty="0" smtClean="0"/>
              <a:t>odnos duga i ukupne imovine (Debt ratio), </a:t>
            </a:r>
          </a:p>
          <a:p>
            <a:r>
              <a:rPr lang="sr-Latn-BA" dirty="0" smtClean="0"/>
              <a:t>odnos likvidne i ukupne imovine (Liquidity Ratio)</a:t>
            </a:r>
          </a:p>
          <a:p>
            <a:r>
              <a:rPr lang="sr-Latn-BA" dirty="0" smtClean="0"/>
              <a:t>odnos zadržanog i ukupno dobitka (Retention ratio).</a:t>
            </a:r>
          </a:p>
          <a:p>
            <a:pPr marL="0" indent="0">
              <a:buNone/>
            </a:pPr>
            <a:endParaRPr lang="sr-Latn-BA" dirty="0" smtClean="0"/>
          </a:p>
          <a:p>
            <a:pPr marL="0" indent="0">
              <a:buNone/>
            </a:pPr>
            <a:r>
              <a:rPr lang="sr-Latn-BA" dirty="0" smtClean="0"/>
              <a:t>U slučaju eventualnog neuspjeha, preduzeću je na raspolaganju:</a:t>
            </a:r>
          </a:p>
          <a:p>
            <a:r>
              <a:rPr lang="sr-Latn-BA" dirty="0" smtClean="0"/>
              <a:t>promjena poslovne politike, organizacije i metoda upravljanja,</a:t>
            </a:r>
          </a:p>
          <a:p>
            <a:r>
              <a:rPr lang="sr-Latn-BA" dirty="0" smtClean="0"/>
              <a:t>promjena menadžmenta,</a:t>
            </a:r>
          </a:p>
          <a:p>
            <a:r>
              <a:rPr lang="sr-Latn-BA" dirty="0" smtClean="0"/>
              <a:t>promjena vlasnika,</a:t>
            </a:r>
          </a:p>
          <a:p>
            <a:r>
              <a:rPr lang="sr-Latn-BA" dirty="0" smtClean="0"/>
              <a:t>likvidacija preduzeća.</a:t>
            </a:r>
          </a:p>
          <a:p>
            <a:pPr marL="0" indent="0">
              <a:buNone/>
            </a:pPr>
            <a:endParaRPr lang="sr-Cyrl-BA" dirty="0" smtClean="0">
              <a:solidFill>
                <a:schemeClr val="accent2">
                  <a:lumMod val="60000"/>
                  <a:lumOff val="40000"/>
                </a:schemeClr>
              </a:solidFill>
            </a:endParaRPr>
          </a:p>
        </p:txBody>
      </p:sp>
    </p:spTree>
    <p:extLst>
      <p:ext uri="{BB962C8B-B14F-4D97-AF65-F5344CB8AC3E}">
        <p14:creationId xmlns:p14="http://schemas.microsoft.com/office/powerpoint/2010/main" val="136805709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BA" sz="3200" dirty="0" smtClean="0"/>
              <a:t>2.5. </a:t>
            </a:r>
            <a:r>
              <a:rPr lang="sv-SE" sz="2800" dirty="0"/>
              <a:t>Konflikti interesa menadžmenta i vlasnika kapitala</a:t>
            </a:r>
            <a:endParaRPr lang="sr-Latn-BA" sz="2800" dirty="0"/>
          </a:p>
        </p:txBody>
      </p:sp>
      <p:sp>
        <p:nvSpPr>
          <p:cNvPr id="3" name="Content Placeholder 2"/>
          <p:cNvSpPr>
            <a:spLocks noGrp="1"/>
          </p:cNvSpPr>
          <p:nvPr>
            <p:ph idx="1"/>
          </p:nvPr>
        </p:nvSpPr>
        <p:spPr>
          <a:xfrm>
            <a:off x="680321" y="1944129"/>
            <a:ext cx="10218338" cy="4720281"/>
          </a:xfrm>
        </p:spPr>
        <p:txBody>
          <a:bodyPr>
            <a:normAutofit/>
          </a:bodyPr>
          <a:lstStyle/>
          <a:p>
            <a:r>
              <a:rPr lang="sr-Latn-BA" dirty="0"/>
              <a:t>Izučavanje korporativnog fenomena vezuje se za određene teorije koje su opredijelile teorijski okvir i smisao korporativnog upravljanja: agencijska teorija, teorija transparentnih troškova, stejkholderska teorija, class hegemony, stewardship i managerial hegemony teorija.</a:t>
            </a:r>
          </a:p>
          <a:p>
            <a:r>
              <a:rPr lang="sr-Latn-BA" dirty="0"/>
              <a:t>Agencijska teorija u najznačajnijoj mjeri je uticala na razvoj </a:t>
            </a:r>
            <a:r>
              <a:rPr lang="sr-Latn-BA" dirty="0" smtClean="0"/>
              <a:t>korporativnog </a:t>
            </a:r>
            <a:r>
              <a:rPr lang="sr-Latn-BA" dirty="0"/>
              <a:t>upravljanja. </a:t>
            </a:r>
          </a:p>
          <a:p>
            <a:r>
              <a:rPr lang="sr-Latn-BA" dirty="0"/>
              <a:t>Odnosi između principala i agenata su daleko od idealnog, jer se nerijetko agenti ne ponašaju u skladu sa očekivanjima principala.</a:t>
            </a:r>
          </a:p>
          <a:p>
            <a:r>
              <a:rPr lang="sr-Latn-BA" dirty="0"/>
              <a:t>Područja sukoba interesa menadžera i vlasnika kapitala je odlučivanje o investiranju, finansiranju, dividendi i bonusu.</a:t>
            </a:r>
          </a:p>
        </p:txBody>
      </p:sp>
    </p:spTree>
    <p:extLst>
      <p:ext uri="{BB962C8B-B14F-4D97-AF65-F5344CB8AC3E}">
        <p14:creationId xmlns:p14="http://schemas.microsoft.com/office/powerpoint/2010/main" val="232405715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r-Cyrl-BA" b="1" dirty="0" smtClean="0"/>
              <a:t>3. </a:t>
            </a:r>
            <a:r>
              <a:rPr lang="sr-Latn-BA" b="1" dirty="0" smtClean="0"/>
              <a:t>PREDMET (PODRUČJA) STRATEŠKOG ODLUČIVANJA</a:t>
            </a:r>
            <a:endParaRPr lang="sr-Latn-BA" b="1" dirty="0"/>
          </a:p>
        </p:txBody>
      </p:sp>
      <p:sp>
        <p:nvSpPr>
          <p:cNvPr id="3" name="Content Placeholder 2"/>
          <p:cNvSpPr>
            <a:spLocks noGrp="1"/>
          </p:cNvSpPr>
          <p:nvPr>
            <p:ph idx="1"/>
          </p:nvPr>
        </p:nvSpPr>
        <p:spPr/>
        <p:txBody>
          <a:bodyPr/>
          <a:lstStyle/>
          <a:p>
            <a:r>
              <a:rPr lang="sr-Latn-BA" dirty="0"/>
              <a:t>Predmet odnosno glavna područja strateškog odlučivanja su zatvoreni međusobno povezani tokovi sredstava u poslovnom sistemu i odnose se na područje:</a:t>
            </a:r>
          </a:p>
          <a:p>
            <a:r>
              <a:rPr lang="sr-Latn-BA" b="1" dirty="0"/>
              <a:t>investiranja (investiranje resursa);</a:t>
            </a:r>
          </a:p>
          <a:p>
            <a:r>
              <a:rPr lang="sr-Latn-BA" b="1" dirty="0"/>
              <a:t>poslovanja (poslovanje preduzeća korišćenjem resursa);</a:t>
            </a:r>
          </a:p>
          <a:p>
            <a:r>
              <a:rPr lang="sr-Latn-BA" b="1" dirty="0"/>
              <a:t>finansiranja (obezbjeđenje finansijskih sredstava za potrebne resurse</a:t>
            </a:r>
            <a:r>
              <a:rPr lang="sr-Latn-BA" b="1" dirty="0" smtClean="0"/>
              <a:t>).</a:t>
            </a:r>
          </a:p>
          <a:p>
            <a:r>
              <a:rPr lang="sr-Latn-BA" b="1" dirty="0" smtClean="0"/>
              <a:t>dividendi.</a:t>
            </a:r>
            <a:endParaRPr lang="sr-Latn-BA" b="1" dirty="0"/>
          </a:p>
        </p:txBody>
      </p:sp>
    </p:spTree>
    <p:extLst>
      <p:ext uri="{BB962C8B-B14F-4D97-AF65-F5344CB8AC3E}">
        <p14:creationId xmlns:p14="http://schemas.microsoft.com/office/powerpoint/2010/main" val="81234238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BA" sz="3200" dirty="0" smtClean="0"/>
              <a:t>3.1. </a:t>
            </a:r>
            <a:r>
              <a:rPr lang="sr-Latn-BA" sz="3200" dirty="0" smtClean="0"/>
              <a:t>Strateške odluke u preduzeću</a:t>
            </a:r>
            <a:endParaRPr lang="sr-Latn-BA" sz="3200" dirty="0"/>
          </a:p>
        </p:txBody>
      </p:sp>
      <p:sp>
        <p:nvSpPr>
          <p:cNvPr id="3" name="Content Placeholder 2"/>
          <p:cNvSpPr>
            <a:spLocks noGrp="1"/>
          </p:cNvSpPr>
          <p:nvPr>
            <p:ph idx="1"/>
          </p:nvPr>
        </p:nvSpPr>
        <p:spPr>
          <a:xfrm>
            <a:off x="535459" y="1894703"/>
            <a:ext cx="10462055" cy="4473146"/>
          </a:xfrm>
        </p:spPr>
        <p:txBody>
          <a:bodyPr>
            <a:normAutofit fontScale="92500"/>
          </a:bodyPr>
          <a:lstStyle/>
          <a:p>
            <a:r>
              <a:rPr lang="sr-Latn-BA" b="1" dirty="0"/>
              <a:t>Odluke o investiranju </a:t>
            </a:r>
            <a:r>
              <a:rPr lang="sr-Latn-BA" dirty="0"/>
              <a:t>- investicije su glavna pokretačka snaga svakog privrednog sistema. </a:t>
            </a:r>
          </a:p>
          <a:p>
            <a:r>
              <a:rPr lang="sr-Latn-BA" dirty="0"/>
              <a:t>Odlučivanju o investiranju prethodi izrada investicionog projekta, te su ove odluke o investiranju u suštini odluke o tome da li prihvatiti ili ne prihvatiti određeni investicioni projekat.</a:t>
            </a:r>
          </a:p>
          <a:p>
            <a:r>
              <a:rPr lang="sr-Latn-BA" b="1" dirty="0"/>
              <a:t>Odluke iz poslovanja </a:t>
            </a:r>
            <a:r>
              <a:rPr lang="sr-Latn-BA" dirty="0"/>
              <a:t>odnose se na efikasnost korišćenja sredstava uloženih na određena tržišta kao i odluke koje se tiču vođenja odgovarajućih politika cijena proizvoda i usluga koje bi trebale biti konkurentne.</a:t>
            </a:r>
          </a:p>
          <a:p>
            <a:r>
              <a:rPr lang="sr-Latn-BA" b="1" dirty="0"/>
              <a:t>Odluke o finansiranju </a:t>
            </a:r>
            <a:r>
              <a:rPr lang="sr-Latn-BA" dirty="0"/>
              <a:t>odnosi se mogućnosti menadžmenta u pribavljanju sredstava za investiranje i poslovanje na duži rok. To su odluke oko:</a:t>
            </a:r>
          </a:p>
          <a:p>
            <a:pPr lvl="1"/>
            <a:r>
              <a:rPr lang="sr-Latn-BA" dirty="0"/>
              <a:t>Strategija strukturiranja kapitala;</a:t>
            </a:r>
          </a:p>
          <a:p>
            <a:pPr lvl="1"/>
            <a:r>
              <a:rPr lang="sr-Latn-BA" dirty="0"/>
              <a:t>Strategija raspodjele neto dobitka i odluka o dividendama.</a:t>
            </a:r>
          </a:p>
          <a:p>
            <a:endParaRPr lang="sr-Latn-BA" dirty="0"/>
          </a:p>
        </p:txBody>
      </p:sp>
    </p:spTree>
    <p:extLst>
      <p:ext uri="{BB962C8B-B14F-4D97-AF65-F5344CB8AC3E}">
        <p14:creationId xmlns:p14="http://schemas.microsoft.com/office/powerpoint/2010/main" val="412562243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BA" sz="3200" dirty="0"/>
              <a:t>3.1. </a:t>
            </a:r>
            <a:r>
              <a:rPr lang="sr-Latn-BA" sz="3200" dirty="0"/>
              <a:t>Strateške odluke u preduzeću</a:t>
            </a:r>
          </a:p>
        </p:txBody>
      </p:sp>
      <p:sp>
        <p:nvSpPr>
          <p:cNvPr id="3" name="Content Placeholder 2"/>
          <p:cNvSpPr>
            <a:spLocks noGrp="1"/>
          </p:cNvSpPr>
          <p:nvPr>
            <p:ph idx="1"/>
          </p:nvPr>
        </p:nvSpPr>
        <p:spPr>
          <a:xfrm>
            <a:off x="680321" y="1986742"/>
            <a:ext cx="9613861" cy="4596938"/>
          </a:xfrm>
        </p:spPr>
        <p:txBody>
          <a:bodyPr>
            <a:normAutofit fontScale="92500" lnSpcReduction="10000"/>
          </a:bodyPr>
          <a:lstStyle/>
          <a:p>
            <a:pPr marL="0" indent="0">
              <a:buNone/>
            </a:pPr>
            <a:r>
              <a:rPr lang="sr-Latn-BA" sz="2300" b="1" dirty="0" smtClean="0"/>
              <a:t>ODLUKE O FINANSIRANJU</a:t>
            </a:r>
          </a:p>
          <a:p>
            <a:r>
              <a:rPr lang="sr-Latn-BA" dirty="0" smtClean="0"/>
              <a:t>Strategija </a:t>
            </a:r>
            <a:r>
              <a:rPr lang="sr-Latn-BA" dirty="0"/>
              <a:t>strukturiranja kapitala. Ovim odlukama prethodi sveobuhvatna analiza prinosnog i finansijskog  položaja preduzeća.</a:t>
            </a:r>
          </a:p>
          <a:p>
            <a:r>
              <a:rPr lang="sr-Latn-BA" dirty="0"/>
              <a:t>U oblasti analize finansijskog položaja u fokusu su :</a:t>
            </a:r>
          </a:p>
          <a:p>
            <a:pPr lvl="1"/>
            <a:r>
              <a:rPr lang="sr-Latn-BA" dirty="0"/>
              <a:t>Finansijska stabilnost – KOEFICIJENT FINANSIJSKE STABILNOSTI je odnos dugoročno vezane imovine i trajnog (sopstvenog) kapitala uvećanog za dugoročna rezervisanja i dugoročne obaveze;</a:t>
            </a:r>
          </a:p>
          <a:p>
            <a:pPr lvl="1"/>
            <a:r>
              <a:rPr lang="sr-Latn-BA" dirty="0"/>
              <a:t>Zaduženost (utvrđivanje vlasničke strukture pasive);</a:t>
            </a:r>
          </a:p>
          <a:p>
            <a:r>
              <a:rPr lang="sr-Latn-BA" dirty="0"/>
              <a:t>U oblasti analize prinosnog položaja u fokusu su:</a:t>
            </a:r>
          </a:p>
          <a:p>
            <a:pPr lvl="1"/>
            <a:r>
              <a:rPr lang="sr-Latn-BA" dirty="0"/>
              <a:t>analiza rizika ostvarenja finansijskog rezultata,</a:t>
            </a:r>
          </a:p>
          <a:p>
            <a:pPr lvl="1"/>
            <a:r>
              <a:rPr lang="sr-Latn-BA" dirty="0"/>
              <a:t>analiza tačke indiferentnog finansiranja,</a:t>
            </a:r>
          </a:p>
          <a:p>
            <a:pPr lvl="1"/>
            <a:r>
              <a:rPr lang="sr-Latn-BA" dirty="0"/>
              <a:t>Faktor poslovnog rizika (marža pokrića /poslovni dobitak);</a:t>
            </a:r>
          </a:p>
          <a:p>
            <a:pPr lvl="1"/>
            <a:r>
              <a:rPr lang="sr-Latn-BA" dirty="0"/>
              <a:t>Faktor finansijskog rizika (poslovni dobitak / dobitak redovne aktivnosti);</a:t>
            </a:r>
          </a:p>
          <a:p>
            <a:pPr lvl="1"/>
            <a:r>
              <a:rPr lang="sr-Latn-BA" dirty="0"/>
              <a:t>Faktor ukupnog rizika (marža pokrića / dobitak redovne aktivnosti).</a:t>
            </a:r>
          </a:p>
          <a:p>
            <a:endParaRPr lang="sr-Latn-BA" dirty="0"/>
          </a:p>
        </p:txBody>
      </p:sp>
    </p:spTree>
    <p:extLst>
      <p:ext uri="{BB962C8B-B14F-4D97-AF65-F5344CB8AC3E}">
        <p14:creationId xmlns:p14="http://schemas.microsoft.com/office/powerpoint/2010/main" val="151083683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BA" sz="3200" dirty="0"/>
              <a:t>3.1. </a:t>
            </a:r>
            <a:r>
              <a:rPr lang="sr-Latn-BA" sz="3200" dirty="0"/>
              <a:t>Strateške odluke u preduzeću</a:t>
            </a:r>
          </a:p>
        </p:txBody>
      </p:sp>
      <p:sp>
        <p:nvSpPr>
          <p:cNvPr id="3" name="Content Placeholder 2"/>
          <p:cNvSpPr>
            <a:spLocks noGrp="1"/>
          </p:cNvSpPr>
          <p:nvPr>
            <p:ph idx="1"/>
          </p:nvPr>
        </p:nvSpPr>
        <p:spPr>
          <a:xfrm>
            <a:off x="680321" y="2092411"/>
            <a:ext cx="9613861" cy="4448431"/>
          </a:xfrm>
        </p:spPr>
        <p:txBody>
          <a:bodyPr>
            <a:normAutofit fontScale="92500" lnSpcReduction="10000"/>
          </a:bodyPr>
          <a:lstStyle/>
          <a:p>
            <a:pPr marL="0" indent="0">
              <a:buNone/>
            </a:pPr>
            <a:r>
              <a:rPr lang="sr-Latn-BA" b="1" dirty="0"/>
              <a:t>ODLUKE O </a:t>
            </a:r>
            <a:r>
              <a:rPr lang="sr-Latn-BA" b="1" dirty="0" smtClean="0"/>
              <a:t>FINANSIRANJU</a:t>
            </a:r>
          </a:p>
          <a:p>
            <a:pPr marL="0" indent="0">
              <a:buNone/>
            </a:pPr>
            <a:r>
              <a:rPr lang="sr-Latn-BA" u="sng" dirty="0"/>
              <a:t>Strategija raspodjele neto dobitka i odluka o dividendama</a:t>
            </a:r>
          </a:p>
          <a:p>
            <a:pPr marL="0" indent="0">
              <a:buNone/>
            </a:pPr>
            <a:r>
              <a:rPr lang="sr-Latn-BA" dirty="0"/>
              <a:t>Ukoliko je finansijska stabilnost nezadovoljavajuća (koeficijent joj je viši od jedan), pri određivanju visine dividende pronalazi se način kako finansijsku stabilnost dovesti na prihvatljiv nivo, što znači da koeficijent finansijske stabilnosti ne smije biti viši od jedan. To se može ostvariti:</a:t>
            </a:r>
          </a:p>
          <a:p>
            <a:r>
              <a:rPr lang="sr-Latn-BA" dirty="0"/>
              <a:t>odustajanjem od isplate dividende u gotovu uz isplatu dividende u dividendnim akcijama,</a:t>
            </a:r>
          </a:p>
          <a:p>
            <a:r>
              <a:rPr lang="sr-Latn-BA" dirty="0"/>
              <a:t>akumuliranjem neto dobitka za rezerve,</a:t>
            </a:r>
          </a:p>
          <a:p>
            <a:r>
              <a:rPr lang="sr-Latn-BA" dirty="0"/>
              <a:t>isplatom dividende u nominalnom iznosu u gotovu uz emisiju nove serije akcija s ciljem da se podstakne kupovina nove serije akcija iznad nominalne vrijednosti akcije, čime će se ostvariti premija, koja takođe povećava kapital.</a:t>
            </a:r>
          </a:p>
        </p:txBody>
      </p:sp>
    </p:spTree>
    <p:extLst>
      <p:ext uri="{BB962C8B-B14F-4D97-AF65-F5344CB8AC3E}">
        <p14:creationId xmlns:p14="http://schemas.microsoft.com/office/powerpoint/2010/main" val="215239235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514350"/>
            <a:ext cx="9613861" cy="1319816"/>
          </a:xfrm>
        </p:spPr>
        <p:txBody>
          <a:bodyPr>
            <a:normAutofit fontScale="90000"/>
          </a:bodyPr>
          <a:lstStyle/>
          <a:p>
            <a:r>
              <a:rPr lang="sr-Cyrl-BA" sz="3200" dirty="0" smtClean="0"/>
              <a:t/>
            </a:r>
            <a:br>
              <a:rPr lang="sr-Cyrl-BA" sz="3200" dirty="0" smtClean="0"/>
            </a:br>
            <a:r>
              <a:rPr lang="sr-Cyrl-BA" sz="3200" dirty="0"/>
              <a:t/>
            </a:r>
            <a:br>
              <a:rPr lang="sr-Cyrl-BA" sz="3200" dirty="0"/>
            </a:br>
            <a:r>
              <a:rPr lang="sr-Cyrl-BA" sz="3100" dirty="0" smtClean="0"/>
              <a:t>3.1.1. </a:t>
            </a:r>
            <a:r>
              <a:rPr lang="sr-Latn-BA" sz="3100" dirty="0"/>
              <a:t>Uloga finansija u sprovođenju korporativne strategije</a:t>
            </a:r>
            <a:br>
              <a:rPr lang="sr-Latn-BA" sz="3100" dirty="0"/>
            </a:br>
            <a:r>
              <a:rPr lang="sr-Cyrl-BA" sz="3100" b="1" u="sng" dirty="0"/>
              <a:t/>
            </a:r>
            <a:br>
              <a:rPr lang="sr-Cyrl-BA" sz="3100" b="1" u="sng" dirty="0"/>
            </a:br>
            <a:endParaRPr lang="sr-Latn-BA" sz="3200" dirty="0"/>
          </a:p>
        </p:txBody>
      </p:sp>
      <p:sp>
        <p:nvSpPr>
          <p:cNvPr id="3" name="Content Placeholder 2"/>
          <p:cNvSpPr>
            <a:spLocks noGrp="1"/>
          </p:cNvSpPr>
          <p:nvPr>
            <p:ph idx="1"/>
          </p:nvPr>
        </p:nvSpPr>
        <p:spPr>
          <a:xfrm>
            <a:off x="680321" y="2092411"/>
            <a:ext cx="9613861" cy="4448431"/>
          </a:xfrm>
        </p:spPr>
        <p:txBody>
          <a:bodyPr>
            <a:normAutofit/>
          </a:bodyPr>
          <a:lstStyle/>
          <a:p>
            <a:r>
              <a:rPr lang="sr-Latn-BA" dirty="0"/>
              <a:t>Korporativna strategija koju je formulisao top-menadžment bavi se u osnovi pitanjem: „kako se baviti određenim poslovima i kako organizovati i postaviti efektivno vođstvo?“</a:t>
            </a:r>
          </a:p>
          <a:p>
            <a:r>
              <a:rPr lang="sr-Latn-BA" dirty="0"/>
              <a:t>Pri tome, se moraju analizirati i sagledati strateške odluke koje menadžment treba donijeti, a koje uključuju:</a:t>
            </a:r>
          </a:p>
          <a:p>
            <a:pPr lvl="1"/>
            <a:r>
              <a:rPr lang="sr-Latn-BA" dirty="0"/>
              <a:t>iz kojih izvora sredstva mogu biti pribavljena,</a:t>
            </a:r>
          </a:p>
          <a:p>
            <a:pPr lvl="1"/>
            <a:r>
              <a:rPr lang="sr-Latn-BA" dirty="0"/>
              <a:t>da li planirane investicije treba realizovati,</a:t>
            </a:r>
          </a:p>
          <a:p>
            <a:pPr lvl="1"/>
            <a:r>
              <a:rPr lang="sr-Latn-BA" dirty="0"/>
              <a:t>koliku dividendu isplatiti,</a:t>
            </a:r>
          </a:p>
          <a:p>
            <a:pPr lvl="1"/>
            <a:r>
              <a:rPr lang="sr-Latn-BA" dirty="0"/>
              <a:t>kako upravljati </a:t>
            </a:r>
            <a:r>
              <a:rPr lang="sr-Latn-BA" dirty="0" smtClean="0"/>
              <a:t>finansijskom </a:t>
            </a:r>
            <a:r>
              <a:rPr lang="sr-Latn-BA" dirty="0"/>
              <a:t>stabilnošću,</a:t>
            </a:r>
          </a:p>
          <a:p>
            <a:pPr lvl="1"/>
            <a:r>
              <a:rPr lang="sr-Latn-BA" dirty="0"/>
              <a:t>da li treba usvojiti strategiju eliminisanja rizika (hedžing) da bi se izbjegli (neutralisao) valutni i/ili kamatni rizik.</a:t>
            </a:r>
          </a:p>
          <a:p>
            <a:endParaRPr lang="sr-Latn-BA" dirty="0"/>
          </a:p>
        </p:txBody>
      </p:sp>
    </p:spTree>
    <p:extLst>
      <p:ext uri="{BB962C8B-B14F-4D97-AF65-F5344CB8AC3E}">
        <p14:creationId xmlns:p14="http://schemas.microsoft.com/office/powerpoint/2010/main" val="180985993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BA" sz="3200" dirty="0" smtClean="0"/>
              <a:t/>
            </a:r>
            <a:br>
              <a:rPr lang="sr-Cyrl-BA" sz="3200" dirty="0" smtClean="0"/>
            </a:br>
            <a:r>
              <a:rPr lang="sr-Cyrl-BA" sz="3200" dirty="0"/>
              <a:t/>
            </a:r>
            <a:br>
              <a:rPr lang="sr-Cyrl-BA" sz="3200" dirty="0"/>
            </a:br>
            <a:r>
              <a:rPr lang="sr-Cyrl-BA" sz="3100" dirty="0" smtClean="0"/>
              <a:t>3.1.1</a:t>
            </a:r>
            <a:r>
              <a:rPr lang="sr-Cyrl-BA" sz="3100" dirty="0"/>
              <a:t>. </a:t>
            </a:r>
            <a:r>
              <a:rPr lang="sr-Latn-BA" sz="3100" dirty="0"/>
              <a:t>Uloga finansija u sprovođenju korporativne strategije</a:t>
            </a:r>
            <a:br>
              <a:rPr lang="sr-Latn-BA" sz="3100" dirty="0"/>
            </a:br>
            <a:r>
              <a:rPr lang="sr-Cyrl-BA" sz="3100" b="1" u="sng" dirty="0"/>
              <a:t/>
            </a:r>
            <a:br>
              <a:rPr lang="sr-Cyrl-BA" sz="3100" b="1" u="sng" dirty="0"/>
            </a:br>
            <a:endParaRPr lang="sr-Latn-BA" sz="3200" dirty="0"/>
          </a:p>
        </p:txBody>
      </p:sp>
      <p:sp>
        <p:nvSpPr>
          <p:cNvPr id="3" name="Content Placeholder 2"/>
          <p:cNvSpPr>
            <a:spLocks noGrp="1"/>
          </p:cNvSpPr>
          <p:nvPr>
            <p:ph idx="1"/>
          </p:nvPr>
        </p:nvSpPr>
        <p:spPr>
          <a:xfrm>
            <a:off x="680321" y="2092411"/>
            <a:ext cx="9613861" cy="4448431"/>
          </a:xfrm>
        </p:spPr>
        <p:txBody>
          <a:bodyPr>
            <a:normAutofit/>
          </a:bodyPr>
          <a:lstStyle/>
          <a:p>
            <a:pPr marL="0" indent="0">
              <a:buNone/>
            </a:pPr>
            <a:endParaRPr lang="sr-Cyrl-BA" b="1" u="sng" dirty="0" smtClean="0"/>
          </a:p>
          <a:p>
            <a:pPr marL="0" indent="0">
              <a:buNone/>
            </a:pPr>
            <a:r>
              <a:rPr lang="sr-Latn-BA" dirty="0" smtClean="0"/>
              <a:t>Povećanje, odnosno stvaranje vrijednosti za akcionare ostvaruje se putem:</a:t>
            </a:r>
          </a:p>
          <a:p>
            <a:r>
              <a:rPr lang="sr-Latn-BA" dirty="0" smtClean="0"/>
              <a:t>isplate dividende akcionarima,</a:t>
            </a:r>
          </a:p>
          <a:p>
            <a:r>
              <a:rPr lang="sr-Latn-BA" dirty="0" smtClean="0"/>
              <a:t>povećanja tržišne vrijednosti akcija, čime se na razlici tržišne i knjigovodstvene vrijednosti ostvaruje kapitalni dobitak, što pokazuje i naredni dijagram.</a:t>
            </a:r>
          </a:p>
          <a:p>
            <a:pPr marL="0" indent="0">
              <a:buNone/>
            </a:pPr>
            <a:endParaRPr lang="sr-Latn-BA" sz="2400" dirty="0"/>
          </a:p>
        </p:txBody>
      </p:sp>
    </p:spTree>
    <p:extLst>
      <p:ext uri="{BB962C8B-B14F-4D97-AF65-F5344CB8AC3E}">
        <p14:creationId xmlns:p14="http://schemas.microsoft.com/office/powerpoint/2010/main" val="10128342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BA" sz="2800" dirty="0"/>
              <a:t>1.1. Pravne forme preduzeća</a:t>
            </a:r>
            <a:br>
              <a:rPr lang="sr-Latn-BA" sz="2800" dirty="0"/>
            </a:br>
            <a:r>
              <a:rPr lang="sr-Latn-BA" sz="2800" dirty="0"/>
              <a:t>1.1.1. Društva lica</a:t>
            </a:r>
          </a:p>
        </p:txBody>
      </p:sp>
      <p:sp>
        <p:nvSpPr>
          <p:cNvPr id="3" name="Content Placeholder 2"/>
          <p:cNvSpPr>
            <a:spLocks noGrp="1"/>
          </p:cNvSpPr>
          <p:nvPr>
            <p:ph idx="1"/>
          </p:nvPr>
        </p:nvSpPr>
        <p:spPr/>
        <p:txBody>
          <a:bodyPr>
            <a:normAutofit lnSpcReduction="10000"/>
          </a:bodyPr>
          <a:lstStyle/>
          <a:p>
            <a:r>
              <a:rPr lang="sr-Latn-BA" dirty="0"/>
              <a:t>Društva lica čine: inokosno, ortačko i komanditno društvo.</a:t>
            </a:r>
          </a:p>
          <a:p>
            <a:r>
              <a:rPr lang="sr-Latn-BA" dirty="0"/>
              <a:t>INOKOSNA PREDUZEĆA (PREDUZETNICI). Preduzetnik je vlasnik radnje i za obaveze odgovara neograničeno, a osnivanje ove pravne forme nastaje </a:t>
            </a:r>
            <a:r>
              <a:rPr lang="sr-Latn-BA" dirty="0" smtClean="0"/>
              <a:t>upisom u registar preduzetnika.</a:t>
            </a:r>
            <a:endParaRPr lang="sr-Latn-BA" dirty="0"/>
          </a:p>
          <a:p>
            <a:r>
              <a:rPr lang="sr-Latn-BA" dirty="0"/>
              <a:t>Pravna i poslovna sposobnost društava lica se izvodi iz pravne i poslovne sposobnosti osnivača (vlasnika). </a:t>
            </a:r>
          </a:p>
          <a:p>
            <a:r>
              <a:rPr lang="sr-Latn-BA" dirty="0"/>
              <a:t>Neograničena odgovornost za nastale obaveze smatra se dovoljnom zaštitom interesa povjerilaca.</a:t>
            </a:r>
          </a:p>
          <a:p>
            <a:r>
              <a:rPr lang="sr-Latn-BA" dirty="0"/>
              <a:t>Važna osobina je poreski aspekt – osnovica za oporezivanje nije dobitak nego dohodak.</a:t>
            </a:r>
          </a:p>
        </p:txBody>
      </p:sp>
    </p:spTree>
    <p:extLst>
      <p:ext uri="{BB962C8B-B14F-4D97-AF65-F5344CB8AC3E}">
        <p14:creationId xmlns:p14="http://schemas.microsoft.com/office/powerpoint/2010/main" val="385490362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BA" sz="3200" dirty="0" smtClean="0"/>
              <a:t/>
            </a:r>
            <a:br>
              <a:rPr lang="sr-Cyrl-BA" sz="3200" dirty="0" smtClean="0"/>
            </a:br>
            <a:r>
              <a:rPr lang="sr-Cyrl-BA" sz="3200" dirty="0"/>
              <a:t/>
            </a:r>
            <a:br>
              <a:rPr lang="sr-Cyrl-BA" sz="3200" dirty="0"/>
            </a:br>
            <a:r>
              <a:rPr lang="sr-Cyrl-BA" sz="3100" dirty="0" smtClean="0"/>
              <a:t>3.1.1</a:t>
            </a:r>
            <a:r>
              <a:rPr lang="sr-Cyrl-BA" sz="3100" dirty="0"/>
              <a:t>. </a:t>
            </a:r>
            <a:r>
              <a:rPr lang="sr-Latn-BA" sz="3100" dirty="0" smtClean="0"/>
              <a:t>Uloga finansija u sprovođenju korporativne strategije</a:t>
            </a:r>
            <a:br>
              <a:rPr lang="sr-Latn-BA" sz="3100" dirty="0" smtClean="0"/>
            </a:br>
            <a:r>
              <a:rPr lang="sr-Cyrl-BA" sz="3200" b="1" u="sng" dirty="0"/>
              <a:t/>
            </a:r>
            <a:br>
              <a:rPr lang="sr-Cyrl-BA" sz="3200" b="1" u="sng" dirty="0"/>
            </a:br>
            <a:endParaRPr lang="sr-Latn-BA" sz="3200" dirty="0"/>
          </a:p>
        </p:txBody>
      </p:sp>
      <p:sp>
        <p:nvSpPr>
          <p:cNvPr id="3" name="Content Placeholder 2"/>
          <p:cNvSpPr>
            <a:spLocks noGrp="1"/>
          </p:cNvSpPr>
          <p:nvPr>
            <p:ph idx="1"/>
          </p:nvPr>
        </p:nvSpPr>
        <p:spPr>
          <a:xfrm>
            <a:off x="866775" y="2343149"/>
            <a:ext cx="9427407" cy="4420115"/>
          </a:xfrm>
        </p:spPr>
        <p:txBody>
          <a:bodyPr>
            <a:normAutofit/>
          </a:bodyPr>
          <a:lstStyle/>
          <a:p>
            <a:pPr marL="0" indent="0">
              <a:buNone/>
            </a:pPr>
            <a:endParaRPr lang="sr-Latn-BA"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100" y="2035401"/>
            <a:ext cx="7978218" cy="4596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4959089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704850"/>
            <a:ext cx="9613861" cy="1129316"/>
          </a:xfrm>
        </p:spPr>
        <p:txBody>
          <a:bodyPr>
            <a:normAutofit fontScale="90000"/>
          </a:bodyPr>
          <a:lstStyle/>
          <a:p>
            <a:r>
              <a:rPr lang="sr-Cyrl-BA" sz="3200" dirty="0" smtClean="0"/>
              <a:t/>
            </a:r>
            <a:br>
              <a:rPr lang="sr-Cyrl-BA" sz="3200" dirty="0" smtClean="0"/>
            </a:br>
            <a:r>
              <a:rPr lang="sr-Cyrl-BA" sz="3100" dirty="0" smtClean="0"/>
              <a:t>3.1.2. </a:t>
            </a:r>
            <a:r>
              <a:rPr lang="sr-Latn-BA" sz="3100" dirty="0" smtClean="0"/>
              <a:t>Međusobna povezanost menadžmenta u sprovođenju strategija</a:t>
            </a:r>
            <a:br>
              <a:rPr lang="sr-Latn-BA" sz="3100" dirty="0" smtClean="0"/>
            </a:br>
            <a:endParaRPr lang="sr-Latn-BA" sz="3100" dirty="0"/>
          </a:p>
        </p:txBody>
      </p:sp>
      <p:sp>
        <p:nvSpPr>
          <p:cNvPr id="3" name="Content Placeholder 2"/>
          <p:cNvSpPr>
            <a:spLocks noGrp="1"/>
          </p:cNvSpPr>
          <p:nvPr>
            <p:ph idx="1"/>
          </p:nvPr>
        </p:nvSpPr>
        <p:spPr>
          <a:xfrm>
            <a:off x="680321" y="2100867"/>
            <a:ext cx="9613861" cy="4929098"/>
          </a:xfrm>
        </p:spPr>
        <p:txBody>
          <a:bodyPr>
            <a:normAutofit/>
          </a:bodyPr>
          <a:lstStyle/>
          <a:p>
            <a:r>
              <a:rPr lang="sr-Latn-BA" dirty="0" smtClean="0"/>
              <a:t>Finansijska funkcija pomaže menadžerima u upravljanju. Uloga menadžera se ogleda u klasifikaciji njihove aktivnosti na:</a:t>
            </a:r>
          </a:p>
          <a:p>
            <a:pPr lvl="1"/>
            <a:r>
              <a:rPr lang="sr-Latn-BA" dirty="0" smtClean="0"/>
              <a:t>Strateški menadžment;</a:t>
            </a:r>
          </a:p>
          <a:p>
            <a:pPr lvl="1"/>
            <a:r>
              <a:rPr lang="sr-Latn-BA" dirty="0" smtClean="0"/>
              <a:t>Operativni menadžment;</a:t>
            </a:r>
          </a:p>
          <a:p>
            <a:pPr lvl="1"/>
            <a:r>
              <a:rPr lang="sr-Latn-BA" dirty="0" smtClean="0"/>
              <a:t>Rizik menadžment.</a:t>
            </a:r>
          </a:p>
          <a:p>
            <a:r>
              <a:rPr lang="sr-Latn-BA" dirty="0" smtClean="0"/>
              <a:t>Ključni zadaci koje preduzima finansijska funkcija su:</a:t>
            </a:r>
          </a:p>
          <a:p>
            <a:pPr lvl="1"/>
            <a:r>
              <a:rPr lang="sr-Latn-BA" dirty="0" smtClean="0"/>
              <a:t>Finansijsko planiranje,</a:t>
            </a:r>
          </a:p>
          <a:p>
            <a:pPr lvl="1"/>
            <a:r>
              <a:rPr lang="sr-Latn-BA" dirty="0" smtClean="0"/>
              <a:t>Procjena investicionih projekata,</a:t>
            </a:r>
          </a:p>
          <a:p>
            <a:pPr lvl="1"/>
            <a:r>
              <a:rPr lang="sr-Latn-BA" dirty="0" smtClean="0"/>
              <a:t>Odluke o finansiranju,</a:t>
            </a:r>
          </a:p>
          <a:p>
            <a:pPr lvl="1"/>
            <a:r>
              <a:rPr lang="sr-Latn-BA" dirty="0" smtClean="0"/>
              <a:t>Operacije na tržištu kapitala,</a:t>
            </a:r>
          </a:p>
          <a:p>
            <a:pPr lvl="1"/>
            <a:r>
              <a:rPr lang="sr-Latn-BA" dirty="0" smtClean="0"/>
              <a:t>Finansijska kontrola.</a:t>
            </a:r>
          </a:p>
          <a:p>
            <a:endParaRPr lang="sr-Cyrl-BA" dirty="0" smtClean="0"/>
          </a:p>
        </p:txBody>
      </p:sp>
    </p:spTree>
    <p:extLst>
      <p:ext uri="{BB962C8B-B14F-4D97-AF65-F5344CB8AC3E}">
        <p14:creationId xmlns:p14="http://schemas.microsoft.com/office/powerpoint/2010/main" val="388810100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BA" dirty="0" smtClean="0"/>
              <a:t>3.2. </a:t>
            </a:r>
            <a:r>
              <a:rPr lang="sr-Latn-BA" sz="3200" dirty="0" smtClean="0"/>
              <a:t>Međuzavisnost kvaliteta korporativnog upravljanja i finansijskog izvještavanja</a:t>
            </a:r>
            <a:endParaRPr lang="sr-Latn-BA" sz="3200" dirty="0"/>
          </a:p>
        </p:txBody>
      </p:sp>
      <p:sp>
        <p:nvSpPr>
          <p:cNvPr id="3" name="Content Placeholder 2"/>
          <p:cNvSpPr>
            <a:spLocks noGrp="1"/>
          </p:cNvSpPr>
          <p:nvPr>
            <p:ph idx="1"/>
          </p:nvPr>
        </p:nvSpPr>
        <p:spPr>
          <a:xfrm>
            <a:off x="680321" y="2236124"/>
            <a:ext cx="9613861" cy="4337671"/>
          </a:xfrm>
        </p:spPr>
        <p:txBody>
          <a:bodyPr>
            <a:normAutofit/>
          </a:bodyPr>
          <a:lstStyle/>
          <a:p>
            <a:r>
              <a:rPr lang="sr-Latn-BA" dirty="0" smtClean="0"/>
              <a:t>Problem korporativnog upravljanja svodi se na problem uspostavljanja odnosa između različitih interesnih grupa u korporaciji.</a:t>
            </a:r>
          </a:p>
          <a:p>
            <a:r>
              <a:rPr lang="sr-Latn-BA" dirty="0" smtClean="0"/>
              <a:t>«U najširem smislu korporativno upravljanje može shvatiti kao sistem pomoću kog vlasnici preduzeća (akcionari ili imaoci udjela) kontrolišu menadžment, kako bi time osigurali efikasno poslovanje tog preduzeća i osigurali maksimalizaciju bogatstva njegovih članova... te u tom smislu ono označava i rukovođenje, moć, dužnost i uticaj, odgovornost i nadzor.» (prof. Lojpur)</a:t>
            </a:r>
          </a:p>
          <a:p>
            <a:r>
              <a:rPr lang="sr-Latn-BA" dirty="0" smtClean="0"/>
              <a:t>«Korporativno upravljanje obuhvata skup odnosa između uprave kompanije, njihovog upravnog odbora, njenih akcionara i dugih zainteresovanih lica» (OECD).</a:t>
            </a:r>
          </a:p>
          <a:p>
            <a:endParaRPr lang="ru-RU" dirty="0" smtClean="0"/>
          </a:p>
        </p:txBody>
      </p:sp>
    </p:spTree>
    <p:extLst>
      <p:ext uri="{BB962C8B-B14F-4D97-AF65-F5344CB8AC3E}">
        <p14:creationId xmlns:p14="http://schemas.microsoft.com/office/powerpoint/2010/main" val="136656783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609600"/>
            <a:ext cx="9613861" cy="1224566"/>
          </a:xfrm>
        </p:spPr>
        <p:txBody>
          <a:bodyPr>
            <a:normAutofit fontScale="90000"/>
          </a:bodyPr>
          <a:lstStyle/>
          <a:p>
            <a:r>
              <a:rPr lang="sr-Cyrl-BA" sz="3100" dirty="0" smtClean="0"/>
              <a:t/>
            </a:r>
            <a:br>
              <a:rPr lang="sr-Cyrl-BA" sz="3100" dirty="0" smtClean="0"/>
            </a:br>
            <a:r>
              <a:rPr lang="sr-Latn-BA" sz="3100" dirty="0" smtClean="0"/>
              <a:t>3.2.1. Potreba za unapređenjem korporativnog upravljanja</a:t>
            </a:r>
            <a:br>
              <a:rPr lang="sr-Latn-BA" sz="3100" dirty="0" smtClean="0"/>
            </a:br>
            <a:endParaRPr lang="sr-Latn-BA" dirty="0"/>
          </a:p>
        </p:txBody>
      </p:sp>
      <p:sp>
        <p:nvSpPr>
          <p:cNvPr id="3" name="Content Placeholder 2"/>
          <p:cNvSpPr>
            <a:spLocks noGrp="1"/>
          </p:cNvSpPr>
          <p:nvPr>
            <p:ph idx="1"/>
          </p:nvPr>
        </p:nvSpPr>
        <p:spPr>
          <a:xfrm>
            <a:off x="680321" y="1902941"/>
            <a:ext cx="9613861" cy="4761470"/>
          </a:xfrm>
        </p:spPr>
        <p:txBody>
          <a:bodyPr/>
          <a:lstStyle/>
          <a:p>
            <a:pPr marL="0" indent="0">
              <a:buNone/>
            </a:pPr>
            <a:r>
              <a:rPr lang="sr-Latn-BA" dirty="0"/>
              <a:t>Teorije koje su doprinijele unapređenju korporativnog upravljanja su:</a:t>
            </a:r>
          </a:p>
          <a:p>
            <a:r>
              <a:rPr lang="sr-Latn-BA" b="1" dirty="0"/>
              <a:t>Agencijska teorija</a:t>
            </a:r>
            <a:r>
              <a:rPr lang="sr-Latn-BA" dirty="0"/>
              <a:t>, nastoji identifikovati agencijski odnos kao ugovor u kome jedna strana (principal) delegira određeni posao drugoj strani (agentu), pri čemu je principal vlasnik, a agent direktor;</a:t>
            </a:r>
          </a:p>
          <a:p>
            <a:r>
              <a:rPr lang="sr-Latn-BA" b="1" dirty="0"/>
              <a:t>Teorija transakcionih troškova</a:t>
            </a:r>
            <a:r>
              <a:rPr lang="sr-Latn-BA" dirty="0"/>
              <a:t>, smatra da se interesi vlasnika i menadžera mogu uskladiti izborom adekvatne upravljačke strukture,</a:t>
            </a:r>
          </a:p>
          <a:p>
            <a:r>
              <a:rPr lang="sr-Latn-BA" b="1" dirty="0"/>
              <a:t>Stejkholderska teorija</a:t>
            </a:r>
            <a:r>
              <a:rPr lang="sr-Latn-BA" dirty="0"/>
              <a:t>, radije u razmatranje uzima različite interesne grupe, a ne da se samo fokusira na vlasnike.</a:t>
            </a:r>
          </a:p>
          <a:p>
            <a:endParaRPr lang="sr-Latn-BA" dirty="0"/>
          </a:p>
          <a:p>
            <a:endParaRPr lang="sr-Latn-BA" dirty="0"/>
          </a:p>
        </p:txBody>
      </p:sp>
    </p:spTree>
    <p:extLst>
      <p:ext uri="{BB962C8B-B14F-4D97-AF65-F5344CB8AC3E}">
        <p14:creationId xmlns:p14="http://schemas.microsoft.com/office/powerpoint/2010/main" val="71603558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609600"/>
            <a:ext cx="9613861" cy="1224566"/>
          </a:xfrm>
        </p:spPr>
        <p:txBody>
          <a:bodyPr>
            <a:noAutofit/>
          </a:bodyPr>
          <a:lstStyle/>
          <a:p>
            <a:r>
              <a:rPr lang="sr-Latn-BA" sz="2800" dirty="0" smtClean="0"/>
              <a:t>3.2.1. </a:t>
            </a:r>
            <a:r>
              <a:rPr lang="sr-Latn-BA" sz="2800" dirty="0"/>
              <a:t>Potreba za unapređenjem korporativnog upravljanja</a:t>
            </a:r>
            <a:br>
              <a:rPr lang="sr-Latn-BA" sz="2800" dirty="0"/>
            </a:br>
            <a:endParaRPr lang="sr-Latn-BA" sz="2800" dirty="0"/>
          </a:p>
        </p:txBody>
      </p:sp>
      <p:sp>
        <p:nvSpPr>
          <p:cNvPr id="3" name="Content Placeholder 2"/>
          <p:cNvSpPr>
            <a:spLocks noGrp="1"/>
          </p:cNvSpPr>
          <p:nvPr>
            <p:ph idx="1"/>
          </p:nvPr>
        </p:nvSpPr>
        <p:spPr>
          <a:xfrm>
            <a:off x="680321" y="1902941"/>
            <a:ext cx="9613861" cy="4761470"/>
          </a:xfrm>
        </p:spPr>
        <p:txBody>
          <a:bodyPr>
            <a:normAutofit/>
          </a:bodyPr>
          <a:lstStyle/>
          <a:p>
            <a:pPr marL="0" indent="0">
              <a:buNone/>
            </a:pPr>
            <a:r>
              <a:rPr lang="sr-Latn-BA" sz="2800" dirty="0" smtClean="0"/>
              <a:t>Čini se da je agencijska teorija dala najveći doprinos razvoju korporativnog upravljanja. Postoje tri agencijska problema:</a:t>
            </a:r>
          </a:p>
          <a:p>
            <a:r>
              <a:rPr lang="sr-Latn-BA" sz="2800" dirty="0" smtClean="0"/>
              <a:t>Sukob interesa akcionara i uprave,</a:t>
            </a:r>
          </a:p>
          <a:p>
            <a:r>
              <a:rPr lang="sr-Latn-BA" sz="2800" dirty="0" smtClean="0"/>
              <a:t>Sukob interesa većinskog akcionara i manjinskih akcionara,</a:t>
            </a:r>
          </a:p>
          <a:p>
            <a:r>
              <a:rPr lang="sr-Latn-BA" sz="2800" dirty="0" smtClean="0"/>
              <a:t>Problem vezan za pitanje monointeresnog (interesa akcionara) ili multiinteresnog koncepta kompanije (korporacije).</a:t>
            </a:r>
          </a:p>
        </p:txBody>
      </p:sp>
    </p:spTree>
    <p:extLst>
      <p:ext uri="{BB962C8B-B14F-4D97-AF65-F5344CB8AC3E}">
        <p14:creationId xmlns:p14="http://schemas.microsoft.com/office/powerpoint/2010/main" val="204365292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BA" sz="2800" dirty="0" smtClean="0"/>
              <a:t>3.2.2. </a:t>
            </a:r>
            <a:r>
              <a:rPr lang="nn-NO" sz="2800" dirty="0"/>
              <a:t>Finansijsko izvještavanje u funkciji kvaliteta korporativnog upravljanja</a:t>
            </a:r>
            <a:endParaRPr lang="sr-Latn-BA" sz="2800" dirty="0"/>
          </a:p>
        </p:txBody>
      </p:sp>
      <p:sp>
        <p:nvSpPr>
          <p:cNvPr id="3" name="Content Placeholder 2"/>
          <p:cNvSpPr>
            <a:spLocks noGrp="1"/>
          </p:cNvSpPr>
          <p:nvPr>
            <p:ph idx="1"/>
          </p:nvPr>
        </p:nvSpPr>
        <p:spPr>
          <a:xfrm>
            <a:off x="552450" y="2019300"/>
            <a:ext cx="9741733" cy="4694538"/>
          </a:xfrm>
        </p:spPr>
        <p:txBody>
          <a:bodyPr>
            <a:normAutofit/>
          </a:bodyPr>
          <a:lstStyle/>
          <a:p>
            <a:pPr marL="0" indent="0">
              <a:buNone/>
            </a:pPr>
            <a:r>
              <a:rPr lang="sr-Latn-BA" b="1" dirty="0"/>
              <a:t>Uloga MSFI/MRS u oživotvorenju OECD-ovih Principa korporativnog upravljanja</a:t>
            </a:r>
          </a:p>
          <a:p>
            <a:pPr marL="0" indent="0">
              <a:buNone/>
            </a:pPr>
            <a:r>
              <a:rPr lang="sr-Latn-BA" dirty="0"/>
              <a:t>Iako su principi po prirodi evolutivni i pod uticajem promjena u okruženju uslove koje treba da ispune finansijski izvještaj i MSFI/MRS u cilju implementacije principa korporativnog upravljanja mogu se spoznati na osnovu svakog od šest OECD-ovih principa.</a:t>
            </a:r>
          </a:p>
          <a:p>
            <a:pPr marL="0" indent="0">
              <a:buNone/>
            </a:pPr>
            <a:r>
              <a:rPr lang="sr-Latn-BA" dirty="0"/>
              <a:t>Obezbjeđivanje osnove za okvir efikasnog korporativnog upravljanja;</a:t>
            </a:r>
          </a:p>
          <a:p>
            <a:pPr lvl="1"/>
            <a:r>
              <a:rPr lang="sr-Latn-BA" dirty="0"/>
              <a:t>Princip prava akcionara i ključne vlasničke funkcije;</a:t>
            </a:r>
          </a:p>
          <a:p>
            <a:pPr lvl="1"/>
            <a:r>
              <a:rPr lang="sr-Latn-BA" dirty="0"/>
              <a:t>Pravedan tretman akcionara;</a:t>
            </a:r>
          </a:p>
          <a:p>
            <a:pPr lvl="1"/>
            <a:r>
              <a:rPr lang="sr-Latn-BA" dirty="0"/>
              <a:t>Uloga imalaca udjela u korporativnom upravljanju;</a:t>
            </a:r>
          </a:p>
          <a:p>
            <a:pPr lvl="1"/>
            <a:r>
              <a:rPr lang="sr-Latn-BA" dirty="0"/>
              <a:t>Objelodanjivanje i transparentnost;</a:t>
            </a:r>
          </a:p>
          <a:p>
            <a:pPr lvl="1"/>
            <a:r>
              <a:rPr lang="sr-Latn-BA" dirty="0"/>
              <a:t>Odgovornost uprave.</a:t>
            </a:r>
          </a:p>
        </p:txBody>
      </p:sp>
    </p:spTree>
    <p:extLst>
      <p:ext uri="{BB962C8B-B14F-4D97-AF65-F5344CB8AC3E}">
        <p14:creationId xmlns:p14="http://schemas.microsoft.com/office/powerpoint/2010/main" val="391333413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BA" sz="2800" dirty="0" smtClean="0"/>
              <a:t>3.2.2. </a:t>
            </a:r>
            <a:r>
              <a:rPr lang="nn-NO" sz="2800" dirty="0"/>
              <a:t>Finansijsko izvještavanje u funkciji kvaliteta korporativnog upravljanja</a:t>
            </a:r>
            <a:endParaRPr lang="sr-Latn-BA" sz="2800" dirty="0"/>
          </a:p>
        </p:txBody>
      </p:sp>
      <p:sp>
        <p:nvSpPr>
          <p:cNvPr id="3" name="Content Placeholder 2"/>
          <p:cNvSpPr>
            <a:spLocks noGrp="1"/>
          </p:cNvSpPr>
          <p:nvPr>
            <p:ph idx="1"/>
          </p:nvPr>
        </p:nvSpPr>
        <p:spPr>
          <a:xfrm>
            <a:off x="609601" y="2051222"/>
            <a:ext cx="9684582" cy="4662616"/>
          </a:xfrm>
        </p:spPr>
        <p:txBody>
          <a:bodyPr>
            <a:normAutofit fontScale="92500"/>
          </a:bodyPr>
          <a:lstStyle/>
          <a:p>
            <a:pPr marL="0" indent="0">
              <a:buNone/>
            </a:pPr>
            <a:r>
              <a:rPr lang="sr-Latn-BA" dirty="0"/>
              <a:t>Korporativno upravljanje i povjerenje investitora</a:t>
            </a:r>
          </a:p>
          <a:p>
            <a:r>
              <a:rPr lang="sr-Latn-BA" dirty="0"/>
              <a:t>Od kauzalne povezanosti finansijskog izvještavanja, revizije, korporativnog upravljanja i stručnosti računovođa zapravo zavisi i kvalitet korporativnog upravljanja.</a:t>
            </a:r>
          </a:p>
          <a:p>
            <a:r>
              <a:rPr lang="sr-Latn-BA" dirty="0"/>
              <a:t>Problemi i dileme korporativnog upravljanja su veoma brojni i idu od:</a:t>
            </a:r>
          </a:p>
          <a:p>
            <a:pPr lvl="1"/>
            <a:r>
              <a:rPr lang="sr-Latn-BA" dirty="0"/>
              <a:t>zaštite malih akcionara,</a:t>
            </a:r>
          </a:p>
          <a:p>
            <a:pPr lvl="1"/>
            <a:r>
              <a:rPr lang="sr-Latn-BA" dirty="0"/>
              <a:t>sticanja i održavanja dobre reputacije menadžmenta u uslovima kada menadžment radi u korist vlasnika kapitala, a ne u sopstvenom interesu,</a:t>
            </a:r>
          </a:p>
          <a:p>
            <a:pPr lvl="1"/>
            <a:r>
              <a:rPr lang="sr-Latn-BA" dirty="0"/>
              <a:t>nagrađivanja menadžmenta,</a:t>
            </a:r>
          </a:p>
          <a:p>
            <a:pPr lvl="1"/>
            <a:r>
              <a:rPr lang="sr-Latn-BA" dirty="0"/>
              <a:t>konstituisanja upravnog odbora,</a:t>
            </a:r>
          </a:p>
          <a:p>
            <a:pPr lvl="1"/>
            <a:r>
              <a:rPr lang="sr-Latn-BA" dirty="0"/>
              <a:t>brzog ukrupnjavanja vlasništva kod preduzeća koja imaju slab menadžment,</a:t>
            </a:r>
          </a:p>
          <a:p>
            <a:pPr lvl="1"/>
            <a:r>
              <a:rPr lang="sr-Latn-BA" dirty="0"/>
              <a:t>pokušaja pojedinih akcionara da putem punomoćja okupe oko sebe sitne akcionare kako bi postali značajan faktor odlučivanja nego što bi bili samo na osnovu sopstvenih akcija.</a:t>
            </a:r>
          </a:p>
          <a:p>
            <a:endParaRPr lang="sr-Latn-BA" dirty="0"/>
          </a:p>
          <a:p>
            <a:endParaRPr lang="sr-Latn-BA" dirty="0"/>
          </a:p>
        </p:txBody>
      </p:sp>
    </p:spTree>
    <p:extLst>
      <p:ext uri="{BB962C8B-B14F-4D97-AF65-F5344CB8AC3E}">
        <p14:creationId xmlns:p14="http://schemas.microsoft.com/office/powerpoint/2010/main" val="426521209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BA" sz="2800" dirty="0" smtClean="0"/>
              <a:t>3.2.2. </a:t>
            </a:r>
            <a:r>
              <a:rPr lang="nn-NO" sz="2800" dirty="0"/>
              <a:t>Finansijsko izvještavanje u funkciji kvaliteta korporativnog upravljanja</a:t>
            </a:r>
            <a:endParaRPr lang="sr-Latn-BA" sz="2800" dirty="0"/>
          </a:p>
        </p:txBody>
      </p:sp>
      <p:sp>
        <p:nvSpPr>
          <p:cNvPr id="3" name="Content Placeholder 2"/>
          <p:cNvSpPr>
            <a:spLocks noGrp="1"/>
          </p:cNvSpPr>
          <p:nvPr>
            <p:ph idx="1"/>
          </p:nvPr>
        </p:nvSpPr>
        <p:spPr>
          <a:xfrm>
            <a:off x="609601" y="2051222"/>
            <a:ext cx="9684582" cy="4662616"/>
          </a:xfrm>
        </p:spPr>
        <p:txBody>
          <a:bodyPr>
            <a:normAutofit/>
          </a:bodyPr>
          <a:lstStyle/>
          <a:p>
            <a:pPr marL="0" indent="0">
              <a:buNone/>
            </a:pPr>
            <a:r>
              <a:rPr lang="sr-Latn-BA" dirty="0" smtClean="0"/>
              <a:t>Korporativno upravljanje i povjerenje investitora</a:t>
            </a:r>
          </a:p>
          <a:p>
            <a:r>
              <a:rPr lang="sr-Latn-BA" dirty="0" smtClean="0"/>
              <a:t>Odnos između kvaliteta korporativnog upravljanja i nivoa zaštite vlasničkih prava nije jednostavan problem jer postoji međuuslovljenost na relaciji:</a:t>
            </a:r>
          </a:p>
          <a:p>
            <a:pPr marL="0" indent="0">
              <a:buNone/>
            </a:pPr>
            <a:endParaRPr lang="sr-Latn-BA" dirty="0" smtClean="0"/>
          </a:p>
          <a:p>
            <a:pPr marL="0" indent="0">
              <a:buNone/>
            </a:pPr>
            <a:r>
              <a:rPr lang="sr-Latn-BA" dirty="0" smtClean="0"/>
              <a:t>Kvalitet korporativnog upravljanja       nivo zaštite prava vlasnika akcija       efikasnost finansijskog tržišta</a:t>
            </a:r>
          </a:p>
          <a:p>
            <a:pPr marL="0" indent="0">
              <a:buNone/>
            </a:pPr>
            <a:endParaRPr lang="sr-Latn-BA" dirty="0"/>
          </a:p>
        </p:txBody>
      </p:sp>
      <p:cxnSp>
        <p:nvCxnSpPr>
          <p:cNvPr id="7" name="Straight Arrow Connector 6"/>
          <p:cNvCxnSpPr/>
          <p:nvPr/>
        </p:nvCxnSpPr>
        <p:spPr>
          <a:xfrm flipV="1">
            <a:off x="5487251" y="4297680"/>
            <a:ext cx="331658" cy="831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1666167" y="4632959"/>
            <a:ext cx="331658" cy="831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196463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BA" sz="2800" dirty="0" smtClean="0"/>
              <a:t>3.2.2. </a:t>
            </a:r>
            <a:r>
              <a:rPr lang="nn-NO" sz="2800" dirty="0" smtClean="0"/>
              <a:t>Finansijsko izvještavanje u </a:t>
            </a:r>
            <a:r>
              <a:rPr lang="nn-NO" sz="2800" dirty="0"/>
              <a:t>funkciji kvaliteta korporativnog </a:t>
            </a:r>
            <a:r>
              <a:rPr lang="nn-NO" sz="2800" dirty="0" smtClean="0"/>
              <a:t>upravljanja</a:t>
            </a:r>
            <a:endParaRPr lang="sr-Latn-BA" sz="2800" dirty="0"/>
          </a:p>
        </p:txBody>
      </p:sp>
      <p:sp>
        <p:nvSpPr>
          <p:cNvPr id="3" name="Content Placeholder 2"/>
          <p:cNvSpPr>
            <a:spLocks noGrp="1"/>
          </p:cNvSpPr>
          <p:nvPr>
            <p:ph idx="1"/>
          </p:nvPr>
        </p:nvSpPr>
        <p:spPr>
          <a:xfrm>
            <a:off x="197709" y="1960606"/>
            <a:ext cx="9684582" cy="4662616"/>
          </a:xfrm>
        </p:spPr>
        <p:txBody>
          <a:bodyPr>
            <a:normAutofit/>
          </a:bodyPr>
          <a:lstStyle/>
          <a:p>
            <a:pPr marL="0" indent="0">
              <a:buNone/>
            </a:pPr>
            <a:r>
              <a:rPr lang="sr-Latn-BA" dirty="0" smtClean="0"/>
              <a:t>Demistifikacija korporativnog upravljanja</a:t>
            </a:r>
          </a:p>
          <a:p>
            <a:r>
              <a:rPr lang="sr-Latn-BA" dirty="0" smtClean="0"/>
              <a:t>Visok je stepen korelacije između korporativnog finansiranja i korporativnog upravljanja, a akteri ove ekonomske utakmice su:</a:t>
            </a:r>
            <a:endParaRPr lang="sr-Latn-BA"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6124" y="3443416"/>
            <a:ext cx="577215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1026450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BA" sz="2800" dirty="0" smtClean="0"/>
              <a:t>3.2.2.</a:t>
            </a:r>
            <a:r>
              <a:rPr lang="sr-Cyrl-BA" dirty="0" smtClean="0"/>
              <a:t> </a:t>
            </a:r>
            <a:r>
              <a:rPr lang="nn-NO" sz="2800" dirty="0"/>
              <a:t>Finansijsko izvještavanje u funkciji kvaliteta korporativnog upravljanja</a:t>
            </a:r>
            <a:endParaRPr lang="sr-Latn-BA" sz="2800" dirty="0"/>
          </a:p>
        </p:txBody>
      </p:sp>
      <p:sp>
        <p:nvSpPr>
          <p:cNvPr id="3" name="Content Placeholder 2"/>
          <p:cNvSpPr>
            <a:spLocks noGrp="1"/>
          </p:cNvSpPr>
          <p:nvPr>
            <p:ph idx="1"/>
          </p:nvPr>
        </p:nvSpPr>
        <p:spPr>
          <a:xfrm>
            <a:off x="197709" y="1960606"/>
            <a:ext cx="9684582" cy="4662616"/>
          </a:xfrm>
        </p:spPr>
        <p:txBody>
          <a:bodyPr>
            <a:normAutofit/>
          </a:bodyPr>
          <a:lstStyle/>
          <a:p>
            <a:pPr marL="0" indent="0">
              <a:buNone/>
            </a:pPr>
            <a:r>
              <a:rPr lang="sr-Latn-BA" dirty="0"/>
              <a:t>Demistifikacija korporativnog </a:t>
            </a:r>
            <a:r>
              <a:rPr lang="sr-Latn-BA" dirty="0" smtClean="0"/>
              <a:t>upravljanja</a:t>
            </a:r>
          </a:p>
          <a:p>
            <a:pPr marL="0" indent="0">
              <a:buNone/>
            </a:pPr>
            <a:r>
              <a:rPr lang="sr-Latn-BA" sz="2000" dirty="0"/>
              <a:t>Tri bitne strateške odluke u preduzeću koje određuju budućnost preduzeća:</a:t>
            </a:r>
          </a:p>
          <a:p>
            <a:pPr marL="0" indent="0">
              <a:buNone/>
            </a:pPr>
            <a:endParaRPr lang="sr-Latn-BA"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5954" y="2833816"/>
            <a:ext cx="6859802" cy="39158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85738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BA" sz="2800" dirty="0" smtClean="0"/>
              <a:t>1.1.1. </a:t>
            </a:r>
            <a:r>
              <a:rPr lang="sr-Latn-BA" sz="2800" dirty="0" smtClean="0"/>
              <a:t>Društva lica</a:t>
            </a:r>
            <a:endParaRPr lang="sr-Latn-BA" sz="2800" dirty="0"/>
          </a:p>
        </p:txBody>
      </p:sp>
      <p:sp>
        <p:nvSpPr>
          <p:cNvPr id="3" name="Content Placeholder 2"/>
          <p:cNvSpPr>
            <a:spLocks noGrp="1"/>
          </p:cNvSpPr>
          <p:nvPr>
            <p:ph idx="1"/>
          </p:nvPr>
        </p:nvSpPr>
        <p:spPr>
          <a:xfrm>
            <a:off x="680321" y="2008983"/>
            <a:ext cx="9765257" cy="4530811"/>
          </a:xfrm>
        </p:spPr>
        <p:txBody>
          <a:bodyPr>
            <a:normAutofit fontScale="92500" lnSpcReduction="10000"/>
          </a:bodyPr>
          <a:lstStyle/>
          <a:p>
            <a:r>
              <a:rPr lang="sr-Latn-BA" dirty="0"/>
              <a:t>ORTAČKA DRUŠTVA su pravna forma koja nastaju tako što više ortaka zaključuje ugovor u </a:t>
            </a:r>
            <a:r>
              <a:rPr lang="sr-Latn-BA" dirty="0" smtClean="0"/>
              <a:t>kom </a:t>
            </a:r>
            <a:r>
              <a:rPr lang="sr-Latn-BA" dirty="0"/>
              <a:t>određuju visinu ulaganja ortačkog kapitala. </a:t>
            </a:r>
          </a:p>
          <a:p>
            <a:r>
              <a:rPr lang="sr-Latn-BA" dirty="0"/>
              <a:t>U odnosu na inokosno preduzeće razlikuje se samo u tome što umjesto jednog ima više vlasnika.</a:t>
            </a:r>
          </a:p>
          <a:p>
            <a:pPr marL="0" indent="0">
              <a:buNone/>
            </a:pPr>
            <a:r>
              <a:rPr lang="sr-Latn-BA" u="sng" dirty="0"/>
              <a:t>Prednosti:</a:t>
            </a:r>
          </a:p>
          <a:p>
            <a:r>
              <a:rPr lang="sr-Latn-BA" dirty="0"/>
              <a:t>Jednostavna i fleksibilna organizacija, specijalizacija rada i koncentracija znanja, kontrola nad poslovanjem, neplaćanje poreza na dobitak.</a:t>
            </a:r>
          </a:p>
          <a:p>
            <a:pPr marL="0" indent="0">
              <a:buNone/>
            </a:pPr>
            <a:r>
              <a:rPr lang="sr-Latn-BA" u="sng" dirty="0"/>
              <a:t>Nedostaci: </a:t>
            </a:r>
          </a:p>
          <a:p>
            <a:r>
              <a:rPr lang="sr-Latn-BA" dirty="0"/>
              <a:t>neograničena odgovornost (osim kod komanditnog društva za komanditore), poteškoće pribavljanja većeg iznosa kapitala, ograničena likvidnost vlasničkih udjela, iznos poreza kod viših poreskih grupa može biti viši nego kod akcionarskih društava, moguće razortačenje, zakonski raskid u slučaju smrti ili povlačenja parnera.</a:t>
            </a:r>
          </a:p>
          <a:p>
            <a:endParaRPr lang="sr-Latn-BA" dirty="0"/>
          </a:p>
        </p:txBody>
      </p:sp>
    </p:spTree>
    <p:extLst>
      <p:ext uri="{BB962C8B-B14F-4D97-AF65-F5344CB8AC3E}">
        <p14:creationId xmlns:p14="http://schemas.microsoft.com/office/powerpoint/2010/main" val="63286971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BA" sz="2800" dirty="0" smtClean="0"/>
              <a:t>3.2.2. </a:t>
            </a:r>
            <a:r>
              <a:rPr lang="nn-NO" sz="2800" dirty="0"/>
              <a:t>Finansijsko izvještavanje u funkciji kvaliteta korporativnog upravljanja</a:t>
            </a:r>
            <a:endParaRPr lang="sr-Latn-BA" sz="2800" dirty="0"/>
          </a:p>
        </p:txBody>
      </p:sp>
      <p:sp>
        <p:nvSpPr>
          <p:cNvPr id="3" name="Content Placeholder 2"/>
          <p:cNvSpPr>
            <a:spLocks noGrp="1"/>
          </p:cNvSpPr>
          <p:nvPr>
            <p:ph idx="1"/>
          </p:nvPr>
        </p:nvSpPr>
        <p:spPr>
          <a:xfrm>
            <a:off x="216131" y="1834166"/>
            <a:ext cx="9666160" cy="4789056"/>
          </a:xfrm>
        </p:spPr>
        <p:txBody>
          <a:bodyPr>
            <a:normAutofit/>
          </a:bodyPr>
          <a:lstStyle/>
          <a:p>
            <a:pPr marL="0" indent="0">
              <a:buNone/>
            </a:pPr>
            <a:r>
              <a:rPr lang="sr-Latn-BA" sz="2000" b="1" dirty="0" smtClean="0"/>
              <a:t>Demistifikacija korporativnog upravljanja</a:t>
            </a:r>
          </a:p>
          <a:p>
            <a:r>
              <a:rPr lang="sr-Latn-BA" sz="2000" dirty="0" smtClean="0"/>
              <a:t>Preduzeće se može posmatrati s proizvodnog, tržišnog i finansijskog aspekta.Preduzeće je sinteza tih aspekata, ali je finansijski aspekt najbliži izrazu ove sinteze.</a:t>
            </a:r>
          </a:p>
          <a:p>
            <a:r>
              <a:rPr lang="sr-Latn-BA" sz="2000" dirty="0" smtClean="0"/>
              <a:t>Finansijski koncept preduzeća temelji se na spoznaji da sve ostvarene poslovne i razvojne odluke imaju finansijske implikacije na:</a:t>
            </a:r>
          </a:p>
          <a:p>
            <a:pPr lvl="1"/>
            <a:r>
              <a:rPr lang="sr-Latn-BA" sz="1600" dirty="0" smtClean="0"/>
              <a:t>Rezultat;</a:t>
            </a:r>
          </a:p>
          <a:p>
            <a:pPr lvl="1"/>
            <a:r>
              <a:rPr lang="sr-Latn-BA" sz="1600" dirty="0" smtClean="0"/>
              <a:t>Imovinu;</a:t>
            </a:r>
          </a:p>
          <a:p>
            <a:pPr lvl="1"/>
            <a:r>
              <a:rPr lang="sr-Latn-BA" sz="1600" dirty="0" smtClean="0"/>
              <a:t>Neto gotovinski tok.</a:t>
            </a:r>
          </a:p>
          <a:p>
            <a:r>
              <a:rPr lang="sr-Latn-BA" sz="2000" dirty="0" smtClean="0"/>
              <a:t>Za sagledavanje uspješnosti korporativnog upravljanja mogu se koristiti pokazatelji prinosnog i finansijskog položaja preduzeća.</a:t>
            </a:r>
          </a:p>
          <a:p>
            <a:r>
              <a:rPr lang="sr-Latn-BA" sz="2000" dirty="0" smtClean="0"/>
              <a:t>Pri tome se bilans uspjeha koristi kao osnova sagledavanja prinosnog položaja, a bilans stanja kao osnova sagledavanja finansijskog položaja preduzeća.</a:t>
            </a:r>
          </a:p>
          <a:p>
            <a:endParaRPr lang="sr-Latn-BA" sz="2000" dirty="0" smtClean="0"/>
          </a:p>
        </p:txBody>
      </p:sp>
    </p:spTree>
    <p:extLst>
      <p:ext uri="{BB962C8B-B14F-4D97-AF65-F5344CB8AC3E}">
        <p14:creationId xmlns:p14="http://schemas.microsoft.com/office/powerpoint/2010/main" val="390108383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BA" sz="2800" dirty="0" smtClean="0"/>
              <a:t>3.2.2. </a:t>
            </a:r>
            <a:r>
              <a:rPr lang="nn-NO" sz="2800" dirty="0"/>
              <a:t>Finansijsko izvještavanje u funkciji kvaliteta korporativnog upravljanja</a:t>
            </a:r>
            <a:endParaRPr lang="sr-Latn-BA" sz="2800" dirty="0"/>
          </a:p>
        </p:txBody>
      </p:sp>
      <p:sp>
        <p:nvSpPr>
          <p:cNvPr id="3" name="Content Placeholder 2"/>
          <p:cNvSpPr>
            <a:spLocks noGrp="1"/>
          </p:cNvSpPr>
          <p:nvPr>
            <p:ph idx="1"/>
          </p:nvPr>
        </p:nvSpPr>
        <p:spPr>
          <a:xfrm>
            <a:off x="272524" y="2027108"/>
            <a:ext cx="9684582" cy="4662616"/>
          </a:xfrm>
        </p:spPr>
        <p:txBody>
          <a:bodyPr>
            <a:normAutofit/>
          </a:bodyPr>
          <a:lstStyle/>
          <a:p>
            <a:r>
              <a:rPr lang="sr-Latn-BA" sz="2000" dirty="0" smtClean="0"/>
              <a:t>Finansijski izvještaji su pokazatelj korporativne moći preduzeća</a:t>
            </a:r>
          </a:p>
          <a:p>
            <a:r>
              <a:rPr lang="sr-Latn-BA" sz="2000" dirty="0" smtClean="0"/>
              <a:t>Prinosni i finansijski položaj, iako važni indikatori kvaliteta korporativnog upravljanja, ipak nisu dovoljni da se upotpuni cjelovita slika o preduzeću. Neto gotovina (keš) koju preduzeće generiše, zajedno sa ostalim informacijama, upotpunjuje sliku uspješnosti preduzeća i kvalitet korporativnog upravljanja.</a:t>
            </a:r>
          </a:p>
          <a:p>
            <a:r>
              <a:rPr lang="sr-Latn-BA" sz="2000" dirty="0" smtClean="0"/>
              <a:t>Na osnovu seta informacija iz finansijskih izvještaja može se vidjeti razgraničenost korporativne moći i da li je ona u skupštini akcionara odnosno nadzornom (upravnom) odboru ili kod nezavisnih ili izvršnih direktora.</a:t>
            </a:r>
          </a:p>
          <a:p>
            <a:r>
              <a:rPr lang="sr-Latn-BA" sz="2000" dirty="0" smtClean="0"/>
              <a:t> Bez obzira gdje je koncentrisana najveća korporativna moć, finansijski izvještaji mogu poslužiti za unapređenje pozicije vlasnika kapitala i njegove zaštite interesa u odnosu na upravu preduzeća.</a:t>
            </a:r>
          </a:p>
          <a:p>
            <a:endParaRPr lang="sr-Cyrl-BA" sz="2000" dirty="0" smtClean="0"/>
          </a:p>
          <a:p>
            <a:endParaRPr lang="sr-Cyrl-BA" sz="2000" dirty="0" smtClean="0"/>
          </a:p>
          <a:p>
            <a:endParaRPr lang="sr-Cyrl-BA" sz="2000" dirty="0" smtClean="0"/>
          </a:p>
          <a:p>
            <a:endParaRPr lang="sr-Cyrl-BA" sz="2000" dirty="0" smtClean="0"/>
          </a:p>
        </p:txBody>
      </p:sp>
    </p:spTree>
    <p:extLst>
      <p:ext uri="{BB962C8B-B14F-4D97-AF65-F5344CB8AC3E}">
        <p14:creationId xmlns:p14="http://schemas.microsoft.com/office/powerpoint/2010/main" val="1538606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BA" sz="2800" dirty="0" smtClean="0"/>
              <a:t>1.1.1. </a:t>
            </a:r>
            <a:r>
              <a:rPr lang="sr-Latn-BA" sz="2800" dirty="0" smtClean="0"/>
              <a:t>Društva lica</a:t>
            </a:r>
            <a:endParaRPr lang="sr-Latn-BA" sz="2800" dirty="0"/>
          </a:p>
        </p:txBody>
      </p:sp>
      <p:sp>
        <p:nvSpPr>
          <p:cNvPr id="3" name="Content Placeholder 2"/>
          <p:cNvSpPr>
            <a:spLocks noGrp="1"/>
          </p:cNvSpPr>
          <p:nvPr>
            <p:ph idx="1"/>
          </p:nvPr>
        </p:nvSpPr>
        <p:spPr>
          <a:xfrm>
            <a:off x="680321" y="2133600"/>
            <a:ext cx="9765257" cy="4522573"/>
          </a:xfrm>
        </p:spPr>
        <p:txBody>
          <a:bodyPr>
            <a:normAutofit/>
          </a:bodyPr>
          <a:lstStyle/>
          <a:p>
            <a:r>
              <a:rPr lang="sr-Latn-BA" dirty="0" smtClean="0"/>
              <a:t>KOMANDITNO DRUŠTVO predstavlja alternativuz ortačkom društvu, i prelazna su forma ka društvima kapitala.</a:t>
            </a:r>
          </a:p>
          <a:p>
            <a:r>
              <a:rPr lang="sr-Latn-BA" dirty="0" smtClean="0"/>
              <a:t>U komanditnim društvima postoje dvije vrste ortaka: komplementari i komanditori.</a:t>
            </a:r>
          </a:p>
          <a:p>
            <a:r>
              <a:rPr lang="sr-Latn-BA" dirty="0" smtClean="0"/>
              <a:t>Komplementari upravljaju društvom i za obavaze društva odgovaraju cjelokupnom imovinom.</a:t>
            </a:r>
          </a:p>
          <a:p>
            <a:r>
              <a:rPr lang="sr-Latn-BA" dirty="0" smtClean="0"/>
              <a:t>Komanditori su ortaci ili članovi društva  koji nemaju pravo upravljanja, a za obaveze društva odgovaraju do visine svog udjela odnosno uloženog kapitala. Komanditor svoj ulog može da prenese nasljeđem, poklonom ili da ga proda bez saglasnosti ostalih komanditora i komplemantara.</a:t>
            </a:r>
          </a:p>
          <a:p>
            <a:endParaRPr lang="sr-Latn-BA" dirty="0" smtClean="0"/>
          </a:p>
        </p:txBody>
      </p:sp>
    </p:spTree>
    <p:extLst>
      <p:ext uri="{BB962C8B-B14F-4D97-AF65-F5344CB8AC3E}">
        <p14:creationId xmlns:p14="http://schemas.microsoft.com/office/powerpoint/2010/main" val="35157233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BA" sz="2800" dirty="0" smtClean="0"/>
              <a:t>1.1.2. </a:t>
            </a:r>
            <a:r>
              <a:rPr lang="sr-Latn-BA" sz="2800" dirty="0" smtClean="0"/>
              <a:t>Društva kapitala</a:t>
            </a:r>
            <a:endParaRPr lang="sr-Latn-BA" sz="2800" dirty="0"/>
          </a:p>
        </p:txBody>
      </p:sp>
      <p:sp>
        <p:nvSpPr>
          <p:cNvPr id="3" name="Content Placeholder 2"/>
          <p:cNvSpPr>
            <a:spLocks noGrp="1"/>
          </p:cNvSpPr>
          <p:nvPr>
            <p:ph idx="1"/>
          </p:nvPr>
        </p:nvSpPr>
        <p:spPr>
          <a:xfrm>
            <a:off x="680321" y="2152996"/>
            <a:ext cx="9765257" cy="4503177"/>
          </a:xfrm>
        </p:spPr>
        <p:txBody>
          <a:bodyPr>
            <a:normAutofit lnSpcReduction="10000"/>
          </a:bodyPr>
          <a:lstStyle/>
          <a:p>
            <a:r>
              <a:rPr lang="sr-Latn-BA" dirty="0" smtClean="0"/>
              <a:t>Društva kapitala su društvo sa organičenom odgovornošću i akcionarsko društvo.</a:t>
            </a:r>
          </a:p>
          <a:p>
            <a:r>
              <a:rPr lang="sr-Latn-BA" dirty="0" smtClean="0"/>
              <a:t>DRUŠTVO SA OGRANIČENOM ODGOVORNOŠĆU je forma u kom vlasnici odgovaraju za obaveze društva samo do visine uloženog kapitala.</a:t>
            </a:r>
          </a:p>
          <a:p>
            <a:r>
              <a:rPr lang="sr-Latn-BA" dirty="0" smtClean="0"/>
              <a:t>Za obaveze društva ne jamče ulagači nego samo društvo.</a:t>
            </a:r>
          </a:p>
          <a:p>
            <a:r>
              <a:rPr lang="sr-Latn-BA" dirty="0" smtClean="0"/>
              <a:t>Mogući broj članova društva je ograničen na 50. </a:t>
            </a:r>
          </a:p>
          <a:p>
            <a:r>
              <a:rPr lang="sr-Latn-BA" dirty="0" smtClean="0"/>
              <a:t>Manjkavost ove pravne forme je nemogućnost pristupa finansijskom tržištu.</a:t>
            </a:r>
          </a:p>
          <a:p>
            <a:r>
              <a:rPr lang="sr-Latn-BA" dirty="0" smtClean="0"/>
              <a:t>Društvom upravnjaju udioničari posrednim putem, gdje se na skupštini društva donose strateške odluke, a operativno upravljanje se povjerava direktoru.</a:t>
            </a:r>
          </a:p>
          <a:p>
            <a:endParaRPr lang="sr-Cyrl-BA" dirty="0"/>
          </a:p>
        </p:txBody>
      </p:sp>
    </p:spTree>
    <p:extLst>
      <p:ext uri="{BB962C8B-B14F-4D97-AF65-F5344CB8AC3E}">
        <p14:creationId xmlns:p14="http://schemas.microsoft.com/office/powerpoint/2010/main" val="3785244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9346" y="762753"/>
            <a:ext cx="9613861" cy="1080938"/>
          </a:xfrm>
        </p:spPr>
        <p:txBody>
          <a:bodyPr>
            <a:normAutofit/>
          </a:bodyPr>
          <a:lstStyle/>
          <a:p>
            <a:r>
              <a:rPr lang="sr-Cyrl-BA" sz="2800" dirty="0" smtClean="0"/>
              <a:t>1.1.2. </a:t>
            </a:r>
            <a:r>
              <a:rPr lang="sr-Latn-BA" sz="2800" dirty="0"/>
              <a:t>Društva kapitala</a:t>
            </a:r>
          </a:p>
        </p:txBody>
      </p:sp>
      <p:sp>
        <p:nvSpPr>
          <p:cNvPr id="3" name="Content Placeholder 2"/>
          <p:cNvSpPr>
            <a:spLocks noGrp="1"/>
          </p:cNvSpPr>
          <p:nvPr>
            <p:ph idx="1"/>
          </p:nvPr>
        </p:nvSpPr>
        <p:spPr>
          <a:xfrm>
            <a:off x="680321" y="2336873"/>
            <a:ext cx="9765257" cy="4319300"/>
          </a:xfrm>
        </p:spPr>
        <p:txBody>
          <a:bodyPr>
            <a:normAutofit fontScale="92500"/>
          </a:bodyPr>
          <a:lstStyle/>
          <a:p>
            <a:r>
              <a:rPr lang="en-US" dirty="0"/>
              <a:t>AKCIONARSKO </a:t>
            </a:r>
            <a:r>
              <a:rPr lang="sr-Latn-BA" dirty="0" smtClean="0"/>
              <a:t>DRUŠTVO</a:t>
            </a:r>
            <a:r>
              <a:rPr lang="en-US" dirty="0" smtClean="0"/>
              <a:t> </a:t>
            </a:r>
            <a:r>
              <a:rPr lang="en-US" dirty="0"/>
              <a:t>je </a:t>
            </a:r>
            <a:r>
              <a:rPr lang="sr-Latn-BA" dirty="0" smtClean="0"/>
              <a:t>pravna</a:t>
            </a:r>
            <a:r>
              <a:rPr lang="en-US" dirty="0" smtClean="0"/>
              <a:t> </a:t>
            </a:r>
            <a:r>
              <a:rPr lang="en-US" dirty="0"/>
              <a:t>forma u kojoj je izvršeno razdvajanje </a:t>
            </a:r>
            <a:r>
              <a:rPr lang="sr-Latn-BA" noProof="1" smtClean="0"/>
              <a:t>vlasništva</a:t>
            </a:r>
            <a:r>
              <a:rPr lang="en-US" dirty="0" smtClean="0"/>
              <a:t> </a:t>
            </a:r>
            <a:r>
              <a:rPr lang="en-US" dirty="0"/>
              <a:t>od preduzeća koje je nezavisan entitet. </a:t>
            </a:r>
          </a:p>
          <a:p>
            <a:r>
              <a:rPr lang="en-US" dirty="0"/>
              <a:t>Akcionarski kapital se pribavlja od većeg broja vlasnika – akcionara, koji za obaveze društva odgovaraju do visine svog učešća u kapitalu.</a:t>
            </a:r>
          </a:p>
          <a:p>
            <a:r>
              <a:rPr lang="en-US" dirty="0" smtClean="0"/>
              <a:t>Uprav</a:t>
            </a:r>
            <a:r>
              <a:rPr lang="sr-Latn-BA" dirty="0" smtClean="0"/>
              <a:t>l</a:t>
            </a:r>
            <a:r>
              <a:rPr lang="en-US" dirty="0" smtClean="0"/>
              <a:t>janje </a:t>
            </a:r>
            <a:r>
              <a:rPr lang="en-US" dirty="0"/>
              <a:t>a.d. povjereno je profesionalnom menadžmentu.</a:t>
            </a:r>
          </a:p>
          <a:p>
            <a:r>
              <a:rPr lang="en-US" dirty="0"/>
              <a:t>Prednosti korporacija su ograničena odgovornost, neograničen vijek trajanja, lakša transformacija vlasništva – prenosa akcija, sposobnost prikupljanja većih iznosa kapitala.</a:t>
            </a:r>
          </a:p>
          <a:p>
            <a:r>
              <a:rPr lang="en-US" dirty="0"/>
              <a:t>Ograničenja: dvostruko oporezivanje (porez na dobit i porez na dividendu),složenija procedura i trošak osnivanja, odojenost vlasnika i menadžera, striktna pravila izvještavanja naročito za preduzeća koja kotiraju na berzi.</a:t>
            </a:r>
          </a:p>
          <a:p>
            <a:endParaRPr lang="sr-Cyrl-BA" dirty="0" smtClean="0"/>
          </a:p>
        </p:txBody>
      </p:sp>
    </p:spTree>
    <p:extLst>
      <p:ext uri="{BB962C8B-B14F-4D97-AF65-F5344CB8AC3E}">
        <p14:creationId xmlns:p14="http://schemas.microsoft.com/office/powerpoint/2010/main" val="1569760851"/>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in">
  <a:themeElements>
    <a:clrScheme name="Custom 1">
      <a:dk1>
        <a:sysClr val="windowText" lastClr="000000"/>
      </a:dk1>
      <a:lt1>
        <a:sysClr val="window" lastClr="FFFFFF"/>
      </a:lt1>
      <a:dk2>
        <a:srgbClr val="454551"/>
      </a:dk2>
      <a:lt2>
        <a:srgbClr val="D8D9DC"/>
      </a:lt2>
      <a:accent1>
        <a:srgbClr val="CFC6F3"/>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578</TotalTime>
  <Words>4427</Words>
  <Application>Microsoft Office PowerPoint</Application>
  <PresentationFormat>Widescreen</PresentationFormat>
  <Paragraphs>452</Paragraphs>
  <Slides>61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61</vt:i4>
      </vt:variant>
    </vt:vector>
  </HeadingPairs>
  <TitlesOfParts>
    <vt:vector size="65" baseType="lpstr">
      <vt:lpstr>Arial</vt:lpstr>
      <vt:lpstr>Times New Roman</vt:lpstr>
      <vt:lpstr>Trebuchet MS</vt:lpstr>
      <vt:lpstr>Berlin</vt:lpstr>
      <vt:lpstr>NAPREDNI STRATEŠKI FINANSIJSKI MENADžMENT  Preduzeće kao sistem, njegovo okruženje i strateški finansijski menadžment</vt:lpstr>
      <vt:lpstr>1. PREDUZEĆE KAO SISTEM </vt:lpstr>
      <vt:lpstr> 1. PREDUZEĆE KAO SISTEM  </vt:lpstr>
      <vt:lpstr>1. PREDUZEĆE KAO SISTEM </vt:lpstr>
      <vt:lpstr>1.1. Pravne forme preduzeća 1.1.1. Društva lica</vt:lpstr>
      <vt:lpstr>1.1.1. Društva lica</vt:lpstr>
      <vt:lpstr>1.1.1. Društva lica</vt:lpstr>
      <vt:lpstr>1.1.2. Društva kapitala</vt:lpstr>
      <vt:lpstr>1.1.2. Društva kapitala</vt:lpstr>
      <vt:lpstr>1.2. Kriterijumi izbora pravne forme</vt:lpstr>
      <vt:lpstr>Karakteristike pravnih lica </vt:lpstr>
      <vt:lpstr>1.3. Uslovljenost strukture kapitala</vt:lpstr>
      <vt:lpstr>1.3.1. Struktura kapitala i načela finansijske politike</vt:lpstr>
      <vt:lpstr>1.3.1. Struktura kapitala i načela finansijske politike</vt:lpstr>
      <vt:lpstr>1.3.1. Struktura kapitala i načela finansijske politike</vt:lpstr>
      <vt:lpstr>1.3.1. Struktura kapitala i načela finansijske politike</vt:lpstr>
      <vt:lpstr>1.3.2. Struktura kapitala i pravne forme preduzeća</vt:lpstr>
      <vt:lpstr>1.4. Dileme organizacije preduzeća 1.4.1. Nastanak holding preduzeća u razvijenim zemljama </vt:lpstr>
      <vt:lpstr>1.4.2. Nastanak segmenata poslovanja</vt:lpstr>
      <vt:lpstr>1.4.3. Prednosti i nedostaci organizacije preduzeća po principima zavisnog preduzeća i segmenta poslovanja </vt:lpstr>
      <vt:lpstr>1.5. Međuuslovljenost preduzeća i okruženja</vt:lpstr>
      <vt:lpstr>1.5.1. Privredni i finansijski sistem</vt:lpstr>
      <vt:lpstr>1.5.1. Privredni i finansijski sistem</vt:lpstr>
      <vt:lpstr>1.5.1. Privredni i finansijski sistem</vt:lpstr>
      <vt:lpstr>Uloga finansijskog sistema u ekonomiji</vt:lpstr>
      <vt:lpstr>Funkcija finansijskih tržišta i finansijskog sistema</vt:lpstr>
      <vt:lpstr>1.5.2. Tokovi i instrumenti transformisanja finansijske štednje – proces formiranja kapitala </vt:lpstr>
      <vt:lpstr>1.5.2. Tokovi i instrumenti transformisanja finansijske štednje – proces formiranja kapitala</vt:lpstr>
      <vt:lpstr>1.5.3. Cilj politike preduzeća</vt:lpstr>
      <vt:lpstr>1.5.3. Cilj politike preduzeća</vt:lpstr>
      <vt:lpstr>1.5.4. Finansijski izvještaji u funkciji donošenja odluka </vt:lpstr>
      <vt:lpstr>1.5.5. Finansijski menadžment i finansijski menadžer  </vt:lpstr>
      <vt:lpstr>1.5.5. Finansijski menadžment i finansijski menadžer </vt:lpstr>
      <vt:lpstr>1.5.5. Finansijski menadžment i finansijski menadžer </vt:lpstr>
      <vt:lpstr>  1.5.6. Problem stvaranja konkurentskih prednosti preduzeća  </vt:lpstr>
      <vt:lpstr>2. PROBLEMATIKA ODLUČIVANJA</vt:lpstr>
      <vt:lpstr>2.1. Pojam i definicija odlučivanja</vt:lpstr>
      <vt:lpstr>2.2. Nosioci odlučivanja</vt:lpstr>
      <vt:lpstr>2.3. Faktori odlučivanja</vt:lpstr>
      <vt:lpstr>2.4. Ciljevi različitih interesnih grupa</vt:lpstr>
      <vt:lpstr>2.4. Ciljevi različitih interesnih grupa</vt:lpstr>
      <vt:lpstr>2.4. Ciljevi različitih interesnih grupa</vt:lpstr>
      <vt:lpstr>2.5. Konflikti interesa menadžmenta i vlasnika kapitala</vt:lpstr>
      <vt:lpstr>3. PREDMET (PODRUČJA) STRATEŠKOG ODLUČIVANJA</vt:lpstr>
      <vt:lpstr>3.1. Strateške odluke u preduzeću</vt:lpstr>
      <vt:lpstr>3.1. Strateške odluke u preduzeću</vt:lpstr>
      <vt:lpstr>3.1. Strateške odluke u preduzeću</vt:lpstr>
      <vt:lpstr>  3.1.1. Uloga finansija u sprovođenju korporativne strategije  </vt:lpstr>
      <vt:lpstr>  3.1.1. Uloga finansija u sprovođenju korporativne strategije  </vt:lpstr>
      <vt:lpstr>  3.1.1. Uloga finansija u sprovođenju korporativne strategije  </vt:lpstr>
      <vt:lpstr> 3.1.2. Međusobna povezanost menadžmenta u sprovođenju strategija </vt:lpstr>
      <vt:lpstr>3.2. Međuzavisnost kvaliteta korporativnog upravljanja i finansijskog izvještavanja</vt:lpstr>
      <vt:lpstr> 3.2.1. Potreba za unapređenjem korporativnog upravljanja </vt:lpstr>
      <vt:lpstr>3.2.1. Potreba za unapređenjem korporativnog upravljanja </vt:lpstr>
      <vt:lpstr>3.2.2. Finansijsko izvještavanje u funkciji kvaliteta korporativnog upravljanja</vt:lpstr>
      <vt:lpstr>3.2.2. Finansijsko izvještavanje u funkciji kvaliteta korporativnog upravljanja</vt:lpstr>
      <vt:lpstr>3.2.2. Finansijsko izvještavanje u funkciji kvaliteta korporativnog upravljanja</vt:lpstr>
      <vt:lpstr>3.2.2. Finansijsko izvještavanje u funkciji kvaliteta korporativnog upravljanja</vt:lpstr>
      <vt:lpstr>3.2.2. Finansijsko izvještavanje u funkciji kvaliteta korporativnog upravljanja</vt:lpstr>
      <vt:lpstr>3.2.2. Finansijsko izvještavanje u funkciji kvaliteta korporativnog upravljanja</vt:lpstr>
      <vt:lpstr>3.2.2. Finansijsko izvještavanje u funkciji kvaliteta korporativnog upravljanja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НАПРЕДНИ СТРАТЕШКИ ФИНАНСИЈСКИ МЕНАЏМЕНТ Предузеће као систем, његово окружење и стратешки финансијски менаџмент</dc:title>
  <dc:creator>Tajana</dc:creator>
  <cp:lastModifiedBy>Tajana</cp:lastModifiedBy>
  <cp:revision>184</cp:revision>
  <dcterms:created xsi:type="dcterms:W3CDTF">2022-10-10T09:46:11Z</dcterms:created>
  <dcterms:modified xsi:type="dcterms:W3CDTF">2024-10-15T11:05:16Z</dcterms:modified>
</cp:coreProperties>
</file>