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60" r:id="rId7"/>
    <p:sldId id="278" r:id="rId8"/>
    <p:sldId id="262" r:id="rId9"/>
    <p:sldId id="264" r:id="rId10"/>
    <p:sldId id="265" r:id="rId11"/>
    <p:sldId id="263" r:id="rId12"/>
    <p:sldId id="279" r:id="rId13"/>
    <p:sldId id="280" r:id="rId14"/>
    <p:sldId id="272" r:id="rId15"/>
    <p:sldId id="281" r:id="rId16"/>
    <p:sldId id="282" r:id="rId17"/>
    <p:sldId id="283" r:id="rId18"/>
    <p:sldId id="274" r:id="rId19"/>
    <p:sldId id="275" r:id="rId20"/>
    <p:sldId id="284" r:id="rId21"/>
    <p:sldId id="285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8"/>
    <p:restoredTop sz="94598"/>
  </p:normalViewPr>
  <p:slideViewPr>
    <p:cSldViewPr snapToGrid="0">
      <p:cViewPr varScale="1">
        <p:scale>
          <a:sx n="151" d="100"/>
          <a:sy n="151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5794-A797-42A2-93F2-58CBB331035F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92942-6465-4455-B70B-16E4740E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A51EDF-C66B-4113-872A-A9ECF050799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8E4-0949-4795-A099-1D0110B59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АНАЛИЗА ВАРИЈАНСЕ</a:t>
            </a:r>
            <a:b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(АНОВА)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53CC6A68-7B28-4771-935E-5ABB3B023EC4}"/>
              </a:ext>
            </a:extLst>
          </p:cNvPr>
          <p:cNvSpPr txBox="1"/>
          <p:nvPr/>
        </p:nvSpPr>
        <p:spPr>
          <a:xfrm>
            <a:off x="4565855" y="5597171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Милица Марић, ма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D32FD3-74A0-4415-B4BB-B3D8322F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67237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Вјежбе 8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/>
                  <a:t>За рачунање</a:t>
                </a:r>
                <a:r>
                  <a:rPr lang="sr-Cyrl-BA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  <m:sup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sr-Cyrl-BA" sz="2400" b="1" dirty="0"/>
                  <a:t> </a:t>
                </a:r>
                <a:r>
                  <a:rPr lang="sr-Cyrl-BA" b="1" dirty="0"/>
                  <a:t>користимо сљедећу табелу: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  <a:blipFill>
                <a:blip r:embed="rId2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FE1CAC-A268-4AC0-8651-A02B7DF13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30470"/>
              </p:ext>
            </p:extLst>
          </p:nvPr>
        </p:nvGraphicFramePr>
        <p:xfrm>
          <a:off x="765779" y="1263978"/>
          <a:ext cx="7116980" cy="3388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429">
                  <a:extLst>
                    <a:ext uri="{9D8B030D-6E8A-4147-A177-3AD203B41FA5}">
                      <a16:colId xmlns:a16="http://schemas.microsoft.com/office/drawing/2014/main" val="4218254805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2133814108"/>
                    </a:ext>
                  </a:extLst>
                </a:gridCol>
                <a:gridCol w="2125487">
                  <a:extLst>
                    <a:ext uri="{9D8B030D-6E8A-4147-A177-3AD203B41FA5}">
                      <a16:colId xmlns:a16="http://schemas.microsoft.com/office/drawing/2014/main" val="1845015880"/>
                    </a:ext>
                  </a:extLst>
                </a:gridCol>
                <a:gridCol w="1660635">
                  <a:extLst>
                    <a:ext uri="{9D8B030D-6E8A-4147-A177-3AD203B41FA5}">
                      <a16:colId xmlns:a16="http://schemas.microsoft.com/office/drawing/2014/main" val="3049135514"/>
                    </a:ext>
                  </a:extLst>
                </a:gridCol>
              </a:tblGrid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Становници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r-R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Гимназија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r-R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Економска школа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r-R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Техничка школа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5014625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1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1741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2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18607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3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65937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4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635935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5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880577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6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7396130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Gill Sans MT (Body)"/>
                        </a:rPr>
                        <a:t>Σ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0509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/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117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124,7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125,6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blipFill>
                <a:blip r:embed="rId3"/>
                <a:stretch>
                  <a:fillRect l="-11381" t="-58772" b="-5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209A2F-E5EA-4AF8-AF6E-75360C315195}"/>
              </a:ext>
            </a:extLst>
          </p:cNvPr>
          <p:cNvSpPr txBox="1"/>
          <p:nvPr/>
        </p:nvSpPr>
        <p:spPr>
          <a:xfrm>
            <a:off x="7882759" y="3916087"/>
            <a:ext cx="2406192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dirty="0">
                <a:latin typeface="Gill Sans MT (Body)"/>
              </a:rPr>
              <a:t>УКУПНО:</a:t>
            </a:r>
          </a:p>
          <a:p>
            <a:pPr>
              <a:lnSpc>
                <a:spcPct val="150000"/>
              </a:lnSpc>
            </a:pPr>
            <a:r>
              <a:rPr lang="sr-Latn-BA" b="1" dirty="0">
                <a:latin typeface="Gill Sans MT (Body)"/>
              </a:rPr>
              <a:t>367,30</a:t>
            </a:r>
            <a:endParaRPr lang="sr-Cyrl-BA" b="1" dirty="0">
              <a:latin typeface="Gill Sans MT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5030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9FE39-B49B-4922-B9FB-19E50D390EC4}"/>
              </a:ext>
            </a:extLst>
          </p:cNvPr>
          <p:cNvSpPr/>
          <p:nvPr/>
        </p:nvSpPr>
        <p:spPr>
          <a:xfrm>
            <a:off x="1494503" y="2959510"/>
            <a:ext cx="4003772" cy="1006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519" y="498061"/>
                <a:ext cx="10962968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Рачунамо 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F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вриједност:</a:t>
                </a:r>
              </a:p>
              <a:p>
                <a:pPr marL="0" indent="0">
                  <a:buNone/>
                </a:pPr>
                <a:endParaRPr kumimoji="0" lang="sr-Latn-B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sr-Latn-BA" sz="1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r-Latn-BA" sz="1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0,056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0,17</m:t>
                          </m:r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5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КОРАК: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</a:t>
                </a: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endParaRPr lang="sr-Cyrl-BA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0" lang="sr-Latn-BA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R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kumimoji="0" lang="sr-Latn-BA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sr-Cyrl-BA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се </m:t>
                    </m:r>
                    <m:r>
                      <m:rPr>
                        <m:nor/>
                      </m:rPr>
                      <a:rPr lang="sr-Cyrl-R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не </m:t>
                    </m:r>
                    <m:r>
                      <m:rPr>
                        <m:nor/>
                      </m:rPr>
                      <a:rPr lang="sr-Cyrl-BA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одбацује</m:t>
                    </m:r>
                  </m:oMath>
                </a14:m>
                <a:endParaRPr kumimoji="0" lang="sr-Latn-BA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sr-Latn-B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sr-Cyrl-RS" b="1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вриједност</m:t>
                    </m:r>
                    <m:r>
                      <a:rPr lang="sr-Cyrl-R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sr-Cyrl-R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0,</m:t>
                    </m:r>
                    <m:r>
                      <a:rPr lang="sr-Latn-R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73</m:t>
                    </m:r>
                  </m:oMath>
                </a14:m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lang="sr-Cyrl-BA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endParaRPr lang="en-US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Реализована вриједност статистике теста је мања од критичне вриједности теста (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sr-Latn-B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3,68</m:t>
                    </m:r>
                  </m:oMath>
                </a14:m>
                <a:r>
                  <a:rPr lang="sr-Cyrl-BA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 	односно нисмо нашли довољно доказа за одбацивање нулте хипотезе, тако да уз ризик грешке од 	5% </a:t>
                </a:r>
                <a:r>
                  <a:rPr lang="sr-Cyrl-BA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тврдимо да нема довољно доказа да постоји значајна разлика у просјечним оцјенама из 	средње школе.</a:t>
                </a: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Да смо одбацили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sz="1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sr-Latn-BA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Latn-BA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Tukey-</a:t>
                </a:r>
                <a:r>
                  <a:rPr lang="sr-Cyrl-BA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ев тест </a:t>
                </a:r>
                <a:r>
                  <a:rPr lang="sr-Cyrl-BA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за одређивање гдје су присутне разлике</a:t>
                </a:r>
                <a:endParaRPr kumimoji="0" lang="sr-Cyrl-BA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519" y="498061"/>
                <a:ext cx="10962968" cy="6096000"/>
              </a:xfrm>
              <a:blipFill>
                <a:blip r:embed="rId2"/>
                <a:stretch>
                  <a:fillRect l="-462" t="-624" r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7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18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E1182-8892-3346-BB2F-2D6E9C8492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00200" y="859615"/>
                <a:ext cx="8991600" cy="1645920"/>
              </a:xfrm>
            </p:spPr>
            <p:txBody>
              <a:bodyPr/>
              <a:lstStyle/>
              <a:p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ХИ КВАДРАТ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sr-Cyrl-R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ТЕСТ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E1182-8892-3346-BB2F-2D6E9C849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00200" y="859615"/>
                <a:ext cx="8991600" cy="16459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24E9B0-7AEF-E149-DE50-F47C8E51E9B7}"/>
              </a:ext>
            </a:extLst>
          </p:cNvPr>
          <p:cNvSpPr txBox="1">
            <a:spLocks/>
          </p:cNvSpPr>
          <p:nvPr/>
        </p:nvSpPr>
        <p:spPr>
          <a:xfrm>
            <a:off x="1731341" y="2833528"/>
            <a:ext cx="8991600" cy="358134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Тест једнакости пропорција више узорака (тест хомогености)</a:t>
            </a:r>
          </a:p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испитује да ли су пропорције више скупова статистички значајно 	различите</a:t>
            </a:r>
          </a:p>
          <a:p>
            <a:r>
              <a:rPr lang="sr-Cyrl-BA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Анализа табела контингенције</a:t>
            </a:r>
          </a:p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испитује да ли постоји веза између два атрибутивна обиљежја и да ли 	је она статистички значајна</a:t>
            </a:r>
          </a:p>
          <a:p>
            <a:r>
              <a:rPr lang="sr-Cyrl-BA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Тест прилагођености</a:t>
            </a:r>
          </a:p>
          <a:p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испитује у којој мјери су емприријски подаци прилагођени неком 	теоријском моделу распореда вјероватноћа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6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C8A2-2AC3-434A-A6A5-8AFE679F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131" y="523613"/>
            <a:ext cx="8345738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Тест једнакости пропорција више узорака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446A-B76C-49E3-B901-D8328CDC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757" y="2139886"/>
            <a:ext cx="9596486" cy="4194501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ЗАДАТАК:</a:t>
            </a:r>
          </a:p>
          <a:p>
            <a:pPr marL="0" indent="0" algn="just">
              <a:buNone/>
            </a:pPr>
            <a:r>
              <a:rPr lang="sr-Cyrl-B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5 различитих испорука неког производа извучен је по један узорак и установљен број неисправних производа. Уз ризик грешке од 5%, утврдити да ли је значајна разлика у учешћу неисправних производа у ових 5 испорука. 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CF05AB-3A36-497B-B908-06A809EC9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43080"/>
              </p:ext>
            </p:extLst>
          </p:nvPr>
        </p:nvGraphicFramePr>
        <p:xfrm>
          <a:off x="1653164" y="4024339"/>
          <a:ext cx="9041585" cy="139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380">
                  <a:extLst>
                    <a:ext uri="{9D8B030D-6E8A-4147-A177-3AD203B41FA5}">
                      <a16:colId xmlns:a16="http://schemas.microsoft.com/office/drawing/2014/main" val="2190619030"/>
                    </a:ext>
                  </a:extLst>
                </a:gridCol>
                <a:gridCol w="1352641">
                  <a:extLst>
                    <a:ext uri="{9D8B030D-6E8A-4147-A177-3AD203B41FA5}">
                      <a16:colId xmlns:a16="http://schemas.microsoft.com/office/drawing/2014/main" val="620442588"/>
                    </a:ext>
                  </a:extLst>
                </a:gridCol>
                <a:gridCol w="1352641">
                  <a:extLst>
                    <a:ext uri="{9D8B030D-6E8A-4147-A177-3AD203B41FA5}">
                      <a16:colId xmlns:a16="http://schemas.microsoft.com/office/drawing/2014/main" val="3810277565"/>
                    </a:ext>
                  </a:extLst>
                </a:gridCol>
                <a:gridCol w="1352641">
                  <a:extLst>
                    <a:ext uri="{9D8B030D-6E8A-4147-A177-3AD203B41FA5}">
                      <a16:colId xmlns:a16="http://schemas.microsoft.com/office/drawing/2014/main" val="411158312"/>
                    </a:ext>
                  </a:extLst>
                </a:gridCol>
                <a:gridCol w="1352641">
                  <a:extLst>
                    <a:ext uri="{9D8B030D-6E8A-4147-A177-3AD203B41FA5}">
                      <a16:colId xmlns:a16="http://schemas.microsoft.com/office/drawing/2014/main" val="310355998"/>
                    </a:ext>
                  </a:extLst>
                </a:gridCol>
                <a:gridCol w="1352641">
                  <a:extLst>
                    <a:ext uri="{9D8B030D-6E8A-4147-A177-3AD203B41FA5}">
                      <a16:colId xmlns:a16="http://schemas.microsoft.com/office/drawing/2014/main" val="2272027660"/>
                    </a:ext>
                  </a:extLst>
                </a:gridCol>
              </a:tblGrid>
              <a:tr h="375169">
                <a:tc>
                  <a:txBody>
                    <a:bodyPr/>
                    <a:lstStyle/>
                    <a:p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Узорак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399425"/>
                  </a:ext>
                </a:extLst>
              </a:tr>
              <a:tr h="375169">
                <a:tc>
                  <a:txBody>
                    <a:bodyPr/>
                    <a:lstStyle/>
                    <a:p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Величина (</a:t>
                      </a:r>
                      <a:r>
                        <a:rPr lang="sr-Latn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407860"/>
                  </a:ext>
                </a:extLst>
              </a:tr>
              <a:tr h="647552">
                <a:tc>
                  <a:txBody>
                    <a:bodyPr/>
                    <a:lstStyle/>
                    <a:p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Број неисправних</a:t>
                      </a:r>
                      <a:r>
                        <a:rPr lang="sr-Latn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4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62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5AC254-62FB-425C-A982-E057E3E4F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728" y="250388"/>
                <a:ext cx="5547756" cy="57751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Формулисање хипотеза</a:t>
                </a:r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r-Cyrl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пропорције бар 2 скупа се међусобно 	          разликују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За тестирање се користи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тест</a:t>
                </a:r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КОРАК</a:t>
                </a:r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Одређивање табличне вриједности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Број степени слободе тражимо по формули: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=5−0−1=4</m:t>
                      </m:r>
                    </m:oMath>
                  </m:oMathPara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sr-Latn-BA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sr-Latn-BA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𝟒𝟖𝟖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5AC254-62FB-425C-A982-E057E3E4F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728" y="250388"/>
                <a:ext cx="5547756" cy="5775158"/>
              </a:xfrm>
              <a:blipFill>
                <a:blip r:embed="rId2"/>
                <a:stretch>
                  <a:fillRect l="-1142" t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7C5754-89C7-4121-89B7-082CC0F1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766"/>
            <a:ext cx="5960881" cy="66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6DCD7-6FF3-48AA-8C0A-8AD7AA357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156" y="162612"/>
                <a:ext cx="9813303" cy="6492711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КОРАК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Правило одлучивања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Cyrl-BA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𝟒𝟖𝟖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Cyrl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не </m:t>
                      </m:r>
                      <m:r>
                        <a:rPr lang="sr-Cyrl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одбацујемо нулту хипотезу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Cyrl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𝟒𝟖𝟖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Cyrl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одбацујемо нулту хипотезу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КОРАК: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реализоване вриједности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Користимо формулу: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r-Cyrl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sr-Cyrl-BA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Cyrl-BA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Cyrl-BA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Latn-BA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sr-Latn-BA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sr-Cyrl-BA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p>
                                        <m:r>
                                          <a:rPr lang="sr-Latn-BA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sr-Latn-BA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r-Cyrl-BA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sr-Latn-BA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гдје су: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емпиријска (реализована) фреквенција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sr-Latn-BA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теоријска (очекивана) фреквенција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теоријских фреквенција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sr-Latn-BA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)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Рачунамо заједничку пропорцију неисправних производа</a:t>
                </a: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19+21+20+16+14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110+126+147+131+120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𝟏𝟒𝟐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Теоријску фреквенцију примјењујемо на сваки од узорака: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Cyrl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sr-Cyrl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па формирамо табелу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за рачунање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 реализоване вриједности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6DCD7-6FF3-48AA-8C0A-8AD7AA357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156" y="162612"/>
                <a:ext cx="9813303" cy="6492711"/>
              </a:xfrm>
              <a:blipFill>
                <a:blip r:embed="rId2"/>
                <a:stretch>
                  <a:fillRect l="-517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65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8ACE-6B35-457B-A126-8B12488D8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46" y="4313895"/>
            <a:ext cx="10784264" cy="1199292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sr-Cyrl-B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КОРАК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: Закључак</a:t>
            </a:r>
          </a:p>
          <a:p>
            <a:pPr marL="0" indent="0" algn="just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Уз 5% ризика, закључујемо да нема разлога да одбацимо нулту хипотезу, те да се учешће неисправних производа у 5 посматраних пошиљки статистички значајно не разликује.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1D19E-43C4-424B-BD1E-BC382FCA7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9949651"/>
                  </p:ext>
                </p:extLst>
              </p:nvPr>
            </p:nvGraphicFramePr>
            <p:xfrm>
              <a:off x="824846" y="961533"/>
              <a:ext cx="7711130" cy="27551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42226">
                      <a:extLst>
                        <a:ext uri="{9D8B030D-6E8A-4147-A177-3AD203B41FA5}">
                          <a16:colId xmlns:a16="http://schemas.microsoft.com/office/drawing/2014/main" val="138967088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138055003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263582481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1983593228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2745706370"/>
                        </a:ext>
                      </a:extLst>
                    </a:gridCol>
                  </a:tblGrid>
                  <a:tr h="5217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Узорак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r-Cyrl-BA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sr-Latn-BA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sr-Cyrl-BA" sz="1600" b="1" dirty="0">
                              <a:latin typeface="+mn-lt"/>
                            </a:rPr>
                            <a:t> 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Cyrl-BA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sr-Cyrl-BA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sr-Cyrl-BA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Cyrl-BA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Cyrl-BA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Cyrl-BA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sr-Latn-BA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𝒇</m:t>
                                            </m:r>
                                            <m:r>
                                              <a:rPr lang="sr-Latn-BA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sr-Cyrl-BA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sr-Latn-BA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sr-Latn-BA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r-Cyrl-BA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p>
                                        <m:r>
                                          <a:rPr lang="sr-Latn-BA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406122625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110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15,62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0,733728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81060492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126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17,89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0,541991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59558322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147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20,87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0,036064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0955029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131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18,60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0,362457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42162814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120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17,03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0,540626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884322923"/>
                      </a:ext>
                    </a:extLst>
                  </a:tr>
                  <a:tr h="3047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634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90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90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2,214866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213560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1D19E-43C4-424B-BD1E-BC382FCA7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9949651"/>
                  </p:ext>
                </p:extLst>
              </p:nvPr>
            </p:nvGraphicFramePr>
            <p:xfrm>
              <a:off x="824846" y="961533"/>
              <a:ext cx="7711130" cy="27551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42226">
                      <a:extLst>
                        <a:ext uri="{9D8B030D-6E8A-4147-A177-3AD203B41FA5}">
                          <a16:colId xmlns:a16="http://schemas.microsoft.com/office/drawing/2014/main" val="138967088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138055003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2635824811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1983593228"/>
                        </a:ext>
                      </a:extLst>
                    </a:gridCol>
                    <a:gridCol w="1542226">
                      <a:extLst>
                        <a:ext uri="{9D8B030D-6E8A-4147-A177-3AD203B41FA5}">
                          <a16:colId xmlns:a16="http://schemas.microsoft.com/office/drawing/2014/main" val="2745706370"/>
                        </a:ext>
                      </a:extLst>
                    </a:gridCol>
                  </a:tblGrid>
                  <a:tr h="5459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Узорак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100000" t="-2326" r="-300000" b="-4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201653" t="-2326" r="-202479" b="-4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299180" t="-2326" r="-100820" b="-4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399180" t="-2326" r="-820" b="-420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6122625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110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15,62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0,733728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81060492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126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17,89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0,541991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59558322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147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20,87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0,036064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0955029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131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18,60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0,362457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42162814"/>
                      </a:ext>
                    </a:extLst>
                  </a:tr>
                  <a:tr h="3809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120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+mn-lt"/>
                            </a:rPr>
                            <a:t>17,03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+mn-lt"/>
                            </a:rPr>
                            <a:t>0,540626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884322923"/>
                      </a:ext>
                    </a:extLst>
                  </a:tr>
                  <a:tr h="3047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634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90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90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effectLst/>
                              <a:latin typeface="+mn-lt"/>
                            </a:rPr>
                            <a:t>2,214866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213560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81D3CC-3C60-4784-BF42-9F97998D6F6E}"/>
                  </a:ext>
                </a:extLst>
              </p:cNvPr>
              <p:cNvSpPr txBox="1"/>
              <p:nvPr/>
            </p:nvSpPr>
            <p:spPr>
              <a:xfrm>
                <a:off x="9004168" y="3034979"/>
                <a:ext cx="2752403" cy="9295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sz="18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Реализована вриједност:</a:t>
                </a:r>
                <a:endParaRPr lang="sr-Latn-BA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sr-Cyrl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𝟐𝟏𝟒𝟖𝟔𝟔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81D3CC-3C60-4784-BF42-9F97998D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68" y="3034979"/>
                <a:ext cx="2752403" cy="929550"/>
              </a:xfrm>
              <a:prstGeom prst="rect">
                <a:avLst/>
              </a:prstGeom>
              <a:blipFill>
                <a:blip r:embed="rId3"/>
                <a:stretch>
                  <a:fillRect l="-1370" t="-266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068FA3-D0DF-4B22-A742-7B098725342D}"/>
              </a:ext>
            </a:extLst>
          </p:cNvPr>
          <p:cNvSpPr/>
          <p:nvPr/>
        </p:nvSpPr>
        <p:spPr>
          <a:xfrm>
            <a:off x="7256132" y="3361255"/>
            <a:ext cx="1010865" cy="371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49028B-9444-45E7-9543-F6966D730135}"/>
              </a:ext>
            </a:extLst>
          </p:cNvPr>
          <p:cNvCxnSpPr>
            <a:cxnSpLocks/>
          </p:cNvCxnSpPr>
          <p:nvPr/>
        </p:nvCxnSpPr>
        <p:spPr>
          <a:xfrm flipV="1">
            <a:off x="8266997" y="3417741"/>
            <a:ext cx="741885" cy="12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E5B6-0FF9-47F7-995F-5B16B849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410"/>
            <a:ext cx="7729728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2. АНАЛИЗА ТАБЕЛА КОНТИНГЕНЦИЈЕ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FA2163-74D6-9470-A874-27AF40509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16144"/>
              </p:ext>
            </p:extLst>
          </p:nvPr>
        </p:nvGraphicFramePr>
        <p:xfrm>
          <a:off x="686236" y="3093521"/>
          <a:ext cx="9274628" cy="28946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1389670881"/>
                    </a:ext>
                  </a:extLst>
                </a:gridCol>
                <a:gridCol w="3331029">
                  <a:extLst>
                    <a:ext uri="{9D8B030D-6E8A-4147-A177-3AD203B41FA5}">
                      <a16:colId xmlns:a16="http://schemas.microsoft.com/office/drawing/2014/main" val="1380550031"/>
                    </a:ext>
                  </a:extLst>
                </a:gridCol>
                <a:gridCol w="3342904">
                  <a:extLst>
                    <a:ext uri="{9D8B030D-6E8A-4147-A177-3AD203B41FA5}">
                      <a16:colId xmlns:a16="http://schemas.microsoft.com/office/drawing/2014/main" val="2635824811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val="1983593228"/>
                    </a:ext>
                  </a:extLst>
                </a:gridCol>
              </a:tblGrid>
              <a:tr h="59200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r-Cyrl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СТУДИЈСКИ ПРОГРАМ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5319001"/>
                  </a:ext>
                </a:extLst>
              </a:tr>
              <a:tr h="575662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Економија и пословно управљање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Пословна информатика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6122625"/>
                  </a:ext>
                </a:extLst>
              </a:tr>
              <a:tr h="575662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Женски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1060492"/>
                  </a:ext>
                </a:extLst>
              </a:tr>
              <a:tr h="575662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Мушки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9558322"/>
                  </a:ext>
                </a:extLst>
              </a:tr>
              <a:tr h="57566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095502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92222D-0DDB-F831-B9D7-5551CB04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50" y="1648533"/>
            <a:ext cx="10280697" cy="1963648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2:</a:t>
            </a:r>
          </a:p>
          <a:p>
            <a:pPr marL="0" indent="0" algn="just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У узорку од 121 студента, испитати  да ли постоји статистичка зависност између пола и уписаног студијског програма на Економском факултету, уз ниво ризика од 5%.  Структура узорка према полу и уписаном студијском програму је дата у сљедећој табели: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3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DC7A9E-71C4-4467-B0C9-3882AA3D0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573" y="158148"/>
                <a:ext cx="10442575" cy="6336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РЈЕШЕЊЕ:</a:t>
                </a: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Cyrl-BA" sz="2000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</a:t>
                </a:r>
                <a:r>
                  <a:rPr lang="sr-Cyrl-BA" dirty="0">
                    <a:solidFill>
                      <a:schemeClr val="tx1"/>
                    </a:solidFill>
                  </a:rPr>
                  <a:t>два обиљежја су међусобно независна (уписани студијски програм  не зависи од пола). </a:t>
                </a:r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</a:t>
                </a:r>
                <a:r>
                  <a:rPr lang="sr-Cyrl-BA" dirty="0">
                    <a:solidFill>
                      <a:schemeClr val="tx1"/>
                    </a:solidFill>
                  </a:rPr>
                  <a:t>два обиљежја су међусобно зависна. 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тест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</a:t>
                </a:r>
                <a:r>
                  <a:rPr lang="sr-Cyrl-BA" b="1" dirty="0">
                    <a:solidFill>
                      <a:schemeClr val="tx1"/>
                    </a:solidFill>
                  </a:rPr>
                  <a:t>: </a:t>
                </a:r>
                <a:r>
                  <a:rPr lang="sr-Cyrl-BA" b="1" dirty="0"/>
                  <a:t>Одређујемо табличну вриједност</a:t>
                </a:r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Cyrl-BA" dirty="0"/>
                  <a:t>Број степени слободе одређујемо по формули</a:t>
                </a:r>
                <a:r>
                  <a:rPr lang="sr-Latn-BA" dirty="0"/>
                  <a:t>:  </a:t>
                </a:r>
                <a:r>
                  <a:rPr lang="sr-Cyrl-BA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∙1=1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Cyrl-BA" dirty="0"/>
                  <a:t>Тражимо табличну вриједност:</a:t>
                </a:r>
              </a:p>
              <a:p>
                <a:pPr marL="0" indent="0">
                  <a:buNone/>
                </a:pPr>
                <a:r>
                  <a:rPr lang="sr-Cyrl-BA" b="1" dirty="0"/>
                  <a:t> </a:t>
                </a:r>
                <a:r>
                  <a:rPr lang="sr-Latn-BA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sr-Latn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r-Cyrl-BA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sr-Latn-BA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𝟖𝟒𝟏</m:t>
                    </m:r>
                  </m:oMath>
                </a14:m>
                <a:endParaRPr lang="sr-Cyrl-BA" b="1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DC7A9E-71C4-4467-B0C9-3882AA3D0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573" y="158148"/>
                <a:ext cx="10442575" cy="6336919"/>
              </a:xfrm>
              <a:blipFill>
                <a:blip r:embed="rId2"/>
                <a:stretch>
                  <a:fillRect l="-608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7643D44-F0FC-4D92-88AC-482F54D0B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585" y="676622"/>
                <a:ext cx="10442575" cy="5290545"/>
              </a:xfrm>
            </p:spPr>
            <p:txBody>
              <a:bodyPr/>
              <a:lstStyle/>
              <a:p>
                <a:pPr marL="342900" lvl="0" indent="-342900">
                  <a:buClr>
                    <a:srgbClr val="9BAFB5"/>
                  </a:buClr>
                  <a:buFont typeface="+mj-lt"/>
                  <a:buAutoNum type="arabicPeriod" startAt="4"/>
                  <a:defRPr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</a:rPr>
                  <a:t>Правило одлучивања</a:t>
                </a: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sr-Cyrl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</a:rPr>
                      <m:t>𝟖𝟒𝟏</m:t>
                    </m:r>
                    <m:r>
                      <a:rPr lang="sr-Latn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не одбацујемо нулту хипотезу</m:t>
                    </m:r>
                  </m:oMath>
                </a14:m>
                <a:endParaRPr lang="sr-Cyrl-BA" b="1" dirty="0">
                  <a:solidFill>
                    <a:srgbClr val="000000">
                      <a:lumMod val="85000"/>
                      <a:lumOff val="15000"/>
                    </a:srgbClr>
                  </a:solidFill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sr-Cyrl-B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sr-Cyrl-B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𝟖𝟒𝟏</m:t>
                    </m:r>
                    <m:r>
                      <a:rPr lang="sr-Latn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Cyrl-BA" b="1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одбацујемо нулту хипотезу</m:t>
                    </m:r>
                  </m:oMath>
                </a14:m>
                <a:endParaRPr lang="sr-Latn-BA" b="1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:endParaRPr lang="sr-Cyrl-BA" b="1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</a:t>
                </a:r>
                <a:r>
                  <a:rPr lang="sr-Cyrl-BA" b="1" dirty="0">
                    <a:solidFill>
                      <a:schemeClr val="tx1"/>
                    </a:solidFill>
                  </a:rPr>
                  <a:t>: Одређивање реализоване вриједности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Користимо формулу: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sr-Cyrl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BA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r-Cyrl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sr-Cyrl-BA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sr-Cyrl-B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sr-Cyrl-BA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sr-Cyrl-BA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BA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𝑶</m:t>
                                            </m:r>
                                          </m:e>
                                          <m:sub>
                                            <m:r>
                                              <a:rPr lang="sr-Latn-BA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𝒊𝒋</m:t>
                                            </m:r>
                                          </m:sub>
                                        </m:sSub>
                                        <m:r>
                                          <a:rPr lang="sr-Latn-BA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sr-Cyrl-BA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BA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sr-Latn-BA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sr-Latn-B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sr-Cyrl-B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sr-Latn-B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Cyrl-BA" dirty="0"/>
                  <a:t>гдје су: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sr-Cyrl-BA" dirty="0"/>
                  <a:t>– емпиријска (реализована) фреквенција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:r>
                  <a:rPr lang="sr-Cyrl-BA" sz="1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sr-Latn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dirty="0"/>
                  <a:t>- теоријска (очекивана) фреквенција</a:t>
                </a:r>
                <a:r>
                  <a:rPr lang="sr-Latn-BA" dirty="0"/>
                  <a:t>, </a:t>
                </a:r>
                <a:r>
                  <a:rPr lang="sr-Cyrl-BA" dirty="0"/>
                  <a:t>која се добиј</a:t>
                </a:r>
                <a:r>
                  <a:rPr lang="sr-Latn-BA" dirty="0"/>
                  <a:t>a</a:t>
                </a:r>
                <a:r>
                  <a:rPr lang="sr-Cyrl-BA" dirty="0"/>
                  <a:t> по формули: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Cyrl-BA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sr-Latn-B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Cyrl-B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sr-Latn-B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sr-Cyrl-BA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sr-Latn-B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sr-Latn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sr-Latn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Cyrl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збир </m:t>
                        </m:r>
                        <m:r>
                          <a:rPr lang="sr-Latn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sr-Latn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−тог реда)(зб</m:t>
                        </m:r>
                        <m:r>
                          <a:rPr lang="sr-Cyrl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ир ј−те колоне)</m:t>
                        </m:r>
                      </m:num>
                      <m:den>
                        <m:r>
                          <a:rPr lang="sr-Cyrl-B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величина узорка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7643D44-F0FC-4D92-88AC-482F54D0B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585" y="676622"/>
                <a:ext cx="10442575" cy="5290545"/>
              </a:xfrm>
              <a:blipFill>
                <a:blip r:embed="rId2"/>
                <a:stretch>
                  <a:fillRect l="-525" t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88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ЗАДАТАК:</a:t>
            </a:r>
          </a:p>
          <a:p>
            <a:pPr marL="0" indent="0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Просјечна оцјена из средње школе 6 случајно изабраних бруцоша из гимназије, економске и техничке школе је била сљедећа: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Установити, уз 5% ризика: </a:t>
            </a:r>
          </a:p>
          <a:p>
            <a:pPr marL="0" indent="0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А) да ли се просјечне оцјене студената значајно разликују по школама;</a:t>
            </a:r>
          </a:p>
          <a:p>
            <a:pPr marL="0" indent="0">
              <a:buNone/>
            </a:pP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Б) ако се разликују, које су то школе?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5639"/>
              </p:ext>
            </p:extLst>
          </p:nvPr>
        </p:nvGraphicFramePr>
        <p:xfrm>
          <a:off x="1768124" y="1510904"/>
          <a:ext cx="8655752" cy="3277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Бруцош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Гимназија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Економска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Техничка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486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2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72762-E162-4130-9677-F026EC942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185" y="90536"/>
                <a:ext cx="10953946" cy="60708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Одређујемо теоријске фреквенције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 формирамо нову табелу са теоријским и емпиријским фреквенцијама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Cyrl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sr-Cyrl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Cyrl-BA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r-Cyrl-B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sr-Cyrl-BA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r-Cyrl-B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sr-Latn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  <m:r>
                          <a:rPr lang="sr-Latn-B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121</m:t>
                        </m:r>
                      </m:den>
                    </m:f>
                    <m:r>
                      <a:rPr lang="sr-Latn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83</m:t>
                    </m:r>
                    <m:r>
                      <a:rPr lang="sr-Latn-B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,4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итд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72762-E162-4130-9677-F026EC94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185" y="90536"/>
                <a:ext cx="10953946" cy="6070862"/>
              </a:xfrm>
              <a:blipFill>
                <a:blip r:embed="rId2"/>
                <a:stretch>
                  <a:fillRect l="-579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FA06A11-DD46-4CEF-BE50-DEFC108E83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375215"/>
                  </p:ext>
                </p:extLst>
              </p:nvPr>
            </p:nvGraphicFramePr>
            <p:xfrm>
              <a:off x="632672" y="1069804"/>
              <a:ext cx="10953946" cy="2932442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1599889">
                      <a:extLst>
                        <a:ext uri="{9D8B030D-6E8A-4147-A177-3AD203B41FA5}">
                          <a16:colId xmlns:a16="http://schemas.microsoft.com/office/drawing/2014/main" val="1389670881"/>
                        </a:ext>
                      </a:extLst>
                    </a:gridCol>
                    <a:gridCol w="4363998">
                      <a:extLst>
                        <a:ext uri="{9D8B030D-6E8A-4147-A177-3AD203B41FA5}">
                          <a16:colId xmlns:a16="http://schemas.microsoft.com/office/drawing/2014/main" val="1380550031"/>
                        </a:ext>
                      </a:extLst>
                    </a:gridCol>
                    <a:gridCol w="3069955">
                      <a:extLst>
                        <a:ext uri="{9D8B030D-6E8A-4147-A177-3AD203B41FA5}">
                          <a16:colId xmlns:a16="http://schemas.microsoft.com/office/drawing/2014/main" val="2635824811"/>
                        </a:ext>
                      </a:extLst>
                    </a:gridCol>
                    <a:gridCol w="1920104">
                      <a:extLst>
                        <a:ext uri="{9D8B030D-6E8A-4147-A177-3AD203B41FA5}">
                          <a16:colId xmlns:a16="http://schemas.microsoft.com/office/drawing/2014/main" val="1983593228"/>
                        </a:ext>
                      </a:extLst>
                    </a:gridCol>
                  </a:tblGrid>
                  <a:tr h="43542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СТУДИЈСКИ ПРОГРАМ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75319001"/>
                      </a:ext>
                    </a:extLst>
                  </a:tr>
                  <a:tr h="4233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ПОЛ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Економија и пословно управљање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Пословна информатика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406122625"/>
                      </a:ext>
                    </a:extLst>
                  </a:tr>
                  <a:tr h="85969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Женски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r-Cyrl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89</a:t>
                          </a:r>
                        </a:p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Cyrl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83,45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r-Cyrl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13</a:t>
                          </a:r>
                        </a:p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r-Cyrl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</a:t>
                          </a:r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18,55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81060492"/>
                      </a:ext>
                    </a:extLst>
                  </a:tr>
                  <a:tr h="79053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Мушки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Cyrl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Cyrl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</a:t>
                          </a:r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15,55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Cyrl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Cyrl-B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Cyrl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</a:t>
                          </a:r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3,45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59558322"/>
                      </a:ext>
                    </a:extLst>
                  </a:tr>
                  <a:tr h="4233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09550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FA06A11-DD46-4CEF-BE50-DEFC108E83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375215"/>
                  </p:ext>
                </p:extLst>
              </p:nvPr>
            </p:nvGraphicFramePr>
            <p:xfrm>
              <a:off x="632672" y="1069804"/>
              <a:ext cx="10953946" cy="2932442"/>
            </p:xfrm>
            <a:graphic>
              <a:graphicData uri="http://schemas.openxmlformats.org/drawingml/2006/table">
                <a:tbl>
                  <a:tblPr>
                    <a:tableStyleId>{69CF1AB2-1976-4502-BF36-3FF5EA218861}</a:tableStyleId>
                  </a:tblPr>
                  <a:tblGrid>
                    <a:gridCol w="1599889">
                      <a:extLst>
                        <a:ext uri="{9D8B030D-6E8A-4147-A177-3AD203B41FA5}">
                          <a16:colId xmlns:a16="http://schemas.microsoft.com/office/drawing/2014/main" val="1389670881"/>
                        </a:ext>
                      </a:extLst>
                    </a:gridCol>
                    <a:gridCol w="4363998">
                      <a:extLst>
                        <a:ext uri="{9D8B030D-6E8A-4147-A177-3AD203B41FA5}">
                          <a16:colId xmlns:a16="http://schemas.microsoft.com/office/drawing/2014/main" val="1380550031"/>
                        </a:ext>
                      </a:extLst>
                    </a:gridCol>
                    <a:gridCol w="3069955">
                      <a:extLst>
                        <a:ext uri="{9D8B030D-6E8A-4147-A177-3AD203B41FA5}">
                          <a16:colId xmlns:a16="http://schemas.microsoft.com/office/drawing/2014/main" val="2635824811"/>
                        </a:ext>
                      </a:extLst>
                    </a:gridCol>
                    <a:gridCol w="1920104">
                      <a:extLst>
                        <a:ext uri="{9D8B030D-6E8A-4147-A177-3AD203B41FA5}">
                          <a16:colId xmlns:a16="http://schemas.microsoft.com/office/drawing/2014/main" val="1983593228"/>
                        </a:ext>
                      </a:extLst>
                    </a:gridCol>
                  </a:tblGrid>
                  <a:tr h="43542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СТУДИЈСКИ ПРОГРАМ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75319001"/>
                      </a:ext>
                    </a:extLst>
                  </a:tr>
                  <a:tr h="4233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ПОЛ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Економија и пословно управљање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Пословна информатика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406122625"/>
                      </a:ext>
                    </a:extLst>
                  </a:tr>
                  <a:tr h="85969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Женски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6919" t="-101471" r="-114826" b="-14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193827" t="-101471" r="-62551" b="-14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81060492"/>
                      </a:ext>
                    </a:extLst>
                  </a:tr>
                  <a:tr h="79053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6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Мушки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6919" t="-217460" r="-114826" b="-6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193827" t="-217460" r="-62551" b="-6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59558322"/>
                      </a:ext>
                    </a:extLst>
                  </a:tr>
                  <a:tr h="4233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sr-Cyrl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0955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F8AD83-C700-42B8-9177-FD5D1DF58DC5}"/>
                  </a:ext>
                </a:extLst>
              </p:cNvPr>
              <p:cNvSpPr txBox="1"/>
              <p:nvPr/>
            </p:nvSpPr>
            <p:spPr>
              <a:xfrm>
                <a:off x="534185" y="4120114"/>
                <a:ext cx="10953946" cy="141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Рачунамо </a:t>
                </a:r>
                <a:r>
                  <a:rPr lang="sr-Cyrl-BA" b="1" dirty="0"/>
                  <a:t>реализовану вриједност</a:t>
                </a:r>
                <a:r>
                  <a:rPr lang="sr-Cyrl-BA" dirty="0"/>
                  <a:t>:</a:t>
                </a:r>
              </a:p>
              <a:p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Cyrl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Cyrl-BA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r-Cyrl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Cyrl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sr-Cyrl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Cyrl-BA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r-Cyrl-BA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r-Cyrl-BA" sz="18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BA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BA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sr-Latn-BA" sz="1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r-Cyrl-BA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BA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BA" sz="18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sr-Latn-BA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sr-Cyrl-BA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r-Latn-BA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89</m:t>
                                  </m:r>
                                  <m:r>
                                    <a:rPr lang="sr-Cyrl-B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83,45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83,45</m:t>
                          </m:r>
                        </m:den>
                      </m:f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18,55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18,55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15,55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15,55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sr-Cyrl-B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3,45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3,45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sr-Cyrl-B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r-Cyrl-B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Cyrl-B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𝟖𝟒𝟏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F8AD83-C700-42B8-9177-FD5D1DF5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5" y="4120114"/>
                <a:ext cx="10953946" cy="1417119"/>
              </a:xfrm>
              <a:prstGeom prst="rect">
                <a:avLst/>
              </a:prstGeom>
              <a:blipFill>
                <a:blip r:embed="rId4"/>
                <a:stretch>
                  <a:fillRect l="-2086" t="-21429" b="-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6ED6F4-94BF-42DD-AAD3-9D1D18EEE759}"/>
              </a:ext>
            </a:extLst>
          </p:cNvPr>
          <p:cNvSpPr txBox="1">
            <a:spLocks/>
          </p:cNvSpPr>
          <p:nvPr/>
        </p:nvSpPr>
        <p:spPr>
          <a:xfrm>
            <a:off x="435698" y="5655100"/>
            <a:ext cx="10924675" cy="111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9BAFB5"/>
              </a:buClr>
              <a:buFont typeface="+mj-lt"/>
              <a:buAutoNum type="arabicPeriod" startAt="6"/>
              <a:defRPr/>
            </a:pPr>
            <a:r>
              <a:rPr lang="sr-Cyrl-BA" b="1" dirty="0">
                <a:solidFill>
                  <a:srgbClr val="F6A21D"/>
                </a:solidFill>
                <a:latin typeface="Corbel" panose="020B0503020204020204" pitchFamily="34" charset="0"/>
              </a:rPr>
              <a:t>КОРАК</a:t>
            </a:r>
            <a:r>
              <a:rPr lang="sr-Cyrl-BA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sr-Latn-BA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sr-Cyrl-BA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Закључак</a:t>
            </a:r>
          </a:p>
          <a:p>
            <a:pPr marL="0" indent="0" algn="just">
              <a:buClr>
                <a:srgbClr val="9BAFB5"/>
              </a:buClr>
              <a:buFont typeface="Arial" panose="020B0604020202020204" pitchFamily="34" charset="0"/>
              <a:buNone/>
              <a:defRPr/>
            </a:pPr>
            <a:r>
              <a:rPr lang="sr-Cyrl-BA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Уз 5% ризика, закључујемо да одбацујемо нулту хипотезу, те да постоји међузависност између обиљежја. </a:t>
            </a:r>
            <a:endParaRPr lang="sr-Cyrl-BA" b="1" dirty="0"/>
          </a:p>
        </p:txBody>
      </p:sp>
    </p:spTree>
    <p:extLst>
      <p:ext uri="{BB962C8B-B14F-4D97-AF65-F5344CB8AC3E}">
        <p14:creationId xmlns:p14="http://schemas.microsoft.com/office/powerpoint/2010/main" val="56084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DEA85-31B0-36A5-6749-27CB60CE4E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700" y="846667"/>
                <a:ext cx="11150600" cy="47494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RS" b="1" dirty="0"/>
                  <a:t>Коефицијент </a:t>
                </a:r>
                <a:r>
                  <a:rPr lang="sr-Cyrl-RS" b="1" dirty="0" err="1"/>
                  <a:t>контингенције</a:t>
                </a:r>
                <a:r>
                  <a:rPr lang="sr-Cyrl-RS" b="1" dirty="0"/>
                  <a:t> </a:t>
                </a:r>
                <a:r>
                  <a:rPr lang="sr-Cyrl-RS" dirty="0"/>
                  <a:t>показује степен међусобне зависности 2 </a:t>
                </a:r>
                <a:r>
                  <a:rPr lang="sr-Cyrl-RS" dirty="0" err="1"/>
                  <a:t>обиљежја</a:t>
                </a:r>
                <a:r>
                  <a:rPr lang="sr-Cyrl-RS" dirty="0"/>
                  <a:t> (узима </a:t>
                </a:r>
                <a:r>
                  <a:rPr lang="sr-Cyrl-RS" dirty="0" err="1"/>
                  <a:t>вриједности</a:t>
                </a:r>
                <a:r>
                  <a:rPr lang="sr-Cyrl-RS" dirty="0"/>
                  <a:t> од 0 до 1).</a:t>
                </a:r>
              </a:p>
              <a:p>
                <a:pPr marL="0" indent="0">
                  <a:buNone/>
                </a:pPr>
                <a:endParaRPr lang="sr-Cyrl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sr-Cyrl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12,91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+12,91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sr-Cyrl-R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DEA85-31B0-36A5-6749-27CB60CE4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846667"/>
                <a:ext cx="11150600" cy="4749427"/>
              </a:xfrm>
              <a:blipFill>
                <a:blip r:embed="rId2"/>
                <a:stretch>
                  <a:fillRect l="-455" t="-533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93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BA76-7371-4CDD-9C92-FCF31FC83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91A24-D521-4D25-BCB7-C7A0A6A0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А) </a:t>
                </a:r>
                <a:r>
                  <a:rPr lang="sr-RS" sz="2000" b="1" dirty="0">
                    <a:solidFill>
                      <a:schemeClr val="accent1"/>
                    </a:solidFill>
                  </a:rPr>
                  <a:t>Да ли се </a:t>
                </a:r>
                <a:r>
                  <a:rPr lang="sr-RS" sz="2000" b="1" dirty="0" err="1">
                    <a:solidFill>
                      <a:schemeClr val="accent1"/>
                    </a:solidFill>
                  </a:rPr>
                  <a:t>просјечне</a:t>
                </a:r>
                <a:r>
                  <a:rPr lang="sr-R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sr-RS" sz="2000" b="1" dirty="0" err="1">
                    <a:solidFill>
                      <a:schemeClr val="accent1"/>
                    </a:solidFill>
                  </a:rPr>
                  <a:t>оцјене</a:t>
                </a:r>
                <a:r>
                  <a:rPr lang="sr-RS" sz="2000" b="1" dirty="0">
                    <a:solidFill>
                      <a:schemeClr val="accent1"/>
                    </a:solidFill>
                  </a:rPr>
                  <a:t> бруцоша статистички значајно разликују у зависности од врсте завршене средње школе?</a:t>
                </a: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аритметичке средине бар 2 скупа се међусобно разликују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Cyrl-BA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  <a:blipFill>
                <a:blip r:embed="rId2"/>
                <a:stretch>
                  <a:fillRect l="-60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1832F6-9FFA-4031-A1AD-AE77C0178714}"/>
              </a:ext>
            </a:extLst>
          </p:cNvPr>
          <p:cNvSpPr txBox="1"/>
          <p:nvPr/>
        </p:nvSpPr>
        <p:spPr>
          <a:xfrm>
            <a:off x="480767" y="4307929"/>
            <a:ext cx="108327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Формулисање правила на основу којих се врши закључивање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Критична област код статистике </a:t>
            </a:r>
            <a:r>
              <a:rPr kumimoji="0" lang="sr-Latn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 – </a:t>
            </a: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теста се налази на десној страни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AE7AF44-7E0A-4190-AA0F-DB1A89FE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79" y="5115775"/>
            <a:ext cx="4670322" cy="1487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/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b="1" dirty="0"/>
                  <a:t>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b="1" dirty="0"/>
                  <a:t> тражимо у таблицама </a:t>
                </a:r>
                <a:r>
                  <a:rPr lang="sr-Latn-BA" b="1" dirty="0"/>
                  <a:t>F – </a:t>
                </a:r>
                <a:r>
                  <a:rPr lang="sr-Cyrl-BA" b="1" dirty="0"/>
                  <a:t>распореда! 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  <a:blipFill>
                <a:blip r:embed="rId4"/>
                <a:stretch>
                  <a:fillRect l="-1246" t="-2655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Проналазимо табличну вриједност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/>
                  <a:t>Битни критеријуми за одређивање табличне вриједности:</a:t>
                </a:r>
              </a:p>
              <a:p>
                <a:pPr marL="0" indent="0">
                  <a:buNone/>
                </a:pPr>
                <a:r>
                  <a:rPr lang="sr-Cyrl-BA" dirty="0"/>
                  <a:t>	1. ризик (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Cyrl-BA" dirty="0"/>
                  <a:t>)</a:t>
                </a:r>
              </a:p>
              <a:p>
                <a:pPr marL="0" indent="0">
                  <a:buNone/>
                </a:pPr>
                <a:r>
                  <a:rPr lang="sr-Cyrl-BA" dirty="0"/>
                  <a:t>	2. степени слободе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/>
                  <a:t>), који се рачунају по формулама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  <a:blipFill>
                <a:blip r:embed="rId2"/>
                <a:stretch>
                  <a:fillRect l="-391" t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/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- број узорака)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- величина узорка)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83B124F-D166-4017-98A0-619DA99F28A3}"/>
              </a:ext>
            </a:extLst>
          </p:cNvPr>
          <p:cNvSpPr/>
          <p:nvPr/>
        </p:nvSpPr>
        <p:spPr>
          <a:xfrm>
            <a:off x="7127877" y="2153012"/>
            <a:ext cx="393291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7768159-9285-48FA-9A26-A4115D8E32B0}"/>
              </a:ext>
            </a:extLst>
          </p:cNvPr>
          <p:cNvSpPr/>
          <p:nvPr/>
        </p:nvSpPr>
        <p:spPr>
          <a:xfrm>
            <a:off x="1248191" y="2640814"/>
            <a:ext cx="157316" cy="1231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D89A3-EC1F-4702-833D-8BBBB2BCB88E}"/>
              </a:ext>
            </a:extLst>
          </p:cNvPr>
          <p:cNvCxnSpPr>
            <a:cxnSpLocks/>
          </p:cNvCxnSpPr>
          <p:nvPr/>
        </p:nvCxnSpPr>
        <p:spPr>
          <a:xfrm>
            <a:off x="2369068" y="2884032"/>
            <a:ext cx="1632154" cy="15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1BBD7B-3470-4FB3-AC14-AAA061115B2E}"/>
              </a:ext>
            </a:extLst>
          </p:cNvPr>
          <p:cNvCxnSpPr>
            <a:cxnSpLocks/>
          </p:cNvCxnSpPr>
          <p:nvPr/>
        </p:nvCxnSpPr>
        <p:spPr>
          <a:xfrm>
            <a:off x="2914757" y="3198982"/>
            <a:ext cx="1086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D8D6A-AD6E-4585-B0A8-CBCB1F00BA42}"/>
              </a:ext>
            </a:extLst>
          </p:cNvPr>
          <p:cNvCxnSpPr>
            <a:cxnSpLocks/>
          </p:cNvCxnSpPr>
          <p:nvPr/>
        </p:nvCxnSpPr>
        <p:spPr>
          <a:xfrm flipV="1">
            <a:off x="3234307" y="3400543"/>
            <a:ext cx="761999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5E6BCE-96C8-4755-8495-0F394069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9" y="104942"/>
            <a:ext cx="5536096" cy="664811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B647E12-FF56-4C8C-87BC-7B90BA5E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31" y="150863"/>
            <a:ext cx="5155096" cy="660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/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/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B20A9A-E116-4D72-AB16-02721737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5" y="36342"/>
            <a:ext cx="5035418" cy="66850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58FC297-27A9-487F-A4DF-3A0D05E0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293" y="36342"/>
            <a:ext cx="5108925" cy="6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2BBD9-611E-8F7F-CB35-3BD1A551E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" y="489452"/>
            <a:ext cx="10859736" cy="5665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FC03D-FCA7-2588-4496-75A89AD0C1E5}"/>
              </a:ext>
            </a:extLst>
          </p:cNvPr>
          <p:cNvSpPr txBox="1"/>
          <p:nvPr/>
        </p:nvSpPr>
        <p:spPr>
          <a:xfrm>
            <a:off x="666132" y="6155401"/>
            <a:ext cx="10557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latin typeface="Calibri" panose="020F0502020204030204" pitchFamily="34" charset="0"/>
                <a:cs typeface="Calibri" panose="020F0502020204030204" pitchFamily="34" charset="0"/>
              </a:rPr>
              <a:t>Извор: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Nishishiba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M., Jones, M., &amp; Kraner, M. (2014). Comparing means of more than two groups: analysis of variance (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). In Comparing means of more than two groups: Analysis of variance (ANOVA) (pp. 193-221). SAGE Publications, Inc., https://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/10.4135/9781544307763.n10</a:t>
            </a:r>
          </a:p>
        </p:txBody>
      </p:sp>
    </p:spTree>
    <p:extLst>
      <p:ext uri="{BB962C8B-B14F-4D97-AF65-F5344CB8AC3E}">
        <p14:creationId xmlns:p14="http://schemas.microsoft.com/office/powerpoint/2010/main" val="89153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sr-Cyrl-B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  <a:blipFill>
                <a:blip r:embed="rId2"/>
                <a:stretch>
                  <a:fillRect l="-42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/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sr-Latn-BA" b="1" dirty="0"/>
                  <a:t> - </a:t>
                </a:r>
                <a:r>
                  <a:rPr lang="sr-Cyrl-BA" b="1" dirty="0"/>
                  <a:t>факторска варијанса</a:t>
                </a:r>
                <a:r>
                  <a:rPr lang="en-US" b="1" dirty="0"/>
                  <a:t> (</a:t>
                </a:r>
                <a:r>
                  <a:rPr lang="sr-Cyrl-RS" b="1" dirty="0"/>
                  <a:t>варијанса између група)</a:t>
                </a:r>
                <a:endParaRPr lang="sr-Cyrl-BA" b="1" dirty="0"/>
              </a:p>
              <a:p>
                <a:r>
                  <a:rPr lang="sr-Cyrl-BA" dirty="0"/>
                  <a:t>	Добијамо је као количник факторске суме квадрата (факторског варијабилитета – </a:t>
                </a:r>
                <a:r>
                  <a:rPr lang="sr-Latn-BA" dirty="0"/>
                  <a:t>Sa) </a:t>
                </a:r>
                <a:r>
                  <a:rPr lang="sr-Cyrl-BA" dirty="0"/>
                  <a:t>	и броја степени слободе факторске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).</a:t>
                </a:r>
              </a:p>
              <a:p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sr-Cyrl-BA" b="1" dirty="0"/>
                  <a:t> - резидуална варијанса </a:t>
                </a:r>
                <a:r>
                  <a:rPr lang="en-US" b="1" dirty="0"/>
                  <a:t>(</a:t>
                </a:r>
                <a:r>
                  <a:rPr lang="sr-Cyrl-RS" b="1" dirty="0"/>
                  <a:t>варијанса унутар група)</a:t>
                </a:r>
                <a:endParaRPr lang="sr-Cyrl-BA" b="1" dirty="0"/>
              </a:p>
              <a:p>
                <a:r>
                  <a:rPr lang="sr-Cyrl-BA" dirty="0"/>
                  <a:t>	Добијамо је као однос резидуалне суме квадрата (резидуалног варијабилитета – </a:t>
                </a:r>
                <a:r>
                  <a:rPr lang="sr-Latn-BA" dirty="0"/>
                  <a:t>Sr) </a:t>
                </a:r>
                <a:r>
                  <a:rPr lang="sr-Cyrl-BA" dirty="0"/>
                  <a:t>	и броја степени слободе резидуалне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)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blipFill>
                <a:blip r:embed="rId3"/>
                <a:stretch>
                  <a:fillRect t="-1093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072FCC-011B-47E0-80E7-1423471A00DA}"/>
              </a:ext>
            </a:extLst>
          </p:cNvPr>
          <p:cNvCxnSpPr>
            <a:cxnSpLocks/>
          </p:cNvCxnSpPr>
          <p:nvPr/>
        </p:nvCxnSpPr>
        <p:spPr>
          <a:xfrm flipV="1">
            <a:off x="1740310" y="1042219"/>
            <a:ext cx="648929" cy="23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EC946-459A-43DC-971B-91FBD609BACA}"/>
              </a:ext>
            </a:extLst>
          </p:cNvPr>
          <p:cNvCxnSpPr>
            <a:cxnSpLocks/>
          </p:cNvCxnSpPr>
          <p:nvPr/>
        </p:nvCxnSpPr>
        <p:spPr>
          <a:xfrm>
            <a:off x="1740310" y="1779638"/>
            <a:ext cx="678425" cy="32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5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2.188,21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81,08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0,11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0,11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𝟎𝟓𝟔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2,71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0,11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2,60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367,3</m:t>
                                </m:r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81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2,71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2,60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5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" t="-2632" r="-120903" b="-7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3235" t="-2632" r="-394" b="-7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" t="-16250" r="-120903" b="-1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3235" t="-16250" r="-394" b="-15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628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EFEA-D79D-4A29-B043-6DEC273A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55639"/>
            <a:ext cx="10982632" cy="625331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/>
              <a:t>Непознате параметре рачунамо преко радних табела:</a:t>
            </a:r>
            <a:endParaRPr lang="sr-Latn-BA" b="1" dirty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026796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Бруцош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Гимназија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Економска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Техничка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4,60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4,10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4,70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26,34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27,27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27,40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693,80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743,65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750,76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026796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Бруцош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Гимназија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Економска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Техничка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4,60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4,10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4,70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5" t="-715625" r="-300000" b="-2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26,34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27,27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27,40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5" t="-790909" r="-3000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693,80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743,65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750,76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5" t="-918750" r="-300000" b="-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/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Gill Sans MT (Body)"/>
                  </a:rPr>
                  <a:t>УКУПНО: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Gill Sans MT (Body)"/>
                  </a:rPr>
                  <a:t>81,01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b="1" dirty="0">
                    <a:latin typeface="Gill Sans MT (Body)"/>
                  </a:rPr>
                  <a:t> 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Gill Sans MT (Body)"/>
                  </a:rPr>
                  <a:t>2.188,21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Latn-BA" b="1" dirty="0">
                    <a:latin typeface="Gill Sans MT (Body)"/>
                  </a:rPr>
                  <a:t>)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Gill Sans MT (Body)"/>
                  </a:rPr>
                  <a:t>13,50</a:t>
                </a:r>
                <a:endParaRPr lang="sr-Cyrl-BA" b="1" dirty="0">
                  <a:latin typeface="Gill Sans MT (Body)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blipFill>
                <a:blip r:embed="rId3"/>
                <a:stretch>
                  <a:fillRect l="-2339" t="-3175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289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11714</TotalTime>
  <Words>1528</Words>
  <Application>Microsoft Macintosh PowerPoint</Application>
  <PresentationFormat>Widescreen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Gill Sans MT</vt:lpstr>
      <vt:lpstr>Gill Sans MT (Body)</vt:lpstr>
      <vt:lpstr>Parcel</vt:lpstr>
      <vt:lpstr>АНАЛИЗА ВАРИЈАНСЕ (АНОВА)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ХИ КВАДРАТ (χ^2) ТЕСТ</vt:lpstr>
      <vt:lpstr>Тест једнакости пропорција више узорака</vt:lpstr>
      <vt:lpstr>PowerPoint Presentation</vt:lpstr>
      <vt:lpstr>PowerPoint Presentation</vt:lpstr>
      <vt:lpstr>PowerPoint Presentation</vt:lpstr>
      <vt:lpstr>2. АНАЛИЗА ТАБЕЛА КОНТИНГЕНЦИЈЕ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 ВАРИЈАНСЕ (АНОВА)</dc:title>
  <dc:creator>Marić, Milica</dc:creator>
  <cp:lastModifiedBy>Milica Maric</cp:lastModifiedBy>
  <cp:revision>106</cp:revision>
  <dcterms:created xsi:type="dcterms:W3CDTF">2022-04-23T08:43:07Z</dcterms:created>
  <dcterms:modified xsi:type="dcterms:W3CDTF">2026-04-27T08:20:42Z</dcterms:modified>
</cp:coreProperties>
</file>