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5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4" y="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09800"/>
            <a:ext cx="7924800" cy="1470025"/>
          </a:xfrm>
        </p:spPr>
        <p:txBody>
          <a:bodyPr>
            <a:normAutofit/>
          </a:bodyPr>
          <a:lstStyle/>
          <a:p>
            <a:r>
              <a:rPr lang="sr-Cyrl-BA" sz="2400" dirty="0">
                <a:latin typeface="Times New Roman" pitchFamily="18" charset="0"/>
                <a:cs typeface="Times New Roman" pitchFamily="18" charset="0"/>
              </a:rPr>
              <a:t>Резултати други тест – школска 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BA" sz="2400" dirty="0" smtClean="0">
                <a:latin typeface="Times New Roman" pitchFamily="18" charset="0"/>
                <a:cs typeface="Times New Roman" pitchFamily="18" charset="0"/>
              </a:rPr>
              <a:t>4/ 2025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4582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А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УТ за 2023. = 7.560.000 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      ПТ за 2023. = 54 н.ј./ком.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б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УТ за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2024.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10.227.600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       ПТ за 2024. = 56,82 н.ј./ком.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Font typeface="+mj-lt"/>
              <a:buAutoNum type="arabicParenR" startAt="2"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а) ПТ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(К)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150.000 ком.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ПТ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(В) 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6.600.000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б) МС (К) = -10.000 комада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      МС (В) = - 440.000 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      МС (%) = -7,14%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   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пословни (оперативни) добитак = - 436.360 н.ј.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sr-Cyrl-BA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Менаџер </a:t>
            </a:r>
            <a:r>
              <a:rPr lang="sr-Cyrl-BA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предузећа није у праву. Нето ефекат затварања продавнице у </a:t>
            </a:r>
            <a:r>
              <a:rPr lang="sr-Cyrl-BA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Риму </a:t>
            </a:r>
            <a:r>
              <a:rPr lang="sr-Cyrl-BA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је негативан и износи </a:t>
            </a:r>
            <a:r>
              <a:rPr lang="sr-Cyrl-BA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30.000 </a:t>
            </a:r>
            <a:r>
              <a:rPr lang="sr-Cyrl-BA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4) а)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одступање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 вриједности у флексибилном буџету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= 16.900 н.ј. (Н)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одступање у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набавним цијенама инпута = 8.800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 (Н)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одступање у ефикасности коришћења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инпута = 8.100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(Н)</a:t>
            </a:r>
            <a:endParaRPr lang="en-GB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458200" cy="6400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sr-Cyrl-BA" sz="1600" u="sng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Функција трошкова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гласи: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Y 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7.631 н.ј.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+ (39,13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н.ј./ком. x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X)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sr-Cyrl-B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) а) ПТ (К) = 3.637 ком.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д тога, нови купци = 1.455 ком. а постојећи купци = 2.182 ком.  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б) Пословни добитак = 212.000 н.ј.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) Контрибуциони добитак по јединици машинског сата за „А“ = 135 н.ј./</a:t>
            </a:r>
            <a:r>
              <a:rPr lang="sr-Cyrl-BA" sz="1600" dirty="0" err="1" smtClean="0">
                <a:latin typeface="Times New Roman" pitchFamily="18" charset="0"/>
                <a:cs typeface="Times New Roman" pitchFamily="18" charset="0"/>
              </a:rPr>
              <a:t>м.с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Контрибуциони добитак по јединици машинског сата за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„Б“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82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н.ј./</a:t>
            </a:r>
            <a:r>
              <a:rPr lang="sr-Cyrl-BA" sz="1600" dirty="0" err="1">
                <a:latin typeface="Times New Roman" pitchFamily="18" charset="0"/>
                <a:cs typeface="Times New Roman" pitchFamily="18" charset="0"/>
              </a:rPr>
              <a:t>м.с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    На бази квантитативних показатеља требало би производити само производ „А“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4) а)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одступање од вриједности у статичком буџету = 7.612.000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 (П)</a:t>
            </a: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    б) одступање од вриједности у флексибилном буџету 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2.412.000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 (П)</a:t>
            </a: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в) одступање у обиму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продаје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5.200.000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 (П)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г)  одступање у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количини продаје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.520.000 н.ј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(П)</a:t>
            </a: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д) одступање у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продајном миксу = 2.680.000 н.ј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 (П)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1903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8991600" cy="6477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u="sng" dirty="0">
                <a:latin typeface="Times New Roman" pitchFamily="18" charset="0"/>
                <a:cs typeface="Times New Roman" pitchFamily="18" charset="0"/>
              </a:rPr>
              <a:t>Група 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а) ПЦ 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170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н.ј./ком.</a:t>
            </a:r>
          </a:p>
          <a:p>
            <a:pPr marL="514350" indent="-1539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МС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(В) =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5.200.000 н.ј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Предузеће, уз дате претпоставке, не би требало да прекине сарадњу са предузећем „А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“, јер би у том случају ефекат на пословни резултат био негативан, 28.000 н.ј.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Плански пословни резултат би износио 711.050 н.ј.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) а)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Одступање у потрошњи = 10.000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н.ј. (Н)</a:t>
            </a: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Одступање у ефикасности – не постоји за фиксне индиректне трошкове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) Одступање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у обиму производње – 20.944 н.ј. (П)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) Одступање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 вриједности у флексибилном буџету – 10.000 н.ј.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(Н)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) Укупно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одступање на фиксним индиректним </a:t>
            </a:r>
            <a:r>
              <a:rPr lang="sr-Cyrl-BA" sz="1600" dirty="0" err="1" smtClean="0">
                <a:latin typeface="Times New Roman" pitchFamily="18" charset="0"/>
                <a:cs typeface="Times New Roman" pitchFamily="18" charset="0"/>
              </a:rPr>
              <a:t>тр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– 10.944 н.ј. </a:t>
            </a:r>
            <a:r>
              <a:rPr lang="sr-Cyrl-BA" sz="1600" dirty="0" smtClean="0">
                <a:latin typeface="Times New Roman" pitchFamily="18" charset="0"/>
                <a:cs typeface="Times New Roman" pitchFamily="18" charset="0"/>
              </a:rPr>
              <a:t>(П - превише </a:t>
            </a:r>
            <a:r>
              <a:rPr lang="sr-Cyrl-BA" sz="1600" dirty="0">
                <a:latin typeface="Times New Roman" pitchFamily="18" charset="0"/>
                <a:cs typeface="Times New Roman" pitchFamily="18" charset="0"/>
              </a:rPr>
              <a:t>алоцирани)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marL="360363" indent="-90488">
              <a:spcBef>
                <a:spcPts val="0"/>
              </a:spcBef>
              <a:spcAft>
                <a:spcPts val="600"/>
              </a:spcAft>
              <a:buNone/>
            </a:pP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48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Words>502</Words>
  <Application>Microsoft Office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Резултати други тест – школска 2024/ 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Резултати први тест – школска 2014 / 2015</dc:title>
  <dc:creator>Predrag Gajić</dc:creator>
  <cp:lastModifiedBy>PC</cp:lastModifiedBy>
  <cp:revision>82</cp:revision>
  <dcterms:created xsi:type="dcterms:W3CDTF">2006-08-16T00:00:00Z</dcterms:created>
  <dcterms:modified xsi:type="dcterms:W3CDTF">2025-12-18T15:43:38Z</dcterms:modified>
</cp:coreProperties>
</file>