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9" r:id="rId1"/>
  </p:sldMasterIdLst>
  <p:notesMasterIdLst>
    <p:notesMasterId r:id="rId28"/>
  </p:notesMasterIdLst>
  <p:sldIdLst>
    <p:sldId id="256" r:id="rId2"/>
    <p:sldId id="257" r:id="rId3"/>
    <p:sldId id="258" r:id="rId4"/>
    <p:sldId id="259" r:id="rId5"/>
    <p:sldId id="262" r:id="rId6"/>
    <p:sldId id="263" r:id="rId7"/>
    <p:sldId id="264" r:id="rId8"/>
    <p:sldId id="265" r:id="rId9"/>
    <p:sldId id="260" r:id="rId10"/>
    <p:sldId id="266" r:id="rId11"/>
    <p:sldId id="261" r:id="rId12"/>
    <p:sldId id="267" r:id="rId13"/>
    <p:sldId id="270" r:id="rId14"/>
    <p:sldId id="271" r:id="rId15"/>
    <p:sldId id="272" r:id="rId16"/>
    <p:sldId id="268" r:id="rId17"/>
    <p:sldId id="269" r:id="rId18"/>
    <p:sldId id="273" r:id="rId19"/>
    <p:sldId id="274" r:id="rId20"/>
    <p:sldId id="275" r:id="rId21"/>
    <p:sldId id="277" r:id="rId22"/>
    <p:sldId id="276" r:id="rId23"/>
    <p:sldId id="278" r:id="rId24"/>
    <p:sldId id="279" r:id="rId25"/>
    <p:sldId id="281"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72" autoAdjust="0"/>
  </p:normalViewPr>
  <p:slideViewPr>
    <p:cSldViewPr snapToGrid="0" snapToObjects="1">
      <p:cViewPr varScale="1">
        <p:scale>
          <a:sx n="99" d="100"/>
          <a:sy n="99" d="100"/>
        </p:scale>
        <p:origin x="2000" y="176"/>
      </p:cViewPr>
      <p:guideLst>
        <p:guide orient="horz" pos="2160"/>
        <p:guide pos="2880"/>
      </p:guideLst>
    </p:cSldViewPr>
  </p:slideViewPr>
  <p:outlineViewPr>
    <p:cViewPr>
      <p:scale>
        <a:sx n="33" d="100"/>
        <a:sy n="33" d="100"/>
      </p:scale>
      <p:origin x="0" y="248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gor Todorovic" userId="b456dcb4c43cc0e5" providerId="LiveId" clId="{4132FD5A-4963-8747-AAE3-885CF1E05D61}"/>
    <pc:docChg chg="modSld">
      <pc:chgData name="Igor Todorovic" userId="b456dcb4c43cc0e5" providerId="LiveId" clId="{4132FD5A-4963-8747-AAE3-885CF1E05D61}" dt="2023-03-06T08:18:36.862" v="20" actId="20577"/>
      <pc:docMkLst>
        <pc:docMk/>
      </pc:docMkLst>
      <pc:sldChg chg="modSp mod">
        <pc:chgData name="Igor Todorovic" userId="b456dcb4c43cc0e5" providerId="LiveId" clId="{4132FD5A-4963-8747-AAE3-885CF1E05D61}" dt="2023-03-06T08:17:04.178" v="18" actId="20577"/>
        <pc:sldMkLst>
          <pc:docMk/>
          <pc:sldMk cId="4131464266" sldId="266"/>
        </pc:sldMkLst>
        <pc:spChg chg="mod">
          <ac:chgData name="Igor Todorovic" userId="b456dcb4c43cc0e5" providerId="LiveId" clId="{4132FD5A-4963-8747-AAE3-885CF1E05D61}" dt="2023-03-06T08:17:04.178" v="18" actId="20577"/>
          <ac:spMkLst>
            <pc:docMk/>
            <pc:sldMk cId="4131464266" sldId="266"/>
            <ac:spMk id="13" creationId="{00000000-0000-0000-0000-000000000000}"/>
          </ac:spMkLst>
        </pc:spChg>
      </pc:sldChg>
      <pc:sldChg chg="modSp mod">
        <pc:chgData name="Igor Todorovic" userId="b456dcb4c43cc0e5" providerId="LiveId" clId="{4132FD5A-4963-8747-AAE3-885CF1E05D61}" dt="2023-03-06T08:18:36.862" v="20" actId="20577"/>
        <pc:sldMkLst>
          <pc:docMk/>
          <pc:sldMk cId="455554886" sldId="274"/>
        </pc:sldMkLst>
        <pc:spChg chg="mod">
          <ac:chgData name="Igor Todorovic" userId="b456dcb4c43cc0e5" providerId="LiveId" clId="{4132FD5A-4963-8747-AAE3-885CF1E05D61}" dt="2023-03-06T08:18:36.862" v="20" actId="20577"/>
          <ac:spMkLst>
            <pc:docMk/>
            <pc:sldMk cId="455554886" sldId="274"/>
            <ac:spMk id="5" creationId="{00000000-0000-0000-0000-000000000000}"/>
          </ac:spMkLst>
        </pc:spChg>
      </pc:sldChg>
    </pc:docChg>
  </pc:docChgLst>
  <pc:docChgLst>
    <pc:chgData name="Igor Todorovic" userId="b456dcb4c43cc0e5" providerId="LiveId" clId="{5A1EB8DC-CBF0-9449-9D47-1DE1C4781F59}"/>
    <pc:docChg chg="undo custSel modSld">
      <pc:chgData name="Igor Todorovic" userId="b456dcb4c43cc0e5" providerId="LiveId" clId="{5A1EB8DC-CBF0-9449-9D47-1DE1C4781F59}" dt="2019-03-04T08:29:04.172" v="101" actId="1037"/>
      <pc:docMkLst>
        <pc:docMk/>
      </pc:docMkLst>
      <pc:sldChg chg="modSp">
        <pc:chgData name="Igor Todorovic" userId="b456dcb4c43cc0e5" providerId="LiveId" clId="{5A1EB8DC-CBF0-9449-9D47-1DE1C4781F59}" dt="2019-03-04T08:23:29.438" v="15" actId="20577"/>
        <pc:sldMkLst>
          <pc:docMk/>
          <pc:sldMk cId="4131464266" sldId="266"/>
        </pc:sldMkLst>
        <pc:spChg chg="mod">
          <ac:chgData name="Igor Todorovic" userId="b456dcb4c43cc0e5" providerId="LiveId" clId="{5A1EB8DC-CBF0-9449-9D47-1DE1C4781F59}" dt="2019-03-04T08:23:29.438" v="15" actId="20577"/>
          <ac:spMkLst>
            <pc:docMk/>
            <pc:sldMk cId="4131464266" sldId="266"/>
            <ac:spMk id="13" creationId="{00000000-0000-0000-0000-000000000000}"/>
          </ac:spMkLst>
        </pc:spChg>
      </pc:sldChg>
      <pc:sldChg chg="modSp">
        <pc:chgData name="Igor Todorovic" userId="b456dcb4c43cc0e5" providerId="LiveId" clId="{5A1EB8DC-CBF0-9449-9D47-1DE1C4781F59}" dt="2019-03-04T08:27:57.025" v="67" actId="20577"/>
        <pc:sldMkLst>
          <pc:docMk/>
          <pc:sldMk cId="1629402755" sldId="269"/>
        </pc:sldMkLst>
        <pc:spChg chg="mod">
          <ac:chgData name="Igor Todorovic" userId="b456dcb4c43cc0e5" providerId="LiveId" clId="{5A1EB8DC-CBF0-9449-9D47-1DE1C4781F59}" dt="2019-03-04T08:27:57.025" v="67" actId="20577"/>
          <ac:spMkLst>
            <pc:docMk/>
            <pc:sldMk cId="1629402755" sldId="269"/>
            <ac:spMk id="3" creationId="{00000000-0000-0000-0000-000000000000}"/>
          </ac:spMkLst>
        </pc:spChg>
      </pc:sldChg>
      <pc:sldChg chg="addSp delSp modSp">
        <pc:chgData name="Igor Todorovic" userId="b456dcb4c43cc0e5" providerId="LiveId" clId="{5A1EB8DC-CBF0-9449-9D47-1DE1C4781F59}" dt="2019-03-04T08:26:49.555" v="41" actId="13822"/>
        <pc:sldMkLst>
          <pc:docMk/>
          <pc:sldMk cId="1024722596" sldId="271"/>
        </pc:sldMkLst>
        <pc:spChg chg="add mod">
          <ac:chgData name="Igor Todorovic" userId="b456dcb4c43cc0e5" providerId="LiveId" clId="{5A1EB8DC-CBF0-9449-9D47-1DE1C4781F59}" dt="2019-03-04T08:26:30.188" v="36" actId="1038"/>
          <ac:spMkLst>
            <pc:docMk/>
            <pc:sldMk cId="1024722596" sldId="271"/>
            <ac:spMk id="6" creationId="{F2B48AD9-28C9-8D4D-A5D7-87B6B9584811}"/>
          </ac:spMkLst>
        </pc:spChg>
        <pc:cxnChg chg="add del mod">
          <ac:chgData name="Igor Todorovic" userId="b456dcb4c43cc0e5" providerId="LiveId" clId="{5A1EB8DC-CBF0-9449-9D47-1DE1C4781F59}" dt="2019-03-04T08:25:13.838" v="17" actId="478"/>
          <ac:cxnSpMkLst>
            <pc:docMk/>
            <pc:sldMk cId="1024722596" sldId="271"/>
            <ac:cxnSpMk id="5" creationId="{90EBD10D-64DA-AC48-B878-2447F39EB122}"/>
          </ac:cxnSpMkLst>
        </pc:cxnChg>
        <pc:cxnChg chg="add mod">
          <ac:chgData name="Igor Todorovic" userId="b456dcb4c43cc0e5" providerId="LiveId" clId="{5A1EB8DC-CBF0-9449-9D47-1DE1C4781F59}" dt="2019-03-04T08:26:49.555" v="41" actId="13822"/>
          <ac:cxnSpMkLst>
            <pc:docMk/>
            <pc:sldMk cId="1024722596" sldId="271"/>
            <ac:cxnSpMk id="8" creationId="{AE1432A0-7B6A-A44B-BDFF-8AA507D5337B}"/>
          </ac:cxnSpMkLst>
        </pc:cxnChg>
      </pc:sldChg>
      <pc:sldChg chg="addSp modSp">
        <pc:chgData name="Igor Todorovic" userId="b456dcb4c43cc0e5" providerId="LiveId" clId="{5A1EB8DC-CBF0-9449-9D47-1DE1C4781F59}" dt="2019-03-04T08:27:22.299" v="65" actId="1038"/>
        <pc:sldMkLst>
          <pc:docMk/>
          <pc:sldMk cId="1712371222" sldId="272"/>
        </pc:sldMkLst>
        <pc:spChg chg="add mod">
          <ac:chgData name="Igor Todorovic" userId="b456dcb4c43cc0e5" providerId="LiveId" clId="{5A1EB8DC-CBF0-9449-9D47-1DE1C4781F59}" dt="2019-03-04T08:27:16.219" v="47" actId="1037"/>
          <ac:spMkLst>
            <pc:docMk/>
            <pc:sldMk cId="1712371222" sldId="272"/>
            <ac:spMk id="4" creationId="{FAE81208-D8AD-8546-94C4-94857E9F49D4}"/>
          </ac:spMkLst>
        </pc:spChg>
        <pc:cxnChg chg="add mod">
          <ac:chgData name="Igor Todorovic" userId="b456dcb4c43cc0e5" providerId="LiveId" clId="{5A1EB8DC-CBF0-9449-9D47-1DE1C4781F59}" dt="2019-03-04T08:27:22.299" v="65" actId="1038"/>
          <ac:cxnSpMkLst>
            <pc:docMk/>
            <pc:sldMk cId="1712371222" sldId="272"/>
            <ac:cxnSpMk id="5" creationId="{1AD49216-FDB0-EA49-946B-19C9B7664390}"/>
          </ac:cxnSpMkLst>
        </pc:cxnChg>
      </pc:sldChg>
      <pc:sldChg chg="addSp delSp modSp">
        <pc:chgData name="Igor Todorovic" userId="b456dcb4c43cc0e5" providerId="LiveId" clId="{5A1EB8DC-CBF0-9449-9D47-1DE1C4781F59}" dt="2019-03-04T08:29:04.172" v="101" actId="1037"/>
        <pc:sldMkLst>
          <pc:docMk/>
          <pc:sldMk cId="3343177367" sldId="275"/>
        </pc:sldMkLst>
        <pc:spChg chg="add del">
          <ac:chgData name="Igor Todorovic" userId="b456dcb4c43cc0e5" providerId="LiveId" clId="{5A1EB8DC-CBF0-9449-9D47-1DE1C4781F59}" dt="2019-03-04T08:28:52.388" v="70" actId="478"/>
          <ac:spMkLst>
            <pc:docMk/>
            <pc:sldMk cId="3343177367" sldId="275"/>
            <ac:spMk id="3" creationId="{AABDEB50-DC3B-0D44-88FE-0AB1BFAA805E}"/>
          </ac:spMkLst>
        </pc:spChg>
        <pc:spChg chg="add mod">
          <ac:chgData name="Igor Todorovic" userId="b456dcb4c43cc0e5" providerId="LiveId" clId="{5A1EB8DC-CBF0-9449-9D47-1DE1C4781F59}" dt="2019-03-04T08:29:04.172" v="101" actId="1037"/>
          <ac:spMkLst>
            <pc:docMk/>
            <pc:sldMk cId="3343177367" sldId="275"/>
            <ac:spMk id="5" creationId="{F6C60692-B6AD-E444-9041-60F30CADCF65}"/>
          </ac:spMkLst>
        </pc:spChg>
        <pc:picChg chg="mod">
          <ac:chgData name="Igor Todorovic" userId="b456dcb4c43cc0e5" providerId="LiveId" clId="{5A1EB8DC-CBF0-9449-9D47-1DE1C4781F59}" dt="2019-03-04T08:29:00.702" v="95" actId="1035"/>
          <ac:picMkLst>
            <pc:docMk/>
            <pc:sldMk cId="3343177367" sldId="275"/>
            <ac:picMk id="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2AF6C-42F9-5644-9F77-B3C4403A767C}" type="datetimeFigureOut">
              <a:rPr lang="en-US" smtClean="0"/>
              <a:t>3/6/23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5A0FA3-C149-8A4F-8EEB-310CCD0301DA}" type="slidenum">
              <a:rPr lang="en-US" smtClean="0"/>
              <a:t>‹#›</a:t>
            </a:fld>
            <a:endParaRPr lang="en-US"/>
          </a:p>
        </p:txBody>
      </p:sp>
    </p:spTree>
    <p:extLst>
      <p:ext uri="{BB962C8B-B14F-4D97-AF65-F5344CB8AC3E}">
        <p14:creationId xmlns:p14="http://schemas.microsoft.com/office/powerpoint/2010/main" val="41040295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326C608-5143-9D4D-ABF3-809436D9AFE9}" type="slidenum">
              <a:rPr lang="hr-HR"/>
              <a:pPr eaLnBrk="1" hangingPunct="1"/>
              <a:t>8</a:t>
            </a:fld>
            <a:endParaRPr lang="hr-HR"/>
          </a:p>
        </p:txBody>
      </p:sp>
      <p:sp>
        <p:nvSpPr>
          <p:cNvPr id="216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606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hr-HR">
                <a:latin typeface="Calibri" charset="0"/>
              </a:rPr>
              <a:t>Neku pojavu definiramo kao sistem samo ako su određeni podsistemi u međusobnoj direktnoj ili indirektnoj povezanosti. Dakle, ako su svi podsistemi u direktnoj ili indirektnoj povezanosti, može se reći da čine cjelinu. To je jako važno upravo sa stanovišta strateškog upravljanja poslovnim sistemima, jer postoje dijelovi poslovnog sistema koji nemaju direktnu međusobnu povezanost, ali postoji indirektna povezanost preko nekih drugih podsistema. </a:t>
            </a:r>
          </a:p>
          <a:p>
            <a:pPr eaLnBrk="1" hangingPunct="1">
              <a:spcBef>
                <a:spcPct val="0"/>
              </a:spcBef>
            </a:pPr>
            <a:r>
              <a:rPr lang="hr-HR">
                <a:latin typeface="Calibri" charset="0"/>
              </a:rPr>
              <a:t>S druge strane, ono što se u teoriji sistema zove agregat su one skupine podsistema koje mogu biti prostorno ili vremenski bliske jedna drugoj ali nisu niti u direktnoj niti u indirektnoj međusobnoj povezanosti. Recimo, ako profesor govori a studenti to čuju jer profesor proizvodi vibracije u obliku izgovorenih riječi koje dolaze na audio sisteme studenata i ulaze u njihovu memoriju ako profesora čuju, ali ako neki studenti nešto drugo rade koncentrirano, ako međusobno pričaju, a fizički i vremenski su bliski profesoru, u tom slučaju ne čine sistem, već agregat.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sr-Latn-CS"/>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r-Latn-CS"/>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4251665B-C24A-4702-B522-6A4334602E03}" type="datetimeFigureOut">
              <a:rPr lang="en-US" smtClean="0"/>
              <a:t>3/6/23</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sr-Latn-CS"/>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3/6/23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sr-Latn-CS"/>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3/6/23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sr-Latn-CS"/>
              <a:t>Click to edit Master title style</a:t>
            </a:r>
            <a:endParaRPr/>
          </a:p>
        </p:txBody>
      </p:sp>
      <p:sp>
        <p:nvSpPr>
          <p:cNvPr id="3" name="Date Placeholder 2"/>
          <p:cNvSpPr>
            <a:spLocks noGrp="1"/>
          </p:cNvSpPr>
          <p:nvPr>
            <p:ph type="dt" sz="half" idx="10"/>
          </p:nvPr>
        </p:nvSpPr>
        <p:spPr/>
        <p:txBody>
          <a:bodyPr/>
          <a:lstStyle/>
          <a:p>
            <a:fld id="{4251665B-C24A-4702-B522-6A4334602E03}" type="datetimeFigureOut">
              <a:rPr lang="en-US" smtClean="0"/>
              <a:t>3/6/23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4251665B-C24A-4702-B522-6A4334602E03}" type="datetimeFigureOut">
              <a:rPr lang="en-US" smtClean="0"/>
              <a:t>3/6/23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sr-Latn-CS"/>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CS"/>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3/6/23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sr-Latn-CS"/>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CS"/>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4251665B-C24A-4702-B522-6A4334602E03}" type="datetimeFigureOut">
              <a:rPr lang="en-US" smtClean="0"/>
              <a:t>3/6/23</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sr-Latn-CS"/>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sr-Latn-CS"/>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r-Latn-CS"/>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CS"/>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3/6/23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sr-Latn-CS"/>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r-Latn-CS"/>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CS"/>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3/6/23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r-Latn-CS"/>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r-Latn-CS"/>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r-Latn-C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sr-Latn-C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3/6/23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sr-Latn-CS"/>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3/6/23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sr-Latn-CS"/>
              <a:t>Click to edit Master title style</a:t>
            </a:r>
            <a:endParaRPr/>
          </a:p>
        </p:txBody>
      </p:sp>
      <p:sp>
        <p:nvSpPr>
          <p:cNvPr id="3" name="Content Placeholder 2"/>
          <p:cNvSpPr>
            <a:spLocks noGrp="1"/>
          </p:cNvSpPr>
          <p:nvPr>
            <p:ph idx="1"/>
          </p:nvPr>
        </p:nvSpPr>
        <p:spPr/>
        <p:txBody>
          <a:bodyPr/>
          <a:lstStyle>
            <a:lvl5pPr>
              <a:defRPr/>
            </a:lvl5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4251665B-C24A-4702-B522-6A4334602E03}" type="datetimeFigureOut">
              <a:rPr lang="en-US" smtClean="0"/>
              <a:t>3/6/23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sr-Latn-CS"/>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r-Latn-CS"/>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4251665B-C24A-4702-B522-6A4334602E03}" type="datetimeFigureOut">
              <a:rPr lang="en-US" smtClean="0"/>
              <a:t>3/6/23</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sr-Latn-CS"/>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sr-Latn-CS"/>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4251665B-C24A-4702-B522-6A4334602E03}" type="datetimeFigureOut">
              <a:rPr lang="en-US" smtClean="0"/>
              <a:t>3/6/23</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FD889E0-CAB2-4699-909D-B9A88D47ACBE}"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sr-Latn-CS"/>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sr-Latn-CS"/>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Latn-CS"/>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4251665B-C24A-4702-B522-6A4334602E03}" type="datetimeFigureOut">
              <a:rPr lang="en-US" smtClean="0"/>
              <a:t>3/6/23</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sr-Latn-CS"/>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Latn-CS"/>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FD889E0-CAB2-4699-909D-B9A88D47ACBE}"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sr-Latn-CS"/>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sr-Latn-CS"/>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3/6/23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sr-Latn-CS"/>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CS"/>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CS"/>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7" name="Date Placeholder 6"/>
          <p:cNvSpPr>
            <a:spLocks noGrp="1"/>
          </p:cNvSpPr>
          <p:nvPr>
            <p:ph type="dt" sz="half" idx="10"/>
          </p:nvPr>
        </p:nvSpPr>
        <p:spPr/>
        <p:txBody>
          <a:bodyPr/>
          <a:lstStyle/>
          <a:p>
            <a:fld id="{4251665B-C24A-4702-B522-6A4334602E03}" type="datetimeFigureOut">
              <a:rPr lang="en-US" smtClean="0"/>
              <a:t>3/6/23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sr-Latn-CS"/>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3/6/23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sr-Latn-CS"/>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4251665B-C24A-4702-B522-6A4334602E03}" type="datetimeFigureOut">
              <a:rPr lang="en-US" smtClean="0"/>
              <a:t>3/6/23</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FD889E0-CAB2-4699-909D-B9A88D47ACB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4" r:id="rId15"/>
    <p:sldLayoutId id="2147484075" r:id="rId16"/>
    <p:sldLayoutId id="2147484076" r:id="rId17"/>
    <p:sldLayoutId id="2147484077" r:id="rId18"/>
    <p:sldLayoutId id="2147484078"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4346221"/>
            <a:ext cx="7135368" cy="911391"/>
          </a:xfrm>
        </p:spPr>
        <p:txBody>
          <a:bodyPr>
            <a:normAutofit/>
          </a:bodyPr>
          <a:lstStyle/>
          <a:p>
            <a:r>
              <a:rPr lang="en-US" dirty="0" err="1"/>
              <a:t>Sistem</a:t>
            </a:r>
            <a:r>
              <a:rPr lang="en-US" dirty="0"/>
              <a:t> </a:t>
            </a:r>
            <a:r>
              <a:rPr lang="en-US" dirty="0" err="1"/>
              <a:t>i</a:t>
            </a:r>
            <a:r>
              <a:rPr lang="en-US" dirty="0"/>
              <a:t> </a:t>
            </a:r>
            <a:r>
              <a:rPr lang="en-US" dirty="0" err="1"/>
              <a:t>industrijski</a:t>
            </a:r>
            <a:r>
              <a:rPr lang="en-US" dirty="0"/>
              <a:t> </a:t>
            </a:r>
            <a:r>
              <a:rPr lang="en-US" dirty="0" err="1"/>
              <a:t>sistem</a:t>
            </a:r>
            <a:endParaRPr lang="en-US" dirty="0"/>
          </a:p>
        </p:txBody>
      </p:sp>
      <p:sp>
        <p:nvSpPr>
          <p:cNvPr id="5" name="Subtitle 4"/>
          <p:cNvSpPr>
            <a:spLocks noGrp="1"/>
          </p:cNvSpPr>
          <p:nvPr>
            <p:ph type="subTitle" idx="1"/>
          </p:nvPr>
        </p:nvSpPr>
        <p:spPr>
          <a:xfrm>
            <a:off x="1524000" y="5257800"/>
            <a:ext cx="7135368" cy="621792"/>
          </a:xfrm>
        </p:spPr>
        <p:txBody>
          <a:bodyPr>
            <a:normAutofit/>
          </a:bodyPr>
          <a:lstStyle/>
          <a:p>
            <a:r>
              <a:rPr lang="en-US" sz="1800"/>
              <a:t>Prof. </a:t>
            </a:r>
            <a:r>
              <a:rPr lang="en-US" sz="1800" dirty="0" err="1"/>
              <a:t>dr</a:t>
            </a:r>
            <a:r>
              <a:rPr lang="en-US" sz="1800" dirty="0"/>
              <a:t> Igor </a:t>
            </a:r>
            <a:r>
              <a:rPr lang="en-US" sz="1800" dirty="0" err="1"/>
              <a:t>Todorović</a:t>
            </a:r>
            <a:endParaRPr lang="en-US" sz="1800" dirty="0"/>
          </a:p>
        </p:txBody>
      </p:sp>
      <p:sp>
        <p:nvSpPr>
          <p:cNvPr id="7" name="TextBox 6"/>
          <p:cNvSpPr txBox="1"/>
          <p:nvPr/>
        </p:nvSpPr>
        <p:spPr>
          <a:xfrm>
            <a:off x="3231444" y="2432503"/>
            <a:ext cx="5305778" cy="1569660"/>
          </a:xfrm>
          <a:prstGeom prst="rect">
            <a:avLst/>
          </a:prstGeom>
          <a:noFill/>
        </p:spPr>
        <p:txBody>
          <a:bodyPr wrap="square" rtlCol="0">
            <a:spAutoFit/>
          </a:bodyPr>
          <a:lstStyle/>
          <a:p>
            <a:pPr algn="ctr"/>
            <a:r>
              <a:rPr lang="en-US" sz="4800" dirty="0"/>
              <a:t>MENADŽMENT</a:t>
            </a:r>
          </a:p>
          <a:p>
            <a:pPr algn="ctr"/>
            <a:r>
              <a:rPr lang="en-US" sz="4800" dirty="0"/>
              <a:t>KVALITETA</a:t>
            </a:r>
          </a:p>
        </p:txBody>
      </p:sp>
    </p:spTree>
    <p:extLst>
      <p:ext uri="{BB962C8B-B14F-4D97-AF65-F5344CB8AC3E}">
        <p14:creationId xmlns:p14="http://schemas.microsoft.com/office/powerpoint/2010/main" val="1515865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Elementi</a:t>
            </a:r>
            <a:r>
              <a:rPr lang="en-US" dirty="0"/>
              <a:t> </a:t>
            </a:r>
            <a:r>
              <a:rPr lang="en-US" dirty="0" err="1"/>
              <a:t>sistema</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291898" y="2589377"/>
            <a:ext cx="4685862" cy="192689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061139" y="3228757"/>
            <a:ext cx="1147379" cy="5780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6" name="Right Arrow 5"/>
          <p:cNvSpPr/>
          <p:nvPr/>
        </p:nvSpPr>
        <p:spPr>
          <a:xfrm>
            <a:off x="2001346" y="3517791"/>
            <a:ext cx="1059793" cy="963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4208518" y="3517791"/>
            <a:ext cx="1059793" cy="963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3569141" y="2711998"/>
            <a:ext cx="122620" cy="51675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418803" y="4058366"/>
            <a:ext cx="268421" cy="369332"/>
          </a:xfrm>
          <a:prstGeom prst="rect">
            <a:avLst/>
          </a:prstGeom>
          <a:noFill/>
        </p:spPr>
        <p:txBody>
          <a:bodyPr wrap="square" rtlCol="0">
            <a:spAutoFit/>
          </a:bodyPr>
          <a:lstStyle/>
          <a:p>
            <a:r>
              <a:rPr lang="en-US" dirty="0"/>
              <a:t>S</a:t>
            </a:r>
          </a:p>
        </p:txBody>
      </p:sp>
      <p:sp>
        <p:nvSpPr>
          <p:cNvPr id="10" name="TextBox 9"/>
          <p:cNvSpPr txBox="1"/>
          <p:nvPr/>
        </p:nvSpPr>
        <p:spPr>
          <a:xfrm>
            <a:off x="2249093" y="3155644"/>
            <a:ext cx="268421" cy="369332"/>
          </a:xfrm>
          <a:prstGeom prst="rect">
            <a:avLst/>
          </a:prstGeom>
          <a:noFill/>
        </p:spPr>
        <p:txBody>
          <a:bodyPr wrap="square" rtlCol="0">
            <a:spAutoFit/>
          </a:bodyPr>
          <a:lstStyle/>
          <a:p>
            <a:r>
              <a:rPr lang="en-US" dirty="0"/>
              <a:t>X</a:t>
            </a:r>
          </a:p>
        </p:txBody>
      </p:sp>
      <p:sp>
        <p:nvSpPr>
          <p:cNvPr id="11" name="TextBox 10"/>
          <p:cNvSpPr txBox="1"/>
          <p:nvPr/>
        </p:nvSpPr>
        <p:spPr>
          <a:xfrm>
            <a:off x="4520971" y="3155644"/>
            <a:ext cx="268421" cy="369332"/>
          </a:xfrm>
          <a:prstGeom prst="rect">
            <a:avLst/>
          </a:prstGeom>
          <a:noFill/>
        </p:spPr>
        <p:txBody>
          <a:bodyPr wrap="square" rtlCol="0">
            <a:spAutoFit/>
          </a:bodyPr>
          <a:lstStyle/>
          <a:p>
            <a:r>
              <a:rPr lang="en-US" dirty="0"/>
              <a:t>Y</a:t>
            </a:r>
          </a:p>
        </p:txBody>
      </p:sp>
      <p:sp>
        <p:nvSpPr>
          <p:cNvPr id="12" name="TextBox 11"/>
          <p:cNvSpPr txBox="1"/>
          <p:nvPr/>
        </p:nvSpPr>
        <p:spPr>
          <a:xfrm>
            <a:off x="3690062" y="2711998"/>
            <a:ext cx="268421" cy="369332"/>
          </a:xfrm>
          <a:prstGeom prst="rect">
            <a:avLst/>
          </a:prstGeom>
          <a:noFill/>
        </p:spPr>
        <p:txBody>
          <a:bodyPr wrap="square" rtlCol="0">
            <a:spAutoFit/>
          </a:bodyPr>
          <a:lstStyle/>
          <a:p>
            <a:r>
              <a:rPr lang="en-US" dirty="0"/>
              <a:t>Z</a:t>
            </a:r>
          </a:p>
        </p:txBody>
      </p:sp>
      <p:sp>
        <p:nvSpPr>
          <p:cNvPr id="13" name="TextBox 12"/>
          <p:cNvSpPr txBox="1"/>
          <p:nvPr/>
        </p:nvSpPr>
        <p:spPr>
          <a:xfrm>
            <a:off x="2866297" y="4839392"/>
            <a:ext cx="2720116" cy="1323439"/>
          </a:xfrm>
          <a:prstGeom prst="rect">
            <a:avLst/>
          </a:prstGeom>
          <a:noFill/>
        </p:spPr>
        <p:txBody>
          <a:bodyPr wrap="square" rtlCol="0">
            <a:spAutoFit/>
          </a:bodyPr>
          <a:lstStyle/>
          <a:p>
            <a:r>
              <a:rPr lang="en-US" sz="1600" dirty="0"/>
              <a:t>S – </a:t>
            </a:r>
            <a:r>
              <a:rPr lang="en-US" sz="1600" dirty="0" err="1"/>
              <a:t>sistem</a:t>
            </a:r>
            <a:endParaRPr lang="en-US" sz="1600" dirty="0"/>
          </a:p>
          <a:p>
            <a:r>
              <a:rPr lang="en-US" sz="1600" dirty="0"/>
              <a:t>E – element </a:t>
            </a:r>
          </a:p>
          <a:p>
            <a:r>
              <a:rPr lang="en-US" sz="1600" dirty="0"/>
              <a:t>X – </a:t>
            </a:r>
            <a:r>
              <a:rPr lang="en-US" sz="1600" dirty="0" err="1"/>
              <a:t>ulazi</a:t>
            </a:r>
            <a:endParaRPr lang="en-US" sz="1600" dirty="0"/>
          </a:p>
          <a:p>
            <a:r>
              <a:rPr lang="en-US" sz="1600" dirty="0"/>
              <a:t>Y – </a:t>
            </a:r>
            <a:r>
              <a:rPr lang="en-US" sz="1600" dirty="0" err="1"/>
              <a:t>izlazi</a:t>
            </a:r>
            <a:endParaRPr lang="en-US" sz="1600" dirty="0"/>
          </a:p>
          <a:p>
            <a:r>
              <a:rPr lang="en-US" sz="1600" dirty="0"/>
              <a:t>Z - </a:t>
            </a:r>
            <a:r>
              <a:rPr lang="en-US" sz="1600" dirty="0" err="1"/>
              <a:t>poremećaji</a:t>
            </a:r>
            <a:endParaRPr lang="en-US" sz="1600" dirty="0"/>
          </a:p>
        </p:txBody>
      </p:sp>
    </p:spTree>
    <p:extLst>
      <p:ext uri="{BB962C8B-B14F-4D97-AF65-F5344CB8AC3E}">
        <p14:creationId xmlns:p14="http://schemas.microsoft.com/office/powerpoint/2010/main" val="4131464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Aktivan</a:t>
            </a:r>
            <a:r>
              <a:rPr lang="en-US" dirty="0"/>
              <a:t> element </a:t>
            </a:r>
            <a:r>
              <a:rPr lang="en-US" dirty="0" err="1"/>
              <a:t>sistema</a:t>
            </a:r>
            <a:endParaRPr lang="en-US" dirty="0"/>
          </a:p>
        </p:txBody>
      </p:sp>
      <p:sp>
        <p:nvSpPr>
          <p:cNvPr id="3" name="Content Placeholder 2"/>
          <p:cNvSpPr>
            <a:spLocks noGrp="1"/>
          </p:cNvSpPr>
          <p:nvPr>
            <p:ph idx="1"/>
          </p:nvPr>
        </p:nvSpPr>
        <p:spPr/>
        <p:txBody>
          <a:bodyPr>
            <a:normAutofit/>
          </a:bodyPr>
          <a:lstStyle/>
          <a:p>
            <a:r>
              <a:rPr lang="en-US" dirty="0"/>
              <a:t>Da bi </a:t>
            </a:r>
            <a:r>
              <a:rPr lang="en-US" dirty="0" err="1"/>
              <a:t>neki</a:t>
            </a:r>
            <a:r>
              <a:rPr lang="en-US" dirty="0"/>
              <a:t> element u </a:t>
            </a:r>
            <a:r>
              <a:rPr lang="en-US" dirty="0" err="1"/>
              <a:t>sistemu</a:t>
            </a:r>
            <a:r>
              <a:rPr lang="en-US" dirty="0"/>
              <a:t> bio </a:t>
            </a:r>
            <a:r>
              <a:rPr lang="en-US" dirty="0" err="1"/>
              <a:t>aktivan</a:t>
            </a:r>
            <a:r>
              <a:rPr lang="en-US" dirty="0"/>
              <a:t>, on </a:t>
            </a:r>
            <a:r>
              <a:rPr lang="en-US" dirty="0" err="1"/>
              <a:t>mora</a:t>
            </a:r>
            <a:r>
              <a:rPr lang="en-US" dirty="0"/>
              <a:t>:</a:t>
            </a:r>
          </a:p>
          <a:p>
            <a:pPr lvl="1"/>
            <a:r>
              <a:rPr lang="en-US" dirty="0"/>
              <a:t>da </a:t>
            </a:r>
            <a:r>
              <a:rPr lang="en-US" dirty="0" err="1"/>
              <a:t>utiče</a:t>
            </a:r>
            <a:r>
              <a:rPr lang="en-US" dirty="0"/>
              <a:t> </a:t>
            </a:r>
            <a:r>
              <a:rPr lang="en-US" dirty="0" err="1"/>
              <a:t>na</a:t>
            </a:r>
            <a:r>
              <a:rPr lang="en-US" dirty="0"/>
              <a:t> </a:t>
            </a:r>
            <a:r>
              <a:rPr lang="en-US" dirty="0" err="1"/>
              <a:t>druge</a:t>
            </a:r>
            <a:r>
              <a:rPr lang="en-US" dirty="0"/>
              <a:t> </a:t>
            </a:r>
            <a:r>
              <a:rPr lang="en-US" dirty="0" err="1"/>
              <a:t>elemente</a:t>
            </a:r>
            <a:r>
              <a:rPr lang="en-US" dirty="0"/>
              <a:t> u </a:t>
            </a:r>
            <a:r>
              <a:rPr lang="en-US" dirty="0" err="1"/>
              <a:t>okruženju</a:t>
            </a:r>
            <a:r>
              <a:rPr lang="en-US" dirty="0"/>
              <a:t> </a:t>
            </a:r>
            <a:r>
              <a:rPr lang="en-US" dirty="0" err="1"/>
              <a:t>ali</a:t>
            </a:r>
            <a:r>
              <a:rPr lang="en-US" dirty="0"/>
              <a:t>  </a:t>
            </a:r>
            <a:r>
              <a:rPr lang="en-US" dirty="0" err="1"/>
              <a:t>istovremeno</a:t>
            </a:r>
            <a:r>
              <a:rPr lang="en-US" dirty="0"/>
              <a:t> da </a:t>
            </a:r>
            <a:r>
              <a:rPr lang="en-US" dirty="0" err="1"/>
              <a:t>trpi</a:t>
            </a:r>
            <a:r>
              <a:rPr lang="en-US" dirty="0"/>
              <a:t> </a:t>
            </a:r>
            <a:r>
              <a:rPr lang="en-US" dirty="0" err="1"/>
              <a:t>povratni</a:t>
            </a:r>
            <a:r>
              <a:rPr lang="en-US" dirty="0"/>
              <a:t> </a:t>
            </a:r>
            <a:r>
              <a:rPr lang="en-US" dirty="0" err="1"/>
              <a:t>uticaj</a:t>
            </a:r>
            <a:r>
              <a:rPr lang="en-US" dirty="0"/>
              <a:t> </a:t>
            </a:r>
            <a:r>
              <a:rPr lang="en-US" dirty="0" err="1"/>
              <a:t>iz</a:t>
            </a:r>
            <a:r>
              <a:rPr lang="en-US" dirty="0"/>
              <a:t> </a:t>
            </a:r>
            <a:r>
              <a:rPr lang="en-US" dirty="0" err="1"/>
              <a:t>okruženja</a:t>
            </a:r>
            <a:r>
              <a:rPr lang="en-US" dirty="0"/>
              <a:t>;</a:t>
            </a:r>
          </a:p>
          <a:p>
            <a:pPr lvl="1"/>
            <a:r>
              <a:rPr lang="en-US" dirty="0"/>
              <a:t>da bi </a:t>
            </a:r>
            <a:r>
              <a:rPr lang="en-US" dirty="0" err="1"/>
              <a:t>ostvario</a:t>
            </a:r>
            <a:r>
              <a:rPr lang="en-US" dirty="0"/>
              <a:t> </a:t>
            </a:r>
            <a:r>
              <a:rPr lang="en-US" dirty="0" err="1"/>
              <a:t>prvi</a:t>
            </a:r>
            <a:r>
              <a:rPr lang="en-US" dirty="0"/>
              <a:t> </a:t>
            </a:r>
            <a:r>
              <a:rPr lang="en-US" dirty="0" err="1"/>
              <a:t>uslov</a:t>
            </a:r>
            <a:r>
              <a:rPr lang="en-US" dirty="0"/>
              <a:t> </a:t>
            </a:r>
            <a:r>
              <a:rPr lang="en-US" dirty="0" err="1"/>
              <a:t>aktivan</a:t>
            </a:r>
            <a:r>
              <a:rPr lang="en-US" dirty="0"/>
              <a:t> element </a:t>
            </a:r>
            <a:r>
              <a:rPr lang="en-US" dirty="0" err="1"/>
              <a:t>mora</a:t>
            </a:r>
            <a:r>
              <a:rPr lang="en-US" dirty="0"/>
              <a:t> da </a:t>
            </a:r>
            <a:r>
              <a:rPr lang="en-US" dirty="0" err="1"/>
              <a:t>ima</a:t>
            </a:r>
            <a:r>
              <a:rPr lang="en-US" dirty="0"/>
              <a:t> </a:t>
            </a:r>
            <a:r>
              <a:rPr lang="en-US" dirty="0" err="1"/>
              <a:t>najmanje</a:t>
            </a:r>
            <a:r>
              <a:rPr lang="en-US" dirty="0"/>
              <a:t> </a:t>
            </a:r>
            <a:r>
              <a:rPr lang="en-US" dirty="0" err="1"/>
              <a:t>po</a:t>
            </a:r>
            <a:r>
              <a:rPr lang="en-US" dirty="0"/>
              <a:t> </a:t>
            </a:r>
            <a:r>
              <a:rPr lang="en-US" dirty="0" err="1"/>
              <a:t>jednu</a:t>
            </a:r>
            <a:r>
              <a:rPr lang="en-US" dirty="0"/>
              <a:t> </a:t>
            </a:r>
            <a:r>
              <a:rPr lang="en-US" dirty="0" err="1"/>
              <a:t>ulaznu</a:t>
            </a:r>
            <a:r>
              <a:rPr lang="en-US" dirty="0"/>
              <a:t> </a:t>
            </a:r>
            <a:r>
              <a:rPr lang="en-US" dirty="0" err="1"/>
              <a:t>i</a:t>
            </a:r>
            <a:r>
              <a:rPr lang="en-US" dirty="0"/>
              <a:t> </a:t>
            </a:r>
            <a:r>
              <a:rPr lang="en-US" dirty="0" err="1"/>
              <a:t>izlaznu</a:t>
            </a:r>
            <a:r>
              <a:rPr lang="en-US" dirty="0"/>
              <a:t> </a:t>
            </a:r>
            <a:r>
              <a:rPr lang="en-US" dirty="0" err="1"/>
              <a:t>vezu</a:t>
            </a:r>
            <a:r>
              <a:rPr lang="en-US" dirty="0"/>
              <a:t>, I</a:t>
            </a:r>
          </a:p>
          <a:p>
            <a:pPr lvl="1"/>
            <a:r>
              <a:rPr lang="en-US" dirty="0" err="1"/>
              <a:t>ulazna</a:t>
            </a:r>
            <a:r>
              <a:rPr lang="en-US" dirty="0"/>
              <a:t> </a:t>
            </a:r>
            <a:r>
              <a:rPr lang="en-US" dirty="0" err="1"/>
              <a:t>veza</a:t>
            </a:r>
            <a:r>
              <a:rPr lang="en-US" dirty="0"/>
              <a:t> (input) </a:t>
            </a:r>
            <a:r>
              <a:rPr lang="en-US" dirty="0" err="1"/>
              <a:t>determiniše</a:t>
            </a:r>
            <a:r>
              <a:rPr lang="en-US" dirty="0"/>
              <a:t> </a:t>
            </a:r>
            <a:r>
              <a:rPr lang="en-US" dirty="0" err="1"/>
              <a:t>izlaznu</a:t>
            </a:r>
            <a:r>
              <a:rPr lang="en-US" dirty="0"/>
              <a:t> </a:t>
            </a:r>
            <a:r>
              <a:rPr lang="en-US" dirty="0" err="1"/>
              <a:t>vezu</a:t>
            </a:r>
            <a:r>
              <a:rPr lang="en-US" dirty="0"/>
              <a:t> (</a:t>
            </a:r>
            <a:r>
              <a:rPr lang="en-US" dirty="0" err="1"/>
              <a:t>autput</a:t>
            </a:r>
            <a:r>
              <a:rPr lang="en-US" dirty="0"/>
              <a:t>).</a:t>
            </a:r>
          </a:p>
          <a:p>
            <a:endParaRPr lang="en-US" dirty="0"/>
          </a:p>
        </p:txBody>
      </p:sp>
      <p:sp>
        <p:nvSpPr>
          <p:cNvPr id="4" name="Rectangle 3"/>
          <p:cNvSpPr/>
          <p:nvPr/>
        </p:nvSpPr>
        <p:spPr>
          <a:xfrm>
            <a:off x="1565160" y="5054107"/>
            <a:ext cx="3977047" cy="11801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809591" y="5317628"/>
            <a:ext cx="1475356" cy="5780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Aktivan</a:t>
            </a:r>
            <a:r>
              <a:rPr lang="en-US" dirty="0"/>
              <a:t> element</a:t>
            </a:r>
          </a:p>
        </p:txBody>
      </p:sp>
      <p:sp>
        <p:nvSpPr>
          <p:cNvPr id="6" name="Right Arrow 5"/>
          <p:cNvSpPr/>
          <p:nvPr/>
        </p:nvSpPr>
        <p:spPr>
          <a:xfrm>
            <a:off x="1749798" y="5614812"/>
            <a:ext cx="1059793" cy="963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4284947" y="5606662"/>
            <a:ext cx="1059793" cy="963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8907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Sprega</a:t>
            </a:r>
            <a:r>
              <a:rPr lang="en-US" dirty="0"/>
              <a:t> </a:t>
            </a:r>
            <a:r>
              <a:rPr lang="en-US" dirty="0" err="1"/>
              <a:t>sistema</a:t>
            </a:r>
            <a:endParaRPr lang="en-US" dirty="0"/>
          </a:p>
        </p:txBody>
      </p:sp>
      <p:sp>
        <p:nvSpPr>
          <p:cNvPr id="3" name="Content Placeholder 2"/>
          <p:cNvSpPr>
            <a:spLocks noGrp="1"/>
          </p:cNvSpPr>
          <p:nvPr>
            <p:ph idx="1"/>
          </p:nvPr>
        </p:nvSpPr>
        <p:spPr/>
        <p:txBody>
          <a:bodyPr/>
          <a:lstStyle/>
          <a:p>
            <a:r>
              <a:rPr lang="en-US" dirty="0" err="1"/>
              <a:t>Sprega</a:t>
            </a:r>
            <a:r>
              <a:rPr lang="en-US" dirty="0"/>
              <a:t> </a:t>
            </a:r>
            <a:r>
              <a:rPr lang="en-US" dirty="0" err="1"/>
              <a:t>sistema</a:t>
            </a:r>
            <a:r>
              <a:rPr lang="en-US" dirty="0"/>
              <a:t> je </a:t>
            </a:r>
            <a:r>
              <a:rPr lang="en-US" dirty="0" err="1"/>
              <a:t>oblik</a:t>
            </a:r>
            <a:r>
              <a:rPr lang="en-US" dirty="0"/>
              <a:t> </a:t>
            </a:r>
            <a:r>
              <a:rPr lang="en-US" dirty="0" err="1"/>
              <a:t>međusobne</a:t>
            </a:r>
            <a:r>
              <a:rPr lang="en-US" dirty="0"/>
              <a:t> </a:t>
            </a:r>
            <a:r>
              <a:rPr lang="en-US" dirty="0" err="1"/>
              <a:t>veze</a:t>
            </a:r>
            <a:r>
              <a:rPr lang="en-US" dirty="0"/>
              <a:t> </a:t>
            </a:r>
            <a:r>
              <a:rPr lang="en-US" dirty="0" err="1"/>
              <a:t>između</a:t>
            </a:r>
            <a:r>
              <a:rPr lang="en-US" dirty="0"/>
              <a:t> </a:t>
            </a:r>
            <a:r>
              <a:rPr lang="en-US" dirty="0" err="1"/>
              <a:t>pojedinih</a:t>
            </a:r>
            <a:r>
              <a:rPr lang="en-US" dirty="0"/>
              <a:t> </a:t>
            </a:r>
            <a:r>
              <a:rPr lang="en-US" dirty="0" err="1"/>
              <a:t>podsistema</a:t>
            </a:r>
            <a:r>
              <a:rPr lang="en-US" dirty="0"/>
              <a:t>, </a:t>
            </a:r>
            <a:r>
              <a:rPr lang="en-US" dirty="0" err="1"/>
              <a:t>unutar</a:t>
            </a:r>
            <a:r>
              <a:rPr lang="en-US" dirty="0"/>
              <a:t> </a:t>
            </a:r>
            <a:r>
              <a:rPr lang="en-US" dirty="0" err="1"/>
              <a:t>sistema</a:t>
            </a:r>
            <a:endParaRPr lang="en-US" dirty="0"/>
          </a:p>
          <a:p>
            <a:endParaRPr lang="en-US" dirty="0"/>
          </a:p>
          <a:p>
            <a:r>
              <a:rPr lang="en-US" dirty="0" err="1"/>
              <a:t>Vrste</a:t>
            </a:r>
            <a:r>
              <a:rPr lang="en-US" dirty="0"/>
              <a:t> </a:t>
            </a:r>
            <a:r>
              <a:rPr lang="en-US" dirty="0" err="1"/>
              <a:t>sprega</a:t>
            </a:r>
            <a:r>
              <a:rPr lang="en-US" dirty="0"/>
              <a:t> </a:t>
            </a:r>
            <a:r>
              <a:rPr lang="en-US" dirty="0" err="1"/>
              <a:t>sistema</a:t>
            </a:r>
            <a:r>
              <a:rPr lang="en-US" dirty="0"/>
              <a:t>:</a:t>
            </a:r>
          </a:p>
          <a:p>
            <a:pPr lvl="1"/>
            <a:r>
              <a:rPr lang="en-US" dirty="0" err="1"/>
              <a:t>Redna</a:t>
            </a:r>
            <a:r>
              <a:rPr lang="en-US" dirty="0"/>
              <a:t> </a:t>
            </a:r>
            <a:r>
              <a:rPr lang="en-US" dirty="0" err="1"/>
              <a:t>sprega</a:t>
            </a:r>
            <a:endParaRPr lang="en-US" dirty="0"/>
          </a:p>
          <a:p>
            <a:pPr lvl="1"/>
            <a:r>
              <a:rPr lang="en-US" dirty="0" err="1"/>
              <a:t>Paralelna</a:t>
            </a:r>
            <a:r>
              <a:rPr lang="en-US" dirty="0"/>
              <a:t> </a:t>
            </a:r>
            <a:r>
              <a:rPr lang="en-US" dirty="0" err="1"/>
              <a:t>sprega</a:t>
            </a:r>
            <a:endParaRPr lang="en-US" dirty="0"/>
          </a:p>
          <a:p>
            <a:pPr lvl="1"/>
            <a:r>
              <a:rPr lang="en-US" dirty="0" err="1"/>
              <a:t>Povratna</a:t>
            </a:r>
            <a:r>
              <a:rPr lang="en-US" dirty="0"/>
              <a:t> </a:t>
            </a:r>
            <a:r>
              <a:rPr lang="en-US" dirty="0" err="1"/>
              <a:t>sprega</a:t>
            </a:r>
            <a:endParaRPr lang="en-US" dirty="0"/>
          </a:p>
        </p:txBody>
      </p:sp>
    </p:spTree>
    <p:extLst>
      <p:ext uri="{BB962C8B-B14F-4D97-AF65-F5344CB8AC3E}">
        <p14:creationId xmlns:p14="http://schemas.microsoft.com/office/powerpoint/2010/main" val="2962249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Redna</a:t>
            </a:r>
            <a:r>
              <a:rPr lang="en-US" dirty="0"/>
              <a:t> </a:t>
            </a:r>
            <a:r>
              <a:rPr lang="en-US" dirty="0" err="1"/>
              <a:t>sprega</a:t>
            </a:r>
            <a:endParaRPr lang="en-US" dirty="0"/>
          </a:p>
        </p:txBody>
      </p:sp>
      <p:pic>
        <p:nvPicPr>
          <p:cNvPr id="4" name="Content Placeholder 3" descr="20141015_141203.jpg"/>
          <p:cNvPicPr>
            <a:picLocks noGrp="1" noChangeAspect="1"/>
          </p:cNvPicPr>
          <p:nvPr>
            <p:ph idx="1"/>
          </p:nvPr>
        </p:nvPicPr>
        <p:blipFill rotWithShape="1">
          <a:blip r:embed="rId2" cstate="print">
            <a:biLevel thresh="25000"/>
            <a:extLst>
              <a:ext uri="{28A0092B-C50C-407E-A947-70E740481C1C}">
                <a14:useLocalDpi xmlns:a14="http://schemas.microsoft.com/office/drawing/2010/main" val="0"/>
              </a:ext>
            </a:extLst>
          </a:blip>
          <a:srcRect l="9059" t="24478" r="8780" b="20167"/>
          <a:stretch/>
        </p:blipFill>
        <p:spPr>
          <a:xfrm>
            <a:off x="782580" y="2770780"/>
            <a:ext cx="6346270" cy="2565536"/>
          </a:xfrm>
        </p:spPr>
      </p:pic>
    </p:spTree>
    <p:extLst>
      <p:ext uri="{BB962C8B-B14F-4D97-AF65-F5344CB8AC3E}">
        <p14:creationId xmlns:p14="http://schemas.microsoft.com/office/powerpoint/2010/main" val="3439347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41015_141211.jpg"/>
          <p:cNvPicPr>
            <a:picLocks noGrp="1" noChangeAspect="1"/>
          </p:cNvPicPr>
          <p:nvPr>
            <p:ph idx="1"/>
          </p:nvPr>
        </p:nvPicPr>
        <p:blipFill rotWithShape="1">
          <a:blip r:embed="rId2" cstate="print">
            <a:biLevel thresh="25000"/>
            <a:extLst>
              <a:ext uri="{28A0092B-C50C-407E-A947-70E740481C1C}">
                <a14:useLocalDpi xmlns:a14="http://schemas.microsoft.com/office/drawing/2010/main" val="0"/>
              </a:ext>
            </a:extLst>
          </a:blip>
          <a:srcRect l="3161" t="21203" r="3670" b="21151"/>
          <a:stretch/>
        </p:blipFill>
        <p:spPr>
          <a:xfrm>
            <a:off x="322477" y="2668158"/>
            <a:ext cx="6772062" cy="2514226"/>
          </a:xfrm>
        </p:spPr>
      </p:pic>
      <p:sp>
        <p:nvSpPr>
          <p:cNvPr id="2" name="Title 1"/>
          <p:cNvSpPr>
            <a:spLocks noGrp="1"/>
          </p:cNvSpPr>
          <p:nvPr>
            <p:ph type="title"/>
          </p:nvPr>
        </p:nvSpPr>
        <p:spPr/>
        <p:txBody>
          <a:bodyPr/>
          <a:lstStyle/>
          <a:p>
            <a:r>
              <a:rPr lang="en-US" dirty="0" err="1"/>
              <a:t>Paralelna</a:t>
            </a:r>
            <a:r>
              <a:rPr lang="en-US" dirty="0"/>
              <a:t> </a:t>
            </a:r>
            <a:r>
              <a:rPr lang="en-US" dirty="0" err="1"/>
              <a:t>sprega</a:t>
            </a:r>
            <a:endParaRPr lang="en-US" dirty="0"/>
          </a:p>
        </p:txBody>
      </p:sp>
      <p:sp>
        <p:nvSpPr>
          <p:cNvPr id="6" name="Rectangle 5">
            <a:extLst>
              <a:ext uri="{FF2B5EF4-FFF2-40B4-BE49-F238E27FC236}">
                <a16:creationId xmlns:a16="http://schemas.microsoft.com/office/drawing/2014/main" id="{F2B48AD9-28C9-8D4D-A5D7-87B6B9584811}"/>
              </a:ext>
            </a:extLst>
          </p:cNvPr>
          <p:cNvSpPr/>
          <p:nvPr/>
        </p:nvSpPr>
        <p:spPr>
          <a:xfrm>
            <a:off x="4314826" y="4325321"/>
            <a:ext cx="242888" cy="3429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AE1432A0-7B6A-A44B-BDFF-8AA507D5337B}"/>
              </a:ext>
            </a:extLst>
          </p:cNvPr>
          <p:cNvCxnSpPr>
            <a:cxnSpLocks/>
          </p:cNvCxnSpPr>
          <p:nvPr/>
        </p:nvCxnSpPr>
        <p:spPr>
          <a:xfrm flipH="1">
            <a:off x="4314826" y="4525347"/>
            <a:ext cx="657224"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24722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Povratna</a:t>
            </a:r>
            <a:r>
              <a:rPr lang="en-US" dirty="0"/>
              <a:t> </a:t>
            </a:r>
            <a:r>
              <a:rPr lang="en-US" dirty="0" err="1"/>
              <a:t>sprega</a:t>
            </a:r>
            <a:endParaRPr lang="en-US" dirty="0"/>
          </a:p>
        </p:txBody>
      </p:sp>
      <p:pic>
        <p:nvPicPr>
          <p:cNvPr id="10" name="Content Placeholder 9" descr="20141015_141218.jpg"/>
          <p:cNvPicPr>
            <a:picLocks noGrp="1" noChangeAspect="1"/>
          </p:cNvPicPr>
          <p:nvPr>
            <p:ph idx="1"/>
          </p:nvPr>
        </p:nvPicPr>
        <p:blipFill rotWithShape="1">
          <a:blip r:embed="rId2" cstate="print">
            <a:biLevel thresh="25000"/>
            <a:extLst>
              <a:ext uri="{28A0092B-C50C-407E-A947-70E740481C1C}">
                <a14:useLocalDpi xmlns:a14="http://schemas.microsoft.com/office/drawing/2010/main" val="0"/>
              </a:ext>
            </a:extLst>
          </a:blip>
          <a:srcRect l="4544" t="21530" r="6092" b="17547"/>
          <a:stretch/>
        </p:blipFill>
        <p:spPr>
          <a:xfrm>
            <a:off x="744093" y="2565537"/>
            <a:ext cx="6638617" cy="2719468"/>
          </a:xfrm>
        </p:spPr>
      </p:pic>
      <p:sp>
        <p:nvSpPr>
          <p:cNvPr id="4" name="Rectangle 3">
            <a:extLst>
              <a:ext uri="{FF2B5EF4-FFF2-40B4-BE49-F238E27FC236}">
                <a16:creationId xmlns:a16="http://schemas.microsoft.com/office/drawing/2014/main" id="{FAE81208-D8AD-8546-94C4-94857E9F49D4}"/>
              </a:ext>
            </a:extLst>
          </p:cNvPr>
          <p:cNvSpPr/>
          <p:nvPr/>
        </p:nvSpPr>
        <p:spPr>
          <a:xfrm>
            <a:off x="3200398" y="4425334"/>
            <a:ext cx="242888" cy="3429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1AD49216-FDB0-EA49-946B-19C9B7664390}"/>
              </a:ext>
            </a:extLst>
          </p:cNvPr>
          <p:cNvCxnSpPr>
            <a:cxnSpLocks/>
          </p:cNvCxnSpPr>
          <p:nvPr/>
        </p:nvCxnSpPr>
        <p:spPr>
          <a:xfrm flipH="1">
            <a:off x="2828934" y="4582496"/>
            <a:ext cx="657224"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12371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Proces</a:t>
            </a:r>
            <a:r>
              <a:rPr lang="en-US" dirty="0"/>
              <a:t> </a:t>
            </a:r>
            <a:r>
              <a:rPr lang="en-US" dirty="0" err="1"/>
              <a:t>sistema</a:t>
            </a:r>
            <a:endParaRPr lang="en-US" dirty="0"/>
          </a:p>
        </p:txBody>
      </p:sp>
      <p:sp>
        <p:nvSpPr>
          <p:cNvPr id="3" name="Content Placeholder 2"/>
          <p:cNvSpPr>
            <a:spLocks noGrp="1"/>
          </p:cNvSpPr>
          <p:nvPr>
            <p:ph idx="1"/>
          </p:nvPr>
        </p:nvSpPr>
        <p:spPr/>
        <p:txBody>
          <a:bodyPr/>
          <a:lstStyle/>
          <a:p>
            <a:r>
              <a:rPr lang="en-US" dirty="0" err="1"/>
              <a:t>Proces</a:t>
            </a:r>
            <a:r>
              <a:rPr lang="en-US" dirty="0"/>
              <a:t> </a:t>
            </a:r>
            <a:r>
              <a:rPr lang="en-US" dirty="0" err="1"/>
              <a:t>sistema</a:t>
            </a:r>
            <a:r>
              <a:rPr lang="en-US" dirty="0"/>
              <a:t> </a:t>
            </a:r>
            <a:r>
              <a:rPr lang="en-US" dirty="0" err="1"/>
              <a:t>predstavlja</a:t>
            </a:r>
            <a:r>
              <a:rPr lang="en-US" dirty="0"/>
              <a:t> </a:t>
            </a:r>
            <a:r>
              <a:rPr lang="en-US" dirty="0" err="1"/>
              <a:t>skup</a:t>
            </a:r>
            <a:r>
              <a:rPr lang="en-US" dirty="0"/>
              <a:t> </a:t>
            </a:r>
            <a:r>
              <a:rPr lang="en-US" dirty="0" err="1"/>
              <a:t>vezanih</a:t>
            </a:r>
            <a:r>
              <a:rPr lang="en-US" dirty="0"/>
              <a:t> </a:t>
            </a:r>
            <a:r>
              <a:rPr lang="en-US" dirty="0" err="1"/>
              <a:t>potencijala</a:t>
            </a:r>
            <a:r>
              <a:rPr lang="en-US" dirty="0"/>
              <a:t> (</a:t>
            </a:r>
            <a:r>
              <a:rPr lang="en-US" dirty="0" err="1"/>
              <a:t>stručni</a:t>
            </a:r>
            <a:r>
              <a:rPr lang="en-US" dirty="0"/>
              <a:t> </a:t>
            </a:r>
            <a:r>
              <a:rPr lang="en-US" dirty="0" err="1"/>
              <a:t>kadar</a:t>
            </a:r>
            <a:r>
              <a:rPr lang="en-US" dirty="0"/>
              <a:t>, </a:t>
            </a:r>
            <a:r>
              <a:rPr lang="en-US" dirty="0" err="1"/>
              <a:t>oprema</a:t>
            </a:r>
            <a:r>
              <a:rPr lang="en-US" dirty="0"/>
              <a:t>, </a:t>
            </a:r>
            <a:r>
              <a:rPr lang="en-US" dirty="0" err="1"/>
              <a:t>tehnologija</a:t>
            </a:r>
            <a:r>
              <a:rPr lang="en-US" dirty="0"/>
              <a:t>, </a:t>
            </a:r>
            <a:r>
              <a:rPr lang="en-US" dirty="0" err="1"/>
              <a:t>metode</a:t>
            </a:r>
            <a:r>
              <a:rPr lang="en-US" dirty="0"/>
              <a:t>) </a:t>
            </a:r>
            <a:r>
              <a:rPr lang="en-US" dirty="0" err="1"/>
              <a:t>i</a:t>
            </a:r>
            <a:r>
              <a:rPr lang="en-US" dirty="0"/>
              <a:t> </a:t>
            </a:r>
            <a:r>
              <a:rPr lang="en-US" dirty="0" err="1"/>
              <a:t>aktivnosti</a:t>
            </a:r>
            <a:r>
              <a:rPr lang="en-US" dirty="0"/>
              <a:t> </a:t>
            </a:r>
            <a:r>
              <a:rPr lang="en-US" dirty="0" err="1"/>
              <a:t>koji</a:t>
            </a:r>
            <a:r>
              <a:rPr lang="en-US" dirty="0"/>
              <a:t> </a:t>
            </a:r>
            <a:r>
              <a:rPr lang="en-US" dirty="0" err="1"/>
              <a:t>pretvaraju</a:t>
            </a:r>
            <a:r>
              <a:rPr lang="en-US" dirty="0"/>
              <a:t> </a:t>
            </a:r>
            <a:r>
              <a:rPr lang="en-US" dirty="0" err="1"/>
              <a:t>ulaze</a:t>
            </a:r>
            <a:r>
              <a:rPr lang="en-US" dirty="0"/>
              <a:t> u </a:t>
            </a:r>
            <a:r>
              <a:rPr lang="en-US" dirty="0" err="1"/>
              <a:t>izlaze</a:t>
            </a:r>
            <a:r>
              <a:rPr lang="en-US" dirty="0"/>
              <a:t> </a:t>
            </a:r>
            <a:r>
              <a:rPr lang="en-US" dirty="0" err="1"/>
              <a:t>sistema</a:t>
            </a:r>
            <a:endParaRPr lang="en-US" dirty="0"/>
          </a:p>
          <a:p>
            <a:endParaRPr lang="en-US" dirty="0"/>
          </a:p>
          <a:p>
            <a:endParaRPr lang="en-US" dirty="0"/>
          </a:p>
        </p:txBody>
      </p:sp>
    </p:spTree>
    <p:extLst>
      <p:ext uri="{BB962C8B-B14F-4D97-AF65-F5344CB8AC3E}">
        <p14:creationId xmlns:p14="http://schemas.microsoft.com/office/powerpoint/2010/main" val="2385089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Sistem</a:t>
            </a:r>
            <a:r>
              <a:rPr lang="en-US" dirty="0"/>
              <a:t> </a:t>
            </a:r>
            <a:r>
              <a:rPr lang="en-US" dirty="0" err="1"/>
              <a:t>upravljanja</a:t>
            </a:r>
            <a:r>
              <a:rPr lang="en-US" dirty="0"/>
              <a:t>	</a:t>
            </a:r>
          </a:p>
        </p:txBody>
      </p:sp>
      <p:sp>
        <p:nvSpPr>
          <p:cNvPr id="3" name="Content Placeholder 2"/>
          <p:cNvSpPr>
            <a:spLocks noGrp="1"/>
          </p:cNvSpPr>
          <p:nvPr>
            <p:ph idx="1"/>
          </p:nvPr>
        </p:nvSpPr>
        <p:spPr/>
        <p:txBody>
          <a:bodyPr/>
          <a:lstStyle/>
          <a:p>
            <a:r>
              <a:rPr lang="en-US" dirty="0" err="1"/>
              <a:t>Sistem</a:t>
            </a:r>
            <a:r>
              <a:rPr lang="en-US" dirty="0"/>
              <a:t> </a:t>
            </a:r>
            <a:r>
              <a:rPr lang="en-US" dirty="0" err="1"/>
              <a:t>upravljanja</a:t>
            </a:r>
            <a:r>
              <a:rPr lang="en-US" dirty="0"/>
              <a:t> </a:t>
            </a:r>
            <a:r>
              <a:rPr lang="en-US" dirty="0" err="1"/>
              <a:t>ima</a:t>
            </a:r>
            <a:r>
              <a:rPr lang="en-US" dirty="0"/>
              <a:t> </a:t>
            </a:r>
            <a:r>
              <a:rPr lang="en-US" dirty="0" err="1"/>
              <a:t>rednu</a:t>
            </a:r>
            <a:r>
              <a:rPr lang="en-US" dirty="0"/>
              <a:t> </a:t>
            </a:r>
            <a:r>
              <a:rPr lang="en-US" dirty="0" err="1"/>
              <a:t>spregu</a:t>
            </a:r>
            <a:r>
              <a:rPr lang="en-US" dirty="0"/>
              <a:t> </a:t>
            </a:r>
            <a:r>
              <a:rPr lang="en-US" dirty="0" err="1"/>
              <a:t>upravljačkog</a:t>
            </a:r>
            <a:r>
              <a:rPr lang="en-US" dirty="0"/>
              <a:t> </a:t>
            </a:r>
            <a:r>
              <a:rPr lang="en-US" dirty="0" err="1"/>
              <a:t>elementa</a:t>
            </a:r>
            <a:r>
              <a:rPr lang="en-US" dirty="0"/>
              <a:t> UE </a:t>
            </a:r>
            <a:r>
              <a:rPr lang="en-US" dirty="0" err="1"/>
              <a:t>i</a:t>
            </a:r>
            <a:r>
              <a:rPr lang="en-US" dirty="0"/>
              <a:t> </a:t>
            </a:r>
            <a:r>
              <a:rPr lang="en-US" dirty="0" err="1"/>
              <a:t>objekta</a:t>
            </a:r>
            <a:r>
              <a:rPr lang="en-US" dirty="0"/>
              <a:t> </a:t>
            </a:r>
            <a:r>
              <a:rPr lang="en-US" dirty="0" err="1"/>
              <a:t>upravljanja</a:t>
            </a:r>
            <a:r>
              <a:rPr lang="en-US" dirty="0"/>
              <a:t> UO</a:t>
            </a:r>
          </a:p>
          <a:p>
            <a:r>
              <a:rPr lang="en-US" dirty="0" err="1"/>
              <a:t>Upravljački</a:t>
            </a:r>
            <a:r>
              <a:rPr lang="en-US" dirty="0"/>
              <a:t> element UE </a:t>
            </a:r>
            <a:r>
              <a:rPr lang="en-US" dirty="0" err="1"/>
              <a:t>ima</a:t>
            </a:r>
            <a:r>
              <a:rPr lang="en-US" dirty="0"/>
              <a:t> </a:t>
            </a:r>
            <a:r>
              <a:rPr lang="en-US" dirty="0" err="1"/>
              <a:t>na</a:t>
            </a:r>
            <a:r>
              <a:rPr lang="en-US" dirty="0"/>
              <a:t> </a:t>
            </a:r>
            <a:r>
              <a:rPr lang="en-US" dirty="0" err="1"/>
              <a:t>izlazu</a:t>
            </a:r>
            <a:r>
              <a:rPr lang="en-US" dirty="0"/>
              <a:t> </a:t>
            </a:r>
            <a:r>
              <a:rPr lang="en-US" dirty="0" err="1"/>
              <a:t>upravljački</a:t>
            </a:r>
            <a:r>
              <a:rPr lang="en-US" dirty="0"/>
              <a:t> </a:t>
            </a:r>
            <a:r>
              <a:rPr lang="en-US" dirty="0" err="1"/>
              <a:t>veličinu</a:t>
            </a:r>
            <a:r>
              <a:rPr lang="en-US" dirty="0"/>
              <a:t> U</a:t>
            </a:r>
          </a:p>
        </p:txBody>
      </p:sp>
      <p:sp>
        <p:nvSpPr>
          <p:cNvPr id="4" name="Rectangle 3"/>
          <p:cNvSpPr/>
          <p:nvPr/>
        </p:nvSpPr>
        <p:spPr>
          <a:xfrm>
            <a:off x="882750" y="4453740"/>
            <a:ext cx="6427421" cy="192689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694241" y="5153674"/>
            <a:ext cx="1147379" cy="5780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UO</a:t>
            </a:r>
          </a:p>
        </p:txBody>
      </p:sp>
      <p:sp>
        <p:nvSpPr>
          <p:cNvPr id="6" name="Right Arrow 5"/>
          <p:cNvSpPr/>
          <p:nvPr/>
        </p:nvSpPr>
        <p:spPr>
          <a:xfrm>
            <a:off x="3634448" y="5442708"/>
            <a:ext cx="1059793" cy="963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5841620" y="5442708"/>
            <a:ext cx="1059793" cy="963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5202243" y="4453741"/>
            <a:ext cx="120921" cy="69993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882195" y="5080561"/>
            <a:ext cx="268421" cy="369332"/>
          </a:xfrm>
          <a:prstGeom prst="rect">
            <a:avLst/>
          </a:prstGeom>
          <a:noFill/>
        </p:spPr>
        <p:txBody>
          <a:bodyPr wrap="square" rtlCol="0">
            <a:spAutoFit/>
          </a:bodyPr>
          <a:lstStyle/>
          <a:p>
            <a:r>
              <a:rPr lang="en-US" dirty="0"/>
              <a:t>U</a:t>
            </a:r>
          </a:p>
        </p:txBody>
      </p:sp>
      <p:sp>
        <p:nvSpPr>
          <p:cNvPr id="11" name="TextBox 10"/>
          <p:cNvSpPr txBox="1"/>
          <p:nvPr/>
        </p:nvSpPr>
        <p:spPr>
          <a:xfrm>
            <a:off x="6154073" y="5080561"/>
            <a:ext cx="268421" cy="369332"/>
          </a:xfrm>
          <a:prstGeom prst="rect">
            <a:avLst/>
          </a:prstGeom>
          <a:noFill/>
        </p:spPr>
        <p:txBody>
          <a:bodyPr wrap="square" rtlCol="0">
            <a:spAutoFit/>
          </a:bodyPr>
          <a:lstStyle/>
          <a:p>
            <a:r>
              <a:rPr lang="en-US" dirty="0"/>
              <a:t>Y</a:t>
            </a:r>
          </a:p>
        </p:txBody>
      </p:sp>
      <p:sp>
        <p:nvSpPr>
          <p:cNvPr id="12" name="TextBox 11"/>
          <p:cNvSpPr txBox="1"/>
          <p:nvPr/>
        </p:nvSpPr>
        <p:spPr>
          <a:xfrm>
            <a:off x="5323164" y="4636915"/>
            <a:ext cx="268421" cy="369332"/>
          </a:xfrm>
          <a:prstGeom prst="rect">
            <a:avLst/>
          </a:prstGeom>
          <a:noFill/>
        </p:spPr>
        <p:txBody>
          <a:bodyPr wrap="square" rtlCol="0">
            <a:spAutoFit/>
          </a:bodyPr>
          <a:lstStyle/>
          <a:p>
            <a:r>
              <a:rPr lang="en-US" dirty="0"/>
              <a:t>Z</a:t>
            </a:r>
          </a:p>
        </p:txBody>
      </p:sp>
      <p:sp>
        <p:nvSpPr>
          <p:cNvPr id="13" name="Rectangle 12"/>
          <p:cNvSpPr/>
          <p:nvPr/>
        </p:nvSpPr>
        <p:spPr>
          <a:xfrm>
            <a:off x="2487069" y="5160858"/>
            <a:ext cx="1147379" cy="5780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UE</a:t>
            </a:r>
          </a:p>
        </p:txBody>
      </p:sp>
      <p:sp>
        <p:nvSpPr>
          <p:cNvPr id="14" name="Right Arrow 13"/>
          <p:cNvSpPr/>
          <p:nvPr/>
        </p:nvSpPr>
        <p:spPr>
          <a:xfrm>
            <a:off x="1427276" y="5394535"/>
            <a:ext cx="1059793" cy="963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699684" y="5060142"/>
            <a:ext cx="268421" cy="369332"/>
          </a:xfrm>
          <a:prstGeom prst="rect">
            <a:avLst/>
          </a:prstGeom>
          <a:noFill/>
        </p:spPr>
        <p:txBody>
          <a:bodyPr wrap="square" rtlCol="0">
            <a:spAutoFit/>
          </a:bodyPr>
          <a:lstStyle/>
          <a:p>
            <a:r>
              <a:rPr lang="en-US" dirty="0"/>
              <a:t>X</a:t>
            </a:r>
          </a:p>
        </p:txBody>
      </p:sp>
      <p:cxnSp>
        <p:nvCxnSpPr>
          <p:cNvPr id="22" name="Straight Connector 21"/>
          <p:cNvCxnSpPr/>
          <p:nvPr/>
        </p:nvCxnSpPr>
        <p:spPr>
          <a:xfrm flipV="1">
            <a:off x="2014752" y="4756777"/>
            <a:ext cx="3187491"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2014752" y="4756778"/>
            <a:ext cx="0" cy="6726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2014752" y="5490880"/>
            <a:ext cx="0" cy="4734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968105" y="5964330"/>
            <a:ext cx="435421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6322324" y="5490880"/>
            <a:ext cx="0" cy="473450"/>
          </a:xfrm>
          <a:prstGeom prst="line">
            <a:avLst/>
          </a:prstGeom>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043845" y="5941497"/>
            <a:ext cx="495657" cy="369332"/>
          </a:xfrm>
          <a:prstGeom prst="rect">
            <a:avLst/>
          </a:prstGeom>
          <a:noFill/>
        </p:spPr>
        <p:txBody>
          <a:bodyPr wrap="square" rtlCol="0">
            <a:spAutoFit/>
          </a:bodyPr>
          <a:lstStyle/>
          <a:p>
            <a:r>
              <a:rPr lang="en-US" dirty="0"/>
              <a:t>SU</a:t>
            </a:r>
          </a:p>
        </p:txBody>
      </p:sp>
    </p:spTree>
    <p:extLst>
      <p:ext uri="{BB962C8B-B14F-4D97-AF65-F5344CB8AC3E}">
        <p14:creationId xmlns:p14="http://schemas.microsoft.com/office/powerpoint/2010/main" val="1629402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Industrijski</a:t>
            </a:r>
            <a:r>
              <a:rPr lang="en-US" dirty="0"/>
              <a:t> </a:t>
            </a:r>
            <a:r>
              <a:rPr lang="en-US" dirty="0" err="1"/>
              <a:t>sistemi</a:t>
            </a:r>
            <a:endParaRPr lang="en-US" dirty="0"/>
          </a:p>
        </p:txBody>
      </p:sp>
      <p:sp>
        <p:nvSpPr>
          <p:cNvPr id="5" name="Text Placeholder 4"/>
          <p:cNvSpPr>
            <a:spLocks noGrp="1"/>
          </p:cNvSpPr>
          <p:nvPr>
            <p:ph type="body" idx="1"/>
          </p:nvPr>
        </p:nvSpPr>
        <p:spPr/>
        <p:txBody>
          <a:bodyPr/>
          <a:lstStyle/>
          <a:p>
            <a:r>
              <a:rPr lang="en-US" dirty="0" err="1"/>
              <a:t>Poslovni</a:t>
            </a:r>
            <a:r>
              <a:rPr lang="en-US" dirty="0"/>
              <a:t> </a:t>
            </a:r>
            <a:r>
              <a:rPr lang="en-US" dirty="0" err="1"/>
              <a:t>sistem</a:t>
            </a:r>
            <a:endParaRPr lang="en-US" dirty="0"/>
          </a:p>
        </p:txBody>
      </p:sp>
    </p:spTree>
    <p:extLst>
      <p:ext uri="{BB962C8B-B14F-4D97-AF65-F5344CB8AC3E}">
        <p14:creationId xmlns:p14="http://schemas.microsoft.com/office/powerpoint/2010/main" val="3893343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Radni</a:t>
            </a:r>
            <a:r>
              <a:rPr lang="en-US" dirty="0"/>
              <a:t> </a:t>
            </a:r>
            <a:r>
              <a:rPr lang="en-US" dirty="0" err="1"/>
              <a:t>sistem</a:t>
            </a:r>
            <a:endParaRPr lang="en-US" dirty="0"/>
          </a:p>
        </p:txBody>
      </p:sp>
      <p:sp>
        <p:nvSpPr>
          <p:cNvPr id="5" name="Content Placeholder 4"/>
          <p:cNvSpPr>
            <a:spLocks noGrp="1"/>
          </p:cNvSpPr>
          <p:nvPr>
            <p:ph idx="1"/>
          </p:nvPr>
        </p:nvSpPr>
        <p:spPr/>
        <p:txBody>
          <a:bodyPr/>
          <a:lstStyle/>
          <a:p>
            <a:r>
              <a:rPr lang="en-US" dirty="0" err="1"/>
              <a:t>Najniži</a:t>
            </a:r>
            <a:r>
              <a:rPr lang="en-US" dirty="0"/>
              <a:t> </a:t>
            </a:r>
            <a:r>
              <a:rPr lang="en-US" dirty="0" err="1"/>
              <a:t>nivo</a:t>
            </a:r>
            <a:r>
              <a:rPr lang="en-US" dirty="0"/>
              <a:t> </a:t>
            </a:r>
            <a:r>
              <a:rPr lang="en-US" dirty="0" err="1"/>
              <a:t>među</a:t>
            </a:r>
            <a:r>
              <a:rPr lang="en-US" dirty="0"/>
              <a:t> </a:t>
            </a:r>
            <a:r>
              <a:rPr lang="en-US" dirty="0" err="1"/>
              <a:t>industrijskim</a:t>
            </a:r>
            <a:r>
              <a:rPr lang="en-US" dirty="0"/>
              <a:t> </a:t>
            </a:r>
            <a:r>
              <a:rPr lang="en-US" dirty="0" err="1"/>
              <a:t>sistemima</a:t>
            </a:r>
            <a:endParaRPr lang="en-US" dirty="0"/>
          </a:p>
          <a:p>
            <a:endParaRPr lang="en-US" dirty="0"/>
          </a:p>
          <a:p>
            <a:r>
              <a:rPr lang="en-US" dirty="0" err="1"/>
              <a:t>Sastoji</a:t>
            </a:r>
            <a:r>
              <a:rPr lang="en-US" dirty="0"/>
              <a:t> se od:	</a:t>
            </a:r>
          </a:p>
          <a:p>
            <a:pPr lvl="1"/>
            <a:r>
              <a:rPr lang="en-US" dirty="0"/>
              <a:t>RP – </a:t>
            </a:r>
            <a:r>
              <a:rPr lang="en-US" dirty="0" err="1"/>
              <a:t>radni</a:t>
            </a:r>
            <a:r>
              <a:rPr lang="en-US" dirty="0"/>
              <a:t> </a:t>
            </a:r>
            <a:r>
              <a:rPr lang="en-US" dirty="0" err="1"/>
              <a:t>predmet</a:t>
            </a:r>
            <a:r>
              <a:rPr lang="en-US" dirty="0"/>
              <a:t> </a:t>
            </a:r>
            <a:r>
              <a:rPr lang="en-US" dirty="0" err="1"/>
              <a:t>sistema</a:t>
            </a:r>
            <a:endParaRPr lang="en-US" dirty="0"/>
          </a:p>
          <a:p>
            <a:pPr lvl="1"/>
            <a:r>
              <a:rPr lang="en-US" dirty="0"/>
              <a:t>A – </a:t>
            </a:r>
            <a:r>
              <a:rPr lang="en-US" dirty="0" err="1"/>
              <a:t>alat</a:t>
            </a:r>
            <a:r>
              <a:rPr lang="en-US" dirty="0"/>
              <a:t> </a:t>
            </a:r>
            <a:r>
              <a:rPr lang="en-US" dirty="0" err="1"/>
              <a:t>za</a:t>
            </a:r>
            <a:r>
              <a:rPr lang="en-US" dirty="0"/>
              <a:t> rad </a:t>
            </a:r>
            <a:r>
              <a:rPr lang="en-US" dirty="0" err="1"/>
              <a:t>na</a:t>
            </a:r>
            <a:r>
              <a:rPr lang="en-US" dirty="0"/>
              <a:t> </a:t>
            </a:r>
            <a:r>
              <a:rPr lang="en-US" dirty="0" err="1"/>
              <a:t>predmetu</a:t>
            </a:r>
            <a:endParaRPr lang="en-US" dirty="0"/>
          </a:p>
          <a:p>
            <a:pPr lvl="1"/>
            <a:r>
              <a:rPr lang="en-US" dirty="0"/>
              <a:t>PP – </a:t>
            </a:r>
            <a:r>
              <a:rPr lang="en-US" dirty="0" err="1"/>
              <a:t>pomoćni</a:t>
            </a:r>
            <a:r>
              <a:rPr lang="en-US" dirty="0"/>
              <a:t> </a:t>
            </a:r>
            <a:r>
              <a:rPr lang="en-US" dirty="0" err="1"/>
              <a:t>pribor</a:t>
            </a:r>
            <a:r>
              <a:rPr lang="en-US" dirty="0"/>
              <a:t> </a:t>
            </a:r>
            <a:r>
              <a:rPr lang="en-US" dirty="0" err="1"/>
              <a:t>za</a:t>
            </a:r>
            <a:r>
              <a:rPr lang="en-US" dirty="0"/>
              <a:t> rad </a:t>
            </a:r>
            <a:r>
              <a:rPr lang="en-US" dirty="0" err="1"/>
              <a:t>sa</a:t>
            </a:r>
            <a:r>
              <a:rPr lang="en-US" dirty="0"/>
              <a:t> </a:t>
            </a:r>
            <a:r>
              <a:rPr lang="en-US" dirty="0" err="1"/>
              <a:t>alatom</a:t>
            </a:r>
            <a:r>
              <a:rPr lang="en-US" dirty="0"/>
              <a:t> A </a:t>
            </a:r>
            <a:r>
              <a:rPr lang="en-US" dirty="0" err="1"/>
              <a:t>na</a:t>
            </a:r>
            <a:r>
              <a:rPr lang="en-US" dirty="0"/>
              <a:t> </a:t>
            </a:r>
            <a:r>
              <a:rPr lang="en-US" dirty="0" err="1"/>
              <a:t>predmetu</a:t>
            </a:r>
            <a:endParaRPr lang="en-US" dirty="0"/>
          </a:p>
          <a:p>
            <a:pPr lvl="1"/>
            <a:r>
              <a:rPr lang="en-US" dirty="0"/>
              <a:t>RM – </a:t>
            </a:r>
            <a:r>
              <a:rPr lang="en-US" dirty="0" err="1"/>
              <a:t>radna</a:t>
            </a:r>
            <a:r>
              <a:rPr lang="en-US" dirty="0"/>
              <a:t> </a:t>
            </a:r>
            <a:r>
              <a:rPr lang="en-US" dirty="0" err="1"/>
              <a:t>mašina</a:t>
            </a:r>
            <a:r>
              <a:rPr lang="en-US" dirty="0"/>
              <a:t> u </a:t>
            </a:r>
            <a:r>
              <a:rPr lang="en-US" dirty="0" err="1"/>
              <a:t>sistemi</a:t>
            </a:r>
            <a:endParaRPr lang="en-US" dirty="0"/>
          </a:p>
          <a:p>
            <a:pPr lvl="1"/>
            <a:r>
              <a:rPr lang="en-US" dirty="0"/>
              <a:t>UR – </a:t>
            </a:r>
            <a:r>
              <a:rPr lang="en-US" dirty="0" err="1"/>
              <a:t>upravljanje</a:t>
            </a:r>
            <a:r>
              <a:rPr lang="en-US" dirty="0"/>
              <a:t> </a:t>
            </a:r>
            <a:r>
              <a:rPr lang="en-US" dirty="0" err="1"/>
              <a:t>radnim</a:t>
            </a:r>
            <a:r>
              <a:rPr lang="en-US" dirty="0"/>
              <a:t> </a:t>
            </a:r>
            <a:r>
              <a:rPr lang="en-US" dirty="0" err="1"/>
              <a:t>procesom</a:t>
            </a:r>
            <a:endParaRPr lang="en-US" dirty="0"/>
          </a:p>
        </p:txBody>
      </p:sp>
    </p:spTree>
    <p:extLst>
      <p:ext uri="{BB962C8B-B14F-4D97-AF65-F5344CB8AC3E}">
        <p14:creationId xmlns:p14="http://schemas.microsoft.com/office/powerpoint/2010/main" val="455554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a:t>
            </a:r>
          </a:p>
        </p:txBody>
      </p:sp>
      <p:sp>
        <p:nvSpPr>
          <p:cNvPr id="3" name="Content Placeholder 2"/>
          <p:cNvSpPr>
            <a:spLocks noGrp="1"/>
          </p:cNvSpPr>
          <p:nvPr>
            <p:ph idx="1"/>
          </p:nvPr>
        </p:nvSpPr>
        <p:spPr/>
        <p:txBody>
          <a:bodyPr/>
          <a:lstStyle/>
          <a:p>
            <a:r>
              <a:rPr lang="sr-Latn-CS" dirty="0">
                <a:latin typeface="Century Schoolbook" charset="0"/>
              </a:rPr>
              <a:t>Sve što je organizovano, što je živo, mora da posjeduje neki nivo organizovanosti – reda</a:t>
            </a:r>
          </a:p>
          <a:p>
            <a:endParaRPr lang="sr-Latn-CS" dirty="0">
              <a:latin typeface="Century Schoolbook" charset="0"/>
            </a:endParaRPr>
          </a:p>
          <a:p>
            <a:r>
              <a:rPr lang="sr-Latn-CS" dirty="0">
                <a:latin typeface="Century Schoolbook" charset="0"/>
              </a:rPr>
              <a:t>Red je neophodan da bi mogao da se obavi neki rad.</a:t>
            </a:r>
            <a:endParaRPr lang="en-US" dirty="0">
              <a:latin typeface="Century Schoolbook" charset="0"/>
            </a:endParaRPr>
          </a:p>
          <a:p>
            <a:endParaRPr lang="en-US" dirty="0"/>
          </a:p>
        </p:txBody>
      </p:sp>
    </p:spTree>
    <p:extLst>
      <p:ext uri="{BB962C8B-B14F-4D97-AF65-F5344CB8AC3E}">
        <p14:creationId xmlns:p14="http://schemas.microsoft.com/office/powerpoint/2010/main" val="1518072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Radni</a:t>
            </a:r>
            <a:r>
              <a:rPr lang="en-US" dirty="0"/>
              <a:t> </a:t>
            </a:r>
            <a:r>
              <a:rPr lang="en-US" dirty="0" err="1"/>
              <a:t>sistem</a:t>
            </a:r>
            <a:endParaRPr lang="en-US" dirty="0"/>
          </a:p>
        </p:txBody>
      </p:sp>
      <p:pic>
        <p:nvPicPr>
          <p:cNvPr id="8" name="Content Placeholder 7" descr="20141015_144248.jpg"/>
          <p:cNvPicPr>
            <a:picLocks noGrp="1" noChangeAspect="1"/>
          </p:cNvPicPr>
          <p:nvPr>
            <p:ph idx="1"/>
          </p:nvPr>
        </p:nvPicPr>
        <p:blipFill rotWithShape="1">
          <a:blip r:embed="rId2" cstate="print">
            <a:biLevel thresh="25000"/>
            <a:extLst>
              <a:ext uri="{28A0092B-C50C-407E-A947-70E740481C1C}">
                <a14:useLocalDpi xmlns:a14="http://schemas.microsoft.com/office/drawing/2010/main" val="0"/>
              </a:ext>
            </a:extLst>
          </a:blip>
          <a:srcRect l="142" t="21203" r="2884" b="18530"/>
          <a:stretch/>
        </p:blipFill>
        <p:spPr>
          <a:xfrm>
            <a:off x="457199" y="2152338"/>
            <a:ext cx="6914222" cy="2578364"/>
          </a:xfrm>
        </p:spPr>
      </p:pic>
      <p:sp>
        <p:nvSpPr>
          <p:cNvPr id="5" name="Rectangle 4">
            <a:extLst>
              <a:ext uri="{FF2B5EF4-FFF2-40B4-BE49-F238E27FC236}">
                <a16:creationId xmlns:a16="http://schemas.microsoft.com/office/drawing/2014/main" id="{F6C60692-B6AD-E444-9041-60F30CADCF65}"/>
              </a:ext>
            </a:extLst>
          </p:cNvPr>
          <p:cNvSpPr/>
          <p:nvPr/>
        </p:nvSpPr>
        <p:spPr>
          <a:xfrm>
            <a:off x="785812" y="5032234"/>
            <a:ext cx="4572000" cy="1754326"/>
          </a:xfrm>
          <a:prstGeom prst="rect">
            <a:avLst/>
          </a:prstGeom>
        </p:spPr>
        <p:txBody>
          <a:bodyPr>
            <a:spAutoFit/>
          </a:bodyPr>
          <a:lstStyle/>
          <a:p>
            <a:pPr lvl="1"/>
            <a:r>
              <a:rPr lang="en-US" dirty="0"/>
              <a:t>RP – </a:t>
            </a:r>
            <a:r>
              <a:rPr lang="en-US" dirty="0" err="1"/>
              <a:t>radni</a:t>
            </a:r>
            <a:r>
              <a:rPr lang="en-US" dirty="0"/>
              <a:t> </a:t>
            </a:r>
            <a:r>
              <a:rPr lang="en-US" dirty="0" err="1"/>
              <a:t>predmet</a:t>
            </a:r>
            <a:r>
              <a:rPr lang="en-US" dirty="0"/>
              <a:t> </a:t>
            </a:r>
            <a:r>
              <a:rPr lang="en-US" dirty="0" err="1"/>
              <a:t>sistema</a:t>
            </a:r>
            <a:endParaRPr lang="en-US" dirty="0"/>
          </a:p>
          <a:p>
            <a:pPr lvl="1"/>
            <a:r>
              <a:rPr lang="en-US" dirty="0"/>
              <a:t>A – </a:t>
            </a:r>
            <a:r>
              <a:rPr lang="en-US" dirty="0" err="1"/>
              <a:t>alat</a:t>
            </a:r>
            <a:r>
              <a:rPr lang="en-US" dirty="0"/>
              <a:t> </a:t>
            </a:r>
            <a:r>
              <a:rPr lang="en-US" dirty="0" err="1"/>
              <a:t>za</a:t>
            </a:r>
            <a:r>
              <a:rPr lang="en-US" dirty="0"/>
              <a:t> rad </a:t>
            </a:r>
            <a:r>
              <a:rPr lang="en-US" dirty="0" err="1"/>
              <a:t>na</a:t>
            </a:r>
            <a:r>
              <a:rPr lang="en-US" dirty="0"/>
              <a:t> </a:t>
            </a:r>
            <a:r>
              <a:rPr lang="en-US" dirty="0" err="1"/>
              <a:t>predmetu</a:t>
            </a:r>
            <a:endParaRPr lang="en-US" dirty="0"/>
          </a:p>
          <a:p>
            <a:pPr lvl="1"/>
            <a:r>
              <a:rPr lang="en-US" dirty="0"/>
              <a:t>PP – </a:t>
            </a:r>
            <a:r>
              <a:rPr lang="en-US" dirty="0" err="1"/>
              <a:t>pomoćni</a:t>
            </a:r>
            <a:r>
              <a:rPr lang="en-US" dirty="0"/>
              <a:t> </a:t>
            </a:r>
            <a:r>
              <a:rPr lang="en-US" dirty="0" err="1"/>
              <a:t>pribor</a:t>
            </a:r>
            <a:r>
              <a:rPr lang="en-US" dirty="0"/>
              <a:t> </a:t>
            </a:r>
            <a:r>
              <a:rPr lang="en-US" dirty="0" err="1"/>
              <a:t>za</a:t>
            </a:r>
            <a:r>
              <a:rPr lang="en-US" dirty="0"/>
              <a:t> rad </a:t>
            </a:r>
            <a:r>
              <a:rPr lang="en-US" dirty="0" err="1"/>
              <a:t>sa</a:t>
            </a:r>
            <a:r>
              <a:rPr lang="en-US" dirty="0"/>
              <a:t> </a:t>
            </a:r>
            <a:r>
              <a:rPr lang="en-US" dirty="0" err="1"/>
              <a:t>alatom</a:t>
            </a:r>
            <a:r>
              <a:rPr lang="en-US" dirty="0"/>
              <a:t> A </a:t>
            </a:r>
            <a:r>
              <a:rPr lang="en-US" dirty="0" err="1"/>
              <a:t>na</a:t>
            </a:r>
            <a:r>
              <a:rPr lang="en-US" dirty="0"/>
              <a:t> </a:t>
            </a:r>
            <a:r>
              <a:rPr lang="en-US" dirty="0" err="1"/>
              <a:t>predmetu</a:t>
            </a:r>
            <a:endParaRPr lang="en-US" dirty="0"/>
          </a:p>
          <a:p>
            <a:pPr lvl="1"/>
            <a:r>
              <a:rPr lang="en-US" dirty="0"/>
              <a:t>RM – </a:t>
            </a:r>
            <a:r>
              <a:rPr lang="en-US" dirty="0" err="1"/>
              <a:t>radna</a:t>
            </a:r>
            <a:r>
              <a:rPr lang="en-US" dirty="0"/>
              <a:t> </a:t>
            </a:r>
            <a:r>
              <a:rPr lang="en-US" dirty="0" err="1"/>
              <a:t>mašuna</a:t>
            </a:r>
            <a:r>
              <a:rPr lang="en-US" dirty="0"/>
              <a:t> u </a:t>
            </a:r>
            <a:r>
              <a:rPr lang="en-US" dirty="0" err="1"/>
              <a:t>sistemi</a:t>
            </a:r>
            <a:endParaRPr lang="en-US" dirty="0"/>
          </a:p>
          <a:p>
            <a:pPr lvl="1"/>
            <a:r>
              <a:rPr lang="en-US" dirty="0"/>
              <a:t>UR – </a:t>
            </a:r>
            <a:r>
              <a:rPr lang="en-US" dirty="0" err="1"/>
              <a:t>upravljanje</a:t>
            </a:r>
            <a:r>
              <a:rPr lang="en-US" dirty="0"/>
              <a:t> </a:t>
            </a:r>
            <a:r>
              <a:rPr lang="en-US" dirty="0" err="1"/>
              <a:t>radnim</a:t>
            </a:r>
            <a:r>
              <a:rPr lang="en-US" dirty="0"/>
              <a:t> </a:t>
            </a:r>
            <a:r>
              <a:rPr lang="en-US" dirty="0" err="1"/>
              <a:t>procesom</a:t>
            </a:r>
            <a:endParaRPr lang="en-US" dirty="0"/>
          </a:p>
        </p:txBody>
      </p:sp>
    </p:spTree>
    <p:extLst>
      <p:ext uri="{BB962C8B-B14F-4D97-AF65-F5344CB8AC3E}">
        <p14:creationId xmlns:p14="http://schemas.microsoft.com/office/powerpoint/2010/main" val="3343177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Proizvodni</a:t>
            </a:r>
            <a:r>
              <a:rPr lang="en-US" dirty="0"/>
              <a:t> </a:t>
            </a:r>
            <a:r>
              <a:rPr lang="en-US" dirty="0" err="1"/>
              <a:t>sistem</a:t>
            </a:r>
            <a:endParaRPr lang="en-US" dirty="0"/>
          </a:p>
        </p:txBody>
      </p:sp>
      <p:pic>
        <p:nvPicPr>
          <p:cNvPr id="4" name="Content Placeholder 3" descr="20141015_144412.jpg"/>
          <p:cNvPicPr>
            <a:picLocks noGrp="1" noChangeAspect="1"/>
          </p:cNvPicPr>
          <p:nvPr>
            <p:ph idx="1"/>
          </p:nvPr>
        </p:nvPicPr>
        <p:blipFill rotWithShape="1">
          <a:blip r:embed="rId2" cstate="print">
            <a:biLevel thresh="25000"/>
            <a:extLst>
              <a:ext uri="{28A0092B-C50C-407E-A947-70E740481C1C}">
                <a14:useLocalDpi xmlns:a14="http://schemas.microsoft.com/office/drawing/2010/main" val="0"/>
              </a:ext>
            </a:extLst>
          </a:blip>
          <a:srcRect l="12007" r="142" b="8376"/>
          <a:stretch/>
        </p:blipFill>
        <p:spPr>
          <a:xfrm>
            <a:off x="769751" y="2209800"/>
            <a:ext cx="6512902" cy="4075765"/>
          </a:xfrm>
        </p:spPr>
      </p:pic>
    </p:spTree>
    <p:extLst>
      <p:ext uri="{BB962C8B-B14F-4D97-AF65-F5344CB8AC3E}">
        <p14:creationId xmlns:p14="http://schemas.microsoft.com/office/powerpoint/2010/main" val="4010244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Proizvodni</a:t>
            </a:r>
            <a:r>
              <a:rPr lang="en-US" dirty="0"/>
              <a:t> </a:t>
            </a:r>
            <a:r>
              <a:rPr lang="en-US" dirty="0" err="1"/>
              <a:t>sistem</a:t>
            </a:r>
            <a:endParaRPr lang="en-US" dirty="0"/>
          </a:p>
        </p:txBody>
      </p:sp>
      <p:pic>
        <p:nvPicPr>
          <p:cNvPr id="4" name="Content Placeholder 3" descr="20141015_144402.jpg"/>
          <p:cNvPicPr>
            <a:picLocks noGrp="1" noChangeAspect="1"/>
          </p:cNvPicPr>
          <p:nvPr>
            <p:ph idx="1"/>
          </p:nvPr>
        </p:nvPicPr>
        <p:blipFill rotWithShape="1">
          <a:blip r:embed="rId2" cstate="print">
            <a:biLevel thresh="25000"/>
            <a:extLst>
              <a:ext uri="{28A0092B-C50C-407E-A947-70E740481C1C}">
                <a14:useLocalDpi xmlns:a14="http://schemas.microsoft.com/office/drawing/2010/main" val="0"/>
              </a:ext>
            </a:extLst>
          </a:blip>
          <a:srcRect l="6172" t="26443" r="5700" b="15255"/>
          <a:stretch/>
        </p:blipFill>
        <p:spPr>
          <a:xfrm>
            <a:off x="688126" y="2642503"/>
            <a:ext cx="6656952" cy="2642502"/>
          </a:xfrm>
        </p:spPr>
      </p:pic>
    </p:spTree>
    <p:extLst>
      <p:ext uri="{BB962C8B-B14F-4D97-AF65-F5344CB8AC3E}">
        <p14:creationId xmlns:p14="http://schemas.microsoft.com/office/powerpoint/2010/main" val="1202955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Poslovni</a:t>
            </a:r>
            <a:r>
              <a:rPr lang="en-US" dirty="0"/>
              <a:t> </a:t>
            </a:r>
            <a:r>
              <a:rPr lang="en-US" dirty="0" err="1"/>
              <a:t>sistem</a:t>
            </a:r>
            <a:endParaRPr lang="en-US" dirty="0"/>
          </a:p>
        </p:txBody>
      </p:sp>
      <p:sp>
        <p:nvSpPr>
          <p:cNvPr id="3" name="Content Placeholder 2"/>
          <p:cNvSpPr>
            <a:spLocks noGrp="1"/>
          </p:cNvSpPr>
          <p:nvPr>
            <p:ph idx="1"/>
          </p:nvPr>
        </p:nvSpPr>
        <p:spPr>
          <a:xfrm>
            <a:off x="457199" y="2209800"/>
            <a:ext cx="7445578" cy="4396457"/>
          </a:xfrm>
        </p:spPr>
        <p:txBody>
          <a:bodyPr>
            <a:normAutofit fontScale="70000" lnSpcReduction="20000"/>
          </a:bodyPr>
          <a:lstStyle/>
          <a:p>
            <a:pPr>
              <a:lnSpc>
                <a:spcPct val="80000"/>
              </a:lnSpc>
              <a:spcBef>
                <a:spcPts val="600"/>
              </a:spcBef>
              <a:buNone/>
            </a:pPr>
            <a:r>
              <a:rPr lang="en-US" sz="2300" dirty="0" err="1">
                <a:latin typeface="Century Schoolbook" charset="0"/>
              </a:rPr>
              <a:t>Npr</a:t>
            </a:r>
            <a:r>
              <a:rPr lang="en-US" sz="2300" dirty="0">
                <a:latin typeface="Century Schoolbook" charset="0"/>
              </a:rPr>
              <a:t>. u </a:t>
            </a:r>
            <a:r>
              <a:rPr lang="en-US" sz="2300" dirty="0" err="1">
                <a:latin typeface="Century Schoolbook" charset="0"/>
              </a:rPr>
              <a:t>poslovnom</a:t>
            </a:r>
            <a:r>
              <a:rPr lang="en-US" sz="2300" dirty="0">
                <a:latin typeface="Century Schoolbook" charset="0"/>
              </a:rPr>
              <a:t> </a:t>
            </a:r>
            <a:r>
              <a:rPr lang="en-US" sz="2300" dirty="0" err="1">
                <a:latin typeface="Century Schoolbook" charset="0"/>
              </a:rPr>
              <a:t>sistemu</a:t>
            </a:r>
            <a:r>
              <a:rPr lang="en-US" sz="2300" dirty="0">
                <a:latin typeface="Century Schoolbook" charset="0"/>
              </a:rPr>
              <a:t> </a:t>
            </a:r>
            <a:r>
              <a:rPr lang="en-US" sz="2300" dirty="0" err="1">
                <a:latin typeface="Century Schoolbook" charset="0"/>
              </a:rPr>
              <a:t>fabrike</a:t>
            </a:r>
            <a:r>
              <a:rPr lang="en-US" sz="2300" dirty="0">
                <a:latin typeface="Century Schoolbook" charset="0"/>
              </a:rPr>
              <a:t> </a:t>
            </a:r>
            <a:r>
              <a:rPr lang="en-US" sz="2300" dirty="0" err="1">
                <a:latin typeface="Century Schoolbook" charset="0"/>
              </a:rPr>
              <a:t>mogu</a:t>
            </a:r>
            <a:r>
              <a:rPr lang="en-US" sz="2300" dirty="0">
                <a:latin typeface="Century Schoolbook" charset="0"/>
              </a:rPr>
              <a:t> </a:t>
            </a:r>
            <a:r>
              <a:rPr lang="en-US" sz="2300" dirty="0" err="1">
                <a:latin typeface="Century Schoolbook" charset="0"/>
              </a:rPr>
              <a:t>postojati</a:t>
            </a:r>
            <a:r>
              <a:rPr lang="en-US" sz="2300" dirty="0">
                <a:latin typeface="Century Schoolbook" charset="0"/>
              </a:rPr>
              <a:t> </a:t>
            </a:r>
            <a:r>
              <a:rPr lang="en-US" sz="2300" dirty="0" err="1">
                <a:latin typeface="Century Schoolbook" charset="0"/>
              </a:rPr>
              <a:t>slijedeći</a:t>
            </a:r>
            <a:r>
              <a:rPr lang="en-US" sz="2300" dirty="0">
                <a:latin typeface="Century Schoolbook" charset="0"/>
              </a:rPr>
              <a:t> </a:t>
            </a:r>
            <a:r>
              <a:rPr lang="en-US" sz="2300" dirty="0" err="1">
                <a:latin typeface="Century Schoolbook" charset="0"/>
              </a:rPr>
              <a:t>podsistemi</a:t>
            </a:r>
            <a:r>
              <a:rPr lang="en-US" sz="2300" dirty="0">
                <a:latin typeface="Century Schoolbook" charset="0"/>
              </a:rPr>
              <a:t>:</a:t>
            </a:r>
          </a:p>
          <a:p>
            <a:pPr>
              <a:lnSpc>
                <a:spcPct val="80000"/>
              </a:lnSpc>
              <a:spcBef>
                <a:spcPts val="600"/>
              </a:spcBef>
              <a:buNone/>
            </a:pP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IT- </a:t>
            </a:r>
            <a:r>
              <a:rPr lang="en-US" sz="2300" dirty="0" err="1">
                <a:latin typeface="Century Schoolbook" charset="0"/>
              </a:rPr>
              <a:t>Istraživanje</a:t>
            </a:r>
            <a:r>
              <a:rPr lang="en-US" sz="2300" dirty="0">
                <a:latin typeface="Century Schoolbook" charset="0"/>
              </a:rPr>
              <a:t> </a:t>
            </a:r>
            <a:r>
              <a:rPr lang="en-US" sz="2300" dirty="0" err="1">
                <a:latin typeface="Century Schoolbook" charset="0"/>
              </a:rPr>
              <a:t>tržišnih</a:t>
            </a:r>
            <a:r>
              <a:rPr lang="en-US" sz="2300" dirty="0">
                <a:latin typeface="Century Schoolbook" charset="0"/>
              </a:rPr>
              <a:t> </a:t>
            </a:r>
            <a:r>
              <a:rPr lang="en-US" sz="2300" dirty="0" err="1">
                <a:latin typeface="Century Schoolbook" charset="0"/>
              </a:rPr>
              <a:t>potreba</a:t>
            </a:r>
            <a:r>
              <a:rPr lang="en-US" sz="2300" dirty="0">
                <a:latin typeface="Century Schoolbook" charset="0"/>
              </a:rPr>
              <a:t> </a:t>
            </a:r>
            <a:r>
              <a:rPr lang="en-US" sz="2300" dirty="0" err="1">
                <a:latin typeface="Century Schoolbook" charset="0"/>
              </a:rPr>
              <a:t>za</a:t>
            </a:r>
            <a:r>
              <a:rPr lang="en-US" sz="2300" dirty="0">
                <a:latin typeface="Century Schoolbook" charset="0"/>
              </a:rPr>
              <a:t> </a:t>
            </a:r>
            <a:r>
              <a:rPr lang="en-US" sz="2300" dirty="0" err="1">
                <a:latin typeface="Century Schoolbook" charset="0"/>
              </a:rPr>
              <a:t>proizvodom</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R- </a:t>
            </a:r>
            <a:r>
              <a:rPr lang="en-US" sz="2300" dirty="0" err="1">
                <a:latin typeface="Century Schoolbook" charset="0"/>
              </a:rPr>
              <a:t>razvoj</a:t>
            </a:r>
            <a:r>
              <a:rPr lang="en-US" sz="2300" dirty="0">
                <a:latin typeface="Century Schoolbook" charset="0"/>
              </a:rPr>
              <a:t> </a:t>
            </a:r>
            <a:r>
              <a:rPr lang="en-US" sz="2300" dirty="0" err="1">
                <a:latin typeface="Century Schoolbook" charset="0"/>
              </a:rPr>
              <a:t>prototipa</a:t>
            </a:r>
            <a:r>
              <a:rPr lang="en-US" sz="2300" dirty="0">
                <a:latin typeface="Century Schoolbook" charset="0"/>
              </a:rPr>
              <a:t> </a:t>
            </a:r>
            <a:r>
              <a:rPr lang="en-US" sz="2300" dirty="0" err="1">
                <a:latin typeface="Century Schoolbook" charset="0"/>
              </a:rPr>
              <a:t>budućeg</a:t>
            </a:r>
            <a:r>
              <a:rPr lang="en-US" sz="2300" dirty="0">
                <a:latin typeface="Century Schoolbook" charset="0"/>
              </a:rPr>
              <a:t> </a:t>
            </a:r>
            <a:r>
              <a:rPr lang="en-US" sz="2300" dirty="0" err="1">
                <a:latin typeface="Century Schoolbook" charset="0"/>
              </a:rPr>
              <a:t>proizvoda</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K- </a:t>
            </a:r>
            <a:r>
              <a:rPr lang="en-US" sz="2300" dirty="0" err="1">
                <a:latin typeface="Century Schoolbook" charset="0"/>
              </a:rPr>
              <a:t>konstruisanje</a:t>
            </a:r>
            <a:r>
              <a:rPr lang="en-US" sz="2300" dirty="0">
                <a:latin typeface="Century Schoolbook" charset="0"/>
              </a:rPr>
              <a:t> </a:t>
            </a:r>
            <a:r>
              <a:rPr lang="en-US" sz="2300" dirty="0" err="1">
                <a:latin typeface="Century Schoolbook" charset="0"/>
              </a:rPr>
              <a:t>proizvoda</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P- </a:t>
            </a:r>
            <a:r>
              <a:rPr lang="en-US" sz="2300" dirty="0" err="1">
                <a:latin typeface="Century Schoolbook" charset="0"/>
              </a:rPr>
              <a:t>planiranje</a:t>
            </a:r>
            <a:r>
              <a:rPr lang="en-US" sz="2300" dirty="0">
                <a:latin typeface="Century Schoolbook" charset="0"/>
              </a:rPr>
              <a:t> </a:t>
            </a:r>
            <a:r>
              <a:rPr lang="en-US" sz="2300" dirty="0" err="1">
                <a:latin typeface="Century Schoolbook" charset="0"/>
              </a:rPr>
              <a:t>i</a:t>
            </a:r>
            <a:r>
              <a:rPr lang="en-US" sz="2300" dirty="0">
                <a:latin typeface="Century Schoolbook" charset="0"/>
              </a:rPr>
              <a:t> </a:t>
            </a:r>
            <a:r>
              <a:rPr lang="en-US" sz="2300" dirty="0" err="1">
                <a:latin typeface="Century Schoolbook" charset="0"/>
              </a:rPr>
              <a:t>priprema</a:t>
            </a:r>
            <a:r>
              <a:rPr lang="en-US" sz="2300" dirty="0">
                <a:latin typeface="Century Schoolbook" charset="0"/>
              </a:rPr>
              <a:t> </a:t>
            </a:r>
            <a:r>
              <a:rPr lang="en-US" sz="2300" dirty="0" err="1">
                <a:latin typeface="Century Schoolbook" charset="0"/>
              </a:rPr>
              <a:t>proizvodnje</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N- </a:t>
            </a:r>
            <a:r>
              <a:rPr lang="en-US" sz="2300" dirty="0" err="1">
                <a:latin typeface="Century Schoolbook" charset="0"/>
              </a:rPr>
              <a:t>nabavka</a:t>
            </a:r>
            <a:r>
              <a:rPr lang="en-US" sz="2300" dirty="0">
                <a:latin typeface="Century Schoolbook" charset="0"/>
              </a:rPr>
              <a:t> </a:t>
            </a:r>
            <a:r>
              <a:rPr lang="en-US" sz="2300" dirty="0" err="1">
                <a:latin typeface="Century Schoolbook" charset="0"/>
              </a:rPr>
              <a:t>sirovina</a:t>
            </a:r>
            <a:r>
              <a:rPr lang="en-US" sz="2300" dirty="0">
                <a:latin typeface="Century Schoolbook" charset="0"/>
              </a:rPr>
              <a:t> </a:t>
            </a:r>
            <a:r>
              <a:rPr lang="en-US" sz="2300" dirty="0" err="1">
                <a:latin typeface="Century Schoolbook" charset="0"/>
              </a:rPr>
              <a:t>i</a:t>
            </a:r>
            <a:r>
              <a:rPr lang="en-US" sz="2300" dirty="0">
                <a:latin typeface="Century Schoolbook" charset="0"/>
              </a:rPr>
              <a:t> </a:t>
            </a:r>
            <a:r>
              <a:rPr lang="en-US" sz="2300" dirty="0" err="1">
                <a:latin typeface="Century Schoolbook" charset="0"/>
              </a:rPr>
              <a:t>opreme</a:t>
            </a:r>
            <a:r>
              <a:rPr lang="en-US" sz="2300" dirty="0">
                <a:latin typeface="Century Schoolbook" charset="0"/>
              </a:rPr>
              <a:t> </a:t>
            </a:r>
            <a:r>
              <a:rPr lang="en-US" sz="2300" dirty="0" err="1">
                <a:latin typeface="Century Schoolbook" charset="0"/>
              </a:rPr>
              <a:t>za</a:t>
            </a:r>
            <a:r>
              <a:rPr lang="en-US" sz="2300" dirty="0">
                <a:latin typeface="Century Schoolbook" charset="0"/>
              </a:rPr>
              <a:t> </a:t>
            </a:r>
            <a:r>
              <a:rPr lang="en-US" sz="2300" dirty="0" err="1">
                <a:latin typeface="Century Schoolbook" charset="0"/>
              </a:rPr>
              <a:t>izradu</a:t>
            </a:r>
            <a:r>
              <a:rPr lang="en-US" sz="2300" dirty="0">
                <a:latin typeface="Century Schoolbook" charset="0"/>
              </a:rPr>
              <a:t> </a:t>
            </a:r>
            <a:r>
              <a:rPr lang="en-US" sz="2300" dirty="0" err="1">
                <a:latin typeface="Century Schoolbook" charset="0"/>
              </a:rPr>
              <a:t>proizvoda</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TR - </a:t>
            </a:r>
            <a:r>
              <a:rPr lang="en-US" sz="2300" dirty="0" err="1">
                <a:latin typeface="Century Schoolbook" charset="0"/>
              </a:rPr>
              <a:t>spoljni</a:t>
            </a:r>
            <a:r>
              <a:rPr lang="en-US" sz="2300" dirty="0">
                <a:latin typeface="Century Schoolbook" charset="0"/>
              </a:rPr>
              <a:t> </a:t>
            </a:r>
            <a:r>
              <a:rPr lang="en-US" sz="2300" dirty="0" err="1">
                <a:latin typeface="Century Schoolbook" charset="0"/>
              </a:rPr>
              <a:t>i</a:t>
            </a:r>
            <a:r>
              <a:rPr lang="en-US" sz="2300" dirty="0">
                <a:latin typeface="Century Schoolbook" charset="0"/>
              </a:rPr>
              <a:t> </a:t>
            </a:r>
            <a:r>
              <a:rPr lang="en-US" sz="2300" dirty="0" err="1">
                <a:latin typeface="Century Schoolbook" charset="0"/>
              </a:rPr>
              <a:t>unutrašnji</a:t>
            </a:r>
            <a:r>
              <a:rPr lang="en-US" sz="2300" dirty="0">
                <a:latin typeface="Century Schoolbook" charset="0"/>
              </a:rPr>
              <a:t> transport </a:t>
            </a:r>
            <a:r>
              <a:rPr lang="en-US" sz="2300" dirty="0" err="1">
                <a:latin typeface="Century Schoolbook" charset="0"/>
              </a:rPr>
              <a:t>materijala</a:t>
            </a:r>
            <a:r>
              <a:rPr lang="en-US" sz="2300" dirty="0">
                <a:latin typeface="Century Schoolbook" charset="0"/>
              </a:rPr>
              <a:t> </a:t>
            </a:r>
            <a:r>
              <a:rPr lang="en-US" sz="2300" dirty="0" err="1">
                <a:latin typeface="Century Schoolbook" charset="0"/>
              </a:rPr>
              <a:t>i</a:t>
            </a:r>
            <a:r>
              <a:rPr lang="en-US" sz="2300" dirty="0">
                <a:latin typeface="Century Schoolbook" charset="0"/>
              </a:rPr>
              <a:t> </a:t>
            </a:r>
            <a:r>
              <a:rPr lang="en-US" sz="2300" dirty="0" err="1">
                <a:latin typeface="Century Schoolbook" charset="0"/>
              </a:rPr>
              <a:t>opreme</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M- </a:t>
            </a:r>
            <a:r>
              <a:rPr lang="en-US" sz="2300" dirty="0" err="1">
                <a:latin typeface="Century Schoolbook" charset="0"/>
              </a:rPr>
              <a:t>magacin</a:t>
            </a:r>
            <a:r>
              <a:rPr lang="en-US" sz="2300" dirty="0">
                <a:latin typeface="Century Schoolbook" charset="0"/>
              </a:rPr>
              <a:t> </a:t>
            </a:r>
            <a:r>
              <a:rPr lang="en-US" sz="2300" dirty="0" err="1">
                <a:latin typeface="Century Schoolbook" charset="0"/>
              </a:rPr>
              <a:t>za</a:t>
            </a:r>
            <a:r>
              <a:rPr lang="en-US" sz="2300" dirty="0">
                <a:latin typeface="Century Schoolbook" charset="0"/>
              </a:rPr>
              <a:t> </a:t>
            </a:r>
            <a:r>
              <a:rPr lang="en-US" sz="2300" dirty="0" err="1">
                <a:latin typeface="Century Schoolbook" charset="0"/>
              </a:rPr>
              <a:t>sirovine</a:t>
            </a:r>
            <a:r>
              <a:rPr lang="en-US" sz="2300" dirty="0">
                <a:latin typeface="Century Schoolbook" charset="0"/>
              </a:rPr>
              <a:t> </a:t>
            </a:r>
            <a:r>
              <a:rPr lang="en-US" sz="2300" dirty="0" err="1">
                <a:latin typeface="Century Schoolbook" charset="0"/>
              </a:rPr>
              <a:t>i</a:t>
            </a:r>
            <a:r>
              <a:rPr lang="en-US" sz="2300" dirty="0">
                <a:latin typeface="Century Schoolbook" charset="0"/>
              </a:rPr>
              <a:t> </a:t>
            </a:r>
            <a:r>
              <a:rPr lang="en-US" sz="2300" dirty="0" err="1">
                <a:latin typeface="Century Schoolbook" charset="0"/>
              </a:rPr>
              <a:t>opremu</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TE - </a:t>
            </a:r>
            <a:r>
              <a:rPr lang="en-US" sz="2300" dirty="0" err="1">
                <a:latin typeface="Century Schoolbook" charset="0"/>
              </a:rPr>
              <a:t>tehnologija</a:t>
            </a:r>
            <a:r>
              <a:rPr lang="en-US" sz="2300" dirty="0">
                <a:latin typeface="Century Schoolbook" charset="0"/>
              </a:rPr>
              <a:t> </a:t>
            </a:r>
            <a:r>
              <a:rPr lang="en-US" sz="2300" dirty="0" err="1">
                <a:latin typeface="Century Schoolbook" charset="0"/>
              </a:rPr>
              <a:t>obrade</a:t>
            </a:r>
            <a:r>
              <a:rPr lang="en-US" sz="2300" dirty="0">
                <a:latin typeface="Century Schoolbook" charset="0"/>
              </a:rPr>
              <a:t> </a:t>
            </a:r>
            <a:r>
              <a:rPr lang="en-US" sz="2300" dirty="0" err="1">
                <a:latin typeface="Century Schoolbook" charset="0"/>
              </a:rPr>
              <a:t>dijelova</a:t>
            </a:r>
            <a:r>
              <a:rPr lang="en-US" sz="2300" dirty="0">
                <a:latin typeface="Century Schoolbook" charset="0"/>
              </a:rPr>
              <a:t> </a:t>
            </a:r>
            <a:r>
              <a:rPr lang="en-US" sz="2300" dirty="0" err="1">
                <a:latin typeface="Century Schoolbook" charset="0"/>
              </a:rPr>
              <a:t>i</a:t>
            </a:r>
            <a:r>
              <a:rPr lang="en-US" sz="2300" dirty="0">
                <a:latin typeface="Century Schoolbook" charset="0"/>
              </a:rPr>
              <a:t> </a:t>
            </a:r>
            <a:r>
              <a:rPr lang="en-US" sz="2300" dirty="0" err="1">
                <a:latin typeface="Century Schoolbook" charset="0"/>
              </a:rPr>
              <a:t>montaže</a:t>
            </a:r>
            <a:r>
              <a:rPr lang="en-US" sz="2300" dirty="0">
                <a:latin typeface="Century Schoolbook" charset="0"/>
              </a:rPr>
              <a:t> </a:t>
            </a:r>
            <a:r>
              <a:rPr lang="en-US" sz="2300" dirty="0" err="1">
                <a:latin typeface="Century Schoolbook" charset="0"/>
              </a:rPr>
              <a:t>proizvoda</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QS - </a:t>
            </a:r>
            <a:r>
              <a:rPr lang="en-US" sz="2300" dirty="0" err="1">
                <a:latin typeface="Century Schoolbook" charset="0"/>
              </a:rPr>
              <a:t>upravljanje</a:t>
            </a:r>
            <a:r>
              <a:rPr lang="en-US" sz="2300" dirty="0">
                <a:latin typeface="Century Schoolbook" charset="0"/>
              </a:rPr>
              <a:t> </a:t>
            </a:r>
            <a:r>
              <a:rPr lang="en-US" sz="2300" dirty="0" err="1">
                <a:latin typeface="Century Schoolbook" charset="0"/>
              </a:rPr>
              <a:t>i</a:t>
            </a:r>
            <a:r>
              <a:rPr lang="en-US" sz="2300" dirty="0">
                <a:latin typeface="Century Schoolbook" charset="0"/>
              </a:rPr>
              <a:t> </a:t>
            </a:r>
            <a:r>
              <a:rPr lang="en-US" sz="2300" dirty="0" err="1">
                <a:latin typeface="Century Schoolbook" charset="0"/>
              </a:rPr>
              <a:t>obezbjeđenje</a:t>
            </a:r>
            <a:r>
              <a:rPr lang="en-US" sz="2300" dirty="0">
                <a:latin typeface="Century Schoolbook" charset="0"/>
              </a:rPr>
              <a:t> </a:t>
            </a:r>
            <a:r>
              <a:rPr lang="en-US" sz="2300" dirty="0" err="1">
                <a:latin typeface="Century Schoolbook" charset="0"/>
              </a:rPr>
              <a:t>kvaliteta</a:t>
            </a:r>
            <a:r>
              <a:rPr lang="en-US" sz="2300" dirty="0">
                <a:latin typeface="Century Schoolbook" charset="0"/>
              </a:rPr>
              <a:t> </a:t>
            </a:r>
            <a:r>
              <a:rPr lang="en-US" sz="2300" dirty="0" err="1">
                <a:latin typeface="Century Schoolbook" charset="0"/>
              </a:rPr>
              <a:t>proizvoda</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D- </a:t>
            </a:r>
            <a:r>
              <a:rPr lang="en-US" sz="2300" dirty="0" err="1">
                <a:latin typeface="Century Schoolbook" charset="0"/>
              </a:rPr>
              <a:t>prodaja</a:t>
            </a:r>
            <a:r>
              <a:rPr lang="en-US" sz="2300" dirty="0">
                <a:latin typeface="Century Schoolbook" charset="0"/>
              </a:rPr>
              <a:t> </a:t>
            </a:r>
            <a:r>
              <a:rPr lang="en-US" sz="2300" dirty="0" err="1">
                <a:latin typeface="Century Schoolbook" charset="0"/>
              </a:rPr>
              <a:t>i</a:t>
            </a:r>
            <a:r>
              <a:rPr lang="en-US" sz="2300" dirty="0">
                <a:latin typeface="Century Schoolbook" charset="0"/>
              </a:rPr>
              <a:t> </a:t>
            </a:r>
            <a:r>
              <a:rPr lang="en-US" sz="2300" dirty="0" err="1">
                <a:latin typeface="Century Schoolbook" charset="0"/>
              </a:rPr>
              <a:t>distribucija</a:t>
            </a:r>
            <a:r>
              <a:rPr lang="en-US" sz="2300" dirty="0">
                <a:latin typeface="Century Schoolbook" charset="0"/>
              </a:rPr>
              <a:t> </a:t>
            </a:r>
            <a:r>
              <a:rPr lang="en-US" sz="2300" dirty="0" err="1">
                <a:latin typeface="Century Schoolbook" charset="0"/>
              </a:rPr>
              <a:t>dijelova</a:t>
            </a:r>
            <a:r>
              <a:rPr lang="en-US" sz="2300" dirty="0">
                <a:latin typeface="Century Schoolbook" charset="0"/>
              </a:rPr>
              <a:t> </a:t>
            </a:r>
            <a:r>
              <a:rPr lang="en-US" sz="2300" dirty="0" err="1">
                <a:latin typeface="Century Schoolbook" charset="0"/>
              </a:rPr>
              <a:t>i</a:t>
            </a:r>
            <a:r>
              <a:rPr lang="en-US" sz="2300" dirty="0">
                <a:latin typeface="Century Schoolbook" charset="0"/>
              </a:rPr>
              <a:t> </a:t>
            </a:r>
            <a:r>
              <a:rPr lang="en-US" sz="2300" dirty="0" err="1">
                <a:latin typeface="Century Schoolbook" charset="0"/>
              </a:rPr>
              <a:t>proizvoda</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U- </a:t>
            </a:r>
            <a:r>
              <a:rPr lang="en-US" sz="2300" dirty="0" err="1">
                <a:latin typeface="Century Schoolbook" charset="0"/>
              </a:rPr>
              <a:t>ugradnja</a:t>
            </a:r>
            <a:r>
              <a:rPr lang="en-US" sz="2300" dirty="0">
                <a:latin typeface="Century Schoolbook" charset="0"/>
              </a:rPr>
              <a:t> </a:t>
            </a:r>
            <a:r>
              <a:rPr lang="en-US" sz="2300" dirty="0" err="1">
                <a:latin typeface="Century Schoolbook" charset="0"/>
              </a:rPr>
              <a:t>ili</a:t>
            </a:r>
            <a:r>
              <a:rPr lang="en-US" sz="2300" dirty="0">
                <a:latin typeface="Century Schoolbook" charset="0"/>
              </a:rPr>
              <a:t> </a:t>
            </a:r>
            <a:r>
              <a:rPr lang="en-US" sz="2300" dirty="0" err="1">
                <a:latin typeface="Century Schoolbook" charset="0"/>
              </a:rPr>
              <a:t>montaža</a:t>
            </a:r>
            <a:r>
              <a:rPr lang="en-US" sz="2300" dirty="0">
                <a:latin typeface="Century Schoolbook" charset="0"/>
              </a:rPr>
              <a:t> </a:t>
            </a:r>
            <a:r>
              <a:rPr lang="en-US" sz="2300" dirty="0" err="1">
                <a:latin typeface="Century Schoolbook" charset="0"/>
              </a:rPr>
              <a:t>proizvoda</a:t>
            </a:r>
            <a:r>
              <a:rPr lang="en-US" sz="2300" dirty="0">
                <a:latin typeface="Century Schoolbook" charset="0"/>
              </a:rPr>
              <a:t> </a:t>
            </a:r>
            <a:r>
              <a:rPr lang="en-US" sz="2300" dirty="0" err="1">
                <a:latin typeface="Century Schoolbook" charset="0"/>
              </a:rPr>
              <a:t>na</a:t>
            </a:r>
            <a:r>
              <a:rPr lang="en-US" sz="2300" dirty="0">
                <a:latin typeface="Century Schoolbook" charset="0"/>
              </a:rPr>
              <a:t> </a:t>
            </a:r>
            <a:r>
              <a:rPr lang="en-US" sz="2300" dirty="0" err="1">
                <a:latin typeface="Century Schoolbook" charset="0"/>
              </a:rPr>
              <a:t>mjesto</a:t>
            </a:r>
            <a:r>
              <a:rPr lang="en-US" sz="2300" dirty="0">
                <a:latin typeface="Century Schoolbook" charset="0"/>
              </a:rPr>
              <a:t> </a:t>
            </a:r>
            <a:r>
              <a:rPr lang="en-US" sz="2300" dirty="0" err="1">
                <a:latin typeface="Century Schoolbook" charset="0"/>
              </a:rPr>
              <a:t>korišćenja</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S- </a:t>
            </a:r>
            <a:r>
              <a:rPr lang="en-US" sz="2300" dirty="0" err="1">
                <a:latin typeface="Century Schoolbook" charset="0"/>
              </a:rPr>
              <a:t>servisiranje</a:t>
            </a:r>
            <a:r>
              <a:rPr lang="en-US" sz="2300" dirty="0">
                <a:latin typeface="Century Schoolbook" charset="0"/>
              </a:rPr>
              <a:t> </a:t>
            </a:r>
            <a:r>
              <a:rPr lang="en-US" sz="2300" dirty="0" err="1">
                <a:latin typeface="Century Schoolbook" charset="0"/>
              </a:rPr>
              <a:t>ili</a:t>
            </a:r>
            <a:r>
              <a:rPr lang="en-US" sz="2300" dirty="0">
                <a:latin typeface="Century Schoolbook" charset="0"/>
              </a:rPr>
              <a:t> </a:t>
            </a:r>
            <a:r>
              <a:rPr lang="en-US" sz="2300" dirty="0" err="1">
                <a:latin typeface="Century Schoolbook" charset="0"/>
              </a:rPr>
              <a:t>održavanje</a:t>
            </a:r>
            <a:r>
              <a:rPr lang="en-US" sz="2300" dirty="0">
                <a:latin typeface="Century Schoolbook" charset="0"/>
              </a:rPr>
              <a:t> </a:t>
            </a:r>
            <a:r>
              <a:rPr lang="en-US" sz="2300" dirty="0" err="1">
                <a:latin typeface="Century Schoolbook" charset="0"/>
              </a:rPr>
              <a:t>proizvoda</a:t>
            </a:r>
            <a:r>
              <a:rPr lang="en-US" sz="2300" dirty="0">
                <a:latin typeface="Century Schoolbook" charset="0"/>
              </a:rPr>
              <a:t> </a:t>
            </a:r>
            <a:r>
              <a:rPr lang="en-US" sz="2300" dirty="0" err="1">
                <a:latin typeface="Century Schoolbook" charset="0"/>
              </a:rPr>
              <a:t>kod</a:t>
            </a:r>
            <a:r>
              <a:rPr lang="en-US" sz="2300" dirty="0">
                <a:latin typeface="Century Schoolbook" charset="0"/>
              </a:rPr>
              <a:t> </a:t>
            </a:r>
            <a:r>
              <a:rPr lang="en-US" sz="2300" dirty="0" err="1">
                <a:latin typeface="Century Schoolbook" charset="0"/>
              </a:rPr>
              <a:t>kupca</a:t>
            </a:r>
            <a:r>
              <a:rPr lang="en-US" sz="2300" dirty="0">
                <a:latin typeface="Century Schoolbook" charset="0"/>
              </a:rPr>
              <a:t> </a:t>
            </a:r>
            <a:r>
              <a:rPr lang="en-US" sz="2300" dirty="0" err="1">
                <a:latin typeface="Century Schoolbook" charset="0"/>
              </a:rPr>
              <a:t>ili</a:t>
            </a:r>
            <a:r>
              <a:rPr lang="en-US" sz="2300" dirty="0">
                <a:latin typeface="Century Schoolbook" charset="0"/>
              </a:rPr>
              <a:t> </a:t>
            </a:r>
            <a:r>
              <a:rPr lang="en-US" sz="2300" dirty="0" err="1">
                <a:latin typeface="Century Schoolbook" charset="0"/>
              </a:rPr>
              <a:t>korisnika</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RU - </a:t>
            </a:r>
            <a:r>
              <a:rPr lang="en-US" sz="2300" dirty="0" err="1">
                <a:latin typeface="Century Schoolbook" charset="0"/>
              </a:rPr>
              <a:t>rukovođenje</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PK - </a:t>
            </a:r>
            <a:r>
              <a:rPr lang="en-US" sz="2300" dirty="0" err="1">
                <a:latin typeface="Century Schoolbook" charset="0"/>
              </a:rPr>
              <a:t>pravni</a:t>
            </a:r>
            <a:r>
              <a:rPr lang="en-US" sz="2300" dirty="0">
                <a:latin typeface="Century Schoolbook" charset="0"/>
              </a:rPr>
              <a:t> </a:t>
            </a:r>
            <a:r>
              <a:rPr lang="en-US" sz="2300" dirty="0" err="1">
                <a:latin typeface="Century Schoolbook" charset="0"/>
              </a:rPr>
              <a:t>i</a:t>
            </a:r>
            <a:r>
              <a:rPr lang="en-US" sz="2300" dirty="0">
                <a:latin typeface="Century Schoolbook" charset="0"/>
              </a:rPr>
              <a:t> </a:t>
            </a:r>
            <a:r>
              <a:rPr lang="en-US" sz="2300" dirty="0" err="1">
                <a:latin typeface="Century Schoolbook" charset="0"/>
              </a:rPr>
              <a:t>kadrovski</a:t>
            </a:r>
            <a:r>
              <a:rPr lang="en-US" sz="2300" dirty="0">
                <a:latin typeface="Century Schoolbook" charset="0"/>
              </a:rPr>
              <a:t> </a:t>
            </a:r>
            <a:r>
              <a:rPr lang="en-US" sz="2300" dirty="0" err="1">
                <a:latin typeface="Century Schoolbook" charset="0"/>
              </a:rPr>
              <a:t>poslovi</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F- </a:t>
            </a:r>
            <a:r>
              <a:rPr lang="en-US" sz="2300" dirty="0" err="1">
                <a:latin typeface="Century Schoolbook" charset="0"/>
              </a:rPr>
              <a:t>finansije</a:t>
            </a:r>
            <a:r>
              <a:rPr lang="en-US" sz="2300" dirty="0">
                <a:latin typeface="Century Schoolbook" charset="0"/>
              </a:rPr>
              <a:t>,</a:t>
            </a:r>
            <a:endParaRPr lang="en-GB" sz="2300" dirty="0">
              <a:latin typeface="Century Schoolbook" charset="0"/>
            </a:endParaRPr>
          </a:p>
          <a:p>
            <a:pPr>
              <a:lnSpc>
                <a:spcPct val="80000"/>
              </a:lnSpc>
              <a:spcBef>
                <a:spcPts val="600"/>
              </a:spcBef>
              <a:buFont typeface="Arial" charset="0"/>
              <a:buChar char="•"/>
            </a:pPr>
            <a:r>
              <a:rPr lang="en-US" sz="2300" dirty="0">
                <a:latin typeface="Century Schoolbook" charset="0"/>
              </a:rPr>
              <a:t>OI - </a:t>
            </a:r>
            <a:r>
              <a:rPr lang="en-US" sz="2300" dirty="0" err="1">
                <a:latin typeface="Century Schoolbook" charset="0"/>
              </a:rPr>
              <a:t>obezbjeđenje</a:t>
            </a:r>
            <a:r>
              <a:rPr lang="en-US" sz="2300" dirty="0">
                <a:latin typeface="Century Schoolbook" charset="0"/>
              </a:rPr>
              <a:t> </a:t>
            </a:r>
            <a:r>
              <a:rPr lang="en-US" sz="2300" dirty="0" err="1">
                <a:latin typeface="Century Schoolbook" charset="0"/>
              </a:rPr>
              <a:t>ili</a:t>
            </a:r>
            <a:r>
              <a:rPr lang="en-US" sz="2300" dirty="0">
                <a:latin typeface="Century Schoolbook" charset="0"/>
              </a:rPr>
              <a:t> </a:t>
            </a:r>
            <a:r>
              <a:rPr lang="en-US" sz="2300" dirty="0" err="1">
                <a:latin typeface="Century Schoolbook" charset="0"/>
              </a:rPr>
              <a:t>sigurnost</a:t>
            </a:r>
            <a:r>
              <a:rPr lang="en-US" sz="2300" dirty="0">
                <a:latin typeface="Century Schoolbook" charset="0"/>
              </a:rPr>
              <a:t> </a:t>
            </a:r>
            <a:r>
              <a:rPr lang="en-US" sz="2300" dirty="0" err="1">
                <a:latin typeface="Century Schoolbook" charset="0"/>
              </a:rPr>
              <a:t>imovine</a:t>
            </a:r>
            <a:endParaRPr lang="en-GB" sz="2300" dirty="0">
              <a:latin typeface="Century Schoolbook" charset="0"/>
            </a:endParaRPr>
          </a:p>
        </p:txBody>
      </p:sp>
    </p:spTree>
    <p:extLst>
      <p:ext uri="{BB962C8B-B14F-4D97-AF65-F5344CB8AC3E}">
        <p14:creationId xmlns:p14="http://schemas.microsoft.com/office/powerpoint/2010/main" val="285618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Poslovni</a:t>
            </a:r>
            <a:r>
              <a:rPr lang="en-US" dirty="0"/>
              <a:t> </a:t>
            </a:r>
            <a:r>
              <a:rPr lang="en-US" dirty="0" err="1"/>
              <a:t>sistem</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Object 4"/>
          <p:cNvGraphicFramePr>
            <a:graphicFrameLocks noChangeAspect="1"/>
          </p:cNvGraphicFramePr>
          <p:nvPr>
            <p:extLst>
              <p:ext uri="{D42A27DB-BD31-4B8C-83A1-F6EECF244321}">
                <p14:modId xmlns:p14="http://schemas.microsoft.com/office/powerpoint/2010/main" val="2724949019"/>
              </p:ext>
            </p:extLst>
          </p:nvPr>
        </p:nvGraphicFramePr>
        <p:xfrm>
          <a:off x="603250" y="2721882"/>
          <a:ext cx="5837000" cy="2276972"/>
        </p:xfrm>
        <a:graphic>
          <a:graphicData uri="http://schemas.openxmlformats.org/presentationml/2006/ole">
            <mc:AlternateContent xmlns:mc="http://schemas.openxmlformats.org/markup-compatibility/2006">
              <mc:Choice xmlns:v="urn:schemas-microsoft-com:vml" Requires="v">
                <p:oleObj name="Visio" r:id="rId2" imgW="4143358" imgH="1620959" progId="Visio.Drawing.11">
                  <p:embed/>
                </p:oleObj>
              </mc:Choice>
              <mc:Fallback>
                <p:oleObj name="Visio" r:id="rId2" imgW="4143358" imgH="1620959" progId="Visio.Drawing.11">
                  <p:embed/>
                  <p:pic>
                    <p:nvPicPr>
                      <p:cNvPr id="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 y="2721882"/>
                        <a:ext cx="5837000" cy="2276972"/>
                      </a:xfrm>
                      <a:prstGeom prst="rect">
                        <a:avLst/>
                      </a:prstGeom>
                      <a:noFill/>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2313470351"/>
              </p:ext>
            </p:extLst>
          </p:nvPr>
        </p:nvGraphicFramePr>
        <p:xfrm>
          <a:off x="508000" y="5552229"/>
          <a:ext cx="6143625" cy="357188"/>
        </p:xfrm>
        <a:graphic>
          <a:graphicData uri="http://schemas.openxmlformats.org/presentationml/2006/ole">
            <mc:AlternateContent xmlns:mc="http://schemas.openxmlformats.org/markup-compatibility/2006">
              <mc:Choice xmlns:v="urn:schemas-microsoft-com:vml" Requires="v">
                <p:oleObj name="Equation" r:id="rId4" imgW="3759200" imgH="215900" progId="Equation.3">
                  <p:embed/>
                </p:oleObj>
              </mc:Choice>
              <mc:Fallback>
                <p:oleObj name="Equation" r:id="rId4" imgW="3759200" imgH="215900" progId="Equation.3">
                  <p:embed/>
                  <p:pic>
                    <p:nvPicPr>
                      <p:cNvPr id="5"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5552229"/>
                        <a:ext cx="6143625" cy="357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86541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Rezultati</a:t>
            </a:r>
            <a:r>
              <a:rPr lang="en-US" dirty="0"/>
              <a:t> </a:t>
            </a:r>
            <a:r>
              <a:rPr lang="en-US" dirty="0" err="1"/>
              <a:t>procesa</a:t>
            </a:r>
            <a:endParaRPr lang="en-US" dirty="0"/>
          </a:p>
        </p:txBody>
      </p:sp>
      <p:sp>
        <p:nvSpPr>
          <p:cNvPr id="3" name="Content Placeholder 2"/>
          <p:cNvSpPr>
            <a:spLocks noGrp="1"/>
          </p:cNvSpPr>
          <p:nvPr>
            <p:ph idx="1"/>
          </p:nvPr>
        </p:nvSpPr>
        <p:spPr/>
        <p:txBody>
          <a:bodyPr/>
          <a:lstStyle/>
          <a:p>
            <a:r>
              <a:rPr lang="en-US" dirty="0" err="1"/>
              <a:t>Poluproizvodi</a:t>
            </a:r>
            <a:r>
              <a:rPr lang="en-US" dirty="0"/>
              <a:t> – </a:t>
            </a:r>
            <a:r>
              <a:rPr lang="en-US" dirty="0" err="1"/>
              <a:t>izrađeni</a:t>
            </a:r>
            <a:r>
              <a:rPr lang="en-US" dirty="0"/>
              <a:t> </a:t>
            </a:r>
            <a:r>
              <a:rPr lang="en-US" dirty="0" err="1"/>
              <a:t>materijal</a:t>
            </a:r>
            <a:r>
              <a:rPr lang="en-US" dirty="0"/>
              <a:t> </a:t>
            </a:r>
            <a:r>
              <a:rPr lang="en-US" dirty="0" err="1"/>
              <a:t>ili</a:t>
            </a:r>
            <a:r>
              <a:rPr lang="en-US" dirty="0"/>
              <a:t> </a:t>
            </a:r>
            <a:r>
              <a:rPr lang="en-US" dirty="0" err="1"/>
              <a:t>poluproizvod</a:t>
            </a:r>
            <a:r>
              <a:rPr lang="en-US" dirty="0"/>
              <a:t> </a:t>
            </a:r>
            <a:r>
              <a:rPr lang="en-US" dirty="0" err="1"/>
              <a:t>za</a:t>
            </a:r>
            <a:r>
              <a:rPr lang="en-US" dirty="0"/>
              <a:t> </a:t>
            </a:r>
            <a:r>
              <a:rPr lang="en-US" dirty="0" err="1"/>
              <a:t>korištenje</a:t>
            </a:r>
            <a:r>
              <a:rPr lang="en-US" dirty="0"/>
              <a:t> </a:t>
            </a:r>
            <a:r>
              <a:rPr lang="en-US" dirty="0" err="1"/>
              <a:t>ili</a:t>
            </a:r>
            <a:r>
              <a:rPr lang="en-US" dirty="0"/>
              <a:t> </a:t>
            </a:r>
            <a:r>
              <a:rPr lang="en-US" dirty="0" err="1"/>
              <a:t>preradu</a:t>
            </a:r>
            <a:endParaRPr lang="en-US" dirty="0"/>
          </a:p>
          <a:p>
            <a:r>
              <a:rPr lang="en-US" dirty="0" err="1"/>
              <a:t>Proizvodi</a:t>
            </a:r>
            <a:r>
              <a:rPr lang="en-US" dirty="0"/>
              <a:t> – </a:t>
            </a:r>
            <a:r>
              <a:rPr lang="en-US" dirty="0" err="1"/>
              <a:t>izrađeni</a:t>
            </a:r>
            <a:r>
              <a:rPr lang="en-US" dirty="0"/>
              <a:t> </a:t>
            </a:r>
            <a:r>
              <a:rPr lang="en-US" dirty="0" err="1"/>
              <a:t>djelovi</a:t>
            </a:r>
            <a:r>
              <a:rPr lang="en-US" dirty="0"/>
              <a:t> </a:t>
            </a:r>
            <a:r>
              <a:rPr lang="en-US" dirty="0" err="1"/>
              <a:t>ili</a:t>
            </a:r>
            <a:r>
              <a:rPr lang="en-US" dirty="0"/>
              <a:t> </a:t>
            </a:r>
            <a:r>
              <a:rPr lang="en-US" dirty="0" err="1"/>
              <a:t>gotovi</a:t>
            </a:r>
            <a:r>
              <a:rPr lang="en-US" dirty="0"/>
              <a:t> </a:t>
            </a:r>
            <a:r>
              <a:rPr lang="en-US" dirty="0" err="1"/>
              <a:t>proizvodi</a:t>
            </a:r>
            <a:r>
              <a:rPr lang="en-US" dirty="0"/>
              <a:t> </a:t>
            </a:r>
            <a:r>
              <a:rPr lang="en-US" dirty="0" err="1"/>
              <a:t>za</a:t>
            </a:r>
            <a:r>
              <a:rPr lang="en-US" dirty="0"/>
              <a:t> </a:t>
            </a:r>
            <a:r>
              <a:rPr lang="en-US" dirty="0" err="1"/>
              <a:t>upotrebu</a:t>
            </a:r>
            <a:endParaRPr lang="en-US" dirty="0"/>
          </a:p>
          <a:p>
            <a:r>
              <a:rPr lang="en-US" dirty="0" err="1"/>
              <a:t>Softver</a:t>
            </a:r>
            <a:r>
              <a:rPr lang="en-US" dirty="0"/>
              <a:t> – </a:t>
            </a:r>
            <a:r>
              <a:rPr lang="en-US" dirty="0" err="1"/>
              <a:t>izrađeni</a:t>
            </a:r>
            <a:r>
              <a:rPr lang="en-US" dirty="0"/>
              <a:t> </a:t>
            </a:r>
            <a:r>
              <a:rPr lang="en-US" dirty="0" err="1"/>
              <a:t>računarski</a:t>
            </a:r>
            <a:r>
              <a:rPr lang="en-US" dirty="0"/>
              <a:t> </a:t>
            </a:r>
            <a:r>
              <a:rPr lang="en-US" dirty="0" err="1"/>
              <a:t>programi</a:t>
            </a:r>
            <a:r>
              <a:rPr lang="en-US" dirty="0"/>
              <a:t> </a:t>
            </a:r>
            <a:r>
              <a:rPr lang="en-US" dirty="0" err="1"/>
              <a:t>i</a:t>
            </a:r>
            <a:r>
              <a:rPr lang="en-US" dirty="0"/>
              <a:t> </a:t>
            </a:r>
            <a:r>
              <a:rPr lang="en-US" dirty="0" err="1"/>
              <a:t>dokumenti</a:t>
            </a:r>
            <a:endParaRPr lang="en-US" dirty="0"/>
          </a:p>
          <a:p>
            <a:r>
              <a:rPr lang="en-US" dirty="0" err="1"/>
              <a:t>Usluge</a:t>
            </a:r>
            <a:r>
              <a:rPr lang="en-US" dirty="0"/>
              <a:t> – </a:t>
            </a:r>
            <a:r>
              <a:rPr lang="en-US" dirty="0" err="1"/>
              <a:t>pružene</a:t>
            </a:r>
            <a:r>
              <a:rPr lang="en-US" dirty="0"/>
              <a:t> </a:t>
            </a:r>
            <a:r>
              <a:rPr lang="en-US" dirty="0" err="1"/>
              <a:t>ili</a:t>
            </a:r>
            <a:r>
              <a:rPr lang="en-US" dirty="0"/>
              <a:t> </a:t>
            </a:r>
            <a:r>
              <a:rPr lang="en-US" dirty="0" err="1"/>
              <a:t>isporučene</a:t>
            </a:r>
            <a:r>
              <a:rPr lang="en-US" dirty="0"/>
              <a:t> </a:t>
            </a:r>
            <a:r>
              <a:rPr lang="en-US" dirty="0" err="1"/>
              <a:t>usluge</a:t>
            </a:r>
            <a:r>
              <a:rPr lang="en-US" dirty="0"/>
              <a:t> </a:t>
            </a:r>
            <a:r>
              <a:rPr lang="en-US" dirty="0" err="1"/>
              <a:t>i</a:t>
            </a:r>
            <a:r>
              <a:rPr lang="en-US" dirty="0"/>
              <a:t> </a:t>
            </a:r>
            <a:r>
              <a:rPr lang="en-US" dirty="0" err="1"/>
              <a:t>usluge</a:t>
            </a:r>
            <a:r>
              <a:rPr lang="en-US" dirty="0"/>
              <a:t> </a:t>
            </a:r>
            <a:r>
              <a:rPr lang="en-US" dirty="0" err="1"/>
              <a:t>dorade</a:t>
            </a:r>
            <a:endParaRPr lang="en-US" dirty="0"/>
          </a:p>
        </p:txBody>
      </p:sp>
    </p:spTree>
    <p:extLst>
      <p:ext uri="{BB962C8B-B14F-4D97-AF65-F5344CB8AC3E}">
        <p14:creationId xmlns:p14="http://schemas.microsoft.com/office/powerpoint/2010/main" val="3149284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03" y="357188"/>
            <a:ext cx="8143875" cy="6215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1437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Entropija</a:t>
            </a:r>
            <a:endParaRPr lang="en-US" dirty="0"/>
          </a:p>
        </p:txBody>
      </p:sp>
      <p:sp>
        <p:nvSpPr>
          <p:cNvPr id="3" name="Content Placeholder 2"/>
          <p:cNvSpPr>
            <a:spLocks noGrp="1"/>
          </p:cNvSpPr>
          <p:nvPr>
            <p:ph idx="1"/>
          </p:nvPr>
        </p:nvSpPr>
        <p:spPr/>
        <p:txBody>
          <a:bodyPr/>
          <a:lstStyle/>
          <a:p>
            <a:r>
              <a:rPr lang="sr-Latn-CS" dirty="0">
                <a:latin typeface="Century Schoolbook" charset="0"/>
              </a:rPr>
              <a:t>Svaki sistem koji je organizovan trpi djelovanje entropije, opšte tendencije ka dezorganizaciji.</a:t>
            </a:r>
            <a:endParaRPr lang="en-US" dirty="0">
              <a:latin typeface="Century Schoolbook" charset="0"/>
            </a:endParaRPr>
          </a:p>
          <a:p>
            <a:endParaRPr lang="en-US" dirty="0"/>
          </a:p>
          <a:p>
            <a:r>
              <a:rPr lang="sr-Latn-CS" dirty="0">
                <a:latin typeface="Century Schoolbook" charset="0"/>
              </a:rPr>
              <a:t>Dezorganizacija neminovno dovodi do raspadanja i smrti sistema.</a:t>
            </a:r>
            <a:endParaRPr lang="en-US" dirty="0">
              <a:latin typeface="Century Schoolbook" charset="0"/>
            </a:endParaRPr>
          </a:p>
          <a:p>
            <a:endParaRPr lang="en-US" dirty="0"/>
          </a:p>
          <a:p>
            <a:r>
              <a:rPr lang="sr-Latn-CS" dirty="0">
                <a:latin typeface="Century Schoolbook" charset="0"/>
              </a:rPr>
              <a:t>Zbog entropije nijedan sistem nije vječan.</a:t>
            </a:r>
          </a:p>
          <a:p>
            <a:endParaRPr lang="en-US" dirty="0"/>
          </a:p>
        </p:txBody>
      </p:sp>
    </p:spTree>
    <p:extLst>
      <p:ext uri="{BB962C8B-B14F-4D97-AF65-F5344CB8AC3E}">
        <p14:creationId xmlns:p14="http://schemas.microsoft.com/office/powerpoint/2010/main" val="1052739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sr-Latn-CS" dirty="0">
                <a:latin typeface="Century Schoolbook" charset="0"/>
              </a:rPr>
              <a:t>Da bi sistemi opstali, a to uključuje ljude i njihova društva, mora da postoje organizacije, sistemi sposobni da obavljaju neki rad.</a:t>
            </a:r>
            <a:endParaRPr lang="en-US" dirty="0">
              <a:latin typeface="Century Schoolbook" charset="0"/>
            </a:endParaRPr>
          </a:p>
          <a:p>
            <a:r>
              <a:rPr lang="en-US" dirty="0">
                <a:latin typeface="Century Schoolbook" charset="0"/>
              </a:rPr>
              <a:t>Rad je </a:t>
            </a:r>
            <a:r>
              <a:rPr lang="en-US" dirty="0" err="1">
                <a:latin typeface="Century Schoolbook" charset="0"/>
              </a:rPr>
              <a:t>svaka</a:t>
            </a:r>
            <a:r>
              <a:rPr lang="en-US" dirty="0">
                <a:latin typeface="Century Schoolbook" charset="0"/>
              </a:rPr>
              <a:t> </a:t>
            </a:r>
            <a:r>
              <a:rPr lang="en-US" dirty="0" err="1">
                <a:latin typeface="Century Schoolbook" charset="0"/>
              </a:rPr>
              <a:t>aktivnost</a:t>
            </a:r>
            <a:r>
              <a:rPr lang="en-US" dirty="0">
                <a:latin typeface="Century Schoolbook" charset="0"/>
              </a:rPr>
              <a:t> </a:t>
            </a:r>
            <a:r>
              <a:rPr lang="en-US" dirty="0" err="1">
                <a:latin typeface="Century Schoolbook" charset="0"/>
              </a:rPr>
              <a:t>koja</a:t>
            </a:r>
            <a:r>
              <a:rPr lang="en-US" dirty="0">
                <a:latin typeface="Century Schoolbook" charset="0"/>
              </a:rPr>
              <a:t> </a:t>
            </a:r>
            <a:r>
              <a:rPr lang="en-US" dirty="0" err="1">
                <a:latin typeface="Century Schoolbook" charset="0"/>
              </a:rPr>
              <a:t>omogu</a:t>
            </a:r>
            <a:r>
              <a:rPr lang="sr-Latn-CS" dirty="0">
                <a:latin typeface="Century Schoolbook" charset="0"/>
              </a:rPr>
              <a:t>ćava da sistem opstaje, da egzistira u vremenu i prostoru</a:t>
            </a:r>
          </a:p>
          <a:p>
            <a:r>
              <a:rPr lang="sr-Latn-CS" dirty="0">
                <a:latin typeface="Century Schoolbook" charset="0"/>
              </a:rPr>
              <a:t>Za rad je neophodno trošenje energije.</a:t>
            </a:r>
          </a:p>
          <a:p>
            <a:r>
              <a:rPr lang="sr-Latn-CS" dirty="0">
                <a:latin typeface="Century Schoolbook" charset="0"/>
              </a:rPr>
              <a:t>Trošenje energije doprinosi očuvanju sistema ali sa druge strane omogućava realizaciju entropije.</a:t>
            </a:r>
          </a:p>
          <a:p>
            <a:endParaRPr lang="en-US" dirty="0"/>
          </a:p>
        </p:txBody>
      </p:sp>
    </p:spTree>
    <p:extLst>
      <p:ext uri="{BB962C8B-B14F-4D97-AF65-F5344CB8AC3E}">
        <p14:creationId xmlns:p14="http://schemas.microsoft.com/office/powerpoint/2010/main" val="729149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Sistem</a:t>
            </a:r>
            <a:endParaRPr lang="en-US" dirty="0"/>
          </a:p>
        </p:txBody>
      </p:sp>
      <p:sp>
        <p:nvSpPr>
          <p:cNvPr id="3" name="Content Placeholder 2"/>
          <p:cNvSpPr>
            <a:spLocks noGrp="1"/>
          </p:cNvSpPr>
          <p:nvPr>
            <p:ph idx="1"/>
          </p:nvPr>
        </p:nvSpPr>
        <p:spPr/>
        <p:txBody>
          <a:bodyPr/>
          <a:lstStyle/>
          <a:p>
            <a:r>
              <a:rPr lang="hr-HR" dirty="0">
                <a:latin typeface="Century Schoolbook" charset="0"/>
              </a:rPr>
              <a:t>Sistem je skup međusobno povezanih podsistema od kojih je SVAKI u direktnoj ili indirektnoj vezi jedan s drugim</a:t>
            </a:r>
          </a:p>
          <a:p>
            <a:endParaRPr lang="en-US" dirty="0"/>
          </a:p>
          <a:p>
            <a:endParaRPr lang="en-US" dirty="0"/>
          </a:p>
        </p:txBody>
      </p:sp>
    </p:spTree>
    <p:extLst>
      <p:ext uri="{BB962C8B-B14F-4D97-AF65-F5344CB8AC3E}">
        <p14:creationId xmlns:p14="http://schemas.microsoft.com/office/powerpoint/2010/main" val="700813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Podsistem</a:t>
            </a:r>
            <a:endParaRPr lang="en-US" dirty="0"/>
          </a:p>
        </p:txBody>
      </p:sp>
      <p:sp>
        <p:nvSpPr>
          <p:cNvPr id="3" name="Content Placeholder 2"/>
          <p:cNvSpPr>
            <a:spLocks noGrp="1"/>
          </p:cNvSpPr>
          <p:nvPr>
            <p:ph idx="1"/>
          </p:nvPr>
        </p:nvSpPr>
        <p:spPr/>
        <p:txBody>
          <a:bodyPr/>
          <a:lstStyle/>
          <a:p>
            <a:r>
              <a:rPr lang="hr-HR" dirty="0">
                <a:latin typeface="Century Schoolbook" charset="0"/>
              </a:rPr>
              <a:t>Podsistem je manji sistem, odnosno element unutar većeg sistema</a:t>
            </a:r>
          </a:p>
          <a:p>
            <a:endParaRPr lang="hr-HR" dirty="0">
              <a:latin typeface="Century Schoolbook" charset="0"/>
            </a:endParaRPr>
          </a:p>
          <a:p>
            <a:r>
              <a:rPr lang="hr-HR" dirty="0">
                <a:latin typeface="Century Schoolbook" charset="0"/>
              </a:rPr>
              <a:t>Funkcionalna komponenta </a:t>
            </a:r>
          </a:p>
          <a:p>
            <a:pPr lvl="1"/>
            <a:r>
              <a:rPr lang="hr-HR" dirty="0">
                <a:latin typeface="Century Schoolbook" charset="0"/>
              </a:rPr>
              <a:t>Može biti sistem</a:t>
            </a:r>
          </a:p>
          <a:p>
            <a:pPr lvl="1"/>
            <a:r>
              <a:rPr lang="hr-HR" dirty="0">
                <a:latin typeface="Century Schoolbook" charset="0"/>
              </a:rPr>
              <a:t>Ima određenu ulogu u funkcioniranju nekog većeg sistema</a:t>
            </a:r>
          </a:p>
          <a:p>
            <a:endParaRPr lang="en-US" dirty="0"/>
          </a:p>
        </p:txBody>
      </p:sp>
    </p:spTree>
    <p:extLst>
      <p:ext uri="{BB962C8B-B14F-4D97-AF65-F5344CB8AC3E}">
        <p14:creationId xmlns:p14="http://schemas.microsoft.com/office/powerpoint/2010/main" val="2039928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Veza</a:t>
            </a:r>
            <a:endParaRPr lang="en-US" dirty="0"/>
          </a:p>
        </p:txBody>
      </p:sp>
      <p:sp>
        <p:nvSpPr>
          <p:cNvPr id="3" name="Content Placeholder 2"/>
          <p:cNvSpPr>
            <a:spLocks noGrp="1"/>
          </p:cNvSpPr>
          <p:nvPr>
            <p:ph idx="1"/>
          </p:nvPr>
        </p:nvSpPr>
        <p:spPr/>
        <p:txBody>
          <a:bodyPr/>
          <a:lstStyle/>
          <a:p>
            <a:r>
              <a:rPr lang="hr-HR" dirty="0">
                <a:latin typeface="Century Schoolbook" charset="0"/>
              </a:rPr>
              <a:t>Veza je način na koji su dva ili više podsistema međusobno ovisni</a:t>
            </a:r>
          </a:p>
          <a:p>
            <a:endParaRPr lang="hr-HR" dirty="0">
              <a:latin typeface="Century Schoolbook" charset="0"/>
            </a:endParaRPr>
          </a:p>
          <a:p>
            <a:r>
              <a:rPr lang="hr-HR" dirty="0">
                <a:latin typeface="Century Schoolbook" charset="0"/>
              </a:rPr>
              <a:t>Povezuje </a:t>
            </a:r>
            <a:r>
              <a:rPr lang="hr-HR" b="1" dirty="0">
                <a:latin typeface="Century Schoolbook" charset="0"/>
              </a:rPr>
              <a:t>svojstva</a:t>
            </a:r>
            <a:r>
              <a:rPr lang="hr-HR" dirty="0">
                <a:latin typeface="Century Schoolbook" charset="0"/>
              </a:rPr>
              <a:t> različitih podsistema i stavlja ih u međusobni odnos</a:t>
            </a:r>
          </a:p>
          <a:p>
            <a:r>
              <a:rPr lang="hr-HR" dirty="0">
                <a:latin typeface="Century Schoolbook" charset="0"/>
              </a:rPr>
              <a:t>Postoji, ako </a:t>
            </a:r>
            <a:r>
              <a:rPr lang="hr-HR" b="1" dirty="0">
                <a:latin typeface="Century Schoolbook" charset="0"/>
              </a:rPr>
              <a:t>promjena </a:t>
            </a:r>
            <a:r>
              <a:rPr lang="hr-HR" dirty="0">
                <a:latin typeface="Century Schoolbook" charset="0"/>
              </a:rPr>
              <a:t>u svojstvu jednog podsistema uslovljava promjenu svojstva nekog drugog podsistema</a:t>
            </a:r>
          </a:p>
          <a:p>
            <a:endParaRPr lang="en-US" dirty="0"/>
          </a:p>
        </p:txBody>
      </p:sp>
    </p:spTree>
    <p:extLst>
      <p:ext uri="{BB962C8B-B14F-4D97-AF65-F5344CB8AC3E}">
        <p14:creationId xmlns:p14="http://schemas.microsoft.com/office/powerpoint/2010/main" val="4126214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Box 64"/>
          <p:cNvSpPr txBox="1">
            <a:spLocks noChangeArrowheads="1"/>
          </p:cNvSpPr>
          <p:nvPr/>
        </p:nvSpPr>
        <p:spPr bwMode="auto">
          <a:xfrm>
            <a:off x="466725" y="5589587"/>
            <a:ext cx="25193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2000" b="1">
                <a:latin typeface="Verdana" charset="0"/>
              </a:rPr>
              <a:t>SISTEM</a:t>
            </a:r>
            <a:endParaRPr lang="hr-HR" sz="2000" b="1">
              <a:latin typeface="Verdana" charset="0"/>
            </a:endParaRPr>
          </a:p>
        </p:txBody>
      </p:sp>
      <p:sp>
        <p:nvSpPr>
          <p:cNvPr id="65540" name="Text Box 94"/>
          <p:cNvSpPr txBox="1">
            <a:spLocks noChangeArrowheads="1"/>
          </p:cNvSpPr>
          <p:nvPr/>
        </p:nvSpPr>
        <p:spPr bwMode="auto">
          <a:xfrm>
            <a:off x="4138613" y="5589587"/>
            <a:ext cx="4932362"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000" b="1">
                <a:latin typeface="Verdana" charset="0"/>
              </a:rPr>
              <a:t>AGREGAT</a:t>
            </a:r>
            <a:r>
              <a:rPr lang="en-US" b="1"/>
              <a:t> – </a:t>
            </a:r>
            <a:r>
              <a:rPr lang="hr-HR" sz="1400" b="1"/>
              <a:t>skup podsistema koji</a:t>
            </a:r>
            <a:r>
              <a:rPr lang="en-US" sz="1400" b="1"/>
              <a:t> </a:t>
            </a:r>
            <a:r>
              <a:rPr lang="hr-HR" sz="1400" b="1"/>
              <a:t>su djelomično</a:t>
            </a:r>
          </a:p>
          <a:p>
            <a:pPr eaLnBrk="1" hangingPunct="1">
              <a:spcBef>
                <a:spcPct val="50000"/>
              </a:spcBef>
            </a:pPr>
            <a:r>
              <a:rPr lang="hr-HR" sz="1400" b="1"/>
              <a:t>                                 povezani,</a:t>
            </a:r>
            <a:r>
              <a:rPr lang="en-US" sz="1400" b="1"/>
              <a:t>       </a:t>
            </a:r>
            <a:endParaRPr lang="hr-HR" sz="1400" b="1"/>
          </a:p>
          <a:p>
            <a:pPr eaLnBrk="1" hangingPunct="1">
              <a:spcBef>
                <a:spcPct val="50000"/>
              </a:spcBef>
            </a:pPr>
            <a:r>
              <a:rPr lang="hr-HR" sz="1400" b="1"/>
              <a:t>   </a:t>
            </a:r>
            <a:r>
              <a:rPr lang="en-US" sz="1400" b="1"/>
              <a:t>         </a:t>
            </a:r>
            <a:r>
              <a:rPr lang="hr-HR" sz="1400" b="1"/>
              <a:t> tj. </a:t>
            </a:r>
            <a:r>
              <a:rPr lang="en-US" sz="1400" b="1"/>
              <a:t>o</a:t>
            </a:r>
            <a:r>
              <a:rPr lang="hr-HR" sz="1400" b="1"/>
              <a:t>d kojih najmanje jedan nije u vezi</a:t>
            </a:r>
            <a:r>
              <a:rPr lang="en-US" sz="1400" b="1"/>
              <a:t> </a:t>
            </a:r>
            <a:r>
              <a:rPr lang="hr-HR" sz="1400" b="1"/>
              <a:t>s ostalima.</a:t>
            </a:r>
          </a:p>
        </p:txBody>
      </p:sp>
      <p:sp>
        <p:nvSpPr>
          <p:cNvPr id="65541" name="Text Box 96"/>
          <p:cNvSpPr txBox="1">
            <a:spLocks noChangeArrowheads="1"/>
          </p:cNvSpPr>
          <p:nvPr/>
        </p:nvSpPr>
        <p:spPr bwMode="auto">
          <a:xfrm>
            <a:off x="2914650" y="5661025"/>
            <a:ext cx="7921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b="1"/>
              <a:t>vs.</a:t>
            </a:r>
            <a:endParaRPr lang="hr-HR" b="1"/>
          </a:p>
        </p:txBody>
      </p:sp>
      <p:sp>
        <p:nvSpPr>
          <p:cNvPr id="65542" name="Freeform 100"/>
          <p:cNvSpPr>
            <a:spLocks/>
          </p:cNvSpPr>
          <p:nvPr/>
        </p:nvSpPr>
        <p:spPr bwMode="auto">
          <a:xfrm>
            <a:off x="322263" y="2636837"/>
            <a:ext cx="3276600" cy="2892425"/>
          </a:xfrm>
          <a:custGeom>
            <a:avLst/>
            <a:gdLst>
              <a:gd name="T0" fmla="*/ 2147483647 w 2064"/>
              <a:gd name="T1" fmla="*/ 2147483647 h 1822"/>
              <a:gd name="T2" fmla="*/ 2147483647 w 2064"/>
              <a:gd name="T3" fmla="*/ 2147483647 h 1822"/>
              <a:gd name="T4" fmla="*/ 2147483647 w 2064"/>
              <a:gd name="T5" fmla="*/ 2147483647 h 1822"/>
              <a:gd name="T6" fmla="*/ 2147483647 w 2064"/>
              <a:gd name="T7" fmla="*/ 2147483647 h 1822"/>
              <a:gd name="T8" fmla="*/ 2147483647 w 2064"/>
              <a:gd name="T9" fmla="*/ 2147483647 h 1822"/>
              <a:gd name="T10" fmla="*/ 2147483647 w 2064"/>
              <a:gd name="T11" fmla="*/ 2147483647 h 1822"/>
              <a:gd name="T12" fmla="*/ 2147483647 w 2064"/>
              <a:gd name="T13" fmla="*/ 2147483647 h 1822"/>
              <a:gd name="T14" fmla="*/ 2147483647 w 2064"/>
              <a:gd name="T15" fmla="*/ 2147483647 h 1822"/>
              <a:gd name="T16" fmla="*/ 2147483647 w 2064"/>
              <a:gd name="T17" fmla="*/ 2147483647 h 1822"/>
              <a:gd name="T18" fmla="*/ 2147483647 w 2064"/>
              <a:gd name="T19" fmla="*/ 2147483647 h 1822"/>
              <a:gd name="T20" fmla="*/ 2147483647 w 2064"/>
              <a:gd name="T21" fmla="*/ 2147483647 h 1822"/>
              <a:gd name="T22" fmla="*/ 2147483647 w 2064"/>
              <a:gd name="T23" fmla="*/ 2147483647 h 1822"/>
              <a:gd name="T24" fmla="*/ 2147483647 w 2064"/>
              <a:gd name="T25" fmla="*/ 2147483647 h 1822"/>
              <a:gd name="T26" fmla="*/ 2147483647 w 2064"/>
              <a:gd name="T27" fmla="*/ 2147483647 h 1822"/>
              <a:gd name="T28" fmla="*/ 2147483647 w 2064"/>
              <a:gd name="T29" fmla="*/ 2147483647 h 1822"/>
              <a:gd name="T30" fmla="*/ 2147483647 w 2064"/>
              <a:gd name="T31" fmla="*/ 2147483647 h 1822"/>
              <a:gd name="T32" fmla="*/ 2147483647 w 2064"/>
              <a:gd name="T33" fmla="*/ 2147483647 h 1822"/>
              <a:gd name="T34" fmla="*/ 2147483647 w 2064"/>
              <a:gd name="T35" fmla="*/ 2147483647 h 1822"/>
              <a:gd name="T36" fmla="*/ 2147483647 w 2064"/>
              <a:gd name="T37" fmla="*/ 2147483647 h 1822"/>
              <a:gd name="T38" fmla="*/ 2147483647 w 2064"/>
              <a:gd name="T39" fmla="*/ 2147483647 h 1822"/>
              <a:gd name="T40" fmla="*/ 2147483647 w 2064"/>
              <a:gd name="T41" fmla="*/ 2147483647 h 1822"/>
              <a:gd name="T42" fmla="*/ 2147483647 w 2064"/>
              <a:gd name="T43" fmla="*/ 2147483647 h 18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64"/>
              <a:gd name="T67" fmla="*/ 0 h 1822"/>
              <a:gd name="T68" fmla="*/ 2064 w 2064"/>
              <a:gd name="T69" fmla="*/ 1822 h 18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64" h="1822">
                <a:moveTo>
                  <a:pt x="144" y="552"/>
                </a:moveTo>
                <a:cubicBezTo>
                  <a:pt x="182" y="446"/>
                  <a:pt x="197" y="273"/>
                  <a:pt x="280" y="190"/>
                </a:cubicBezTo>
                <a:cubicBezTo>
                  <a:pt x="363" y="107"/>
                  <a:pt x="522" y="83"/>
                  <a:pt x="643" y="53"/>
                </a:cubicBezTo>
                <a:cubicBezTo>
                  <a:pt x="764" y="23"/>
                  <a:pt x="878" y="0"/>
                  <a:pt x="1006" y="8"/>
                </a:cubicBezTo>
                <a:cubicBezTo>
                  <a:pt x="1134" y="16"/>
                  <a:pt x="1308" y="84"/>
                  <a:pt x="1414" y="99"/>
                </a:cubicBezTo>
                <a:cubicBezTo>
                  <a:pt x="1520" y="114"/>
                  <a:pt x="1566" y="61"/>
                  <a:pt x="1641" y="99"/>
                </a:cubicBezTo>
                <a:cubicBezTo>
                  <a:pt x="1716" y="137"/>
                  <a:pt x="1800" y="251"/>
                  <a:pt x="1868" y="326"/>
                </a:cubicBezTo>
                <a:cubicBezTo>
                  <a:pt x="1936" y="401"/>
                  <a:pt x="2034" y="477"/>
                  <a:pt x="2049" y="552"/>
                </a:cubicBezTo>
                <a:cubicBezTo>
                  <a:pt x="2064" y="627"/>
                  <a:pt x="1989" y="703"/>
                  <a:pt x="1959" y="779"/>
                </a:cubicBezTo>
                <a:cubicBezTo>
                  <a:pt x="1929" y="855"/>
                  <a:pt x="1861" y="923"/>
                  <a:pt x="1868" y="1006"/>
                </a:cubicBezTo>
                <a:cubicBezTo>
                  <a:pt x="1875" y="1089"/>
                  <a:pt x="1981" y="1195"/>
                  <a:pt x="2004" y="1278"/>
                </a:cubicBezTo>
                <a:cubicBezTo>
                  <a:pt x="2027" y="1361"/>
                  <a:pt x="2057" y="1437"/>
                  <a:pt x="2004" y="1505"/>
                </a:cubicBezTo>
                <a:cubicBezTo>
                  <a:pt x="1951" y="1573"/>
                  <a:pt x="1784" y="1633"/>
                  <a:pt x="1686" y="1686"/>
                </a:cubicBezTo>
                <a:cubicBezTo>
                  <a:pt x="1588" y="1739"/>
                  <a:pt x="1527" y="1822"/>
                  <a:pt x="1414" y="1822"/>
                </a:cubicBezTo>
                <a:cubicBezTo>
                  <a:pt x="1301" y="1822"/>
                  <a:pt x="1127" y="1701"/>
                  <a:pt x="1006" y="1686"/>
                </a:cubicBezTo>
                <a:cubicBezTo>
                  <a:pt x="885" y="1671"/>
                  <a:pt x="802" y="1717"/>
                  <a:pt x="689" y="1732"/>
                </a:cubicBezTo>
                <a:cubicBezTo>
                  <a:pt x="576" y="1747"/>
                  <a:pt x="409" y="1807"/>
                  <a:pt x="326" y="1777"/>
                </a:cubicBezTo>
                <a:cubicBezTo>
                  <a:pt x="243" y="1747"/>
                  <a:pt x="243" y="1633"/>
                  <a:pt x="190" y="1550"/>
                </a:cubicBezTo>
                <a:cubicBezTo>
                  <a:pt x="137" y="1467"/>
                  <a:pt x="16" y="1369"/>
                  <a:pt x="8" y="1278"/>
                </a:cubicBezTo>
                <a:cubicBezTo>
                  <a:pt x="0" y="1187"/>
                  <a:pt x="136" y="1081"/>
                  <a:pt x="144" y="1006"/>
                </a:cubicBezTo>
                <a:cubicBezTo>
                  <a:pt x="152" y="931"/>
                  <a:pt x="61" y="901"/>
                  <a:pt x="54" y="825"/>
                </a:cubicBezTo>
                <a:cubicBezTo>
                  <a:pt x="47" y="749"/>
                  <a:pt x="106" y="658"/>
                  <a:pt x="144" y="552"/>
                </a:cubicBezTo>
                <a:close/>
              </a:path>
            </a:pathLst>
          </a:custGeom>
          <a:solidFill>
            <a:schemeClr val="accent1"/>
          </a:solidFill>
          <a:ln w="9525">
            <a:solidFill>
              <a:schemeClr val="tx1"/>
            </a:solidFill>
            <a:round/>
            <a:headEnd/>
            <a:tailEnd/>
          </a:ln>
        </p:spPr>
        <p:txBody>
          <a:bodyPr/>
          <a:lstStyle/>
          <a:p>
            <a:endParaRPr lang="en-US"/>
          </a:p>
        </p:txBody>
      </p:sp>
      <p:sp>
        <p:nvSpPr>
          <p:cNvPr id="65543" name="Freeform 102"/>
          <p:cNvSpPr>
            <a:spLocks/>
          </p:cNvSpPr>
          <p:nvPr/>
        </p:nvSpPr>
        <p:spPr bwMode="auto">
          <a:xfrm>
            <a:off x="4859338" y="2492375"/>
            <a:ext cx="3516312" cy="2749550"/>
          </a:xfrm>
          <a:custGeom>
            <a:avLst/>
            <a:gdLst>
              <a:gd name="T0" fmla="*/ 2147483647 w 2215"/>
              <a:gd name="T1" fmla="*/ 2147483647 h 1732"/>
              <a:gd name="T2" fmla="*/ 2147483647 w 2215"/>
              <a:gd name="T3" fmla="*/ 2147483647 h 1732"/>
              <a:gd name="T4" fmla="*/ 2147483647 w 2215"/>
              <a:gd name="T5" fmla="*/ 2147483647 h 1732"/>
              <a:gd name="T6" fmla="*/ 2147483647 w 2215"/>
              <a:gd name="T7" fmla="*/ 2147483647 h 1732"/>
              <a:gd name="T8" fmla="*/ 2147483647 w 2215"/>
              <a:gd name="T9" fmla="*/ 0 h 1732"/>
              <a:gd name="T10" fmla="*/ 2147483647 w 2215"/>
              <a:gd name="T11" fmla="*/ 2147483647 h 1732"/>
              <a:gd name="T12" fmla="*/ 2147483647 w 2215"/>
              <a:gd name="T13" fmla="*/ 2147483647 h 1732"/>
              <a:gd name="T14" fmla="*/ 2147483647 w 2215"/>
              <a:gd name="T15" fmla="*/ 2147483647 h 1732"/>
              <a:gd name="T16" fmla="*/ 2147483647 w 2215"/>
              <a:gd name="T17" fmla="*/ 2147483647 h 1732"/>
              <a:gd name="T18" fmla="*/ 2147483647 w 2215"/>
              <a:gd name="T19" fmla="*/ 2147483647 h 1732"/>
              <a:gd name="T20" fmla="*/ 2147483647 w 2215"/>
              <a:gd name="T21" fmla="*/ 2147483647 h 1732"/>
              <a:gd name="T22" fmla="*/ 2147483647 w 2215"/>
              <a:gd name="T23" fmla="*/ 2147483647 h 1732"/>
              <a:gd name="T24" fmla="*/ 2147483647 w 2215"/>
              <a:gd name="T25" fmla="*/ 2147483647 h 1732"/>
              <a:gd name="T26" fmla="*/ 2147483647 w 2215"/>
              <a:gd name="T27" fmla="*/ 2147483647 h 1732"/>
              <a:gd name="T28" fmla="*/ 2147483647 w 2215"/>
              <a:gd name="T29" fmla="*/ 2147483647 h 1732"/>
              <a:gd name="T30" fmla="*/ 2147483647 w 2215"/>
              <a:gd name="T31" fmla="*/ 2147483647 h 1732"/>
              <a:gd name="T32" fmla="*/ 2147483647 w 2215"/>
              <a:gd name="T33" fmla="*/ 2147483647 h 1732"/>
              <a:gd name="T34" fmla="*/ 2147483647 w 2215"/>
              <a:gd name="T35" fmla="*/ 2147483647 h 1732"/>
              <a:gd name="T36" fmla="*/ 2147483647 w 2215"/>
              <a:gd name="T37" fmla="*/ 2147483647 h 1732"/>
              <a:gd name="T38" fmla="*/ 2147483647 w 2215"/>
              <a:gd name="T39" fmla="*/ 2147483647 h 1732"/>
              <a:gd name="T40" fmla="*/ 2147483647 w 2215"/>
              <a:gd name="T41" fmla="*/ 2147483647 h 1732"/>
              <a:gd name="T42" fmla="*/ 2147483647 w 2215"/>
              <a:gd name="T43" fmla="*/ 2147483647 h 17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15"/>
              <a:gd name="T67" fmla="*/ 0 h 1732"/>
              <a:gd name="T68" fmla="*/ 2215 w 2215"/>
              <a:gd name="T69" fmla="*/ 1732 h 17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15" h="1732">
                <a:moveTo>
                  <a:pt x="23" y="318"/>
                </a:moveTo>
                <a:cubicBezTo>
                  <a:pt x="38" y="235"/>
                  <a:pt x="167" y="136"/>
                  <a:pt x="250" y="91"/>
                </a:cubicBezTo>
                <a:cubicBezTo>
                  <a:pt x="333" y="46"/>
                  <a:pt x="416" y="46"/>
                  <a:pt x="522" y="46"/>
                </a:cubicBezTo>
                <a:cubicBezTo>
                  <a:pt x="628" y="46"/>
                  <a:pt x="787" y="99"/>
                  <a:pt x="885" y="91"/>
                </a:cubicBezTo>
                <a:cubicBezTo>
                  <a:pt x="983" y="83"/>
                  <a:pt x="1006" y="0"/>
                  <a:pt x="1112" y="0"/>
                </a:cubicBezTo>
                <a:cubicBezTo>
                  <a:pt x="1218" y="0"/>
                  <a:pt x="1399" y="83"/>
                  <a:pt x="1520" y="91"/>
                </a:cubicBezTo>
                <a:cubicBezTo>
                  <a:pt x="1641" y="99"/>
                  <a:pt x="1755" y="31"/>
                  <a:pt x="1838" y="46"/>
                </a:cubicBezTo>
                <a:cubicBezTo>
                  <a:pt x="1921" y="61"/>
                  <a:pt x="1959" y="137"/>
                  <a:pt x="2019" y="182"/>
                </a:cubicBezTo>
                <a:cubicBezTo>
                  <a:pt x="2079" y="227"/>
                  <a:pt x="2193" y="243"/>
                  <a:pt x="2200" y="318"/>
                </a:cubicBezTo>
                <a:cubicBezTo>
                  <a:pt x="2207" y="393"/>
                  <a:pt x="2064" y="514"/>
                  <a:pt x="2064" y="635"/>
                </a:cubicBezTo>
                <a:cubicBezTo>
                  <a:pt x="2064" y="756"/>
                  <a:pt x="2185" y="885"/>
                  <a:pt x="2200" y="1044"/>
                </a:cubicBezTo>
                <a:cubicBezTo>
                  <a:pt x="2215" y="1203"/>
                  <a:pt x="2200" y="1482"/>
                  <a:pt x="2155" y="1588"/>
                </a:cubicBezTo>
                <a:cubicBezTo>
                  <a:pt x="2110" y="1694"/>
                  <a:pt x="2034" y="1656"/>
                  <a:pt x="1928" y="1679"/>
                </a:cubicBezTo>
                <a:cubicBezTo>
                  <a:pt x="1822" y="1702"/>
                  <a:pt x="1664" y="1732"/>
                  <a:pt x="1520" y="1724"/>
                </a:cubicBezTo>
                <a:cubicBezTo>
                  <a:pt x="1376" y="1716"/>
                  <a:pt x="1187" y="1633"/>
                  <a:pt x="1066" y="1633"/>
                </a:cubicBezTo>
                <a:cubicBezTo>
                  <a:pt x="945" y="1633"/>
                  <a:pt x="892" y="1724"/>
                  <a:pt x="794" y="1724"/>
                </a:cubicBezTo>
                <a:cubicBezTo>
                  <a:pt x="696" y="1724"/>
                  <a:pt x="560" y="1663"/>
                  <a:pt x="477" y="1633"/>
                </a:cubicBezTo>
                <a:cubicBezTo>
                  <a:pt x="394" y="1603"/>
                  <a:pt x="325" y="1619"/>
                  <a:pt x="295" y="1543"/>
                </a:cubicBezTo>
                <a:cubicBezTo>
                  <a:pt x="265" y="1467"/>
                  <a:pt x="340" y="1263"/>
                  <a:pt x="295" y="1180"/>
                </a:cubicBezTo>
                <a:cubicBezTo>
                  <a:pt x="250" y="1097"/>
                  <a:pt x="46" y="1142"/>
                  <a:pt x="23" y="1044"/>
                </a:cubicBezTo>
                <a:cubicBezTo>
                  <a:pt x="0" y="946"/>
                  <a:pt x="166" y="711"/>
                  <a:pt x="159" y="590"/>
                </a:cubicBezTo>
                <a:cubicBezTo>
                  <a:pt x="152" y="469"/>
                  <a:pt x="8" y="401"/>
                  <a:pt x="23" y="318"/>
                </a:cubicBezTo>
                <a:close/>
              </a:path>
            </a:pathLst>
          </a:custGeom>
          <a:solidFill>
            <a:schemeClr val="accent1"/>
          </a:solidFill>
          <a:ln w="9525">
            <a:solidFill>
              <a:schemeClr val="tx1"/>
            </a:solidFill>
            <a:round/>
            <a:headEnd/>
            <a:tailEnd/>
          </a:ln>
        </p:spPr>
        <p:txBody>
          <a:bodyPr/>
          <a:lstStyle/>
          <a:p>
            <a:endParaRPr lang="en-US"/>
          </a:p>
        </p:txBody>
      </p:sp>
      <p:sp>
        <p:nvSpPr>
          <p:cNvPr id="65544" name="Oval 106"/>
          <p:cNvSpPr>
            <a:spLocks noChangeArrowheads="1"/>
          </p:cNvSpPr>
          <p:nvPr/>
        </p:nvSpPr>
        <p:spPr bwMode="auto">
          <a:xfrm>
            <a:off x="2482850" y="3068637"/>
            <a:ext cx="431800" cy="4318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65545" name="Oval 107"/>
          <p:cNvSpPr>
            <a:spLocks noChangeArrowheads="1"/>
          </p:cNvSpPr>
          <p:nvPr/>
        </p:nvSpPr>
        <p:spPr bwMode="auto">
          <a:xfrm>
            <a:off x="1762125" y="3789362"/>
            <a:ext cx="433388" cy="433388"/>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65546" name="Oval 108"/>
          <p:cNvSpPr>
            <a:spLocks noChangeArrowheads="1"/>
          </p:cNvSpPr>
          <p:nvPr/>
        </p:nvSpPr>
        <p:spPr bwMode="auto">
          <a:xfrm>
            <a:off x="682625" y="4076700"/>
            <a:ext cx="431800" cy="4318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65547" name="Oval 109"/>
          <p:cNvSpPr>
            <a:spLocks noChangeArrowheads="1"/>
          </p:cNvSpPr>
          <p:nvPr/>
        </p:nvSpPr>
        <p:spPr bwMode="auto">
          <a:xfrm>
            <a:off x="1343025" y="4652962"/>
            <a:ext cx="431800" cy="4318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65548" name="Oval 110"/>
          <p:cNvSpPr>
            <a:spLocks noChangeArrowheads="1"/>
          </p:cNvSpPr>
          <p:nvPr/>
        </p:nvSpPr>
        <p:spPr bwMode="auto">
          <a:xfrm>
            <a:off x="2627313" y="4725987"/>
            <a:ext cx="431800" cy="4318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65549" name="Oval 111"/>
          <p:cNvSpPr>
            <a:spLocks noChangeArrowheads="1"/>
          </p:cNvSpPr>
          <p:nvPr/>
        </p:nvSpPr>
        <p:spPr bwMode="auto">
          <a:xfrm>
            <a:off x="898525" y="3068637"/>
            <a:ext cx="431800" cy="4318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65550" name="Oval 112"/>
          <p:cNvSpPr>
            <a:spLocks noChangeArrowheads="1"/>
          </p:cNvSpPr>
          <p:nvPr/>
        </p:nvSpPr>
        <p:spPr bwMode="auto">
          <a:xfrm>
            <a:off x="5400675" y="2925762"/>
            <a:ext cx="431800" cy="4318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65551" name="Oval 113"/>
          <p:cNvSpPr>
            <a:spLocks noChangeArrowheads="1"/>
          </p:cNvSpPr>
          <p:nvPr/>
        </p:nvSpPr>
        <p:spPr bwMode="auto">
          <a:xfrm>
            <a:off x="6875463" y="2852737"/>
            <a:ext cx="431800" cy="4318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65552" name="Oval 115"/>
          <p:cNvSpPr>
            <a:spLocks noChangeArrowheads="1"/>
          </p:cNvSpPr>
          <p:nvPr/>
        </p:nvSpPr>
        <p:spPr bwMode="auto">
          <a:xfrm>
            <a:off x="5651500" y="4365625"/>
            <a:ext cx="431800" cy="4318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65553" name="Oval 117"/>
          <p:cNvSpPr>
            <a:spLocks noChangeArrowheads="1"/>
          </p:cNvSpPr>
          <p:nvPr/>
        </p:nvSpPr>
        <p:spPr bwMode="auto">
          <a:xfrm>
            <a:off x="6443663" y="4508500"/>
            <a:ext cx="431800" cy="4318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65554" name="Oval 118"/>
          <p:cNvSpPr>
            <a:spLocks noChangeArrowheads="1"/>
          </p:cNvSpPr>
          <p:nvPr/>
        </p:nvSpPr>
        <p:spPr bwMode="auto">
          <a:xfrm>
            <a:off x="7594600" y="4149725"/>
            <a:ext cx="433388" cy="433387"/>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65555" name="Line 119"/>
          <p:cNvSpPr>
            <a:spLocks noChangeShapeType="1"/>
          </p:cNvSpPr>
          <p:nvPr/>
        </p:nvSpPr>
        <p:spPr bwMode="auto">
          <a:xfrm>
            <a:off x="1330325" y="3357562"/>
            <a:ext cx="50482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56" name="Line 122"/>
          <p:cNvSpPr>
            <a:spLocks noChangeShapeType="1"/>
          </p:cNvSpPr>
          <p:nvPr/>
        </p:nvSpPr>
        <p:spPr bwMode="auto">
          <a:xfrm flipH="1" flipV="1">
            <a:off x="1258888" y="3429000"/>
            <a:ext cx="503237"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57" name="Line 123"/>
          <p:cNvSpPr>
            <a:spLocks noChangeShapeType="1"/>
          </p:cNvSpPr>
          <p:nvPr/>
        </p:nvSpPr>
        <p:spPr bwMode="auto">
          <a:xfrm flipV="1">
            <a:off x="2122488" y="3429000"/>
            <a:ext cx="360362"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58" name="Line 125"/>
          <p:cNvSpPr>
            <a:spLocks noChangeShapeType="1"/>
          </p:cNvSpPr>
          <p:nvPr/>
        </p:nvSpPr>
        <p:spPr bwMode="auto">
          <a:xfrm flipV="1">
            <a:off x="2843213" y="2708275"/>
            <a:ext cx="360362"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59" name="Line 127"/>
          <p:cNvSpPr>
            <a:spLocks noChangeShapeType="1"/>
          </p:cNvSpPr>
          <p:nvPr/>
        </p:nvSpPr>
        <p:spPr bwMode="auto">
          <a:xfrm>
            <a:off x="2195513" y="4149725"/>
            <a:ext cx="503237"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60" name="Line 128"/>
          <p:cNvSpPr>
            <a:spLocks noChangeShapeType="1"/>
          </p:cNvSpPr>
          <p:nvPr/>
        </p:nvSpPr>
        <p:spPr bwMode="auto">
          <a:xfrm flipH="1" flipV="1">
            <a:off x="2770188" y="3500437"/>
            <a:ext cx="73025" cy="11525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61" name="Line 129"/>
          <p:cNvSpPr>
            <a:spLocks noChangeShapeType="1"/>
          </p:cNvSpPr>
          <p:nvPr/>
        </p:nvSpPr>
        <p:spPr bwMode="auto">
          <a:xfrm>
            <a:off x="1114425" y="4365625"/>
            <a:ext cx="360363"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62" name="Line 134"/>
          <p:cNvSpPr>
            <a:spLocks noChangeShapeType="1"/>
          </p:cNvSpPr>
          <p:nvPr/>
        </p:nvSpPr>
        <p:spPr bwMode="auto">
          <a:xfrm flipH="1" flipV="1">
            <a:off x="1042988" y="4437062"/>
            <a:ext cx="360362"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63" name="Line 135"/>
          <p:cNvSpPr>
            <a:spLocks noChangeShapeType="1"/>
          </p:cNvSpPr>
          <p:nvPr/>
        </p:nvSpPr>
        <p:spPr bwMode="auto">
          <a:xfrm flipV="1">
            <a:off x="1546225" y="5084762"/>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64" name="Line 137"/>
          <p:cNvSpPr>
            <a:spLocks noChangeShapeType="1"/>
          </p:cNvSpPr>
          <p:nvPr/>
        </p:nvSpPr>
        <p:spPr bwMode="auto">
          <a:xfrm flipH="1" flipV="1">
            <a:off x="250825" y="3573462"/>
            <a:ext cx="503238" cy="50323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65" name="Line 138"/>
          <p:cNvSpPr>
            <a:spLocks noChangeShapeType="1"/>
          </p:cNvSpPr>
          <p:nvPr/>
        </p:nvSpPr>
        <p:spPr bwMode="auto">
          <a:xfrm>
            <a:off x="611188" y="2708275"/>
            <a:ext cx="358775"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66" name="Line 139"/>
          <p:cNvSpPr>
            <a:spLocks noChangeShapeType="1"/>
          </p:cNvSpPr>
          <p:nvPr/>
        </p:nvSpPr>
        <p:spPr bwMode="auto">
          <a:xfrm flipH="1">
            <a:off x="1042988" y="4076700"/>
            <a:ext cx="719137" cy="730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67" name="Line 140"/>
          <p:cNvSpPr>
            <a:spLocks noChangeShapeType="1"/>
          </p:cNvSpPr>
          <p:nvPr/>
        </p:nvSpPr>
        <p:spPr bwMode="auto">
          <a:xfrm>
            <a:off x="5003800" y="2492375"/>
            <a:ext cx="431800"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68" name="Line 142"/>
          <p:cNvSpPr>
            <a:spLocks noChangeShapeType="1"/>
          </p:cNvSpPr>
          <p:nvPr/>
        </p:nvSpPr>
        <p:spPr bwMode="auto">
          <a:xfrm flipV="1">
            <a:off x="7091363" y="2276475"/>
            <a:ext cx="71437"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69" name="Line 143"/>
          <p:cNvSpPr>
            <a:spLocks noChangeShapeType="1"/>
          </p:cNvSpPr>
          <p:nvPr/>
        </p:nvSpPr>
        <p:spPr bwMode="auto">
          <a:xfrm>
            <a:off x="7954963" y="4508500"/>
            <a:ext cx="504825"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70" name="Line 144"/>
          <p:cNvSpPr>
            <a:spLocks noChangeShapeType="1"/>
          </p:cNvSpPr>
          <p:nvPr/>
        </p:nvSpPr>
        <p:spPr bwMode="auto">
          <a:xfrm flipV="1">
            <a:off x="6659563" y="4941887"/>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71" name="Line 146"/>
          <p:cNvSpPr>
            <a:spLocks noChangeShapeType="1"/>
          </p:cNvSpPr>
          <p:nvPr/>
        </p:nvSpPr>
        <p:spPr bwMode="auto">
          <a:xfrm flipH="1" flipV="1">
            <a:off x="5722938" y="3284537"/>
            <a:ext cx="43180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72" name="Line 147"/>
          <p:cNvSpPr>
            <a:spLocks noChangeShapeType="1"/>
          </p:cNvSpPr>
          <p:nvPr/>
        </p:nvSpPr>
        <p:spPr bwMode="auto">
          <a:xfrm>
            <a:off x="5867400" y="3213100"/>
            <a:ext cx="431800"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73" name="Line 148"/>
          <p:cNvSpPr>
            <a:spLocks noChangeShapeType="1"/>
          </p:cNvSpPr>
          <p:nvPr/>
        </p:nvSpPr>
        <p:spPr bwMode="auto">
          <a:xfrm flipV="1">
            <a:off x="6586538" y="3213100"/>
            <a:ext cx="288925"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74" name="Line 150"/>
          <p:cNvSpPr>
            <a:spLocks noChangeShapeType="1"/>
          </p:cNvSpPr>
          <p:nvPr/>
        </p:nvSpPr>
        <p:spPr bwMode="auto">
          <a:xfrm flipH="1">
            <a:off x="5794375" y="2997200"/>
            <a:ext cx="1081088"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75" name="Line 151"/>
          <p:cNvSpPr>
            <a:spLocks noChangeShapeType="1"/>
          </p:cNvSpPr>
          <p:nvPr/>
        </p:nvSpPr>
        <p:spPr bwMode="auto">
          <a:xfrm>
            <a:off x="6083300" y="4508500"/>
            <a:ext cx="360363" cy="730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76" name="Line 152"/>
          <p:cNvSpPr>
            <a:spLocks noChangeShapeType="1"/>
          </p:cNvSpPr>
          <p:nvPr/>
        </p:nvSpPr>
        <p:spPr bwMode="auto">
          <a:xfrm flipH="1" flipV="1">
            <a:off x="6083300" y="4652962"/>
            <a:ext cx="360363" cy="730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77" name="Line 153"/>
          <p:cNvSpPr>
            <a:spLocks noChangeShapeType="1"/>
          </p:cNvSpPr>
          <p:nvPr/>
        </p:nvSpPr>
        <p:spPr bwMode="auto">
          <a:xfrm>
            <a:off x="4283075" y="5949950"/>
            <a:ext cx="0" cy="5762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578" name="Line 154"/>
          <p:cNvSpPr>
            <a:spLocks noChangeShapeType="1"/>
          </p:cNvSpPr>
          <p:nvPr/>
        </p:nvSpPr>
        <p:spPr bwMode="auto">
          <a:xfrm>
            <a:off x="4283075" y="6526212"/>
            <a:ext cx="503238"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5579" name="Oval 155"/>
          <p:cNvSpPr>
            <a:spLocks noChangeArrowheads="1"/>
          </p:cNvSpPr>
          <p:nvPr/>
        </p:nvSpPr>
        <p:spPr bwMode="auto">
          <a:xfrm>
            <a:off x="6227763" y="3500437"/>
            <a:ext cx="431800" cy="4318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2" name="Title 1"/>
          <p:cNvSpPr>
            <a:spLocks noGrp="1"/>
          </p:cNvSpPr>
          <p:nvPr>
            <p:ph type="title"/>
          </p:nvPr>
        </p:nvSpPr>
        <p:spPr/>
        <p:txBody>
          <a:bodyPr/>
          <a:lstStyle/>
          <a:p>
            <a:r>
              <a:rPr lang="en-US" dirty="0" err="1"/>
              <a:t>Sistem</a:t>
            </a:r>
            <a:r>
              <a:rPr lang="en-US" dirty="0"/>
              <a:t> </a:t>
            </a:r>
            <a:r>
              <a:rPr lang="en-US" dirty="0" err="1"/>
              <a:t>i</a:t>
            </a:r>
            <a:r>
              <a:rPr lang="en-US" dirty="0"/>
              <a:t> </a:t>
            </a:r>
            <a:r>
              <a:rPr lang="en-US" dirty="0" err="1"/>
              <a:t>agregat</a:t>
            </a:r>
            <a:endParaRPr lang="en-US" dirty="0"/>
          </a:p>
        </p:txBody>
      </p:sp>
    </p:spTree>
    <p:extLst>
      <p:ext uri="{BB962C8B-B14F-4D97-AF65-F5344CB8AC3E}">
        <p14:creationId xmlns:p14="http://schemas.microsoft.com/office/powerpoint/2010/main" val="3506036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 </a:t>
            </a:r>
            <a:r>
              <a:rPr lang="en-US" dirty="0" err="1"/>
              <a:t>sistema</a:t>
            </a:r>
            <a:endParaRPr lang="en-US" dirty="0"/>
          </a:p>
        </p:txBody>
      </p:sp>
      <p:sp>
        <p:nvSpPr>
          <p:cNvPr id="3" name="Content Placeholder 2"/>
          <p:cNvSpPr>
            <a:spLocks noGrp="1"/>
          </p:cNvSpPr>
          <p:nvPr>
            <p:ph idx="1"/>
          </p:nvPr>
        </p:nvSpPr>
        <p:spPr/>
        <p:txBody>
          <a:bodyPr/>
          <a:lstStyle/>
          <a:p>
            <a:r>
              <a:rPr lang="en-US" dirty="0"/>
              <a:t>Element </a:t>
            </a:r>
            <a:r>
              <a:rPr lang="en-US" dirty="0" err="1"/>
              <a:t>sistema</a:t>
            </a:r>
            <a:r>
              <a:rPr lang="en-US" dirty="0"/>
              <a:t> je </a:t>
            </a:r>
            <a:r>
              <a:rPr lang="en-US" dirty="0" err="1"/>
              <a:t>pojedina</a:t>
            </a:r>
            <a:r>
              <a:rPr lang="en-US" dirty="0"/>
              <a:t> </a:t>
            </a:r>
            <a:r>
              <a:rPr lang="en-US" dirty="0" err="1"/>
              <a:t>aktivnost</a:t>
            </a:r>
            <a:r>
              <a:rPr lang="en-US" dirty="0"/>
              <a:t>, </a:t>
            </a:r>
            <a:r>
              <a:rPr lang="en-US" dirty="0" err="1"/>
              <a:t>proces</a:t>
            </a:r>
            <a:r>
              <a:rPr lang="en-US" dirty="0"/>
              <a:t>, </a:t>
            </a:r>
            <a:r>
              <a:rPr lang="en-US" dirty="0" err="1"/>
              <a:t>prizvod</a:t>
            </a:r>
            <a:r>
              <a:rPr lang="en-US" dirty="0"/>
              <a:t> </a:t>
            </a:r>
            <a:r>
              <a:rPr lang="en-US" dirty="0" err="1"/>
              <a:t>organizacija</a:t>
            </a:r>
            <a:r>
              <a:rPr lang="en-US" dirty="0"/>
              <a:t>, </a:t>
            </a:r>
            <a:r>
              <a:rPr lang="en-US" dirty="0" err="1"/>
              <a:t>manji</a:t>
            </a:r>
            <a:r>
              <a:rPr lang="en-US" dirty="0"/>
              <a:t> </a:t>
            </a:r>
            <a:r>
              <a:rPr lang="en-US" dirty="0" err="1"/>
              <a:t>sistem</a:t>
            </a:r>
            <a:r>
              <a:rPr lang="en-US" dirty="0"/>
              <a:t> </a:t>
            </a:r>
            <a:r>
              <a:rPr lang="en-US" dirty="0" err="1"/>
              <a:t>ili</a:t>
            </a:r>
            <a:r>
              <a:rPr lang="en-US" dirty="0"/>
              <a:t> lice, </a:t>
            </a:r>
            <a:r>
              <a:rPr lang="en-US" dirty="0" err="1"/>
              <a:t>kao</a:t>
            </a:r>
            <a:r>
              <a:rPr lang="en-US" dirty="0"/>
              <a:t> </a:t>
            </a:r>
            <a:r>
              <a:rPr lang="en-US" dirty="0" err="1"/>
              <a:t>i</a:t>
            </a:r>
            <a:r>
              <a:rPr lang="en-US" dirty="0"/>
              <a:t> </a:t>
            </a:r>
            <a:r>
              <a:rPr lang="en-US" dirty="0" err="1"/>
              <a:t>bilo</a:t>
            </a:r>
            <a:r>
              <a:rPr lang="en-US" dirty="0"/>
              <a:t> </a:t>
            </a:r>
            <a:r>
              <a:rPr lang="en-US" dirty="0" err="1"/>
              <a:t>koja</a:t>
            </a:r>
            <a:r>
              <a:rPr lang="en-US" dirty="0"/>
              <a:t> </a:t>
            </a:r>
            <a:r>
              <a:rPr lang="en-US" dirty="0" err="1"/>
              <a:t>njihova</a:t>
            </a:r>
            <a:r>
              <a:rPr lang="en-US" dirty="0"/>
              <a:t> </a:t>
            </a:r>
            <a:r>
              <a:rPr lang="en-US" dirty="0" err="1"/>
              <a:t>kombinacija</a:t>
            </a:r>
            <a:endParaRPr lang="en-US" dirty="0"/>
          </a:p>
          <a:p>
            <a:endParaRPr lang="en-US" dirty="0"/>
          </a:p>
          <a:p>
            <a:r>
              <a:rPr lang="en-US" dirty="0" err="1"/>
              <a:t>Strukturu</a:t>
            </a:r>
            <a:r>
              <a:rPr lang="en-US" dirty="0"/>
              <a:t> </a:t>
            </a:r>
            <a:r>
              <a:rPr lang="en-US" dirty="0" err="1"/>
              <a:t>sistema</a:t>
            </a:r>
            <a:r>
              <a:rPr lang="en-US" dirty="0"/>
              <a:t> </a:t>
            </a:r>
            <a:r>
              <a:rPr lang="en-US" dirty="0" err="1"/>
              <a:t>predstavlja</a:t>
            </a:r>
            <a:r>
              <a:rPr lang="en-US" dirty="0"/>
              <a:t> </a:t>
            </a:r>
            <a:r>
              <a:rPr lang="en-US" dirty="0" err="1"/>
              <a:t>unutrašnjost</a:t>
            </a:r>
            <a:r>
              <a:rPr lang="en-US" dirty="0"/>
              <a:t> </a:t>
            </a:r>
            <a:r>
              <a:rPr lang="en-US" dirty="0" err="1"/>
              <a:t>sistema</a:t>
            </a:r>
            <a:r>
              <a:rPr lang="en-US" dirty="0"/>
              <a:t> </a:t>
            </a:r>
            <a:r>
              <a:rPr lang="en-US" dirty="0" err="1"/>
              <a:t>koja</a:t>
            </a:r>
            <a:r>
              <a:rPr lang="en-US" dirty="0"/>
              <a:t> </a:t>
            </a:r>
            <a:r>
              <a:rPr lang="en-US" dirty="0" err="1"/>
              <a:t>obuhvata</a:t>
            </a:r>
            <a:r>
              <a:rPr lang="en-US" dirty="0"/>
              <a:t> </a:t>
            </a:r>
            <a:r>
              <a:rPr lang="en-US" dirty="0" err="1"/>
              <a:t>elemente</a:t>
            </a:r>
            <a:r>
              <a:rPr lang="en-US" dirty="0"/>
              <a:t> </a:t>
            </a:r>
            <a:r>
              <a:rPr lang="en-US" dirty="0" err="1"/>
              <a:t>i</a:t>
            </a:r>
            <a:r>
              <a:rPr lang="en-US" dirty="0"/>
              <a:t> </a:t>
            </a:r>
            <a:r>
              <a:rPr lang="en-US" dirty="0" err="1"/>
              <a:t>međusobne</a:t>
            </a:r>
            <a:r>
              <a:rPr lang="en-US" dirty="0"/>
              <a:t> </a:t>
            </a:r>
            <a:r>
              <a:rPr lang="en-US" dirty="0" err="1"/>
              <a:t>veze</a:t>
            </a:r>
            <a:r>
              <a:rPr lang="en-US" dirty="0"/>
              <a:t> </a:t>
            </a:r>
            <a:r>
              <a:rPr lang="en-US" dirty="0" err="1"/>
              <a:t>elemenata</a:t>
            </a:r>
            <a:r>
              <a:rPr lang="en-US" dirty="0"/>
              <a:t>, </a:t>
            </a:r>
            <a:r>
              <a:rPr lang="en-US" dirty="0" err="1"/>
              <a:t>koja</a:t>
            </a:r>
            <a:r>
              <a:rPr lang="en-US" dirty="0"/>
              <a:t> se </a:t>
            </a:r>
            <a:r>
              <a:rPr lang="en-US" dirty="0" err="1"/>
              <a:t>može</a:t>
            </a:r>
            <a:r>
              <a:rPr lang="en-US" dirty="0"/>
              <a:t> </a:t>
            </a:r>
            <a:r>
              <a:rPr lang="en-US" dirty="0" err="1"/>
              <a:t>i</a:t>
            </a:r>
            <a:r>
              <a:rPr lang="en-US" dirty="0"/>
              <a:t> </a:t>
            </a:r>
            <a:r>
              <a:rPr lang="en-US" dirty="0" err="1"/>
              <a:t>matemetički</a:t>
            </a:r>
            <a:r>
              <a:rPr lang="en-US" dirty="0"/>
              <a:t> </a:t>
            </a:r>
            <a:r>
              <a:rPr lang="en-US" dirty="0" err="1"/>
              <a:t>opisati</a:t>
            </a:r>
            <a:endParaRPr lang="en-US" dirty="0"/>
          </a:p>
        </p:txBody>
      </p:sp>
    </p:spTree>
    <p:extLst>
      <p:ext uri="{BB962C8B-B14F-4D97-AF65-F5344CB8AC3E}">
        <p14:creationId xmlns:p14="http://schemas.microsoft.com/office/powerpoint/2010/main" val="2892164327"/>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343</TotalTime>
  <Words>882</Words>
  <Application>Microsoft Macintosh PowerPoint</Application>
  <PresentationFormat>On-screen Show (4:3)</PresentationFormat>
  <Paragraphs>127</Paragraphs>
  <Slides>26</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5" baseType="lpstr">
      <vt:lpstr>Arial</vt:lpstr>
      <vt:lpstr>Calibri</vt:lpstr>
      <vt:lpstr>Century Gothic</vt:lpstr>
      <vt:lpstr>Century Schoolbook</vt:lpstr>
      <vt:lpstr>Verdana</vt:lpstr>
      <vt:lpstr>Wingdings 2</vt:lpstr>
      <vt:lpstr>Plaza</vt:lpstr>
      <vt:lpstr>Visio</vt:lpstr>
      <vt:lpstr>Equation</vt:lpstr>
      <vt:lpstr>Sistem i industrijski sistem</vt:lpstr>
      <vt:lpstr>Red</vt:lpstr>
      <vt:lpstr>Entropija</vt:lpstr>
      <vt:lpstr>PowerPoint Presentation</vt:lpstr>
      <vt:lpstr>Sistem</vt:lpstr>
      <vt:lpstr>Podsistem</vt:lpstr>
      <vt:lpstr>Veza</vt:lpstr>
      <vt:lpstr>Sistem i agregat</vt:lpstr>
      <vt:lpstr>Element sistema</vt:lpstr>
      <vt:lpstr>Elementi sistema</vt:lpstr>
      <vt:lpstr>Aktivan element sistema</vt:lpstr>
      <vt:lpstr>Sprega sistema</vt:lpstr>
      <vt:lpstr>Redna sprega</vt:lpstr>
      <vt:lpstr>Paralelna sprega</vt:lpstr>
      <vt:lpstr>Povratna sprega</vt:lpstr>
      <vt:lpstr>Proces sistema</vt:lpstr>
      <vt:lpstr>Sistem upravljanja </vt:lpstr>
      <vt:lpstr>Industrijski sistemi</vt:lpstr>
      <vt:lpstr>Radni sistem</vt:lpstr>
      <vt:lpstr>Radni sistem</vt:lpstr>
      <vt:lpstr>Proizvodni sistem</vt:lpstr>
      <vt:lpstr>Proizvodni sistem</vt:lpstr>
      <vt:lpstr>Poslovni sistem</vt:lpstr>
      <vt:lpstr>Poslovni sistem</vt:lpstr>
      <vt:lpstr>Rezultati procesa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Menadžment kvaliteta</dc:title>
  <dc:creator>Igor Todorovic</dc:creator>
  <cp:lastModifiedBy>Igor Todorovic</cp:lastModifiedBy>
  <cp:revision>29</cp:revision>
  <dcterms:created xsi:type="dcterms:W3CDTF">2014-10-07T06:43:10Z</dcterms:created>
  <dcterms:modified xsi:type="dcterms:W3CDTF">2023-03-06T08:18:46Z</dcterms:modified>
</cp:coreProperties>
</file>