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Umereni stil 2 – Naglašav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RS"/>
              <a:t>Kliknite da biste uredili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1954913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383934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95710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RS"/>
              <a:t>Kliknite da biste uredili stilove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78577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RS"/>
              <a:t>Kliknite da biste uredili stilove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34412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RS"/>
              <a:t>Kliknite da biste uredili stilove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1871301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2074530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24248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31286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172958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54054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291799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288513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15204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135289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RS"/>
              <a:t>Kliknite na ikonu da dodate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193926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2D1F6-056A-458F-A45D-107495EC0977}" type="datetimeFigureOut">
              <a:rPr lang="sr-Latn-BA" smtClean="0"/>
              <a:pPr/>
              <a:t>6.12.2022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3FDBFA5-6AD6-4961-B588-4ACB18D25DD8}" type="slidenum">
              <a:rPr lang="sr-Latn-BA" smtClean="0"/>
              <a:pPr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xmlns="" val="96085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F0D9FEF-D384-4438-8793-77726C292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3832" y="2259695"/>
            <a:ext cx="6815669" cy="1515533"/>
          </a:xfrm>
        </p:spPr>
        <p:txBody>
          <a:bodyPr>
            <a:normAutofit/>
          </a:bodyPr>
          <a:lstStyle/>
          <a:p>
            <a:pPr algn="ctr"/>
            <a:r>
              <a:rPr lang="sr-Latn-BA" sz="6200" dirty="0" err="1">
                <a:solidFill>
                  <a:schemeClr val="accent4">
                    <a:lumMod val="50000"/>
                  </a:schemeClr>
                </a:solidFill>
              </a:rPr>
              <a:t>EBIT</a:t>
            </a:r>
            <a:r>
              <a:rPr lang="sr-Latn-BA" sz="6200" dirty="0">
                <a:solidFill>
                  <a:schemeClr val="accent4">
                    <a:lumMod val="50000"/>
                  </a:schemeClr>
                </a:solidFill>
              </a:rPr>
              <a:t>-EPS ANALIZA</a:t>
            </a:r>
          </a:p>
        </p:txBody>
      </p:sp>
    </p:spTree>
    <p:extLst>
      <p:ext uri="{BB962C8B-B14F-4D97-AF65-F5344CB8AC3E}">
        <p14:creationId xmlns:p14="http://schemas.microsoft.com/office/powerpoint/2010/main" xmlns="" val="51559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za tekst 1">
            <a:extLst>
              <a:ext uri="{FF2B5EF4-FFF2-40B4-BE49-F238E27FC236}">
                <a16:creationId xmlns:a16="http://schemas.microsoft.com/office/drawing/2014/main" xmlns="" id="{312A7535-2FE7-41EE-AB99-B1E062BCC1EF}"/>
              </a:ext>
            </a:extLst>
          </p:cNvPr>
          <p:cNvSpPr txBox="1"/>
          <p:nvPr/>
        </p:nvSpPr>
        <p:spPr>
          <a:xfrm>
            <a:off x="2885243" y="372862"/>
            <a:ext cx="88687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Da bi se formirao 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-EPS grafikon, neophodno je ucrtati pravce koji prikazuju vrijednosti EPS-a, za sve moguće nivoe 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-a. Za svaku finansijsku alternativu potrebne su dvije tačke (čije su koordinate pripadajuće 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 i EPS vrijednosti). </a:t>
            </a:r>
          </a:p>
          <a:p>
            <a:pPr algn="just"/>
            <a:endParaRPr lang="sr-Latn-BA" sz="20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Izračunavanjem EPS-a u tabeli za nivo 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-a od 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100.000KM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 dobili smo koordinate jedne tačke, a zbog jednostavnosti se za drugu tačku pretpostavi da je EPS jednak nuli, te se izračunava vrijednost 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-a na osnovu sljedeće jednakosti :</a:t>
            </a:r>
          </a:p>
          <a:p>
            <a:pPr algn="just"/>
            <a:endParaRPr lang="sr-Latn-BA" sz="20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                                         0 =  (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-I)*(1-t)-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PD</a:t>
            </a:r>
            <a:endParaRPr lang="sr-Latn-B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xmlns="" id="{3AC4691B-7E74-4380-95C3-41CFB26AA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4486870"/>
              </p:ext>
            </p:extLst>
          </p:nvPr>
        </p:nvGraphicFramePr>
        <p:xfrm>
          <a:off x="2121764" y="4395021"/>
          <a:ext cx="99607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4492">
                  <a:extLst>
                    <a:ext uri="{9D8B030D-6E8A-4147-A177-3AD203B41FA5}">
                      <a16:colId xmlns:a16="http://schemas.microsoft.com/office/drawing/2014/main" xmlns="" val="245976010"/>
                    </a:ext>
                  </a:extLst>
                </a:gridCol>
                <a:gridCol w="3506005">
                  <a:extLst>
                    <a:ext uri="{9D8B030D-6E8A-4147-A177-3AD203B41FA5}">
                      <a16:colId xmlns:a16="http://schemas.microsoft.com/office/drawing/2014/main" xmlns="" val="3246407205"/>
                    </a:ext>
                  </a:extLst>
                </a:gridCol>
                <a:gridCol w="3320248">
                  <a:extLst>
                    <a:ext uri="{9D8B030D-6E8A-4147-A177-3AD203B41FA5}">
                      <a16:colId xmlns:a16="http://schemas.microsoft.com/office/drawing/2014/main" xmlns="" val="36042521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OBIČNE AKCIJE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PRIORITETNE AKCIJE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DUG (OBVEZNICE)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8347078"/>
                  </a:ext>
                </a:extLst>
              </a:tr>
              <a:tr h="1483360">
                <a:tc>
                  <a:txBody>
                    <a:bodyPr/>
                    <a:lstStyle/>
                    <a:p>
                      <a:r>
                        <a:rPr lang="sr-Latn-BA" dirty="0"/>
                        <a:t>0=(</a:t>
                      </a:r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-30.000)*(1-0,40)</a:t>
                      </a:r>
                      <a:br>
                        <a:rPr lang="sr-Latn-BA" dirty="0"/>
                      </a:br>
                      <a:r>
                        <a:rPr lang="sr-Latn-BA" dirty="0"/>
                        <a:t>0=(</a:t>
                      </a:r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-30.000)*0,60</a:t>
                      </a:r>
                    </a:p>
                    <a:p>
                      <a:r>
                        <a:rPr lang="sr-Latn-BA" dirty="0"/>
                        <a:t>0=</a:t>
                      </a:r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*0,60-18.000</a:t>
                      </a:r>
                    </a:p>
                    <a:p>
                      <a:endParaRPr lang="sr-Latn-BA" dirty="0"/>
                    </a:p>
                    <a:p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= 30.000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0=(</a:t>
                      </a:r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-30.000)*(1-0,40)-27.500</a:t>
                      </a:r>
                    </a:p>
                    <a:p>
                      <a:r>
                        <a:rPr lang="sr-Latn-BA" dirty="0"/>
                        <a:t>0=(</a:t>
                      </a:r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-30.000)*0,60-27.500</a:t>
                      </a:r>
                    </a:p>
                    <a:p>
                      <a:r>
                        <a:rPr lang="sr-Latn-BA" dirty="0"/>
                        <a:t>0=</a:t>
                      </a:r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*0,60-45.500</a:t>
                      </a:r>
                    </a:p>
                    <a:p>
                      <a:endParaRPr lang="sr-Latn-BA" dirty="0"/>
                    </a:p>
                    <a:p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=75.833,33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0=(</a:t>
                      </a:r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-60.000)*(1-0,40)</a:t>
                      </a:r>
                    </a:p>
                    <a:p>
                      <a:r>
                        <a:rPr lang="sr-Latn-BA" dirty="0"/>
                        <a:t>0=(</a:t>
                      </a:r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-60.000)*0,60</a:t>
                      </a:r>
                    </a:p>
                    <a:p>
                      <a:r>
                        <a:rPr lang="sr-Latn-BA" dirty="0"/>
                        <a:t>0=</a:t>
                      </a:r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*0,60-36.000</a:t>
                      </a:r>
                    </a:p>
                    <a:p>
                      <a:endParaRPr lang="sr-Latn-BA" dirty="0"/>
                    </a:p>
                    <a:p>
                      <a:r>
                        <a:rPr lang="sr-Latn-BA" dirty="0" err="1"/>
                        <a:t>EBIT</a:t>
                      </a:r>
                      <a:r>
                        <a:rPr lang="sr-Latn-BA" dirty="0"/>
                        <a:t>=60.000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8856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869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xmlns="" id="{D5DF6D70-61AA-4A8A-8BA8-422E6D3929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74019" y="683533"/>
            <a:ext cx="8691239" cy="5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5081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Okvir za tekst 1">
                <a:extLst>
                  <a:ext uri="{FF2B5EF4-FFF2-40B4-BE49-F238E27FC236}">
                    <a16:creationId xmlns:a16="http://schemas.microsoft.com/office/drawing/2014/main" id="{4404F2C5-3BBC-407B-9AE5-7F721E19B474}"/>
                  </a:ext>
                </a:extLst>
              </p:cNvPr>
              <p:cNvSpPr txBox="1"/>
              <p:nvPr/>
            </p:nvSpPr>
            <p:spPr>
              <a:xfrm>
                <a:off x="2974019" y="390617"/>
                <a:ext cx="8495931" cy="3781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>
                    <a:solidFill>
                      <a:schemeClr val="tx2">
                        <a:lumMod val="50000"/>
                      </a:schemeClr>
                    </a:solidFill>
                  </a:rPr>
                  <a:t> Primjer 1.1)</a:t>
                </a:r>
              </a:p>
              <a:p>
                <a:endParaRPr lang="sr-Latn-BA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just"/>
                <a:r>
                  <a:rPr lang="sr-Latn-BA" dirty="0">
                    <a:solidFill>
                      <a:schemeClr val="tx2">
                        <a:lumMod val="50000"/>
                      </a:schemeClr>
                    </a:solidFill>
                  </a:rPr>
                  <a:t>Ukoliko bi vlasnici običnih akcija željeli izbjeći emisiju novih akcija, izračunati koliko treba da iznosi </a:t>
                </a:r>
                <a:r>
                  <a:rPr lang="sr-Latn-BA" dirty="0" err="1">
                    <a:solidFill>
                      <a:schemeClr val="tx2">
                        <a:lumMod val="50000"/>
                      </a:schemeClr>
                    </a:solidFill>
                  </a:rPr>
                  <a:t>EBIT</a:t>
                </a:r>
                <a:r>
                  <a:rPr lang="sr-Latn-BA" dirty="0">
                    <a:solidFill>
                      <a:schemeClr val="tx2">
                        <a:lumMod val="50000"/>
                      </a:schemeClr>
                    </a:solidFill>
                  </a:rPr>
                  <a:t> od projekta da emisija obveznica postane isplativija od emisije akcija.</a:t>
                </a:r>
              </a:p>
              <a:p>
                <a:pPr algn="just"/>
                <a:endParaRPr lang="sr-Latn-BA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marL="285750" indent="-285750" algn="just">
                  <a:buFont typeface="Wingdings" panose="05000000000000000000" pitchFamily="2" charset="2"/>
                  <a:buChar char="Ø"/>
                </a:pPr>
                <a:r>
                  <a:rPr lang="sr-Latn-BA" dirty="0">
                    <a:solidFill>
                      <a:schemeClr val="tx2">
                        <a:lumMod val="50000"/>
                      </a:schemeClr>
                    </a:solidFill>
                  </a:rPr>
                  <a:t>Za rješenje ovog problema neophodno je izračunati tačku indiferencije između emisije obveznica i emisije običnih akcija. To je najlakše uraditi izjednačavanjem dvije formule koje se odnose na postupak izračunavanja EPS-a, sa traženim </a:t>
                </a:r>
                <a:r>
                  <a:rPr lang="sr-Latn-BA" dirty="0" err="1">
                    <a:solidFill>
                      <a:schemeClr val="tx2">
                        <a:lumMod val="50000"/>
                      </a:schemeClr>
                    </a:solidFill>
                  </a:rPr>
                  <a:t>EBIT</a:t>
                </a:r>
                <a:r>
                  <a:rPr lang="sr-Latn-BA" dirty="0">
                    <a:solidFill>
                      <a:schemeClr val="tx2">
                        <a:lumMod val="50000"/>
                      </a:schemeClr>
                    </a:solidFill>
                  </a:rPr>
                  <a:t>-om kao nepoznatom varijablom. </a:t>
                </a:r>
              </a:p>
              <a:p>
                <a:pPr algn="just"/>
                <a:endParaRPr lang="sr-Latn-BA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sr-Latn-BA" sz="28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sr-Latn-BA" sz="28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8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𝐸𝐵𝐼𝑇</m:t>
                            </m:r>
                            <m:r>
                              <a:rPr lang="sr-Latn-BA" sz="28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−30.000−30.000</m:t>
                            </m:r>
                          </m:e>
                        </m:d>
                        <m:r>
                          <a:rPr lang="sr-Latn-BA" sz="28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∗(1−0,40)</m:t>
                        </m:r>
                      </m:num>
                      <m:den>
                        <m:r>
                          <a:rPr lang="sr-Latn-BA" sz="28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100.000</m:t>
                        </m:r>
                      </m:den>
                    </m:f>
                  </m:oMath>
                </a14:m>
                <a:r>
                  <a:rPr lang="sr-Latn-BA" sz="2800" dirty="0">
                    <a:solidFill>
                      <a:schemeClr val="tx2">
                        <a:lumMod val="50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BA" sz="28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sr-Latn-BA" sz="28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BA" sz="28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𝐸𝐵𝐼𝑇</m:t>
                            </m:r>
                            <m:r>
                              <a:rPr lang="sr-Latn-BA" sz="2800" b="0" i="1" smtClean="0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− 30.000</m:t>
                            </m:r>
                          </m:e>
                        </m:d>
                        <m:r>
                          <a:rPr lang="sr-Latn-BA" sz="28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∗(1−0,40)</m:t>
                        </m:r>
                      </m:num>
                      <m:den>
                        <m:r>
                          <a:rPr lang="sr-Latn-BA" sz="28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125.000</m:t>
                        </m:r>
                      </m:den>
                    </m:f>
                  </m:oMath>
                </a14:m>
                <a:endParaRPr lang="sr-Latn-BA" sz="28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Okvir za tekst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404F2C5-3BBC-407B-9AE5-7F721E19B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019" y="390617"/>
                <a:ext cx="8495931" cy="3781613"/>
              </a:xfrm>
              <a:prstGeom prst="rect">
                <a:avLst/>
              </a:prstGeom>
              <a:blipFill>
                <a:blip r:embed="rId2" cstate="print"/>
                <a:stretch>
                  <a:fillRect l="-646" t="-806" r="-574" b="-968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kvir za tekst 2">
            <a:extLst>
              <a:ext uri="{FF2B5EF4-FFF2-40B4-BE49-F238E27FC236}">
                <a16:creationId xmlns:a16="http://schemas.microsoft.com/office/drawing/2014/main" xmlns="" id="{A0A5BBC8-0298-485F-AF12-57345D31B053}"/>
              </a:ext>
            </a:extLst>
          </p:cNvPr>
          <p:cNvSpPr txBox="1"/>
          <p:nvPr/>
        </p:nvSpPr>
        <p:spPr>
          <a:xfrm>
            <a:off x="3187083" y="4643021"/>
            <a:ext cx="864685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Rješavanjem jednačine dobija se vrijednost </a:t>
            </a:r>
            <a:r>
              <a:rPr lang="sr-Latn-BA" sz="2000" b="1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-a od </a:t>
            </a:r>
            <a:r>
              <a:rPr lang="sr-Latn-BA" sz="2000" b="1" dirty="0" err="1">
                <a:solidFill>
                  <a:schemeClr val="tx2">
                    <a:lumMod val="50000"/>
                  </a:schemeClr>
                </a:solidFill>
              </a:rPr>
              <a:t>180.000KM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, što znači da bi za vlasnike običnih akcija bilo povoljnije koristiti dug kao izvor finansiranja, ukoliko bi 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 projekta iznosio više od </a:t>
            </a:r>
            <a:r>
              <a:rPr lang="sr-Latn-BA" sz="2000" dirty="0" err="1">
                <a:solidFill>
                  <a:schemeClr val="tx2">
                    <a:lumMod val="50000"/>
                  </a:schemeClr>
                </a:solidFill>
              </a:rPr>
              <a:t>180.000KM</a:t>
            </a:r>
            <a:r>
              <a:rPr lang="sr-Latn-BA" sz="2000" dirty="0">
                <a:solidFill>
                  <a:schemeClr val="tx2">
                    <a:lumMod val="50000"/>
                  </a:schemeClr>
                </a:solidFill>
              </a:rPr>
              <a:t> (jer bi u toj varijanti finansiranja EPS iznosio više nego EPS u varijanti finansiranja običnim akcijama). </a:t>
            </a:r>
          </a:p>
        </p:txBody>
      </p:sp>
    </p:spTree>
    <p:extLst>
      <p:ext uri="{BB962C8B-B14F-4D97-AF65-F5344CB8AC3E}">
        <p14:creationId xmlns:p14="http://schemas.microsoft.com/office/powerpoint/2010/main" xmlns="" val="1434274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za tekst 1">
            <a:extLst>
              <a:ext uri="{FF2B5EF4-FFF2-40B4-BE49-F238E27FC236}">
                <a16:creationId xmlns:a16="http://schemas.microsoft.com/office/drawing/2014/main" xmlns="" id="{852E5784-1272-4576-BEFC-20C70A4007B1}"/>
              </a:ext>
            </a:extLst>
          </p:cNvPr>
          <p:cNvSpPr txBox="1"/>
          <p:nvPr/>
        </p:nvSpPr>
        <p:spPr>
          <a:xfrm>
            <a:off x="2858609" y="749576"/>
            <a:ext cx="59924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sr-Latn-BA" sz="4400" dirty="0">
                <a:solidFill>
                  <a:schemeClr val="tx2">
                    <a:lumMod val="75000"/>
                  </a:schemeClr>
                </a:solidFill>
              </a:rPr>
              <a:t>Fleksibilna struktura     kapitala</a:t>
            </a:r>
          </a:p>
        </p:txBody>
      </p:sp>
      <p:sp>
        <p:nvSpPr>
          <p:cNvPr id="9" name="Okvir za tekst 8">
            <a:extLst>
              <a:ext uri="{FF2B5EF4-FFF2-40B4-BE49-F238E27FC236}">
                <a16:creationId xmlns:a16="http://schemas.microsoft.com/office/drawing/2014/main" xmlns="" id="{DCD6D95C-A626-4056-B6A8-AC7BF0F62A18}"/>
              </a:ext>
            </a:extLst>
          </p:cNvPr>
          <p:cNvSpPr txBox="1"/>
          <p:nvPr/>
        </p:nvSpPr>
        <p:spPr>
          <a:xfrm>
            <a:off x="2222377" y="2651030"/>
            <a:ext cx="9969623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sr-Latn-BA" sz="4000" dirty="0">
                <a:solidFill>
                  <a:schemeClr val="tx2">
                    <a:lumMod val="50000"/>
                  </a:schemeClr>
                </a:solidFill>
              </a:rPr>
              <a:t>Pribavljanje neophodnih sredstava</a:t>
            </a:r>
          </a:p>
          <a:p>
            <a:pPr algn="ctr"/>
            <a:endParaRPr lang="sr-Latn-BA" sz="44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sr-Latn-BA" sz="44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sr-Latn-BA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Okvir za tekst 10">
            <a:extLst>
              <a:ext uri="{FF2B5EF4-FFF2-40B4-BE49-F238E27FC236}">
                <a16:creationId xmlns:a16="http://schemas.microsoft.com/office/drawing/2014/main" xmlns="" id="{C2F12A92-4E3F-4FCB-9DF1-A5ACCE13D7AB}"/>
              </a:ext>
            </a:extLst>
          </p:cNvPr>
          <p:cNvSpPr txBox="1"/>
          <p:nvPr/>
        </p:nvSpPr>
        <p:spPr>
          <a:xfrm>
            <a:off x="3089429" y="3429000"/>
            <a:ext cx="6880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sr-Latn-BA" sz="2800" dirty="0"/>
              <a:t> </a:t>
            </a:r>
            <a:r>
              <a:rPr lang="sr-Latn-BA" sz="2800" dirty="0">
                <a:solidFill>
                  <a:schemeClr val="tx2">
                    <a:lumMod val="75000"/>
                  </a:schemeClr>
                </a:solidFill>
              </a:rPr>
              <a:t>zaduživanje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r-Latn-BA" sz="2800" dirty="0">
                <a:solidFill>
                  <a:schemeClr val="tx2">
                    <a:lumMod val="75000"/>
                  </a:schemeClr>
                </a:solidFill>
              </a:rPr>
              <a:t> povećanje osnovnog kapitala</a:t>
            </a:r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xmlns="" id="{63FB7876-1EEF-49A7-BB68-123BA4DD68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16862" y="378448"/>
            <a:ext cx="1970842" cy="2178622"/>
          </a:xfrm>
          <a:prstGeom prst="rect">
            <a:avLst/>
          </a:prstGeom>
        </p:spPr>
      </p:pic>
      <p:sp>
        <p:nvSpPr>
          <p:cNvPr id="15" name="Okvir za tekst 14">
            <a:extLst>
              <a:ext uri="{FF2B5EF4-FFF2-40B4-BE49-F238E27FC236}">
                <a16:creationId xmlns:a16="http://schemas.microsoft.com/office/drawing/2014/main" xmlns="" id="{112CBBBD-5425-42C5-81EB-5EB68990F98D}"/>
              </a:ext>
            </a:extLst>
          </p:cNvPr>
          <p:cNvSpPr txBox="1"/>
          <p:nvPr/>
        </p:nvSpPr>
        <p:spPr>
          <a:xfrm>
            <a:off x="2550850" y="4617697"/>
            <a:ext cx="9312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BA" sz="3600" dirty="0">
                <a:solidFill>
                  <a:schemeClr val="tx2">
                    <a:lumMod val="50000"/>
                  </a:schemeClr>
                </a:solidFill>
              </a:rPr>
              <a:t>Koncepti upravljanja izvorima sredstava</a:t>
            </a:r>
          </a:p>
        </p:txBody>
      </p:sp>
      <p:sp>
        <p:nvSpPr>
          <p:cNvPr id="16" name="Okvir za tekst 15">
            <a:extLst>
              <a:ext uri="{FF2B5EF4-FFF2-40B4-BE49-F238E27FC236}">
                <a16:creationId xmlns:a16="http://schemas.microsoft.com/office/drawing/2014/main" xmlns="" id="{70DC8239-D3F7-44F2-AF3E-394104AEA014}"/>
              </a:ext>
            </a:extLst>
          </p:cNvPr>
          <p:cNvSpPr txBox="1"/>
          <p:nvPr/>
        </p:nvSpPr>
        <p:spPr>
          <a:xfrm>
            <a:off x="3120501" y="5313682"/>
            <a:ext cx="68180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sr-Latn-BA" sz="2800" dirty="0">
                <a:solidFill>
                  <a:schemeClr val="tx2">
                    <a:lumMod val="75000"/>
                  </a:schemeClr>
                </a:solidFill>
              </a:rPr>
              <a:t>korišćenje finansijskog </a:t>
            </a:r>
            <a:r>
              <a:rPr lang="sr-Latn-BA" sz="2800" dirty="0" err="1">
                <a:solidFill>
                  <a:schemeClr val="tx2">
                    <a:lumMod val="75000"/>
                  </a:schemeClr>
                </a:solidFill>
              </a:rPr>
              <a:t>leveridža</a:t>
            </a:r>
            <a:endParaRPr lang="sr-Latn-BA" sz="28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sr-Latn-BA" sz="2800" dirty="0">
                <a:solidFill>
                  <a:schemeClr val="tx2">
                    <a:lumMod val="75000"/>
                  </a:schemeClr>
                </a:solidFill>
              </a:rPr>
              <a:t>teorija strukture izvora sredstava</a:t>
            </a:r>
          </a:p>
        </p:txBody>
      </p:sp>
    </p:spTree>
    <p:extLst>
      <p:ext uri="{BB962C8B-B14F-4D97-AF65-F5344CB8AC3E}">
        <p14:creationId xmlns:p14="http://schemas.microsoft.com/office/powerpoint/2010/main" xmlns="" val="272020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za tekst 1">
            <a:extLst>
              <a:ext uri="{FF2B5EF4-FFF2-40B4-BE49-F238E27FC236}">
                <a16:creationId xmlns:a16="http://schemas.microsoft.com/office/drawing/2014/main" xmlns="" id="{B28CF399-5BE6-4E9A-A826-4722C5D226E9}"/>
              </a:ext>
            </a:extLst>
          </p:cNvPr>
          <p:cNvSpPr txBox="1"/>
          <p:nvPr/>
        </p:nvSpPr>
        <p:spPr>
          <a:xfrm>
            <a:off x="4261281" y="621437"/>
            <a:ext cx="6676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4400" dirty="0">
                <a:solidFill>
                  <a:schemeClr val="tx2">
                    <a:lumMod val="75000"/>
                  </a:schemeClr>
                </a:solidFill>
              </a:rPr>
              <a:t>Poslovni </a:t>
            </a:r>
            <a:r>
              <a:rPr lang="sr-Latn-BA" sz="4400" dirty="0" err="1">
                <a:solidFill>
                  <a:schemeClr val="tx2">
                    <a:lumMod val="75000"/>
                  </a:schemeClr>
                </a:solidFill>
              </a:rPr>
              <a:t>leveridž</a:t>
            </a:r>
            <a:endParaRPr lang="sr-Latn-BA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Okvir za tekst 2">
            <a:extLst>
              <a:ext uri="{FF2B5EF4-FFF2-40B4-BE49-F238E27FC236}">
                <a16:creationId xmlns:a16="http://schemas.microsoft.com/office/drawing/2014/main" xmlns="" id="{EB28050D-5544-4A72-A3DD-1901C1E8ED1B}"/>
              </a:ext>
            </a:extLst>
          </p:cNvPr>
          <p:cNvSpPr txBox="1"/>
          <p:nvPr/>
        </p:nvSpPr>
        <p:spPr>
          <a:xfrm>
            <a:off x="2414726" y="1740024"/>
            <a:ext cx="90552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400" dirty="0"/>
              <a:t>Situacija u kojoj preduzeće koristi fiksne troškove poslovanja kao faktor za uvećanje zarade prije kamata i poreza (</a:t>
            </a:r>
            <a:r>
              <a:rPr lang="sr-Latn-BA" sz="2400" dirty="0" err="1"/>
              <a:t>EBIT</a:t>
            </a:r>
            <a:r>
              <a:rPr lang="sr-Latn-BA" sz="2400" dirty="0"/>
              <a:t>).</a:t>
            </a:r>
          </a:p>
          <a:p>
            <a:pPr algn="just"/>
            <a:endParaRPr lang="sr-Latn-BA" sz="2400" dirty="0"/>
          </a:p>
          <a:p>
            <a:pPr algn="just"/>
            <a:r>
              <a:rPr lang="sr-Latn-BA" sz="2400" dirty="0"/>
              <a:t>Kod preduzeća sa različitom strukturom troškova (fiksni troškovi u odnosu na varijabilne troškove), jednake promjene prihoda dovode do različitih promjena poslovnog profita.</a:t>
            </a:r>
          </a:p>
          <a:p>
            <a:pPr algn="just"/>
            <a:endParaRPr lang="sr-Latn-BA" sz="2400" dirty="0"/>
          </a:p>
          <a:p>
            <a:pPr algn="just"/>
            <a:r>
              <a:rPr lang="sr-Latn-BA" sz="2400" dirty="0"/>
              <a:t>Stepen poslovnog </a:t>
            </a:r>
            <a:r>
              <a:rPr lang="sr-Latn-BA" sz="2400" dirty="0" err="1"/>
              <a:t>leveridža</a:t>
            </a:r>
            <a:r>
              <a:rPr lang="sr-Latn-BA" sz="2400" dirty="0"/>
              <a:t> daje odgovor na pitanje koje preduzeće će doživjeti najveću promjenu </a:t>
            </a:r>
            <a:r>
              <a:rPr lang="sr-Latn-BA" sz="2400" dirty="0" err="1"/>
              <a:t>EBIT</a:t>
            </a:r>
            <a:r>
              <a:rPr lang="sr-Latn-BA" sz="2400" dirty="0"/>
              <a:t>-a za datu promjenu ukupnog prihoda;</a:t>
            </a:r>
          </a:p>
          <a:p>
            <a:pPr algn="just"/>
            <a:endParaRPr lang="sr-Latn-BA" sz="2400" dirty="0"/>
          </a:p>
          <a:p>
            <a:pPr algn="just"/>
            <a:r>
              <a:rPr lang="sr-Latn-BA" sz="2400" dirty="0"/>
              <a:t>DOL = % promjena </a:t>
            </a:r>
            <a:r>
              <a:rPr lang="sr-Latn-BA" sz="2400" dirty="0" err="1"/>
              <a:t>EBIT</a:t>
            </a:r>
            <a:r>
              <a:rPr lang="sr-Latn-BA" sz="2400" dirty="0"/>
              <a:t>-a / % promjena ukupnog prihoda</a:t>
            </a:r>
          </a:p>
        </p:txBody>
      </p:sp>
    </p:spTree>
    <p:extLst>
      <p:ext uri="{BB962C8B-B14F-4D97-AF65-F5344CB8AC3E}">
        <p14:creationId xmlns:p14="http://schemas.microsoft.com/office/powerpoint/2010/main" xmlns="" val="4164882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za tekst 1">
            <a:extLst>
              <a:ext uri="{FF2B5EF4-FFF2-40B4-BE49-F238E27FC236}">
                <a16:creationId xmlns:a16="http://schemas.microsoft.com/office/drawing/2014/main" xmlns="" id="{F3D7383E-09FA-4A37-8E5B-7EBA7A42A883}"/>
              </a:ext>
            </a:extLst>
          </p:cNvPr>
          <p:cNvSpPr txBox="1"/>
          <p:nvPr/>
        </p:nvSpPr>
        <p:spPr>
          <a:xfrm>
            <a:off x="4003828" y="609579"/>
            <a:ext cx="61522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4400" dirty="0">
                <a:solidFill>
                  <a:schemeClr val="tx2">
                    <a:lumMod val="75000"/>
                  </a:schemeClr>
                </a:solidFill>
              </a:rPr>
              <a:t>Finansijski </a:t>
            </a:r>
            <a:r>
              <a:rPr lang="sr-Latn-BA" sz="4400" dirty="0" err="1">
                <a:solidFill>
                  <a:schemeClr val="tx2">
                    <a:lumMod val="75000"/>
                  </a:schemeClr>
                </a:solidFill>
              </a:rPr>
              <a:t>leveridž</a:t>
            </a:r>
            <a:endParaRPr lang="sr-Latn-BA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Okvir za tekst 2">
            <a:extLst>
              <a:ext uri="{FF2B5EF4-FFF2-40B4-BE49-F238E27FC236}">
                <a16:creationId xmlns:a16="http://schemas.microsoft.com/office/drawing/2014/main" xmlns="" id="{EC8A268C-882E-4714-A35B-500902D02D40}"/>
              </a:ext>
            </a:extLst>
          </p:cNvPr>
          <p:cNvSpPr txBox="1"/>
          <p:nvPr/>
        </p:nvSpPr>
        <p:spPr>
          <a:xfrm>
            <a:off x="2450238" y="1713390"/>
            <a:ext cx="901971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400" dirty="0"/>
              <a:t>Situacija u kojoj preduzeće na osnovu duga u strukturi izvora sredstava ostvaruje </a:t>
            </a:r>
            <a:r>
              <a:rPr lang="sr-Latn-BA" sz="2400" dirty="0" smtClean="0"/>
              <a:t>nadprosječan </a:t>
            </a:r>
            <a:r>
              <a:rPr lang="sr-Latn-BA" sz="2400" dirty="0"/>
              <a:t>EBIT (zahvaljujući fiksnoj prirodi troškova kamata po osnovu emitovanih obveznica).</a:t>
            </a:r>
          </a:p>
          <a:p>
            <a:pPr algn="just"/>
            <a:endParaRPr lang="sr-Latn-BA" sz="2400" dirty="0"/>
          </a:p>
          <a:p>
            <a:pPr algn="just"/>
            <a:r>
              <a:rPr lang="sr-Latn-BA" sz="2400" dirty="0"/>
              <a:t>Ovo je pogodniji alat za finansijske menadžere jer je na strukturu izvora sredstava lakše uticati (i upravljati istim</a:t>
            </a:r>
            <a:r>
              <a:rPr lang="sr-Latn-BA" sz="2400" dirty="0" smtClean="0"/>
              <a:t>), </a:t>
            </a:r>
            <a:r>
              <a:rPr lang="sr-Latn-BA" sz="2400" dirty="0"/>
              <a:t>nego na strukturu operativnih troškova.</a:t>
            </a:r>
          </a:p>
          <a:p>
            <a:pPr algn="just"/>
            <a:endParaRPr lang="sr-Latn-BA" sz="2400" dirty="0"/>
          </a:p>
          <a:p>
            <a:pPr algn="just"/>
            <a:r>
              <a:rPr lang="sr-Latn-BA" sz="2400" dirty="0"/>
              <a:t>Dok poslovni </a:t>
            </a:r>
            <a:r>
              <a:rPr lang="sr-Latn-BA" sz="2400" dirty="0" err="1"/>
              <a:t>leveridž</a:t>
            </a:r>
            <a:r>
              <a:rPr lang="sr-Latn-BA" sz="2400" dirty="0"/>
              <a:t> uglavnom nije stvar izbora, finansijski je uvijek stvar izbora jer preduzeće može mijenjati i prilagođavati finansijsku strukturu utičući na izloženost fiksnim finansijskim troškovima.</a:t>
            </a:r>
          </a:p>
          <a:p>
            <a:pPr algn="just"/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xmlns="" val="93281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za tekst 1">
            <a:extLst>
              <a:ext uri="{FF2B5EF4-FFF2-40B4-BE49-F238E27FC236}">
                <a16:creationId xmlns:a16="http://schemas.microsoft.com/office/drawing/2014/main" xmlns="" id="{9D61E0CF-914A-47C9-B32A-21E6B9D9BE6A}"/>
              </a:ext>
            </a:extLst>
          </p:cNvPr>
          <p:cNvSpPr txBox="1"/>
          <p:nvPr/>
        </p:nvSpPr>
        <p:spPr>
          <a:xfrm>
            <a:off x="2512382" y="221940"/>
            <a:ext cx="888654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dirty="0"/>
              <a:t>Efekat finansijskog </a:t>
            </a:r>
            <a:r>
              <a:rPr lang="sr-Latn-BA" sz="2400" dirty="0" err="1"/>
              <a:t>leveridža</a:t>
            </a:r>
            <a:r>
              <a:rPr lang="sr-Latn-BA" sz="2400" dirty="0"/>
              <a:t> mjeri se procentualnom promjenom zarade po jedinici uloženog kapitala u odnosu na promjenu </a:t>
            </a:r>
            <a:r>
              <a:rPr lang="sr-Latn-BA" sz="2400" dirty="0" err="1"/>
              <a:t>EBIT</a:t>
            </a:r>
            <a:r>
              <a:rPr lang="sr-Latn-BA" sz="2400" dirty="0"/>
              <a:t>-a;</a:t>
            </a:r>
          </a:p>
          <a:p>
            <a:endParaRPr lang="sr-Latn-BA" sz="2400" dirty="0"/>
          </a:p>
          <a:p>
            <a:pPr algn="just"/>
            <a:r>
              <a:rPr lang="sr-Latn-BA" sz="2400" dirty="0"/>
              <a:t>                                    </a:t>
            </a:r>
            <a:r>
              <a:rPr lang="sr-Latn-BA" sz="2400" dirty="0" err="1"/>
              <a:t>DFL</a:t>
            </a:r>
            <a:r>
              <a:rPr lang="sr-Latn-BA" sz="2400" dirty="0"/>
              <a:t> = % EPS / % </a:t>
            </a:r>
            <a:r>
              <a:rPr lang="sr-Latn-BA" sz="2400" dirty="0" err="1"/>
              <a:t>EBIT</a:t>
            </a:r>
            <a:endParaRPr lang="sr-Latn-BA" sz="2400" dirty="0"/>
          </a:p>
          <a:p>
            <a:pPr algn="just"/>
            <a:endParaRPr lang="sr-Latn-BA" sz="2400" dirty="0"/>
          </a:p>
          <a:p>
            <a:pPr algn="just"/>
            <a:r>
              <a:rPr lang="sr-Latn-BA" sz="2400" dirty="0"/>
              <a:t>Stepen finansijskog leveridža onemogućava beskonačno finansiranje kreditnim </a:t>
            </a:r>
            <a:r>
              <a:rPr lang="sr-Latn-BA" sz="2400" dirty="0" smtClean="0"/>
              <a:t>zaduživanjem, </a:t>
            </a:r>
            <a:r>
              <a:rPr lang="sr-Latn-BA" sz="2400" dirty="0"/>
              <a:t>jer finansijske institucije zaziru od kreditiranja u zoni visokog rizika, odnosno velike izloženosti fiksnim troškovima finansiranja</a:t>
            </a:r>
            <a:r>
              <a:rPr lang="sr-Latn-BA" dirty="0"/>
              <a:t>.</a:t>
            </a:r>
          </a:p>
          <a:p>
            <a:pPr algn="just"/>
            <a:endParaRPr lang="sr-Latn-BA" dirty="0"/>
          </a:p>
          <a:p>
            <a:pPr algn="just"/>
            <a:r>
              <a:rPr lang="sr-Latn-BA" dirty="0"/>
              <a:t>           </a:t>
            </a:r>
          </a:p>
          <a:p>
            <a:pPr algn="just"/>
            <a:endParaRPr lang="sr-Latn-BA" dirty="0"/>
          </a:p>
          <a:p>
            <a:pPr algn="just"/>
            <a:endParaRPr lang="sr-Latn-BA" dirty="0"/>
          </a:p>
          <a:p>
            <a:pPr algn="just"/>
            <a:endParaRPr lang="sr-Latn-BA" dirty="0"/>
          </a:p>
          <a:p>
            <a:pPr algn="just"/>
            <a:endParaRPr lang="sr-Latn-BA" dirty="0"/>
          </a:p>
        </p:txBody>
      </p:sp>
      <p:sp>
        <p:nvSpPr>
          <p:cNvPr id="4" name="Okvir za tekst 3">
            <a:extLst>
              <a:ext uri="{FF2B5EF4-FFF2-40B4-BE49-F238E27FC236}">
                <a16:creationId xmlns:a16="http://schemas.microsoft.com/office/drawing/2014/main" xmlns="" id="{A5175CB0-CD9A-4A66-A120-AAC9CAFB416F}"/>
              </a:ext>
            </a:extLst>
          </p:cNvPr>
          <p:cNvSpPr txBox="1"/>
          <p:nvPr/>
        </p:nvSpPr>
        <p:spPr>
          <a:xfrm>
            <a:off x="2668309" y="5435731"/>
            <a:ext cx="8282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I – trošak kamata</a:t>
            </a:r>
          </a:p>
          <a:p>
            <a:r>
              <a:rPr lang="sr-Latn-BA" dirty="0"/>
              <a:t>t – stopa poreza na dobit</a:t>
            </a:r>
          </a:p>
          <a:p>
            <a:r>
              <a:rPr lang="sr-Latn-BA" dirty="0" err="1"/>
              <a:t>PD</a:t>
            </a:r>
            <a:r>
              <a:rPr lang="sr-Latn-BA" dirty="0"/>
              <a:t> - dividenda na preferencijalne akcije</a:t>
            </a:r>
          </a:p>
          <a:p>
            <a:r>
              <a:rPr lang="sr-Latn-BA" dirty="0"/>
              <a:t>NS -  broj  običnih akcija</a:t>
            </a:r>
          </a:p>
        </p:txBody>
      </p:sp>
      <p:sp>
        <p:nvSpPr>
          <p:cNvPr id="5" name="Oblačić 4">
            <a:extLst>
              <a:ext uri="{FF2B5EF4-FFF2-40B4-BE49-F238E27FC236}">
                <a16:creationId xmlns:a16="http://schemas.microsoft.com/office/drawing/2014/main" xmlns="" id="{EE3662FF-5844-49DB-8BFC-9870A034B3B2}"/>
              </a:ext>
            </a:extLst>
          </p:cNvPr>
          <p:cNvSpPr/>
          <p:nvPr/>
        </p:nvSpPr>
        <p:spPr>
          <a:xfrm>
            <a:off x="4532052" y="4176022"/>
            <a:ext cx="4847208" cy="978408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p:sp>
        <p:nvSpPr>
          <p:cNvPr id="6" name="Okvir za tekst 5">
            <a:extLst>
              <a:ext uri="{FF2B5EF4-FFF2-40B4-BE49-F238E27FC236}">
                <a16:creationId xmlns:a16="http://schemas.microsoft.com/office/drawing/2014/main" xmlns="" id="{C317E21F-6174-4432-930D-14118A3A456B}"/>
              </a:ext>
            </a:extLst>
          </p:cNvPr>
          <p:cNvSpPr txBox="1"/>
          <p:nvPr/>
        </p:nvSpPr>
        <p:spPr>
          <a:xfrm>
            <a:off x="5193792" y="4480560"/>
            <a:ext cx="353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800" dirty="0">
                <a:solidFill>
                  <a:schemeClr val="bg2">
                    <a:lumMod val="10000"/>
                  </a:schemeClr>
                </a:solidFill>
              </a:rPr>
              <a:t>EPS = (</a:t>
            </a:r>
            <a:r>
              <a:rPr lang="sr-Latn-BA" sz="1800" dirty="0" err="1">
                <a:solidFill>
                  <a:schemeClr val="bg2">
                    <a:lumMod val="10000"/>
                  </a:schemeClr>
                </a:solidFill>
              </a:rPr>
              <a:t>EBIT</a:t>
            </a:r>
            <a:r>
              <a:rPr lang="sr-Latn-BA" sz="1800" dirty="0">
                <a:solidFill>
                  <a:schemeClr val="bg2">
                    <a:lumMod val="10000"/>
                  </a:schemeClr>
                </a:solidFill>
              </a:rPr>
              <a:t>-I) * (1-t) – </a:t>
            </a:r>
            <a:r>
              <a:rPr lang="sr-Latn-BA" sz="1800" dirty="0" err="1">
                <a:solidFill>
                  <a:schemeClr val="bg2">
                    <a:lumMod val="10000"/>
                  </a:schemeClr>
                </a:solidFill>
              </a:rPr>
              <a:t>PD</a:t>
            </a:r>
            <a:r>
              <a:rPr lang="sr-Latn-BA" sz="1800" dirty="0">
                <a:solidFill>
                  <a:schemeClr val="bg2">
                    <a:lumMod val="10000"/>
                  </a:schemeClr>
                </a:solidFill>
              </a:rPr>
              <a:t> / NS</a:t>
            </a:r>
          </a:p>
        </p:txBody>
      </p:sp>
    </p:spTree>
    <p:extLst>
      <p:ext uri="{BB962C8B-B14F-4D97-AF65-F5344CB8AC3E}">
        <p14:creationId xmlns:p14="http://schemas.microsoft.com/office/powerpoint/2010/main" xmlns="" val="133496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za tekst 1">
            <a:extLst>
              <a:ext uri="{FF2B5EF4-FFF2-40B4-BE49-F238E27FC236}">
                <a16:creationId xmlns:a16="http://schemas.microsoft.com/office/drawing/2014/main" xmlns="" id="{7DF262F5-6F03-4E8D-BED7-A214CEFE6C92}"/>
              </a:ext>
            </a:extLst>
          </p:cNvPr>
          <p:cNvSpPr txBox="1"/>
          <p:nvPr/>
        </p:nvSpPr>
        <p:spPr>
          <a:xfrm>
            <a:off x="2500008" y="270782"/>
            <a:ext cx="950392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BA" sz="2800" dirty="0">
                <a:solidFill>
                  <a:schemeClr val="tx2">
                    <a:lumMod val="50000"/>
                  </a:schemeClr>
                </a:solidFill>
              </a:rPr>
              <a:t>Za procjenu odluke o strukturi izvora finansiranja u pogledu korišćenja finansijske poluge koristi se </a:t>
            </a:r>
            <a:r>
              <a:rPr lang="sr-Latn-BA" sz="28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800" dirty="0">
                <a:solidFill>
                  <a:schemeClr val="tx2">
                    <a:lumMod val="50000"/>
                  </a:schemeClr>
                </a:solidFill>
              </a:rPr>
              <a:t>-EPS analiza. Njena primjena zasniva se na tome da se u odnosu na procijenjeni iznos </a:t>
            </a:r>
            <a:r>
              <a:rPr lang="sr-Latn-BA" sz="28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800" dirty="0">
                <a:solidFill>
                  <a:schemeClr val="tx2">
                    <a:lumMod val="50000"/>
                  </a:schemeClr>
                </a:solidFill>
              </a:rPr>
              <a:t>-a pokušava pronaći varijanta finansiranja investicionog projekta koja će rezultovati najvišim iznosom EPS-a. </a:t>
            </a:r>
          </a:p>
          <a:p>
            <a:pPr algn="just"/>
            <a:endParaRPr lang="sr-Latn-BA" sz="28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sr-Latn-BA" sz="2800" dirty="0">
                <a:solidFill>
                  <a:schemeClr val="tx2">
                    <a:lumMod val="50000"/>
                  </a:schemeClr>
                </a:solidFill>
              </a:rPr>
              <a:t>Analiza se dopunjuje izračunavanjem  tačaka indiferencije ( vrijednost </a:t>
            </a:r>
            <a:r>
              <a:rPr lang="sr-Latn-BA" sz="2800" dirty="0" err="1">
                <a:solidFill>
                  <a:schemeClr val="tx2">
                    <a:lumMod val="50000"/>
                  </a:schemeClr>
                </a:solidFill>
              </a:rPr>
              <a:t>EBIT</a:t>
            </a:r>
            <a:r>
              <a:rPr lang="sr-Latn-BA" sz="2800" dirty="0">
                <a:solidFill>
                  <a:schemeClr val="tx2">
                    <a:lumMod val="50000"/>
                  </a:schemeClr>
                </a:solidFill>
              </a:rPr>
              <a:t>-a za koju je svejedno koja varijanta finansiranja će biti upotrijebljena jer rezultuju istim iznosom EPS-a). Tačke indiferencije (tačke pokrića) nalaze se u presjeku linija običnih i preferencijalnih akcija, odnosno u presjeku linije običnih akcija i kreditnog zaduženja.</a:t>
            </a:r>
          </a:p>
        </p:txBody>
      </p:sp>
    </p:spTree>
    <p:extLst>
      <p:ext uri="{BB962C8B-B14F-4D97-AF65-F5344CB8AC3E}">
        <p14:creationId xmlns:p14="http://schemas.microsoft.com/office/powerpoint/2010/main" xmlns="" val="58210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39B41FFD-C641-4860-9A2E-14DA49819D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9918" y="282102"/>
            <a:ext cx="8908915" cy="613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6820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vir za tekst 1">
            <a:extLst>
              <a:ext uri="{FF2B5EF4-FFF2-40B4-BE49-F238E27FC236}">
                <a16:creationId xmlns:a16="http://schemas.microsoft.com/office/drawing/2014/main" xmlns="" id="{9F5FF277-C814-48EF-A866-3A76EDEDB05A}"/>
              </a:ext>
            </a:extLst>
          </p:cNvPr>
          <p:cNvSpPr txBox="1"/>
          <p:nvPr/>
        </p:nvSpPr>
        <p:spPr>
          <a:xfrm>
            <a:off x="2769833" y="394692"/>
            <a:ext cx="868236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Primjer 1)</a:t>
            </a:r>
          </a:p>
          <a:p>
            <a:endParaRPr lang="sr-Latn-BA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Pretpostavimo da kompanija </a:t>
            </a:r>
            <a:r>
              <a:rPr lang="sr-Latn-B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ABC</a:t>
            </a:r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trenutno ima stanje duga od </a:t>
            </a:r>
            <a:r>
              <a:rPr lang="sr-Latn-B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300.000KM</a:t>
            </a:r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uz kamatu od 10%. Namjerava finansirati razvojni program vrijedan </a:t>
            </a:r>
            <a:r>
              <a:rPr lang="sr-Latn-B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250.000KM</a:t>
            </a:r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i razmatra tri alternative:</a:t>
            </a:r>
          </a:p>
          <a:p>
            <a:pPr algn="just"/>
            <a:endParaRPr lang="sr-Latn-BA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dodatno zaduživanje uz kamatnu stopu od 12%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emisiju prioritetnih akcija sa 11% dividende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prodaju običnih akcija po </a:t>
            </a:r>
            <a:r>
              <a:rPr lang="sr-Latn-B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10KM</a:t>
            </a:r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za akciju.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sr-Latn-BA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Kompanija trenutno ima 100.000 emitovanih akcija. Porez na dobit iznosi 40%, a pretpostavljeni </a:t>
            </a:r>
            <a:r>
              <a:rPr lang="sr-Latn-B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EBIT</a:t>
            </a:r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</a:t>
            </a:r>
            <a:r>
              <a:rPr lang="sr-Latn-BA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100.000KM</a:t>
            </a:r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just"/>
            <a:endParaRPr lang="sr-Latn-BA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sr-Latn-B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Odrediti najbolju varijantu finansiranja.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sr-Latn-B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sr-Latn-BA" dirty="0"/>
          </a:p>
          <a:p>
            <a:endParaRPr lang="sr-Latn-B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8675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xmlns="" id="{4D6D76B6-BC9E-472F-92B8-74125E6F6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1970508"/>
              </p:ext>
            </p:extLst>
          </p:nvPr>
        </p:nvGraphicFramePr>
        <p:xfrm>
          <a:off x="2822113" y="808443"/>
          <a:ext cx="81280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1852">
                  <a:extLst>
                    <a:ext uri="{9D8B030D-6E8A-4147-A177-3AD203B41FA5}">
                      <a16:colId xmlns:a16="http://schemas.microsoft.com/office/drawing/2014/main" xmlns="" val="1581347588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xmlns="" val="2637443660"/>
                    </a:ext>
                  </a:extLst>
                </a:gridCol>
                <a:gridCol w="1731145">
                  <a:extLst>
                    <a:ext uri="{9D8B030D-6E8A-4147-A177-3AD203B41FA5}">
                      <a16:colId xmlns:a16="http://schemas.microsoft.com/office/drawing/2014/main" xmlns="" val="369398161"/>
                    </a:ext>
                  </a:extLst>
                </a:gridCol>
                <a:gridCol w="1468762">
                  <a:extLst>
                    <a:ext uri="{9D8B030D-6E8A-4147-A177-3AD203B41FA5}">
                      <a16:colId xmlns:a16="http://schemas.microsoft.com/office/drawing/2014/main" xmlns="" val="1038166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sr-Latn-BA" dirty="0"/>
                        <a:t>DUG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PRIORITETNE AKCIJE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OBIČNE AKCIJE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5985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1. </a:t>
                      </a:r>
                      <a:r>
                        <a:rPr lang="sr-Latn-BA" dirty="0" err="1"/>
                        <a:t>EBIT</a:t>
                      </a:r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1981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2. Kamata na postojeći dug</a:t>
                      </a:r>
                    </a:p>
                    <a:p>
                      <a:r>
                        <a:rPr lang="sr-Latn-BA" dirty="0"/>
                        <a:t>             (30.000 × 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30.000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  30.000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30.000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77187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3. Kamata na novi dug</a:t>
                      </a:r>
                    </a:p>
                    <a:p>
                      <a:r>
                        <a:rPr lang="sr-Latn-BA" dirty="0"/>
                        <a:t>             (250.000 × 12%)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30.000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    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   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14877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4. Profit prije poreza – </a:t>
                      </a:r>
                      <a:r>
                        <a:rPr lang="sr-Latn-BA" dirty="0" err="1"/>
                        <a:t>EBT</a:t>
                      </a:r>
                      <a:r>
                        <a:rPr lang="sr-Latn-BA" dirty="0"/>
                        <a:t> (1-2-3)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40.000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  70.000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70.000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3605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5. Porezi (4 × 40%)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16.000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  28.000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28.000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148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6. Profit poslije poreza (4-5)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24.000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  42.000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42.000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0986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7. Dividende na prioritetne akcije (250.000 × 11%)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  27.500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    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52909855"/>
                  </a:ext>
                </a:extLst>
              </a:tr>
              <a:tr h="498202">
                <a:tc>
                  <a:txBody>
                    <a:bodyPr/>
                    <a:lstStyle/>
                    <a:p>
                      <a:r>
                        <a:rPr lang="sr-Latn-BA" dirty="0"/>
                        <a:t>8. Zarade vlasnika običnih akcija (6-7)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24.000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  14.500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42.000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9137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9. Broj običnih akcija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  100.000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dirty="0"/>
                        <a:t>    125.000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9969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10. Zarada po akciji (8/9)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b="1" dirty="0"/>
                        <a:t>    0,24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b="1" dirty="0"/>
                        <a:t>         0,145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b="1" dirty="0"/>
                        <a:t>       0,336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4308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92919605"/>
      </p:ext>
    </p:extLst>
  </p:cSld>
  <p:clrMapOvr>
    <a:masterClrMapping/>
  </p:clrMapOvr>
</p:sld>
</file>

<file path=ppt/theme/theme1.xml><?xml version="1.0" encoding="utf-8"?>
<a:theme xmlns:a="http://schemas.openxmlformats.org/drawingml/2006/main" name="Tračak">
  <a:themeElements>
    <a:clrScheme name="Trač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Tračak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č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309</TotalTime>
  <Words>769</Words>
  <Application>Microsoft Office PowerPoint</Application>
  <PresentationFormat>Custom</PresentationFormat>
  <Paragraphs>121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Tračak</vt:lpstr>
      <vt:lpstr>EBIT-EPS ANALIZA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EBIT-EPS ANALIZA</dc:title>
  <dc:creator>Korisnik</dc:creator>
  <cp:lastModifiedBy>User_2</cp:lastModifiedBy>
  <cp:revision>3</cp:revision>
  <dcterms:created xsi:type="dcterms:W3CDTF">2021-12-13T21:46:13Z</dcterms:created>
  <dcterms:modified xsi:type="dcterms:W3CDTF">2022-12-06T10:09:29Z</dcterms:modified>
</cp:coreProperties>
</file>