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62" r:id="rId2"/>
    <p:sldId id="309" r:id="rId3"/>
    <p:sldId id="272" r:id="rId4"/>
    <p:sldId id="336" r:id="rId5"/>
    <p:sldId id="341" r:id="rId6"/>
    <p:sldId id="337" r:id="rId7"/>
    <p:sldId id="310" r:id="rId8"/>
    <p:sldId id="321" r:id="rId9"/>
    <p:sldId id="296" r:id="rId10"/>
    <p:sldId id="300" r:id="rId11"/>
    <p:sldId id="327" r:id="rId12"/>
    <p:sldId id="323" r:id="rId13"/>
    <p:sldId id="324" r:id="rId14"/>
    <p:sldId id="325" r:id="rId15"/>
    <p:sldId id="326" r:id="rId16"/>
    <p:sldId id="338" r:id="rId17"/>
    <p:sldId id="343" r:id="rId18"/>
    <p:sldId id="280" r:id="rId19"/>
    <p:sldId id="281" r:id="rId20"/>
    <p:sldId id="294" r:id="rId21"/>
    <p:sldId id="342" r:id="rId22"/>
    <p:sldId id="301" r:id="rId23"/>
    <p:sldId id="295" r:id="rId24"/>
    <p:sldId id="328" r:id="rId25"/>
    <p:sldId id="293" r:id="rId26"/>
    <p:sldId id="302" r:id="rId27"/>
    <p:sldId id="303" r:id="rId28"/>
    <p:sldId id="306" r:id="rId29"/>
    <p:sldId id="305" r:id="rId30"/>
    <p:sldId id="304" r:id="rId31"/>
    <p:sldId id="339" r:id="rId32"/>
    <p:sldId id="283" r:id="rId33"/>
    <p:sldId id="340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57166A-F1D2-439D-A68B-704DF90C3335}" type="doc">
      <dgm:prSet loTypeId="urn:microsoft.com/office/officeart/2005/8/layout/radial5" loCatId="cycle" qsTypeId="urn:microsoft.com/office/officeart/2005/8/quickstyle/3d2#1" qsCatId="3D" csTypeId="urn:microsoft.com/office/officeart/2005/8/colors/colorful3" csCatId="colorful" phldr="1"/>
      <dgm:spPr/>
      <dgm:t>
        <a:bodyPr/>
        <a:lstStyle/>
        <a:p>
          <a:endParaRPr lang="sr-Latn-BA"/>
        </a:p>
      </dgm:t>
    </dgm:pt>
    <dgm:pt modelId="{835D38C4-D548-45E6-9D72-81C7F9D1FEA1}">
      <dgm:prSet phldrT="[Text]" custT="1"/>
      <dgm:spPr/>
      <dgm:t>
        <a:bodyPr/>
        <a:lstStyle/>
        <a:p>
          <a:pPr algn="ctr"/>
          <a:r>
            <a:rPr lang="sr-Cyrl-BA" sz="5000" dirty="0" smtClean="0">
              <a:solidFill>
                <a:schemeClr val="tx1"/>
              </a:solidFill>
            </a:rPr>
            <a:t>Јавни сектор</a:t>
          </a:r>
          <a:endParaRPr lang="sr-Latn-BA" sz="5000" dirty="0">
            <a:solidFill>
              <a:schemeClr val="tx1"/>
            </a:solidFill>
          </a:endParaRPr>
        </a:p>
      </dgm:t>
    </dgm:pt>
    <dgm:pt modelId="{1A691744-A406-4369-81B4-6805DE1A54DE}" type="parTrans" cxnId="{450A0112-504D-4035-A735-B0A3CB2D06D0}">
      <dgm:prSet/>
      <dgm:spPr/>
      <dgm:t>
        <a:bodyPr/>
        <a:lstStyle/>
        <a:p>
          <a:pPr algn="ctr"/>
          <a:endParaRPr lang="sr-Latn-BA"/>
        </a:p>
      </dgm:t>
    </dgm:pt>
    <dgm:pt modelId="{93CA0E30-9823-4DC8-8EF1-5D90C508BB0D}" type="sibTrans" cxnId="{450A0112-504D-4035-A735-B0A3CB2D06D0}">
      <dgm:prSet/>
      <dgm:spPr/>
      <dgm:t>
        <a:bodyPr/>
        <a:lstStyle/>
        <a:p>
          <a:pPr algn="ctr"/>
          <a:endParaRPr lang="sr-Latn-BA"/>
        </a:p>
      </dgm:t>
    </dgm:pt>
    <dgm:pt modelId="{74359DE7-C3B0-4F21-B394-7A4EDD3C4C1B}">
      <dgm:prSet phldrT="[Text]" custT="1"/>
      <dgm:spPr/>
      <dgm:t>
        <a:bodyPr/>
        <a:lstStyle/>
        <a:p>
          <a:pPr algn="ctr"/>
          <a:r>
            <a:rPr lang="sr-Cyrl-BA" sz="2000" b="1" dirty="0">
              <a:solidFill>
                <a:schemeClr val="tx1"/>
              </a:solidFill>
            </a:rPr>
            <a:t>Класичне функције државе</a:t>
          </a:r>
          <a:endParaRPr lang="sr-Latn-BA" sz="2000" b="1" dirty="0">
            <a:solidFill>
              <a:schemeClr val="tx1"/>
            </a:solidFill>
          </a:endParaRPr>
        </a:p>
      </dgm:t>
    </dgm:pt>
    <dgm:pt modelId="{8E93C2C7-89DC-4BEF-9BA3-F1B72AD09B7E}" type="parTrans" cxnId="{1B8DDB28-4DA2-4313-8E3A-6E7FBC420EF2}">
      <dgm:prSet/>
      <dgm:spPr/>
      <dgm:t>
        <a:bodyPr/>
        <a:lstStyle/>
        <a:p>
          <a:pPr algn="ctr"/>
          <a:endParaRPr lang="sr-Latn-BA"/>
        </a:p>
      </dgm:t>
    </dgm:pt>
    <dgm:pt modelId="{F775631C-77D0-484B-B488-D9AAED6C514B}" type="sibTrans" cxnId="{1B8DDB28-4DA2-4313-8E3A-6E7FBC420EF2}">
      <dgm:prSet/>
      <dgm:spPr/>
      <dgm:t>
        <a:bodyPr/>
        <a:lstStyle/>
        <a:p>
          <a:pPr algn="ctr"/>
          <a:endParaRPr lang="sr-Latn-BA"/>
        </a:p>
      </dgm:t>
    </dgm:pt>
    <dgm:pt modelId="{BAB32804-A81A-43F5-AA16-A1FFADF00D54}">
      <dgm:prSet phldrT="[Text]" custT="1"/>
      <dgm:spPr/>
      <dgm:t>
        <a:bodyPr/>
        <a:lstStyle/>
        <a:p>
          <a:pPr algn="ctr"/>
          <a:r>
            <a:rPr lang="sr-Cyrl-BA" sz="1800" b="1" dirty="0">
              <a:solidFill>
                <a:schemeClr val="tx1"/>
              </a:solidFill>
            </a:rPr>
            <a:t>Унутрашња и међународна безбједност</a:t>
          </a:r>
          <a:endParaRPr lang="sr-Latn-BA" sz="1800" b="1" dirty="0">
            <a:solidFill>
              <a:schemeClr val="tx1"/>
            </a:solidFill>
          </a:endParaRPr>
        </a:p>
      </dgm:t>
    </dgm:pt>
    <dgm:pt modelId="{4FED46F6-09E3-419E-9B81-23307573A2F7}" type="parTrans" cxnId="{6ACC1107-C215-4E8E-81E8-77DCFC5B97E7}">
      <dgm:prSet/>
      <dgm:spPr/>
      <dgm:t>
        <a:bodyPr/>
        <a:lstStyle/>
        <a:p>
          <a:pPr algn="ctr"/>
          <a:endParaRPr lang="sr-Latn-BA"/>
        </a:p>
      </dgm:t>
    </dgm:pt>
    <dgm:pt modelId="{A074155A-3C73-464B-B5E8-093618549AE9}" type="sibTrans" cxnId="{6ACC1107-C215-4E8E-81E8-77DCFC5B97E7}">
      <dgm:prSet/>
      <dgm:spPr/>
      <dgm:t>
        <a:bodyPr/>
        <a:lstStyle/>
        <a:p>
          <a:pPr algn="ctr"/>
          <a:endParaRPr lang="sr-Latn-BA"/>
        </a:p>
      </dgm:t>
    </dgm:pt>
    <dgm:pt modelId="{44459867-F633-4FEB-A101-BA5911D7A089}">
      <dgm:prSet phldrT="[Text]"/>
      <dgm:spPr/>
      <dgm:t>
        <a:bodyPr/>
        <a:lstStyle/>
        <a:p>
          <a:pPr algn="ctr"/>
          <a:r>
            <a:rPr lang="sr-Cyrl-BA" b="1" dirty="0">
              <a:solidFill>
                <a:schemeClr val="tx1"/>
              </a:solidFill>
            </a:rPr>
            <a:t>Социјална сигурност</a:t>
          </a:r>
          <a:endParaRPr lang="sr-Latn-BA" b="1" dirty="0">
            <a:solidFill>
              <a:schemeClr val="tx1"/>
            </a:solidFill>
          </a:endParaRPr>
        </a:p>
      </dgm:t>
    </dgm:pt>
    <dgm:pt modelId="{1AB305D3-8057-41DD-AC08-4DF4377A8573}" type="parTrans" cxnId="{506CE63C-04B9-4730-9523-35F461D19848}">
      <dgm:prSet/>
      <dgm:spPr/>
      <dgm:t>
        <a:bodyPr/>
        <a:lstStyle/>
        <a:p>
          <a:pPr algn="ctr"/>
          <a:endParaRPr lang="sr-Latn-BA"/>
        </a:p>
      </dgm:t>
    </dgm:pt>
    <dgm:pt modelId="{994FB98D-C754-4020-9CA3-2D38F947AB32}" type="sibTrans" cxnId="{506CE63C-04B9-4730-9523-35F461D19848}">
      <dgm:prSet/>
      <dgm:spPr/>
      <dgm:t>
        <a:bodyPr/>
        <a:lstStyle/>
        <a:p>
          <a:pPr algn="ctr"/>
          <a:endParaRPr lang="sr-Latn-BA"/>
        </a:p>
      </dgm:t>
    </dgm:pt>
    <dgm:pt modelId="{FA3E862B-97A5-4661-985D-2FE3630BC8D8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sr-Cyrl-BA" sz="2000" b="1" dirty="0">
              <a:solidFill>
                <a:schemeClr val="tx1"/>
              </a:solidFill>
            </a:rPr>
            <a:t>Економска политика и привредни развој</a:t>
          </a:r>
          <a:endParaRPr lang="sr-Latn-BA" sz="2000" b="1" dirty="0">
            <a:solidFill>
              <a:schemeClr val="tx1"/>
            </a:solidFill>
          </a:endParaRPr>
        </a:p>
      </dgm:t>
    </dgm:pt>
    <dgm:pt modelId="{C23D08A7-DBA1-4A59-B93B-EC5F79405994}" type="parTrans" cxnId="{22AB4D9F-677E-4EA1-A644-DD2EE2C53136}">
      <dgm:prSet/>
      <dgm:spPr/>
      <dgm:t>
        <a:bodyPr/>
        <a:lstStyle/>
        <a:p>
          <a:pPr algn="ctr"/>
          <a:endParaRPr lang="sr-Latn-BA"/>
        </a:p>
      </dgm:t>
    </dgm:pt>
    <dgm:pt modelId="{F0B25BF8-53D8-4E21-837C-C64115E62AB5}" type="sibTrans" cxnId="{22AB4D9F-677E-4EA1-A644-DD2EE2C53136}">
      <dgm:prSet/>
      <dgm:spPr/>
      <dgm:t>
        <a:bodyPr/>
        <a:lstStyle/>
        <a:p>
          <a:pPr algn="ctr"/>
          <a:endParaRPr lang="sr-Latn-BA"/>
        </a:p>
      </dgm:t>
    </dgm:pt>
    <dgm:pt modelId="{8C328B8F-C940-487A-8D3C-A62365553D9C}">
      <dgm:prSet phldrT="[Text]" phldr="1"/>
      <dgm:spPr/>
      <dgm:t>
        <a:bodyPr/>
        <a:lstStyle/>
        <a:p>
          <a:pPr algn="ctr"/>
          <a:endParaRPr lang="sr-Latn-BA" dirty="0"/>
        </a:p>
      </dgm:t>
    </dgm:pt>
    <dgm:pt modelId="{BC213266-DBCC-4CDA-80D0-DBAA7C8F4A8A}" type="parTrans" cxnId="{724CDE41-1E5C-4250-A6B3-EB8CC7DFC3CD}">
      <dgm:prSet/>
      <dgm:spPr/>
      <dgm:t>
        <a:bodyPr/>
        <a:lstStyle/>
        <a:p>
          <a:pPr algn="ctr"/>
          <a:endParaRPr lang="sr-Latn-BA"/>
        </a:p>
      </dgm:t>
    </dgm:pt>
    <dgm:pt modelId="{D60973FD-F9CB-436E-9E56-FCF06149D8F6}" type="sibTrans" cxnId="{724CDE41-1E5C-4250-A6B3-EB8CC7DFC3CD}">
      <dgm:prSet/>
      <dgm:spPr/>
      <dgm:t>
        <a:bodyPr/>
        <a:lstStyle/>
        <a:p>
          <a:pPr algn="ctr"/>
          <a:endParaRPr lang="sr-Latn-BA"/>
        </a:p>
      </dgm:t>
    </dgm:pt>
    <dgm:pt modelId="{E6AA1169-CC11-4B99-B80B-E5E6EABC4327}">
      <dgm:prSet phldrT="[Text]" phldr="1"/>
      <dgm:spPr/>
      <dgm:t>
        <a:bodyPr/>
        <a:lstStyle/>
        <a:p>
          <a:pPr algn="ctr"/>
          <a:endParaRPr lang="sr-Latn-BA"/>
        </a:p>
      </dgm:t>
    </dgm:pt>
    <dgm:pt modelId="{912B5A9C-2925-4C29-A525-B22BD4B9931C}" type="parTrans" cxnId="{68A3129A-B5DC-4137-9B11-80BEC5ED4BFF}">
      <dgm:prSet/>
      <dgm:spPr/>
      <dgm:t>
        <a:bodyPr/>
        <a:lstStyle/>
        <a:p>
          <a:pPr algn="ctr"/>
          <a:endParaRPr lang="sr-Latn-BA"/>
        </a:p>
      </dgm:t>
    </dgm:pt>
    <dgm:pt modelId="{94D33B06-43C2-4977-965E-538DF9D501B9}" type="sibTrans" cxnId="{68A3129A-B5DC-4137-9B11-80BEC5ED4BFF}">
      <dgm:prSet/>
      <dgm:spPr/>
      <dgm:t>
        <a:bodyPr/>
        <a:lstStyle/>
        <a:p>
          <a:pPr algn="ctr"/>
          <a:endParaRPr lang="sr-Latn-BA"/>
        </a:p>
      </dgm:t>
    </dgm:pt>
    <dgm:pt modelId="{A64E3C91-534F-48CF-81BD-09DEC2093BB1}" type="pres">
      <dgm:prSet presAssocID="{1357166A-F1D2-439D-A68B-704DF90C333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3884F80-BA74-497A-8DD5-0317A89651AB}" type="pres">
      <dgm:prSet presAssocID="{835D38C4-D548-45E6-9D72-81C7F9D1FEA1}" presName="centerShape" presStyleLbl="node0" presStyleIdx="0" presStyleCnt="1" custScaleX="213943" custScaleY="171396"/>
      <dgm:spPr/>
      <dgm:t>
        <a:bodyPr/>
        <a:lstStyle/>
        <a:p>
          <a:endParaRPr lang="en-US"/>
        </a:p>
      </dgm:t>
    </dgm:pt>
    <dgm:pt modelId="{D35B71A0-95A9-451C-AAF3-45F45A8EB815}" type="pres">
      <dgm:prSet presAssocID="{8E93C2C7-89DC-4BEF-9BA3-F1B72AD09B7E}" presName="parTrans" presStyleLbl="sibTrans2D1" presStyleIdx="0" presStyleCnt="4" custScaleX="219839"/>
      <dgm:spPr/>
      <dgm:t>
        <a:bodyPr/>
        <a:lstStyle/>
        <a:p>
          <a:endParaRPr lang="en-US"/>
        </a:p>
      </dgm:t>
    </dgm:pt>
    <dgm:pt modelId="{13C96A61-2CBF-421C-A025-68EC384DBF78}" type="pres">
      <dgm:prSet presAssocID="{8E93C2C7-89DC-4BEF-9BA3-F1B72AD09B7E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CDFA8931-4BAB-49AC-9A64-AE002E272EFB}" type="pres">
      <dgm:prSet presAssocID="{74359DE7-C3B0-4F21-B394-7A4EDD3C4C1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D6467A-3C1C-4376-8FA3-B9AFAEBFBBD8}" type="pres">
      <dgm:prSet presAssocID="{4FED46F6-09E3-419E-9B81-23307573A2F7}" presName="parTrans" presStyleLbl="sibTrans2D1" presStyleIdx="1" presStyleCnt="4" custScaleX="174273"/>
      <dgm:spPr/>
      <dgm:t>
        <a:bodyPr/>
        <a:lstStyle/>
        <a:p>
          <a:endParaRPr lang="en-US"/>
        </a:p>
      </dgm:t>
    </dgm:pt>
    <dgm:pt modelId="{97344A42-A80E-4385-A5A6-ECCF9679F6E6}" type="pres">
      <dgm:prSet presAssocID="{4FED46F6-09E3-419E-9B81-23307573A2F7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F182FA8E-CA9C-49C9-8F59-22E777BD7776}" type="pres">
      <dgm:prSet presAssocID="{BAB32804-A81A-43F5-AA16-A1FFADF00D54}" presName="node" presStyleLbl="node1" presStyleIdx="1" presStyleCnt="4" custScaleX="131665" custScaleY="114174" custRadScaleRad="119794" custRadScaleInc="-25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9E093F-0BA2-46C3-B0A2-75B65F097D7E}" type="pres">
      <dgm:prSet presAssocID="{1AB305D3-8057-41DD-AC08-4DF4377A8573}" presName="parTrans" presStyleLbl="sibTrans2D1" presStyleIdx="2" presStyleCnt="4" custScaleX="219844"/>
      <dgm:spPr/>
      <dgm:t>
        <a:bodyPr/>
        <a:lstStyle/>
        <a:p>
          <a:endParaRPr lang="en-US"/>
        </a:p>
      </dgm:t>
    </dgm:pt>
    <dgm:pt modelId="{7F0C0992-6816-4C0B-B121-2E49ECD32270}" type="pres">
      <dgm:prSet presAssocID="{1AB305D3-8057-41DD-AC08-4DF4377A8573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8ECDE94C-B06B-4850-BA66-1652F627EC3E}" type="pres">
      <dgm:prSet presAssocID="{44459867-F633-4FEB-A101-BA5911D7A08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7C25ED-C468-4FE3-B091-8B8BF89F1EAC}" type="pres">
      <dgm:prSet presAssocID="{C23D08A7-DBA1-4A59-B93B-EC5F79405994}" presName="parTrans" presStyleLbl="sibTrans2D1" presStyleIdx="3" presStyleCnt="4" custScaleX="163537"/>
      <dgm:spPr/>
      <dgm:t>
        <a:bodyPr/>
        <a:lstStyle/>
        <a:p>
          <a:endParaRPr lang="en-US"/>
        </a:p>
      </dgm:t>
    </dgm:pt>
    <dgm:pt modelId="{2258280E-A15F-46D5-8487-7EBC2D08FF30}" type="pres">
      <dgm:prSet presAssocID="{C23D08A7-DBA1-4A59-B93B-EC5F79405994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BE851CCE-D422-4342-8AE1-5169309A4F84}" type="pres">
      <dgm:prSet presAssocID="{FA3E862B-97A5-4661-985D-2FE3630BC8D8}" presName="node" presStyleLbl="node1" presStyleIdx="3" presStyleCnt="4" custScaleX="117963" custRadScaleRad="115241" custRadScaleInc="11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24CDE41-1E5C-4250-A6B3-EB8CC7DFC3CD}" srcId="{1357166A-F1D2-439D-A68B-704DF90C3335}" destId="{8C328B8F-C940-487A-8D3C-A62365553D9C}" srcOrd="1" destOrd="0" parTransId="{BC213266-DBCC-4CDA-80D0-DBAA7C8F4A8A}" sibTransId="{D60973FD-F9CB-436E-9E56-FCF06149D8F6}"/>
    <dgm:cxn modelId="{04284814-AD78-43B9-B0CD-D5B45DC56C1D}" type="presOf" srcId="{1357166A-F1D2-439D-A68B-704DF90C3335}" destId="{A64E3C91-534F-48CF-81BD-09DEC2093BB1}" srcOrd="0" destOrd="0" presId="urn:microsoft.com/office/officeart/2005/8/layout/radial5"/>
    <dgm:cxn modelId="{52FCCC13-C382-4F75-8270-C78A37942C8C}" type="presOf" srcId="{1AB305D3-8057-41DD-AC08-4DF4377A8573}" destId="{349E093F-0BA2-46C3-B0A2-75B65F097D7E}" srcOrd="0" destOrd="0" presId="urn:microsoft.com/office/officeart/2005/8/layout/radial5"/>
    <dgm:cxn modelId="{F4C9909D-D4FF-4EEE-87EE-E134B369C044}" type="presOf" srcId="{C23D08A7-DBA1-4A59-B93B-EC5F79405994}" destId="{2258280E-A15F-46D5-8487-7EBC2D08FF30}" srcOrd="1" destOrd="0" presId="urn:microsoft.com/office/officeart/2005/8/layout/radial5"/>
    <dgm:cxn modelId="{566DB6F0-AE0B-4D28-9B7E-74CA4BEF9907}" type="presOf" srcId="{1AB305D3-8057-41DD-AC08-4DF4377A8573}" destId="{7F0C0992-6816-4C0B-B121-2E49ECD32270}" srcOrd="1" destOrd="0" presId="urn:microsoft.com/office/officeart/2005/8/layout/radial5"/>
    <dgm:cxn modelId="{2C528933-ADA2-4B9D-B68C-499539351DDD}" type="presOf" srcId="{C23D08A7-DBA1-4A59-B93B-EC5F79405994}" destId="{637C25ED-C468-4FE3-B091-8B8BF89F1EAC}" srcOrd="0" destOrd="0" presId="urn:microsoft.com/office/officeart/2005/8/layout/radial5"/>
    <dgm:cxn modelId="{569BD16F-318D-4007-9DB3-AB6100D46FC4}" type="presOf" srcId="{8E93C2C7-89DC-4BEF-9BA3-F1B72AD09B7E}" destId="{13C96A61-2CBF-421C-A025-68EC384DBF78}" srcOrd="1" destOrd="0" presId="urn:microsoft.com/office/officeart/2005/8/layout/radial5"/>
    <dgm:cxn modelId="{CD832FBE-1D7C-4FBC-A320-EB19EB64443E}" type="presOf" srcId="{4FED46F6-09E3-419E-9B81-23307573A2F7}" destId="{97344A42-A80E-4385-A5A6-ECCF9679F6E6}" srcOrd="1" destOrd="0" presId="urn:microsoft.com/office/officeart/2005/8/layout/radial5"/>
    <dgm:cxn modelId="{3ABD3657-4B71-4AF6-81FD-78D118A92E27}" type="presOf" srcId="{835D38C4-D548-45E6-9D72-81C7F9D1FEA1}" destId="{33884F80-BA74-497A-8DD5-0317A89651AB}" srcOrd="0" destOrd="0" presId="urn:microsoft.com/office/officeart/2005/8/layout/radial5"/>
    <dgm:cxn modelId="{0EB5D1A5-F846-4875-9EE4-E654B73868B1}" type="presOf" srcId="{FA3E862B-97A5-4661-985D-2FE3630BC8D8}" destId="{BE851CCE-D422-4342-8AE1-5169309A4F84}" srcOrd="0" destOrd="0" presId="urn:microsoft.com/office/officeart/2005/8/layout/radial5"/>
    <dgm:cxn modelId="{615DA495-DC0D-4A66-BAEA-860934040553}" type="presOf" srcId="{4FED46F6-09E3-419E-9B81-23307573A2F7}" destId="{07D6467A-3C1C-4376-8FA3-B9AFAEBFBBD8}" srcOrd="0" destOrd="0" presId="urn:microsoft.com/office/officeart/2005/8/layout/radial5"/>
    <dgm:cxn modelId="{450A0112-504D-4035-A735-B0A3CB2D06D0}" srcId="{1357166A-F1D2-439D-A68B-704DF90C3335}" destId="{835D38C4-D548-45E6-9D72-81C7F9D1FEA1}" srcOrd="0" destOrd="0" parTransId="{1A691744-A406-4369-81B4-6805DE1A54DE}" sibTransId="{93CA0E30-9823-4DC8-8EF1-5D90C508BB0D}"/>
    <dgm:cxn modelId="{36024CD3-6D4E-4262-8F8D-EBEA08E06918}" type="presOf" srcId="{44459867-F633-4FEB-A101-BA5911D7A089}" destId="{8ECDE94C-B06B-4850-BA66-1652F627EC3E}" srcOrd="0" destOrd="0" presId="urn:microsoft.com/office/officeart/2005/8/layout/radial5"/>
    <dgm:cxn modelId="{68A3129A-B5DC-4137-9B11-80BEC5ED4BFF}" srcId="{1357166A-F1D2-439D-A68B-704DF90C3335}" destId="{E6AA1169-CC11-4B99-B80B-E5E6EABC4327}" srcOrd="2" destOrd="0" parTransId="{912B5A9C-2925-4C29-A525-B22BD4B9931C}" sibTransId="{94D33B06-43C2-4977-965E-538DF9D501B9}"/>
    <dgm:cxn modelId="{F64EDC65-A95B-4767-8D9B-FC86C66E7D31}" type="presOf" srcId="{74359DE7-C3B0-4F21-B394-7A4EDD3C4C1B}" destId="{CDFA8931-4BAB-49AC-9A64-AE002E272EFB}" srcOrd="0" destOrd="0" presId="urn:microsoft.com/office/officeart/2005/8/layout/radial5"/>
    <dgm:cxn modelId="{6ACC1107-C215-4E8E-81E8-77DCFC5B97E7}" srcId="{835D38C4-D548-45E6-9D72-81C7F9D1FEA1}" destId="{BAB32804-A81A-43F5-AA16-A1FFADF00D54}" srcOrd="1" destOrd="0" parTransId="{4FED46F6-09E3-419E-9B81-23307573A2F7}" sibTransId="{A074155A-3C73-464B-B5E8-093618549AE9}"/>
    <dgm:cxn modelId="{56783F3C-A6A1-4157-B4DF-BAB6BE06B160}" type="presOf" srcId="{8E93C2C7-89DC-4BEF-9BA3-F1B72AD09B7E}" destId="{D35B71A0-95A9-451C-AAF3-45F45A8EB815}" srcOrd="0" destOrd="0" presId="urn:microsoft.com/office/officeart/2005/8/layout/radial5"/>
    <dgm:cxn modelId="{22AB4D9F-677E-4EA1-A644-DD2EE2C53136}" srcId="{835D38C4-D548-45E6-9D72-81C7F9D1FEA1}" destId="{FA3E862B-97A5-4661-985D-2FE3630BC8D8}" srcOrd="3" destOrd="0" parTransId="{C23D08A7-DBA1-4A59-B93B-EC5F79405994}" sibTransId="{F0B25BF8-53D8-4E21-837C-C64115E62AB5}"/>
    <dgm:cxn modelId="{E2956C57-6304-485F-9838-732AE3AA4509}" type="presOf" srcId="{BAB32804-A81A-43F5-AA16-A1FFADF00D54}" destId="{F182FA8E-CA9C-49C9-8F59-22E777BD7776}" srcOrd="0" destOrd="0" presId="urn:microsoft.com/office/officeart/2005/8/layout/radial5"/>
    <dgm:cxn modelId="{1B8DDB28-4DA2-4313-8E3A-6E7FBC420EF2}" srcId="{835D38C4-D548-45E6-9D72-81C7F9D1FEA1}" destId="{74359DE7-C3B0-4F21-B394-7A4EDD3C4C1B}" srcOrd="0" destOrd="0" parTransId="{8E93C2C7-89DC-4BEF-9BA3-F1B72AD09B7E}" sibTransId="{F775631C-77D0-484B-B488-D9AAED6C514B}"/>
    <dgm:cxn modelId="{506CE63C-04B9-4730-9523-35F461D19848}" srcId="{835D38C4-D548-45E6-9D72-81C7F9D1FEA1}" destId="{44459867-F633-4FEB-A101-BA5911D7A089}" srcOrd="2" destOrd="0" parTransId="{1AB305D3-8057-41DD-AC08-4DF4377A8573}" sibTransId="{994FB98D-C754-4020-9CA3-2D38F947AB32}"/>
    <dgm:cxn modelId="{A4E4E926-ACFF-4A69-AAF1-F57C42D37FF9}" type="presParOf" srcId="{A64E3C91-534F-48CF-81BD-09DEC2093BB1}" destId="{33884F80-BA74-497A-8DD5-0317A89651AB}" srcOrd="0" destOrd="0" presId="urn:microsoft.com/office/officeart/2005/8/layout/radial5"/>
    <dgm:cxn modelId="{D22CAB28-7324-4B46-AA9E-785CE74E255E}" type="presParOf" srcId="{A64E3C91-534F-48CF-81BD-09DEC2093BB1}" destId="{D35B71A0-95A9-451C-AAF3-45F45A8EB815}" srcOrd="1" destOrd="0" presId="urn:microsoft.com/office/officeart/2005/8/layout/radial5"/>
    <dgm:cxn modelId="{2017A330-CA3B-4569-8569-80BE70834280}" type="presParOf" srcId="{D35B71A0-95A9-451C-AAF3-45F45A8EB815}" destId="{13C96A61-2CBF-421C-A025-68EC384DBF78}" srcOrd="0" destOrd="0" presId="urn:microsoft.com/office/officeart/2005/8/layout/radial5"/>
    <dgm:cxn modelId="{ABFC7B26-36DF-460E-8A1F-2696833AD245}" type="presParOf" srcId="{A64E3C91-534F-48CF-81BD-09DEC2093BB1}" destId="{CDFA8931-4BAB-49AC-9A64-AE002E272EFB}" srcOrd="2" destOrd="0" presId="urn:microsoft.com/office/officeart/2005/8/layout/radial5"/>
    <dgm:cxn modelId="{2A2288F3-0E87-4701-AB04-36791BAFFB5A}" type="presParOf" srcId="{A64E3C91-534F-48CF-81BD-09DEC2093BB1}" destId="{07D6467A-3C1C-4376-8FA3-B9AFAEBFBBD8}" srcOrd="3" destOrd="0" presId="urn:microsoft.com/office/officeart/2005/8/layout/radial5"/>
    <dgm:cxn modelId="{4C48B25B-CE7C-424C-A716-A66025BC565F}" type="presParOf" srcId="{07D6467A-3C1C-4376-8FA3-B9AFAEBFBBD8}" destId="{97344A42-A80E-4385-A5A6-ECCF9679F6E6}" srcOrd="0" destOrd="0" presId="urn:microsoft.com/office/officeart/2005/8/layout/radial5"/>
    <dgm:cxn modelId="{3D604C80-CA3D-45C4-9DFA-8C49B0A09600}" type="presParOf" srcId="{A64E3C91-534F-48CF-81BD-09DEC2093BB1}" destId="{F182FA8E-CA9C-49C9-8F59-22E777BD7776}" srcOrd="4" destOrd="0" presId="urn:microsoft.com/office/officeart/2005/8/layout/radial5"/>
    <dgm:cxn modelId="{B9BC25CC-E3F8-477B-BB14-CA1BE720ED28}" type="presParOf" srcId="{A64E3C91-534F-48CF-81BD-09DEC2093BB1}" destId="{349E093F-0BA2-46C3-B0A2-75B65F097D7E}" srcOrd="5" destOrd="0" presId="urn:microsoft.com/office/officeart/2005/8/layout/radial5"/>
    <dgm:cxn modelId="{90C8E16C-20CF-46AE-A888-5EA5E1D128BD}" type="presParOf" srcId="{349E093F-0BA2-46C3-B0A2-75B65F097D7E}" destId="{7F0C0992-6816-4C0B-B121-2E49ECD32270}" srcOrd="0" destOrd="0" presId="urn:microsoft.com/office/officeart/2005/8/layout/radial5"/>
    <dgm:cxn modelId="{B82E9FC3-B69F-4CA8-BD71-533F0436786B}" type="presParOf" srcId="{A64E3C91-534F-48CF-81BD-09DEC2093BB1}" destId="{8ECDE94C-B06B-4850-BA66-1652F627EC3E}" srcOrd="6" destOrd="0" presId="urn:microsoft.com/office/officeart/2005/8/layout/radial5"/>
    <dgm:cxn modelId="{C0CB0EFA-E55E-49B3-B9C2-69B44F62ED23}" type="presParOf" srcId="{A64E3C91-534F-48CF-81BD-09DEC2093BB1}" destId="{637C25ED-C468-4FE3-B091-8B8BF89F1EAC}" srcOrd="7" destOrd="0" presId="urn:microsoft.com/office/officeart/2005/8/layout/radial5"/>
    <dgm:cxn modelId="{33CED29A-2405-47C4-BEF4-B7E49970AE31}" type="presParOf" srcId="{637C25ED-C468-4FE3-B091-8B8BF89F1EAC}" destId="{2258280E-A15F-46D5-8487-7EBC2D08FF30}" srcOrd="0" destOrd="0" presId="urn:microsoft.com/office/officeart/2005/8/layout/radial5"/>
    <dgm:cxn modelId="{BC8473A4-152D-40BE-A7B8-CE2A8C156575}" type="presParOf" srcId="{A64E3C91-534F-48CF-81BD-09DEC2093BB1}" destId="{BE851CCE-D422-4342-8AE1-5169309A4F84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884F80-BA74-497A-8DD5-0317A89651AB}">
      <dsp:nvSpPr>
        <dsp:cNvPr id="0" name=""/>
        <dsp:cNvSpPr/>
      </dsp:nvSpPr>
      <dsp:spPr>
        <a:xfrm>
          <a:off x="2574721" y="1990375"/>
          <a:ext cx="3115913" cy="249624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5000" kern="1200" dirty="0" smtClean="0">
              <a:solidFill>
                <a:schemeClr val="tx1"/>
              </a:solidFill>
            </a:rPr>
            <a:t>Јавни сектор</a:t>
          </a:r>
          <a:endParaRPr lang="sr-Latn-BA" sz="5000" kern="1200" dirty="0">
            <a:solidFill>
              <a:schemeClr val="tx1"/>
            </a:solidFill>
          </a:endParaRPr>
        </a:p>
      </dsp:txBody>
      <dsp:txXfrm>
        <a:off x="3031036" y="2355942"/>
        <a:ext cx="2203283" cy="1765115"/>
      </dsp:txXfrm>
    </dsp:sp>
    <dsp:sp modelId="{D35B71A0-95A9-451C-AAF3-45F45A8EB815}">
      <dsp:nvSpPr>
        <dsp:cNvPr id="0" name=""/>
        <dsp:cNvSpPr/>
      </dsp:nvSpPr>
      <dsp:spPr>
        <a:xfrm rot="16200000">
          <a:off x="3966769" y="1562813"/>
          <a:ext cx="331816" cy="5788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BA" sz="2000" kern="1200"/>
        </a:p>
      </dsp:txBody>
      <dsp:txXfrm>
        <a:off x="4016542" y="1728362"/>
        <a:ext cx="232271" cy="347329"/>
      </dsp:txXfrm>
    </dsp:sp>
    <dsp:sp modelId="{CDFA8931-4BAB-49AC-9A64-AE002E272EFB}">
      <dsp:nvSpPr>
        <dsp:cNvPr id="0" name=""/>
        <dsp:cNvSpPr/>
      </dsp:nvSpPr>
      <dsp:spPr>
        <a:xfrm>
          <a:off x="3281380" y="2996"/>
          <a:ext cx="1702593" cy="170259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2000" b="1" kern="1200" dirty="0">
              <a:solidFill>
                <a:schemeClr val="tx1"/>
              </a:solidFill>
            </a:rPr>
            <a:t>Класичне функције државе</a:t>
          </a:r>
          <a:endParaRPr lang="sr-Latn-BA" sz="2000" b="1" kern="1200" dirty="0">
            <a:solidFill>
              <a:schemeClr val="tx1"/>
            </a:solidFill>
          </a:endParaRPr>
        </a:p>
      </dsp:txBody>
      <dsp:txXfrm>
        <a:off x="3530719" y="252335"/>
        <a:ext cx="1203915" cy="1203915"/>
      </dsp:txXfrm>
    </dsp:sp>
    <dsp:sp modelId="{07D6467A-3C1C-4376-8FA3-B9AFAEBFBBD8}">
      <dsp:nvSpPr>
        <dsp:cNvPr id="0" name=""/>
        <dsp:cNvSpPr/>
      </dsp:nvSpPr>
      <dsp:spPr>
        <a:xfrm rot="21531690">
          <a:off x="5694253" y="2916395"/>
          <a:ext cx="164006" cy="5788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BA" sz="2000" kern="1200"/>
        </a:p>
      </dsp:txBody>
      <dsp:txXfrm>
        <a:off x="5694258" y="3032660"/>
        <a:ext cx="114804" cy="347329"/>
      </dsp:txXfrm>
    </dsp:sp>
    <dsp:sp modelId="{F182FA8E-CA9C-49C9-8F59-22E777BD7776}">
      <dsp:nvSpPr>
        <dsp:cNvPr id="0" name=""/>
        <dsp:cNvSpPr/>
      </dsp:nvSpPr>
      <dsp:spPr>
        <a:xfrm>
          <a:off x="5867390" y="2209790"/>
          <a:ext cx="2241720" cy="1943919"/>
        </a:xfrm>
        <a:prstGeom prst="ellipse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1800" b="1" kern="1200" dirty="0">
              <a:solidFill>
                <a:schemeClr val="tx1"/>
              </a:solidFill>
            </a:rPr>
            <a:t>Унутрашња и међународна безбједност</a:t>
          </a:r>
          <a:endParaRPr lang="sr-Latn-BA" sz="1800" b="1" kern="1200" dirty="0">
            <a:solidFill>
              <a:schemeClr val="tx1"/>
            </a:solidFill>
          </a:endParaRPr>
        </a:p>
      </dsp:txBody>
      <dsp:txXfrm>
        <a:off x="6195682" y="2494470"/>
        <a:ext cx="1585136" cy="1374559"/>
      </dsp:txXfrm>
    </dsp:sp>
    <dsp:sp modelId="{349E093F-0BA2-46C3-B0A2-75B65F097D7E}">
      <dsp:nvSpPr>
        <dsp:cNvPr id="0" name=""/>
        <dsp:cNvSpPr/>
      </dsp:nvSpPr>
      <dsp:spPr>
        <a:xfrm rot="5400000">
          <a:off x="3966765" y="4335304"/>
          <a:ext cx="331823" cy="5788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BA" sz="2000" kern="1200"/>
        </a:p>
      </dsp:txBody>
      <dsp:txXfrm>
        <a:off x="4016539" y="4401307"/>
        <a:ext cx="232276" cy="347329"/>
      </dsp:txXfrm>
    </dsp:sp>
    <dsp:sp modelId="{8ECDE94C-B06B-4850-BA66-1652F627EC3E}">
      <dsp:nvSpPr>
        <dsp:cNvPr id="0" name=""/>
        <dsp:cNvSpPr/>
      </dsp:nvSpPr>
      <dsp:spPr>
        <a:xfrm>
          <a:off x="3281380" y="4771409"/>
          <a:ext cx="1702593" cy="1702593"/>
        </a:xfrm>
        <a:prstGeom prst="ellipse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2000" b="1" kern="1200" dirty="0">
              <a:solidFill>
                <a:schemeClr val="tx1"/>
              </a:solidFill>
            </a:rPr>
            <a:t>Социјална сигурност</a:t>
          </a:r>
          <a:endParaRPr lang="sr-Latn-BA" sz="2000" b="1" kern="1200" dirty="0">
            <a:solidFill>
              <a:schemeClr val="tx1"/>
            </a:solidFill>
          </a:endParaRPr>
        </a:p>
      </dsp:txBody>
      <dsp:txXfrm>
        <a:off x="3530719" y="5020748"/>
        <a:ext cx="1203915" cy="1203915"/>
      </dsp:txXfrm>
    </dsp:sp>
    <dsp:sp modelId="{637C25ED-C468-4FE3-B091-8B8BF89F1EAC}">
      <dsp:nvSpPr>
        <dsp:cNvPr id="0" name=""/>
        <dsp:cNvSpPr/>
      </dsp:nvSpPr>
      <dsp:spPr>
        <a:xfrm rot="10831293">
          <a:off x="2404500" y="2934059"/>
          <a:ext cx="160750" cy="5788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BA" sz="2000" kern="1200"/>
        </a:p>
      </dsp:txBody>
      <dsp:txXfrm rot="10800000">
        <a:off x="2452724" y="3050054"/>
        <a:ext cx="112525" cy="347329"/>
      </dsp:txXfrm>
    </dsp:sp>
    <dsp:sp modelId="{BE851CCE-D422-4342-8AE1-5169309A4F84}">
      <dsp:nvSpPr>
        <dsp:cNvPr id="0" name=""/>
        <dsp:cNvSpPr/>
      </dsp:nvSpPr>
      <dsp:spPr>
        <a:xfrm>
          <a:off x="380992" y="2362192"/>
          <a:ext cx="2008430" cy="1702593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2000" b="1" kern="1200" dirty="0">
              <a:solidFill>
                <a:schemeClr val="tx1"/>
              </a:solidFill>
            </a:rPr>
            <a:t>Економска политика и привредни развој</a:t>
          </a:r>
          <a:endParaRPr lang="sr-Latn-BA" sz="2000" b="1" kern="1200" dirty="0">
            <a:solidFill>
              <a:schemeClr val="tx1"/>
            </a:solidFill>
          </a:endParaRPr>
        </a:p>
      </dsp:txBody>
      <dsp:txXfrm>
        <a:off x="675120" y="2611531"/>
        <a:ext cx="1420174" cy="12039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6293B-A4EA-4D62-BEE2-D1EF33EF7E23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19A61-BC95-4A68-AD8E-D0A43BF51C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43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CABC2C1-81A2-4A33-8B0B-98FD7C5614BA}" type="slidenum">
              <a:rPr lang="en-US" altLang="en-US" sz="1200">
                <a:latin typeface="Arial" panose="020B0604020202020204" pitchFamily="34" charset="0"/>
              </a:rPr>
              <a:pPr/>
              <a:t>2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C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022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13210E-6206-432C-89C1-173FCE79EA71}" type="slidenum">
              <a:rPr lang="en-US" altLang="en-US" sz="1200">
                <a:latin typeface="Arial" panose="020B0604020202020204" pitchFamily="34" charset="0"/>
              </a:rPr>
              <a:pPr/>
              <a:t>12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C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847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3BCFC39-B19C-48A1-BB47-0E4447803345}" type="slidenum">
              <a:rPr lang="en-US" altLang="en-US" sz="1200">
                <a:latin typeface="Arial" panose="020B0604020202020204" pitchFamily="34" charset="0"/>
              </a:rPr>
              <a:pPr/>
              <a:t>14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r-Latn-C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367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25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0" y="2286000"/>
            <a:ext cx="9144000" cy="2286000"/>
          </a:xfrm>
          <a:gradFill rotWithShape="1">
            <a:gsLst>
              <a:gs pos="0">
                <a:schemeClr val="tx1">
                  <a:alpha val="30000"/>
                </a:schemeClr>
              </a:gs>
              <a:gs pos="100000">
                <a:schemeClr val="tx1"/>
              </a:gs>
            </a:gsLst>
            <a:lin ang="0" scaled="1"/>
          </a:gradFill>
        </p:spPr>
        <p:txBody>
          <a:bodyPr/>
          <a:lstStyle>
            <a:lvl1pPr algn="r"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9727" name="Rectangle 1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99728" name="Rectangle 1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99729" name="Rectangle 1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6E0AB71-0B85-4CC6-ADCB-7664C6173F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7543800" cy="1970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6800" y="4103688"/>
            <a:ext cx="7543800" cy="1971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553200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sr-Cyrl-CS"/>
              <a:t>Монетарне и јавне финансије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056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fld id="{FA548949-1155-4539-A0F2-2790ACA917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alphaModFix amt="15000"/>
            <a:lum/>
          </a:blip>
          <a:srcRect/>
          <a:stretch>
            <a:fillRect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67200" y="2362200"/>
            <a:ext cx="4876800" cy="2514600"/>
          </a:xfr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Ins="378000">
            <a:normAutofit fontScale="90000"/>
          </a:bodyPr>
          <a:lstStyle/>
          <a:p>
            <a:pPr algn="ctr"/>
            <a:r>
              <a:rPr lang="sr-Cyrl-CS" sz="6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УВОД У </a:t>
            </a:r>
            <a:r>
              <a:rPr lang="sr-Latn-CS" sz="6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sr-Latn-CS" sz="6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sr-Cyrl-CS" sz="6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ЈАВНЕ ФИНАНСИЈЕ</a:t>
            </a:r>
            <a:endParaRPr lang="en-US" sz="6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advTm="6675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52400"/>
            <a:ext cx="8839200" cy="6477000"/>
          </a:xfrm>
        </p:spPr>
        <p:txBody>
          <a:bodyPr>
            <a:normAutofit fontScale="85000" lnSpcReduction="20000"/>
          </a:bodyPr>
          <a:lstStyle/>
          <a:p>
            <a:r>
              <a:rPr lang="sr-Cyrl-CS" dirty="0"/>
              <a:t>О</a:t>
            </a:r>
            <a:r>
              <a:rPr lang="sr-Cyrl-RS" dirty="0"/>
              <a:t>сновно питање савремених јавних финансија јесте </a:t>
            </a:r>
            <a:r>
              <a:rPr lang="sr-Cyrl-RS" i="1" dirty="0">
                <a:solidFill>
                  <a:srgbClr val="FF0000"/>
                </a:solidFill>
              </a:rPr>
              <a:t>величина јавног сектора</a:t>
            </a:r>
          </a:p>
          <a:p>
            <a:endParaRPr lang="sr-Cyrl-RS" dirty="0"/>
          </a:p>
          <a:p>
            <a:r>
              <a:rPr lang="sr-Cyrl-CS" dirty="0"/>
              <a:t>Ш</a:t>
            </a:r>
            <a:r>
              <a:rPr lang="sr-Cyrl-RS" dirty="0"/>
              <a:t>та утиче на величину јавног сектора и како се она детерминише?</a:t>
            </a:r>
          </a:p>
          <a:p>
            <a:pPr>
              <a:buNone/>
            </a:pPr>
            <a:endParaRPr lang="sr-Cyrl-RS" dirty="0"/>
          </a:p>
          <a:p>
            <a:r>
              <a:rPr lang="sr-Cyrl-BA" dirty="0"/>
              <a:t>Мјерење величине државног сектора не огледа се </a:t>
            </a:r>
            <a:r>
              <a:rPr lang="sr-Cyrl-BA" dirty="0" smtClean="0"/>
              <a:t>само у </a:t>
            </a:r>
            <a:r>
              <a:rPr lang="sr-Cyrl-BA" dirty="0"/>
              <a:t>броју запослених службеника већ према обиму њених годишњих расхода који се односе на:</a:t>
            </a:r>
          </a:p>
          <a:p>
            <a:pPr>
              <a:buNone/>
            </a:pPr>
            <a:r>
              <a:rPr lang="sr-Cyrl-BA" dirty="0"/>
              <a:t>1. </a:t>
            </a:r>
            <a:r>
              <a:rPr lang="sr-Cyrl-BA" u="sng" dirty="0"/>
              <a:t>куповину роба и услуга </a:t>
            </a:r>
            <a:r>
              <a:rPr lang="sr-Cyrl-BA" dirty="0"/>
              <a:t>– обим мноштва различитих роба и услуга потребних за функционисање државе,</a:t>
            </a:r>
          </a:p>
          <a:p>
            <a:pPr>
              <a:buNone/>
            </a:pPr>
            <a:r>
              <a:rPr lang="sr-Cyrl-BA" dirty="0"/>
              <a:t>2. </a:t>
            </a:r>
            <a:r>
              <a:rPr lang="sr-Cyrl-BA" u="sng" dirty="0"/>
              <a:t>трансфери доходака грађанима, фирмама </a:t>
            </a:r>
            <a:r>
              <a:rPr lang="sr-Cyrl-BA" dirty="0"/>
              <a:t>или другим нивоима државе – узимајући доходак од једних и преносећи другима (социјални програми –  бонови за храну, субвенције пољопривредницима..),</a:t>
            </a:r>
          </a:p>
          <a:p>
            <a:pPr>
              <a:buNone/>
            </a:pPr>
            <a:r>
              <a:rPr lang="sr-Cyrl-BA" dirty="0"/>
              <a:t>3. </a:t>
            </a:r>
            <a:r>
              <a:rPr lang="sr-Cyrl-BA" u="sng" dirty="0"/>
              <a:t>плаћање камата </a:t>
            </a:r>
            <a:r>
              <a:rPr lang="sr-Cyrl-BA" dirty="0"/>
              <a:t>– држава се задужује како би финансирала своје активности и плаћа камату на зајам.</a:t>
            </a:r>
          </a:p>
          <a:p>
            <a:endParaRPr lang="en-US" dirty="0"/>
          </a:p>
        </p:txBody>
      </p:sp>
    </p:spTree>
  </p:cSld>
  <p:clrMapOvr>
    <a:masterClrMapping/>
  </p:clrMapOvr>
  <p:transition advTm="163614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2697162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sr-Cyrl-CS" sz="3100" dirty="0" smtClean="0"/>
              <a:t>У теорији о ЈФ постоје различита</a:t>
            </a:r>
            <a:r>
              <a:rPr lang="en-US" sz="3100" dirty="0" smtClean="0"/>
              <a:t> </a:t>
            </a:r>
            <a:r>
              <a:rPr lang="sr-Cyrl-CS" sz="3100" dirty="0" smtClean="0"/>
              <a:t>схватања о улози државе:</a:t>
            </a:r>
            <a:r>
              <a:rPr lang="sr-Cyrl-CS" dirty="0" smtClean="0"/>
              <a:t/>
            </a:r>
            <a:br>
              <a:rPr lang="sr-Cyrl-CS" dirty="0" smtClean="0"/>
            </a:br>
            <a:r>
              <a:rPr lang="sr-Cyrl-CS" dirty="0" smtClean="0"/>
              <a:t>	</a:t>
            </a:r>
            <a:r>
              <a:rPr lang="en-US" dirty="0" smtClean="0"/>
              <a:t>- </a:t>
            </a:r>
            <a:r>
              <a:rPr lang="sr-Cyrl-CS" dirty="0" smtClean="0"/>
              <a:t>Органско и</a:t>
            </a:r>
            <a:br>
              <a:rPr lang="sr-Cyrl-CS" dirty="0" smtClean="0"/>
            </a:br>
            <a:r>
              <a:rPr lang="sr-Cyrl-CS" dirty="0" smtClean="0"/>
              <a:t>	</a:t>
            </a:r>
            <a:r>
              <a:rPr lang="en-US" dirty="0" smtClean="0"/>
              <a:t>- </a:t>
            </a:r>
            <a:r>
              <a:rPr lang="sr-Cyrl-CS" dirty="0" smtClean="0"/>
              <a:t>Механистичко </a:t>
            </a:r>
            <a:r>
              <a:rPr lang="sr-Cyrl-CS" dirty="0"/>
              <a:t>гледиште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8229" t="18520" r="30122" b="25921"/>
          <a:stretch>
            <a:fillRect/>
          </a:stretch>
        </p:blipFill>
        <p:spPr bwMode="auto">
          <a:xfrm>
            <a:off x="2057400" y="3001962"/>
            <a:ext cx="48006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715962"/>
          </a:xfrm>
        </p:spPr>
        <p:txBody>
          <a:bodyPr>
            <a:normAutofit/>
          </a:bodyPr>
          <a:lstStyle/>
          <a:p>
            <a:r>
              <a:rPr lang="sr-Latn-RS" sz="4000" b="1" dirty="0"/>
              <a:t>Органско гледиште о држави</a:t>
            </a:r>
            <a:endParaRPr lang="en-US" sz="4000" dirty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lvl="0"/>
            <a:r>
              <a:rPr lang="sr-Latn-RS" b="1" dirty="0"/>
              <a:t>У оквиру органског </a:t>
            </a:r>
            <a:r>
              <a:rPr lang="sr-Latn-RS" b="1" dirty="0" smtClean="0"/>
              <a:t>става</a:t>
            </a:r>
            <a:r>
              <a:rPr lang="sr-Cyrl-BA" b="1" dirty="0" smtClean="0"/>
              <a:t>,</a:t>
            </a:r>
            <a:r>
              <a:rPr lang="sr-Latn-RS" b="1" dirty="0" smtClean="0"/>
              <a:t> </a:t>
            </a:r>
            <a:r>
              <a:rPr lang="sr-Latn-RS" b="1" dirty="0">
                <a:solidFill>
                  <a:srgbClr val="FF0000"/>
                </a:solidFill>
              </a:rPr>
              <a:t>друштво се </a:t>
            </a:r>
            <a:r>
              <a:rPr lang="sr-Cyrl-BA" b="1" dirty="0" smtClean="0">
                <a:solidFill>
                  <a:srgbClr val="FF0000"/>
                </a:solidFill>
              </a:rPr>
              <a:t>посматра</a:t>
            </a:r>
            <a:r>
              <a:rPr lang="sr-Latn-RS" b="1" dirty="0" smtClean="0">
                <a:solidFill>
                  <a:srgbClr val="FF0000"/>
                </a:solidFill>
              </a:rPr>
              <a:t> </a:t>
            </a:r>
            <a:r>
              <a:rPr lang="sr-Latn-RS" b="1" dirty="0">
                <a:solidFill>
                  <a:srgbClr val="FF0000"/>
                </a:solidFill>
              </a:rPr>
              <a:t>као живи организам</a:t>
            </a:r>
            <a:r>
              <a:rPr lang="sr-Latn-RS" b="1" dirty="0"/>
              <a:t>, а држава као његов најважнији д</a:t>
            </a:r>
            <a:r>
              <a:rPr lang="sr-Cyrl-CS" b="1" dirty="0"/>
              <a:t>и</a:t>
            </a:r>
            <a:r>
              <a:rPr lang="sr-Latn-RS" b="1" dirty="0"/>
              <a:t>о: </a:t>
            </a:r>
            <a:endParaRPr lang="en-US" sz="1200" dirty="0"/>
          </a:p>
          <a:p>
            <a:pPr lvl="1"/>
            <a:r>
              <a:rPr lang="sr-Latn-RS" dirty="0"/>
              <a:t>држава одређује циљеве друштва и начине на који ће се они остварити</a:t>
            </a:r>
            <a:endParaRPr lang="en-US" sz="1050" dirty="0"/>
          </a:p>
          <a:p>
            <a:pPr lvl="1"/>
            <a:r>
              <a:rPr lang="sr-Latn-RS" dirty="0"/>
              <a:t>вр</a:t>
            </a:r>
            <a:r>
              <a:rPr lang="sr-Cyrl-CS" dirty="0"/>
              <a:t>иј</a:t>
            </a:r>
            <a:r>
              <a:rPr lang="sr-Latn-RS" dirty="0"/>
              <a:t>едност појединца у друштву се м</a:t>
            </a:r>
            <a:r>
              <a:rPr lang="sr-Cyrl-CS" dirty="0"/>
              <a:t>ј</a:t>
            </a:r>
            <a:r>
              <a:rPr lang="sr-Latn-RS" dirty="0"/>
              <a:t>ери тиме колико доприноси остваривању циљева које је одредила држава</a:t>
            </a:r>
            <a:endParaRPr lang="en-US" sz="1050" dirty="0"/>
          </a:p>
          <a:p>
            <a:pPr lvl="1"/>
            <a:r>
              <a:rPr lang="sr-Latn-RS" dirty="0"/>
              <a:t>лични интереси, вр</a:t>
            </a:r>
            <a:r>
              <a:rPr lang="sr-Cyrl-CS" dirty="0"/>
              <a:t>иј</a:t>
            </a:r>
            <a:r>
              <a:rPr lang="sr-Latn-RS" dirty="0"/>
              <a:t>едносни </a:t>
            </a:r>
            <a:r>
              <a:rPr lang="sr-Latn-RS" dirty="0" smtClean="0"/>
              <a:t>ставови</a:t>
            </a:r>
            <a:r>
              <a:rPr lang="sr-Cyrl-BA" dirty="0" smtClean="0"/>
              <a:t> </a:t>
            </a:r>
            <a:r>
              <a:rPr lang="sr-Latn-RS" dirty="0" smtClean="0"/>
              <a:t>нису </a:t>
            </a:r>
            <a:r>
              <a:rPr lang="sr-Latn-RS" dirty="0"/>
              <a:t>битни </a:t>
            </a:r>
            <a:endParaRPr lang="sr-Cyrl-BA" dirty="0" smtClean="0"/>
          </a:p>
          <a:p>
            <a:pPr lvl="1"/>
            <a:r>
              <a:rPr lang="sr-Cyrl-BA" dirty="0" smtClean="0"/>
              <a:t>појединац </a:t>
            </a:r>
            <a:r>
              <a:rPr lang="sr-Cyrl-BA" dirty="0"/>
              <a:t>има значај само као дио заједнице а добро појединца се дефинише у односу на добро цјелине.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7173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57200"/>
            <a:ext cx="8839200" cy="62484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sr-Latn-RS" b="1" dirty="0"/>
              <a:t>Циљеви </a:t>
            </a:r>
            <a:r>
              <a:rPr lang="sr-Cyrl-CS" b="1" dirty="0" smtClean="0"/>
              <a:t>државе </a:t>
            </a:r>
            <a:r>
              <a:rPr lang="sr-Latn-RS" b="1" dirty="0" smtClean="0"/>
              <a:t>могу </a:t>
            </a:r>
            <a:r>
              <a:rPr lang="sr-Latn-RS" b="1" dirty="0"/>
              <a:t>бити различити:</a:t>
            </a:r>
            <a:endParaRPr lang="sr-Cyrl-CS" b="1" dirty="0"/>
          </a:p>
          <a:p>
            <a:pPr lvl="1" algn="just"/>
            <a:r>
              <a:rPr lang="sr-Latn-RS" dirty="0" smtClean="0"/>
              <a:t>друштвена </a:t>
            </a:r>
            <a:r>
              <a:rPr lang="sr-Latn-RS" dirty="0"/>
              <a:t>и економска једнакост, </a:t>
            </a:r>
            <a:endParaRPr lang="sr-Cyrl-CS" dirty="0"/>
          </a:p>
          <a:p>
            <a:pPr lvl="1" algn="just"/>
            <a:r>
              <a:rPr lang="sr-Latn-RS" dirty="0"/>
              <a:t>расна </a:t>
            </a:r>
            <a:r>
              <a:rPr lang="sr-Cyrl-BA" dirty="0" smtClean="0"/>
              <a:t>једнакост</a:t>
            </a:r>
            <a:r>
              <a:rPr lang="sr-Latn-RS" dirty="0" smtClean="0"/>
              <a:t>, </a:t>
            </a:r>
            <a:endParaRPr lang="sr-Cyrl-CS" dirty="0"/>
          </a:p>
          <a:p>
            <a:pPr lvl="1" algn="just"/>
            <a:r>
              <a:rPr lang="sr-Latn-RS" dirty="0"/>
              <a:t>уређење друштва на в</a:t>
            </a:r>
            <a:r>
              <a:rPr lang="sr-Cyrl-CS" dirty="0"/>
              <a:t>ј</a:t>
            </a:r>
            <a:r>
              <a:rPr lang="sr-Latn-RS" dirty="0"/>
              <a:t>ерским </a:t>
            </a:r>
            <a:r>
              <a:rPr lang="sr-Latn-RS" dirty="0" smtClean="0"/>
              <a:t>принципима</a:t>
            </a:r>
            <a:r>
              <a:rPr lang="sr-Cyrl-BA" dirty="0" smtClean="0"/>
              <a:t>....</a:t>
            </a:r>
          </a:p>
          <a:p>
            <a:pPr marL="457200" lvl="1" indent="0" algn="just">
              <a:buNone/>
            </a:pPr>
            <a:endParaRPr lang="en-US" dirty="0"/>
          </a:p>
          <a:p>
            <a:pPr lvl="0" algn="just"/>
            <a:endParaRPr lang="en-US" sz="1200" dirty="0"/>
          </a:p>
          <a:p>
            <a:pPr lvl="0"/>
            <a:r>
              <a:rPr lang="sr-Latn-RS" dirty="0"/>
              <a:t>У новије вр</a:t>
            </a:r>
            <a:r>
              <a:rPr lang="sr-Cyrl-CS" dirty="0"/>
              <a:t>иј</a:t>
            </a:r>
            <a:r>
              <a:rPr lang="sr-Latn-RS" dirty="0"/>
              <a:t>еме органски став о држави најдос</a:t>
            </a:r>
            <a:r>
              <a:rPr lang="sr-Cyrl-CS" dirty="0"/>
              <a:t>љ</a:t>
            </a:r>
            <a:r>
              <a:rPr lang="sr-Latn-RS" dirty="0"/>
              <a:t>едније је реализован у тоталитарним друштвима: нацизму, комунизму и </a:t>
            </a:r>
            <a:r>
              <a:rPr lang="sr-Latn-RS" dirty="0" smtClean="0"/>
              <a:t>фундаментализму</a:t>
            </a:r>
            <a:endParaRPr lang="sr-Cyrl-BA" dirty="0" smtClean="0"/>
          </a:p>
          <a:p>
            <a:pPr marL="0" lvl="0" indent="0" algn="just">
              <a:buNone/>
            </a:pPr>
            <a:endParaRPr lang="en-US" dirty="0"/>
          </a:p>
          <a:p>
            <a:pPr lvl="0"/>
            <a:endParaRPr lang="en-US" sz="1200" dirty="0"/>
          </a:p>
          <a:p>
            <a:pPr lvl="0"/>
            <a:r>
              <a:rPr lang="sr-Latn-RS" dirty="0"/>
              <a:t>У прошлости органски став је био доминантан, али се најчешће није испољавао у екстремним облицима </a:t>
            </a:r>
            <a:endParaRPr lang="en-US" sz="12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7232"/>
            <a:ext cx="8229600" cy="1143000"/>
          </a:xfrm>
        </p:spPr>
        <p:txBody>
          <a:bodyPr>
            <a:normAutofit/>
          </a:bodyPr>
          <a:lstStyle/>
          <a:p>
            <a:r>
              <a:rPr lang="sr-Latn-RS" sz="4000" b="1" dirty="0"/>
              <a:t>Механистичко гледиште о држави</a:t>
            </a:r>
            <a:endParaRPr lang="en-US" altLang="en-US" sz="4000" b="1" dirty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199"/>
            <a:ext cx="9144000" cy="5257801"/>
          </a:xfrm>
        </p:spPr>
        <p:txBody>
          <a:bodyPr>
            <a:normAutofit/>
          </a:bodyPr>
          <a:lstStyle/>
          <a:p>
            <a:pPr lvl="0"/>
            <a:r>
              <a:rPr lang="sr-Latn-RS" b="1" dirty="0"/>
              <a:t>Према механистичком ставу </a:t>
            </a:r>
            <a:r>
              <a:rPr lang="sr-Latn-RS" b="1" dirty="0">
                <a:solidFill>
                  <a:srgbClr val="FF0000"/>
                </a:solidFill>
              </a:rPr>
              <a:t>држава је оруђе које су људи створили</a:t>
            </a:r>
            <a:r>
              <a:rPr lang="sr-Latn-RS" b="1" dirty="0"/>
              <a:t> да би реализовали </a:t>
            </a:r>
            <a:r>
              <a:rPr lang="sr-Cyrl-CS" b="1" dirty="0" smtClean="0"/>
              <a:t>своје </a:t>
            </a:r>
            <a:r>
              <a:rPr lang="sr-Latn-RS" b="1" dirty="0" smtClean="0">
                <a:solidFill>
                  <a:srgbClr val="FF0000"/>
                </a:solidFill>
              </a:rPr>
              <a:t>индивидуалне циљеве</a:t>
            </a:r>
            <a:endParaRPr lang="sr-Cyrl-CS" b="1" dirty="0" smtClean="0">
              <a:solidFill>
                <a:srgbClr val="FF0000"/>
              </a:solidFill>
            </a:endParaRPr>
          </a:p>
          <a:p>
            <a:pPr lvl="0"/>
            <a:endParaRPr lang="sr-Cyrl-CS" sz="1200" b="1" dirty="0" smtClean="0"/>
          </a:p>
          <a:p>
            <a:pPr lvl="0"/>
            <a:endParaRPr lang="en-US" sz="1200" dirty="0"/>
          </a:p>
          <a:p>
            <a:pPr lvl="0"/>
            <a:r>
              <a:rPr lang="sr-Latn-RS" b="1" dirty="0"/>
              <a:t>Држава служи за добро народа, али се поставља питање шта је то добро народа?</a:t>
            </a:r>
            <a:endParaRPr lang="en-US" sz="1200" dirty="0"/>
          </a:p>
          <a:p>
            <a:pPr lvl="1"/>
            <a:r>
              <a:rPr lang="sr-Latn-RS" b="1" i="1" dirty="0"/>
              <a:t>либер</a:t>
            </a:r>
            <a:r>
              <a:rPr lang="sr-Cyrl-CS" b="1" i="1" dirty="0"/>
              <a:t>ал</a:t>
            </a:r>
            <a:r>
              <a:rPr lang="sr-Latn-RS" b="1" i="1" dirty="0"/>
              <a:t>и </a:t>
            </a:r>
            <a:r>
              <a:rPr lang="sr-Latn-RS" dirty="0"/>
              <a:t>сматрају да је улога државе само да штити чланове друштва од насиља и да обезб</a:t>
            </a:r>
            <a:r>
              <a:rPr lang="sr-Cyrl-CS" dirty="0"/>
              <a:t>иј</a:t>
            </a:r>
            <a:r>
              <a:rPr lang="sr-Latn-RS" dirty="0"/>
              <a:t>еди основну </a:t>
            </a:r>
            <a:r>
              <a:rPr lang="sr-Latn-RS" dirty="0" smtClean="0"/>
              <a:t>инфраструктуру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5359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57200"/>
            <a:ext cx="8763000" cy="6248400"/>
          </a:xfrm>
        </p:spPr>
        <p:txBody>
          <a:bodyPr>
            <a:normAutofit fontScale="85000" lnSpcReduction="10000"/>
          </a:bodyPr>
          <a:lstStyle/>
          <a:p>
            <a:pPr lvl="1" algn="just"/>
            <a:r>
              <a:rPr lang="sr-Latn-RS" b="1" i="1" dirty="0" smtClean="0"/>
              <a:t>социјалдемократе</a:t>
            </a:r>
            <a:r>
              <a:rPr lang="sr-Latn-RS" b="1" dirty="0" smtClean="0"/>
              <a:t> </a:t>
            </a:r>
            <a:r>
              <a:rPr lang="sr-Latn-RS" dirty="0" smtClean="0"/>
              <a:t>сматрају да држава, осим тога, треба да: уведе обавезно социјално осигурање, пружи помоћ сиромашнима, обезб</a:t>
            </a:r>
            <a:r>
              <a:rPr lang="sr-Cyrl-CS" dirty="0" smtClean="0"/>
              <a:t>иј</a:t>
            </a:r>
            <a:r>
              <a:rPr lang="sr-Latn-RS" dirty="0" smtClean="0"/>
              <a:t>еди образовање, гарантује минимална права радника и др.</a:t>
            </a:r>
            <a:endParaRPr lang="sr-Cyrl-BA" dirty="0" smtClean="0"/>
          </a:p>
          <a:p>
            <a:pPr lvl="1" algn="just"/>
            <a:endParaRPr lang="en-US" sz="1050" dirty="0" smtClean="0"/>
          </a:p>
          <a:p>
            <a:pPr marL="457200" lvl="1" indent="0" algn="just">
              <a:buNone/>
            </a:pPr>
            <a:r>
              <a:rPr lang="sr-Cyrl-BA" dirty="0" smtClean="0"/>
              <a:t>И</a:t>
            </a:r>
            <a:r>
              <a:rPr lang="sr-Latn-RS" dirty="0" smtClean="0"/>
              <a:t>змеђу ставова либер</a:t>
            </a:r>
            <a:r>
              <a:rPr lang="sr-Cyrl-CS" dirty="0" smtClean="0"/>
              <a:t>ал</a:t>
            </a:r>
            <a:r>
              <a:rPr lang="sr-Latn-RS" dirty="0" smtClean="0"/>
              <a:t>а и социјалдемократа постоји низ различитих мишљења о пожељном степену интервенције државе</a:t>
            </a:r>
            <a:r>
              <a:rPr lang="sr-Cyrl-CS" dirty="0" smtClean="0"/>
              <a:t>.</a:t>
            </a:r>
            <a:endParaRPr lang="en-US" sz="1050" dirty="0" smtClean="0"/>
          </a:p>
          <a:p>
            <a:pPr algn="just"/>
            <a:endParaRPr lang="sr-Cyrl-BA" dirty="0"/>
          </a:p>
          <a:p>
            <a:pPr algn="just"/>
            <a:r>
              <a:rPr lang="sr-Cyrl-BA" b="1" dirty="0"/>
              <a:t>Можемо закључити да се индивидуално одлучивање налази у фокусу великог дијела економске науке и одговара механистичком ставу о друштву. </a:t>
            </a:r>
            <a:endParaRPr lang="sr-Cyrl-BA" b="1" dirty="0" smtClean="0"/>
          </a:p>
          <a:p>
            <a:pPr algn="just"/>
            <a:endParaRPr lang="sr-Cyrl-BA" dirty="0"/>
          </a:p>
          <a:p>
            <a:r>
              <a:rPr lang="sr-Cyrl-BA" dirty="0"/>
              <a:t>Међутим, тиме се не елиминише значај у вези са одговарајућом улогом државе у економији, посебно у условима криза и тржишних поремећаја.</a:t>
            </a:r>
            <a:endParaRPr lang="en-US" dirty="0"/>
          </a:p>
        </p:txBody>
      </p:sp>
    </p:spTree>
  </p:cSld>
  <p:clrMapOvr>
    <a:masterClrMapping/>
  </p:clrMapOvr>
  <p:transition advTm="50779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534400" cy="61722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sr-Cyrl-BA" dirty="0"/>
              <a:t>Ипак, ни превелико уплитање државе у привредне токове не даје најбоље резултате. Класичан примјер су прве експанзије државних дефицита настајале 80тих година, које су се онда покривале новом емисијом новца. </a:t>
            </a:r>
            <a:endParaRPr lang="sr-Cyrl-BA" dirty="0" smtClean="0"/>
          </a:p>
          <a:p>
            <a:pPr algn="just"/>
            <a:endParaRPr lang="sr-Cyrl-BA" dirty="0"/>
          </a:p>
          <a:p>
            <a:r>
              <a:rPr lang="sr-Cyrl-BA" dirty="0" smtClean="0"/>
              <a:t>То </a:t>
            </a:r>
            <a:r>
              <a:rPr lang="sr-Cyrl-BA" dirty="0"/>
              <a:t>је водило инфлацији са монетарног становишта а са фискалног настаје појава тзв. Ефекта истискивања </a:t>
            </a:r>
            <a:r>
              <a:rPr lang="sr-Cyrl-BA" dirty="0" smtClean="0"/>
              <a:t>- </a:t>
            </a:r>
            <a:r>
              <a:rPr lang="sr-Latn-BA" b="1" i="1" dirty="0"/>
              <a:t>CROWDING OUT</a:t>
            </a:r>
            <a:r>
              <a:rPr lang="sr-Latn-BA" dirty="0"/>
              <a:t> </a:t>
            </a:r>
            <a:r>
              <a:rPr lang="sr-Cyrl-BA" dirty="0"/>
              <a:t>ефекат. </a:t>
            </a:r>
            <a:endParaRPr lang="sr-Cyrl-BA" dirty="0" smtClean="0"/>
          </a:p>
          <a:p>
            <a:pPr algn="just"/>
            <a:endParaRPr lang="en-US" dirty="0"/>
          </a:p>
          <a:p>
            <a:pPr algn="just"/>
            <a:r>
              <a:rPr lang="sr-Cyrl-BA" dirty="0"/>
              <a:t>Термин </a:t>
            </a:r>
            <a:r>
              <a:rPr lang="sr-Latn-BA" b="1" i="1" dirty="0"/>
              <a:t>CROWDING OUT </a:t>
            </a:r>
            <a:r>
              <a:rPr lang="sr-Cyrl-BA" dirty="0"/>
              <a:t>означава ефекат истискивања приватних инвестиција из финансијских токова а условљен сужавањем простора за финансирање продуктивних инвестиција на тржишту капитала. Настаје </a:t>
            </a:r>
            <a:r>
              <a:rPr lang="sr-Cyrl-BA" dirty="0" smtClean="0"/>
              <a:t>услијед </a:t>
            </a:r>
            <a:r>
              <a:rPr lang="sr-Cyrl-BA" dirty="0"/>
              <a:t>ширења јавног сектора</a:t>
            </a:r>
            <a:r>
              <a:rPr lang="sr-Cyrl-BA" dirty="0" smtClean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sr-Cyrl-BA" dirty="0"/>
              <a:t>Допунски ефекти огледају се дугорочно у повећању фискалних оптерећења и инфлаторним притисцима.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13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705600"/>
          </a:xfrm>
        </p:spPr>
        <p:txBody>
          <a:bodyPr>
            <a:normAutofit lnSpcReduction="10000"/>
          </a:bodyPr>
          <a:lstStyle/>
          <a:p>
            <a:r>
              <a:rPr lang="ru-RU" sz="2400" b="1" dirty="0"/>
              <a:t>Crowding out</a:t>
            </a:r>
            <a:r>
              <a:rPr lang="ru-RU" sz="2400" dirty="0"/>
              <a:t> („ефекат истискивања“) </a:t>
            </a:r>
            <a:r>
              <a:rPr lang="sr-Latn-BA" sz="2400" dirty="0" smtClean="0"/>
              <a:t>: </a:t>
            </a:r>
            <a:r>
              <a:rPr lang="ru-RU" sz="2400" b="1" dirty="0" smtClean="0"/>
              <a:t>држава </a:t>
            </a:r>
            <a:r>
              <a:rPr lang="ru-RU" sz="2400" b="1" dirty="0"/>
              <a:t>повећава своју потрошњу или задуживање</a:t>
            </a:r>
            <a:r>
              <a:rPr lang="ru-RU" sz="2400" dirty="0"/>
              <a:t>, па тиме </a:t>
            </a:r>
            <a:r>
              <a:rPr lang="ru-RU" sz="2400" b="1" dirty="0"/>
              <a:t>истовремено смањује простор за приватне инвестиције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r>
              <a:rPr lang="sr-Cyrl-BA" sz="2400" dirty="0" smtClean="0"/>
              <a:t>Примјер:</a:t>
            </a:r>
            <a:endParaRPr lang="sr-Latn-BA" sz="2400" dirty="0" smtClean="0"/>
          </a:p>
          <a:p>
            <a:r>
              <a:rPr lang="ru-RU" sz="2400" dirty="0" smtClean="0"/>
              <a:t>Када </a:t>
            </a:r>
            <a:r>
              <a:rPr lang="ru-RU" sz="2400" dirty="0"/>
              <a:t>држава узима много новца са тржишта капитала (нпр. издаје велики број обвезница да би се задужила),</a:t>
            </a:r>
          </a:p>
          <a:p>
            <a:pPr lvl="1"/>
            <a:r>
              <a:rPr lang="ru-RU" sz="2400" b="1" dirty="0"/>
              <a:t>потражња за новцем расте</a:t>
            </a:r>
            <a:r>
              <a:rPr lang="ru-RU" sz="2400" dirty="0"/>
              <a:t>, па </a:t>
            </a:r>
            <a:r>
              <a:rPr lang="ru-RU" sz="2400" b="1" dirty="0"/>
              <a:t>каматне стопе расту</a:t>
            </a:r>
            <a:r>
              <a:rPr lang="ru-RU" sz="2400" dirty="0"/>
              <a:t>,</a:t>
            </a:r>
          </a:p>
          <a:p>
            <a:pPr lvl="1"/>
            <a:r>
              <a:rPr lang="ru-RU" sz="2400" dirty="0"/>
              <a:t>због тога приватним фирмама постаје </a:t>
            </a:r>
            <a:r>
              <a:rPr lang="ru-RU" sz="2400" b="1" dirty="0"/>
              <a:t>скупље да се задужују</a:t>
            </a:r>
            <a:r>
              <a:rPr lang="ru-RU" sz="2400" dirty="0"/>
              <a:t>, па мање улажу у производњу, технологију или развој.</a:t>
            </a:r>
          </a:p>
          <a:p>
            <a:r>
              <a:rPr lang="ru-RU" sz="2400" dirty="0"/>
              <a:t>Зато кажемо да државно задуживање </a:t>
            </a:r>
            <a:r>
              <a:rPr lang="ru-RU" sz="2400" b="1" dirty="0"/>
              <a:t>„истискује“ приватне инвестиције</a:t>
            </a:r>
            <a:r>
              <a:rPr lang="ru-RU" sz="2400" dirty="0"/>
              <a:t> </a:t>
            </a:r>
            <a:r>
              <a:rPr lang="sr-Latn-BA" sz="2400" dirty="0" smtClean="0"/>
              <a:t>-</a:t>
            </a:r>
            <a:r>
              <a:rPr lang="ru-RU" sz="2400" dirty="0" smtClean="0"/>
              <a:t> </a:t>
            </a:r>
            <a:r>
              <a:rPr lang="ru-RU" sz="2400" dirty="0"/>
              <a:t>држава заузме финансијски простор који би иначе користио приватни сектор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  <a:p>
            <a:r>
              <a:rPr lang="ru-RU" sz="2200" dirty="0" smtClean="0"/>
              <a:t>Укратко</a:t>
            </a:r>
            <a:r>
              <a:rPr lang="ru-RU" sz="2200" dirty="0"/>
              <a:t>:</a:t>
            </a:r>
            <a:br>
              <a:rPr lang="ru-RU" sz="2200" dirty="0"/>
            </a:br>
            <a:r>
              <a:rPr lang="ru-RU" sz="2200" b="1" dirty="0"/>
              <a:t>→ </a:t>
            </a:r>
            <a:r>
              <a:rPr lang="ru-RU" sz="2200" b="1" dirty="0" smtClean="0"/>
              <a:t>Већа </a:t>
            </a:r>
            <a:r>
              <a:rPr lang="ru-RU" sz="2200" b="1" dirty="0"/>
              <a:t>државна потрошња/задуживање → више камате → мање приватних инвестиција.</a:t>
            </a:r>
            <a:endParaRPr lang="ru-RU" sz="22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4631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09800"/>
            <a:ext cx="8686800" cy="4191000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У средишту анализе јавног сектора су пос</a:t>
            </a:r>
            <a:r>
              <a:rPr lang="sr-Cyrl-BA" dirty="0"/>
              <a:t>љ</a:t>
            </a:r>
            <a:r>
              <a:rPr lang="sr-Latn-CS" dirty="0"/>
              <a:t>едице одлука државе на економску ефикасност и правичност, односно нагодба између ова два, често супро</a:t>
            </a:r>
            <a:r>
              <a:rPr lang="sr-Cyrl-CS" dirty="0"/>
              <a:t>т</a:t>
            </a:r>
            <a:r>
              <a:rPr lang="sr-Latn-CS" dirty="0"/>
              <a:t>ставље</a:t>
            </a:r>
            <a:r>
              <a:rPr lang="sr-Cyrl-BA" dirty="0"/>
              <a:t>на</a:t>
            </a:r>
            <a:r>
              <a:rPr lang="sr-Latn-CS" dirty="0"/>
              <a:t> циља</a:t>
            </a:r>
            <a:r>
              <a:rPr lang="sr-Latn-CS" dirty="0" smtClean="0"/>
              <a:t>.</a:t>
            </a:r>
            <a:endParaRPr lang="sr-Cyrl-CS" dirty="0" smtClean="0"/>
          </a:p>
          <a:p>
            <a:pPr algn="just"/>
            <a:endParaRPr lang="sr-Cyrl-CS" dirty="0" smtClean="0"/>
          </a:p>
          <a:p>
            <a:r>
              <a:rPr lang="sr-Latn-CS" dirty="0" smtClean="0"/>
              <a:t>анализа </a:t>
            </a:r>
            <a:r>
              <a:rPr lang="sr-Latn-RS" i="1" dirty="0" smtClean="0"/>
              <a:t>trade-off</a:t>
            </a:r>
            <a:r>
              <a:rPr lang="sr-Latn-CS" dirty="0" smtClean="0"/>
              <a:t> (нагодбе) између ефикасности и прав</a:t>
            </a:r>
            <a:r>
              <a:rPr lang="sr-Cyrl-RS" dirty="0" smtClean="0"/>
              <a:t>и</a:t>
            </a:r>
            <a:r>
              <a:rPr lang="sr-Latn-CS" dirty="0" smtClean="0"/>
              <a:t>чности присутна је и приликом формулисања пореског система. </a:t>
            </a:r>
            <a:endParaRPr lang="sr-Cyrl-BA" dirty="0" smtClean="0"/>
          </a:p>
          <a:p>
            <a:endParaRPr lang="sr-Cyrl-BA" dirty="0"/>
          </a:p>
          <a:p>
            <a:pPr>
              <a:buNone/>
            </a:pPr>
            <a:endParaRPr lang="sr-Cyrl-BA" dirty="0"/>
          </a:p>
        </p:txBody>
      </p:sp>
      <p:sp>
        <p:nvSpPr>
          <p:cNvPr id="4" name="Rectangle 3"/>
          <p:cNvSpPr/>
          <p:nvPr/>
        </p:nvSpPr>
        <p:spPr>
          <a:xfrm>
            <a:off x="1676400" y="457200"/>
            <a:ext cx="5715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solidFill>
                  <a:srgbClr val="FF0000"/>
                </a:solidFill>
              </a:rPr>
              <a:t>T</a:t>
            </a:r>
            <a:r>
              <a:rPr lang="sr-Latn-RS" sz="3200" b="1" i="1" dirty="0">
                <a:solidFill>
                  <a:srgbClr val="FF0000"/>
                </a:solidFill>
              </a:rPr>
              <a:t>rade-off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sr-Latn-CS" sz="3200" b="1"/>
              <a:t>анализ</a:t>
            </a:r>
            <a:r>
              <a:rPr lang="en-US" sz="3200" b="1" smtClean="0"/>
              <a:t>a</a:t>
            </a:r>
            <a:endParaRPr lang="sr-Cyrl-CS" sz="3200" b="1" smtClean="0"/>
          </a:p>
          <a:p>
            <a:pPr algn="ctr"/>
            <a:r>
              <a:rPr lang="sr-Cyrl-CS" sz="3200" b="1" smtClean="0"/>
              <a:t>ЕФИКАСНОСТ </a:t>
            </a:r>
            <a:r>
              <a:rPr lang="sr-Latn-ME" sz="3200" b="1" smtClean="0"/>
              <a:t> vs </a:t>
            </a:r>
            <a:r>
              <a:rPr lang="sr-Cyrl-CS" sz="3200" b="1" smtClean="0"/>
              <a:t> ПРАВИЧНОСТ</a:t>
            </a:r>
            <a:endParaRPr lang="en-US" sz="3200" b="1" dirty="0"/>
          </a:p>
        </p:txBody>
      </p:sp>
    </p:spTree>
  </p:cSld>
  <p:clrMapOvr>
    <a:masterClrMapping/>
  </p:clrMapOvr>
  <p:transition advTm="2589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610600" cy="4724400"/>
          </a:xfrm>
        </p:spPr>
        <p:txBody>
          <a:bodyPr>
            <a:normAutofit fontScale="92500" lnSpcReduction="10000"/>
          </a:bodyPr>
          <a:lstStyle/>
          <a:p>
            <a:r>
              <a:rPr lang="sr-Cyrl-BA" b="1" dirty="0"/>
              <a:t>Примјер 1.</a:t>
            </a:r>
            <a:r>
              <a:rPr lang="sr-Cyrl-BA" dirty="0"/>
              <a:t> Посљедице различитих мјера државе – предложено повећање пореских стопа</a:t>
            </a:r>
          </a:p>
          <a:p>
            <a:endParaRPr lang="sr-Cyrl-BA" dirty="0" smtClean="0"/>
          </a:p>
          <a:p>
            <a:r>
              <a:rPr lang="sr-Latn-CS" dirty="0" smtClean="0"/>
              <a:t>Систем </a:t>
            </a:r>
            <a:r>
              <a:rPr lang="sr-Latn-CS" dirty="0"/>
              <a:t>опорезивања дохотка грађана који, </a:t>
            </a:r>
            <a:r>
              <a:rPr lang="sr-Cyrl-CS" dirty="0" smtClean="0"/>
              <a:t>нпр. </a:t>
            </a:r>
            <a:r>
              <a:rPr lang="sr-Latn-CS" dirty="0" smtClean="0"/>
              <a:t>има </a:t>
            </a:r>
            <a:r>
              <a:rPr lang="sr-Latn-CS" dirty="0"/>
              <a:t>већи неопорезив износ </a:t>
            </a:r>
            <a:r>
              <a:rPr lang="sr-Cyrl-BA" dirty="0"/>
              <a:t>дохотка </a:t>
            </a:r>
            <a:r>
              <a:rPr lang="sr-Latn-CS" dirty="0"/>
              <a:t>и прогресивне пореске стопе сматра се вертикално правичним али са пос</a:t>
            </a:r>
            <a:r>
              <a:rPr lang="sr-Cyrl-BA" dirty="0"/>
              <a:t>љ</a:t>
            </a:r>
            <a:r>
              <a:rPr lang="sr-Latn-CS" dirty="0"/>
              <a:t>едицама по економску ефикасност с обзиром да дисторзивно д</a:t>
            </a:r>
            <a:r>
              <a:rPr lang="sr-Cyrl-BA" dirty="0"/>
              <a:t>ј</a:t>
            </a:r>
            <a:r>
              <a:rPr lang="sr-Latn-CS" dirty="0"/>
              <a:t>елује на понуду рада, посебно продуктивнијих појединаца који остварују виши ниво дохотка. </a:t>
            </a:r>
            <a:endParaRPr lang="sr-Cyrl-CS" dirty="0" smtClean="0"/>
          </a:p>
          <a:p>
            <a:endParaRPr lang="sr-Cyrl-C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Cyrl-BA" dirty="0"/>
              <a:t>Процјена утицаја државних програма на понашање појединаца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/>
              <a:t>Појам</a:t>
            </a:r>
            <a:r>
              <a:rPr lang="en-US" sz="3200" b="1" dirty="0"/>
              <a:t> и </a:t>
            </a:r>
            <a:r>
              <a:rPr lang="en-US" sz="3200" b="1" dirty="0" err="1"/>
              <a:t>дефиниција</a:t>
            </a:r>
            <a:r>
              <a:rPr lang="en-US" sz="3200" b="1" dirty="0"/>
              <a:t> </a:t>
            </a:r>
            <a:r>
              <a:rPr lang="sr-Latn-RS" sz="3200" b="1" dirty="0"/>
              <a:t>јавних финансија</a:t>
            </a:r>
            <a:endParaRPr lang="en-US" sz="3200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5105400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BA" sz="3300" dirty="0" smtClean="0"/>
              <a:t>Дио финансија са </a:t>
            </a:r>
            <a:r>
              <a:rPr lang="sr-Cyrl-BA" sz="3300" dirty="0"/>
              <a:t>аспекта државног пословања, у смислу </a:t>
            </a:r>
            <a:r>
              <a:rPr lang="sr-Cyrl-BA" sz="3300" dirty="0" smtClean="0"/>
              <a:t>обављања послова у </a:t>
            </a:r>
            <a:r>
              <a:rPr lang="sr-Cyrl-BA" sz="3300" dirty="0"/>
              <a:t>вези са новчаним питањима, плаћањима, контролом новчаног пословања </a:t>
            </a:r>
            <a:r>
              <a:rPr lang="sr-Cyrl-BA" sz="3300" dirty="0" smtClean="0"/>
              <a:t>правних лица јавног права</a:t>
            </a:r>
          </a:p>
          <a:p>
            <a:endParaRPr lang="en-US" sz="3300" b="1" dirty="0" smtClean="0"/>
          </a:p>
          <a:p>
            <a:pPr lvl="0"/>
            <a:endParaRPr lang="en-US" sz="3300" dirty="0"/>
          </a:p>
          <a:p>
            <a:pPr lvl="0"/>
            <a:r>
              <a:rPr lang="sr-Latn-RS" sz="3300" b="1" dirty="0"/>
              <a:t>У оквиру јавних финансија изучавају се </a:t>
            </a:r>
            <a:r>
              <a:rPr lang="sr-Cyrl-CS" sz="3300" b="1" dirty="0"/>
              <a:t>активности и </a:t>
            </a:r>
            <a:r>
              <a:rPr lang="sr-Latn-RS" sz="3300" b="1" dirty="0"/>
              <a:t>функције државе тј. утицај пореза и јавне потрошње на </a:t>
            </a:r>
            <a:r>
              <a:rPr lang="sr-Cyrl-CS" sz="3300" b="1" dirty="0"/>
              <a:t>појединца, привреду и друштво у цјелини</a:t>
            </a:r>
            <a:endParaRPr lang="en-US" sz="3300" b="1" dirty="0"/>
          </a:p>
          <a:p>
            <a:pPr eaLnBrk="1" hangingPunct="1">
              <a:lnSpc>
                <a:spcPct val="80000"/>
              </a:lnSpc>
              <a:buNone/>
            </a:pPr>
            <a:endParaRPr lang="sr-Latn-CS" altLang="en-US" sz="2800" dirty="0"/>
          </a:p>
          <a:p>
            <a:pPr eaLnBrk="1" hangingPunct="1">
              <a:lnSpc>
                <a:spcPct val="80000"/>
              </a:lnSpc>
            </a:pPr>
            <a:endParaRPr lang="sr-Latn-C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27526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 fontScale="85000" lnSpcReduction="10000"/>
          </a:bodyPr>
          <a:lstStyle/>
          <a:p>
            <a:r>
              <a:rPr lang="sr-Cyrl-BA" b="1" dirty="0" smtClean="0"/>
              <a:t>Ефекат  </a:t>
            </a:r>
            <a:r>
              <a:rPr lang="sr-Cyrl-BA" b="1" dirty="0"/>
              <a:t>ове мјере на број часова рада у току године:</a:t>
            </a:r>
            <a:r>
              <a:rPr lang="sr-Cyrl-BA" dirty="0"/>
              <a:t> заснована </a:t>
            </a:r>
            <a:r>
              <a:rPr lang="sr-Cyrl-BA" dirty="0" smtClean="0"/>
              <a:t>је на </a:t>
            </a:r>
            <a:r>
              <a:rPr lang="sr-Cyrl-BA" dirty="0"/>
              <a:t>рационалној расподјели </a:t>
            </a:r>
            <a:r>
              <a:rPr lang="sr-Cyrl-BA" dirty="0" smtClean="0"/>
              <a:t>времена, гдје </a:t>
            </a:r>
            <a:r>
              <a:rPr lang="sr-Cyrl-BA" b="1" dirty="0"/>
              <a:t>треба пронаћи комбинацију дохотка и </a:t>
            </a:r>
            <a:r>
              <a:rPr lang="sr-Cyrl-BA" b="1" dirty="0" smtClean="0"/>
              <a:t>“доколице” </a:t>
            </a:r>
            <a:r>
              <a:rPr lang="sr-Cyrl-BA" dirty="0"/>
              <a:t>која ће </a:t>
            </a:r>
            <a:r>
              <a:rPr lang="sr-Cyrl-BA" dirty="0" smtClean="0"/>
              <a:t>максимизирати </a:t>
            </a:r>
            <a:r>
              <a:rPr lang="sr-Cyrl-BA" dirty="0"/>
              <a:t>његову </a:t>
            </a:r>
            <a:r>
              <a:rPr lang="sr-Cyrl-BA" dirty="0" smtClean="0"/>
              <a:t>корисност</a:t>
            </a:r>
          </a:p>
          <a:p>
            <a:endParaRPr lang="sr-Cyrl-BA" dirty="0"/>
          </a:p>
          <a:p>
            <a:r>
              <a:rPr lang="sr-Cyrl-BA" dirty="0"/>
              <a:t>Нека је сатница 10$ као цијена рада </a:t>
            </a:r>
            <a:r>
              <a:rPr lang="sr-Cyrl-BA" dirty="0" smtClean="0"/>
              <a:t>појединца. Сваки </a:t>
            </a:r>
            <a:r>
              <a:rPr lang="sr-Cyrl-BA" dirty="0"/>
              <a:t>сат у доколици значи да он жртвује 10$ зараде тј. новца. Људи проводе времена у доколици докле год користи од ње превазилазе трошкове доколице. Претпоставимо да, уколико она за </a:t>
            </a:r>
            <a:r>
              <a:rPr lang="sr-Latn-BA" b="1" dirty="0"/>
              <a:t>x</a:t>
            </a:r>
            <a:r>
              <a:rPr lang="sr-Latn-BA" dirty="0"/>
              <a:t> </a:t>
            </a:r>
            <a:r>
              <a:rPr lang="sr-Cyrl-BA" dirty="0"/>
              <a:t>максимизира корисност, шта се дешава уколико држава уводи порез на зараду 20%, па сатница послије опорезивања износи 8 $? </a:t>
            </a:r>
          </a:p>
          <a:p>
            <a:pPr>
              <a:buNone/>
            </a:pPr>
            <a:r>
              <a:rPr lang="sr-Cyrl-BA" dirty="0" smtClean="0"/>
              <a:t>		-</a:t>
            </a:r>
            <a:r>
              <a:rPr lang="sr-Cyrl-BA" b="1" dirty="0" smtClean="0"/>
              <a:t> ефекат супституције - </a:t>
            </a:r>
            <a:r>
              <a:rPr lang="sr-Cyrl-BA" dirty="0" smtClean="0"/>
              <a:t>мањи </a:t>
            </a:r>
            <a:r>
              <a:rPr lang="sr-Latn-RS" dirty="0"/>
              <a:t>je </a:t>
            </a:r>
            <a:r>
              <a:rPr lang="sr-Cyrl-BA" dirty="0"/>
              <a:t>трошак доколице, и</a:t>
            </a:r>
            <a:r>
              <a:rPr lang="sr-Latn-RS" dirty="0"/>
              <a:t> </a:t>
            </a:r>
            <a:r>
              <a:rPr lang="sr-Cyrl-BA" dirty="0"/>
              <a:t>он је више </a:t>
            </a:r>
            <a:r>
              <a:rPr lang="sr-Cyrl-BA" dirty="0" smtClean="0"/>
              <a:t>користи</a:t>
            </a:r>
            <a:endParaRPr lang="sr-Cyrl-BA" b="1" dirty="0"/>
          </a:p>
          <a:p>
            <a:pPr>
              <a:buNone/>
            </a:pPr>
            <a:r>
              <a:rPr lang="sr-Cyrl-BA" dirty="0" smtClean="0"/>
              <a:t>		-</a:t>
            </a:r>
            <a:r>
              <a:rPr lang="sr-Cyrl-BA" b="1" dirty="0" smtClean="0"/>
              <a:t> доходовни ефекат - </a:t>
            </a:r>
            <a:r>
              <a:rPr lang="sr-Cyrl-BA" dirty="0" smtClean="0"/>
              <a:t>доходак </a:t>
            </a:r>
            <a:r>
              <a:rPr lang="sr-Cyrl-BA" dirty="0"/>
              <a:t>се реално смањио па мора радити </a:t>
            </a:r>
            <a:r>
              <a:rPr lang="sr-Cyrl-BA" dirty="0" smtClean="0"/>
              <a:t>више</a:t>
            </a:r>
            <a:endParaRPr lang="sr-Cyrl-BA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839200" cy="6477000"/>
          </a:xfrm>
        </p:spPr>
        <p:txBody>
          <a:bodyPr>
            <a:normAutofit fontScale="77500" lnSpcReduction="20000"/>
          </a:bodyPr>
          <a:lstStyle/>
          <a:p>
            <a:r>
              <a:rPr lang="sr-Latn-BA" b="1" dirty="0" smtClean="0">
                <a:solidFill>
                  <a:srgbClr val="FF0000"/>
                </a:solidFill>
              </a:rPr>
              <a:t>1. </a:t>
            </a:r>
            <a:r>
              <a:rPr lang="sr-Cyrl-BA" b="1" dirty="0" smtClean="0">
                <a:solidFill>
                  <a:srgbClr val="FF0000"/>
                </a:solidFill>
              </a:rPr>
              <a:t>Ефекат </a:t>
            </a:r>
            <a:r>
              <a:rPr lang="sr-Cyrl-BA" b="1" dirty="0">
                <a:solidFill>
                  <a:srgbClr val="FF0000"/>
                </a:solidFill>
              </a:rPr>
              <a:t>супституције (замјене)</a:t>
            </a:r>
          </a:p>
          <a:p>
            <a:r>
              <a:rPr lang="sr-Cyrl-BA" b="1" dirty="0"/>
              <a:t>Шта се супституише?</a:t>
            </a:r>
            <a:r>
              <a:rPr lang="sr-Cyrl-BA" dirty="0"/>
              <a:t/>
            </a:r>
            <a:br>
              <a:rPr lang="sr-Cyrl-BA" dirty="0"/>
            </a:br>
            <a:r>
              <a:rPr lang="sr-Cyrl-BA" dirty="0" smtClean="0"/>
              <a:t>Рад се замјењује доколицом</a:t>
            </a:r>
            <a:r>
              <a:rPr lang="sr-Cyrl-BA" dirty="0" smtClean="0"/>
              <a:t>.</a:t>
            </a:r>
            <a:endParaRPr lang="sr-Latn-BA" dirty="0" smtClean="0"/>
          </a:p>
          <a:p>
            <a:endParaRPr lang="sr-Cyrl-BA" dirty="0"/>
          </a:p>
          <a:p>
            <a:r>
              <a:rPr lang="en-US" b="1" dirty="0"/>
              <a:t>👉 </a:t>
            </a:r>
            <a:r>
              <a:rPr lang="sr-Cyrl-BA" b="1" dirty="0"/>
              <a:t>Шта се дешава када падне нето зарада по сату?</a:t>
            </a:r>
          </a:p>
          <a:p>
            <a:r>
              <a:rPr lang="sr-Cyrl-BA" dirty="0"/>
              <a:t>Рад постаје </a:t>
            </a:r>
            <a:r>
              <a:rPr lang="sr-Cyrl-BA" b="1" dirty="0"/>
              <a:t>мање исплатив</a:t>
            </a:r>
            <a:r>
              <a:rPr lang="sr-Cyrl-BA" dirty="0"/>
              <a:t>.</a:t>
            </a:r>
          </a:p>
          <a:p>
            <a:r>
              <a:rPr lang="sr-Cyrl-BA" dirty="0"/>
              <a:t>Доколица постаје </a:t>
            </a:r>
            <a:r>
              <a:rPr lang="sr-Cyrl-BA" b="1" dirty="0"/>
              <a:t>релативно јефтинија</a:t>
            </a:r>
            <a:r>
              <a:rPr lang="sr-Cyrl-BA" dirty="0"/>
              <a:t> јер сада „</a:t>
            </a:r>
            <a:r>
              <a:rPr lang="sr-Cyrl-BA" dirty="0" smtClean="0"/>
              <a:t>губи“ </a:t>
            </a:r>
            <a:r>
              <a:rPr lang="sr-Cyrl-BA" dirty="0"/>
              <a:t>само 8$ умјесто 10$ ако не </a:t>
            </a:r>
            <a:r>
              <a:rPr lang="sr-Cyrl-BA" dirty="0" smtClean="0"/>
              <a:t>ради.</a:t>
            </a:r>
            <a:endParaRPr lang="sr-Cyrl-BA" dirty="0"/>
          </a:p>
          <a:p>
            <a:r>
              <a:rPr lang="sr-Cyrl-BA" dirty="0"/>
              <a:t>Зато појединац бира </a:t>
            </a:r>
            <a:r>
              <a:rPr lang="sr-Cyrl-BA" b="1" dirty="0"/>
              <a:t>више доколице</a:t>
            </a:r>
            <a:r>
              <a:rPr lang="sr-Cyrl-BA" dirty="0"/>
              <a:t>, а </a:t>
            </a:r>
            <a:r>
              <a:rPr lang="sr-Cyrl-BA" b="1" dirty="0"/>
              <a:t>мање рада</a:t>
            </a:r>
            <a:r>
              <a:rPr lang="sr-Cyrl-BA" dirty="0" smtClean="0"/>
              <a:t>.</a:t>
            </a:r>
            <a:endParaRPr lang="sr-Latn-BA" dirty="0" smtClean="0"/>
          </a:p>
          <a:p>
            <a:endParaRPr lang="sr-Cyrl-BA" dirty="0"/>
          </a:p>
          <a:p>
            <a:r>
              <a:rPr lang="sr-Latn-BA" b="1" dirty="0" smtClean="0">
                <a:solidFill>
                  <a:srgbClr val="FF0000"/>
                </a:solidFill>
              </a:rPr>
              <a:t>2. </a:t>
            </a:r>
            <a:r>
              <a:rPr lang="sr-Cyrl-BA" b="1" dirty="0" smtClean="0">
                <a:solidFill>
                  <a:srgbClr val="FF0000"/>
                </a:solidFill>
              </a:rPr>
              <a:t>Доходовни </a:t>
            </a:r>
            <a:r>
              <a:rPr lang="sr-Cyrl-BA" b="1" dirty="0">
                <a:solidFill>
                  <a:srgbClr val="FF0000"/>
                </a:solidFill>
              </a:rPr>
              <a:t>ефекат </a:t>
            </a:r>
            <a:endParaRPr lang="sr-Latn-BA" b="1" dirty="0" smtClean="0">
              <a:solidFill>
                <a:srgbClr val="FF0000"/>
              </a:solidFill>
            </a:endParaRPr>
          </a:p>
          <a:p>
            <a:r>
              <a:rPr lang="sr-Cyrl-BA" dirty="0" smtClean="0"/>
              <a:t>Прије</a:t>
            </a:r>
            <a:r>
              <a:rPr lang="sr-Cyrl-BA" dirty="0"/>
              <a:t>: „Сат одмора ме кошта 10$ – скупо је, боље да радим.“</a:t>
            </a:r>
          </a:p>
          <a:p>
            <a:r>
              <a:rPr lang="sr-Cyrl-BA" b="1" dirty="0"/>
              <a:t>Послије пореза: „Сат одмора ме кошта само 8$ – мање губим, могу себи приуштити више одмора</a:t>
            </a:r>
            <a:r>
              <a:rPr lang="sr-Cyrl-BA" b="1" dirty="0" smtClean="0"/>
              <a:t>.“</a:t>
            </a:r>
            <a:endParaRPr lang="sr-Latn-BA" b="1" dirty="0" smtClean="0"/>
          </a:p>
          <a:p>
            <a:endParaRPr lang="sr-Cyrl-BA" dirty="0"/>
          </a:p>
          <a:p>
            <a:r>
              <a:rPr lang="sr-Cyrl-BA" b="1" dirty="0" smtClean="0">
                <a:solidFill>
                  <a:srgbClr val="00B050"/>
                </a:solidFill>
              </a:rPr>
              <a:t>Супституциони </a:t>
            </a:r>
            <a:r>
              <a:rPr lang="sr-Cyrl-BA" b="1" dirty="0">
                <a:solidFill>
                  <a:srgbClr val="00B050"/>
                </a:solidFill>
              </a:rPr>
              <a:t>ефекат увијек смањује понуду </a:t>
            </a:r>
            <a:r>
              <a:rPr lang="sr-Cyrl-BA" b="1" dirty="0" smtClean="0">
                <a:solidFill>
                  <a:srgbClr val="00B050"/>
                </a:solidFill>
              </a:rPr>
              <a:t>рада на тржишту.</a:t>
            </a:r>
            <a:endParaRPr lang="sr-Cyrl-BA" dirty="0">
              <a:solidFill>
                <a:srgbClr val="00B05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7289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248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Cyrl-BA" dirty="0" smtClean="0"/>
              <a:t> </a:t>
            </a:r>
            <a:r>
              <a:rPr lang="sr-Cyrl-BA" b="1" dirty="0"/>
              <a:t>Примјер </a:t>
            </a:r>
            <a:r>
              <a:rPr lang="sr-Cyrl-BA" b="1" dirty="0" smtClean="0"/>
              <a:t>2.</a:t>
            </a:r>
            <a:endParaRPr lang="sr-Cyrl-BA" dirty="0"/>
          </a:p>
          <a:p>
            <a:endParaRPr lang="sr-Cyrl-BA" dirty="0"/>
          </a:p>
          <a:p>
            <a:r>
              <a:rPr lang="sr-Cyrl-BA" dirty="0"/>
              <a:t>већина развијених земаља суочена је са растућим издацима за разне социјалне програме међу којима се највише истиче, и највише полемике изазива </a:t>
            </a:r>
            <a:r>
              <a:rPr lang="sr-Cyrl-BA" b="1" dirty="0"/>
              <a:t>здравствени </a:t>
            </a:r>
            <a:r>
              <a:rPr lang="sr-Cyrl-BA" b="1" dirty="0" smtClean="0"/>
              <a:t>и пензиони систем</a:t>
            </a:r>
            <a:r>
              <a:rPr lang="sr-Cyrl-BA" dirty="0" smtClean="0"/>
              <a:t> - растући </a:t>
            </a:r>
            <a:r>
              <a:rPr lang="sr-Cyrl-BA" dirty="0"/>
              <a:t>издаци присутни су посебно у богатијим друштвима какве су </a:t>
            </a:r>
            <a:r>
              <a:rPr lang="sr-Cyrl-BA" dirty="0" smtClean="0"/>
              <a:t>нпр. </a:t>
            </a:r>
            <a:r>
              <a:rPr lang="sr-Cyrl-BA" dirty="0"/>
              <a:t>земље западне Европе. </a:t>
            </a:r>
          </a:p>
          <a:p>
            <a:pPr>
              <a:buNone/>
            </a:pPr>
            <a:endParaRPr lang="sr-Cyrl-BA" dirty="0"/>
          </a:p>
          <a:p>
            <a:r>
              <a:rPr lang="sr-Cyrl-BA" dirty="0"/>
              <a:t>Суштина је да држава треба обезбиједити доступност здравствене његе што већем броју људи а истовремено </a:t>
            </a:r>
            <a:r>
              <a:rPr lang="sr-Cyrl-BA" dirty="0" smtClean="0"/>
              <a:t>обезбиједити </a:t>
            </a:r>
            <a:r>
              <a:rPr lang="sr-Cyrl-BA" dirty="0"/>
              <a:t>подстицаје ка </a:t>
            </a:r>
            <a:r>
              <a:rPr lang="sr-Cyrl-BA" dirty="0" smtClean="0"/>
              <a:t>ефикасном пословању </a:t>
            </a:r>
            <a:r>
              <a:rPr lang="sr-Cyrl-BA" dirty="0"/>
              <a:t>и ефикасном коришћењу </a:t>
            </a:r>
            <a:r>
              <a:rPr lang="sr-Cyrl-BA"/>
              <a:t>здравствених </a:t>
            </a:r>
            <a:r>
              <a:rPr lang="sr-Cyrl-BA" smtClean="0"/>
              <a:t>услуга.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610600" cy="5638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sr-Cyrl-CS" b="1" dirty="0"/>
              <a:t>Несавршеност тржишта: подстицај за активну улогу државе</a:t>
            </a:r>
          </a:p>
          <a:p>
            <a:pPr>
              <a:lnSpc>
                <a:spcPct val="90000"/>
              </a:lnSpc>
              <a:spcBef>
                <a:spcPct val="30000"/>
              </a:spcBef>
              <a:buNone/>
            </a:pPr>
            <a:endParaRPr lang="sr-Cyrl-C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r-Cyrl-CS" sz="2400" b="1" dirty="0"/>
              <a:t>Ситуације у којима тржиште није савршено:</a:t>
            </a:r>
          </a:p>
          <a:p>
            <a:pPr lvl="1">
              <a:lnSpc>
                <a:spcPct val="150000"/>
              </a:lnSpc>
              <a:spcBef>
                <a:spcPct val="5000"/>
              </a:spcBef>
            </a:pPr>
            <a:r>
              <a:rPr lang="sr-Cyrl-CS" sz="2400" b="1" dirty="0"/>
              <a:t>Несавршена конкуренција </a:t>
            </a:r>
          </a:p>
          <a:p>
            <a:pPr lvl="1">
              <a:lnSpc>
                <a:spcPct val="150000"/>
              </a:lnSpc>
              <a:spcBef>
                <a:spcPct val="5000"/>
              </a:spcBef>
            </a:pPr>
            <a:r>
              <a:rPr lang="sr-Cyrl-CS" sz="2400" b="1" dirty="0"/>
              <a:t>Јавна добра</a:t>
            </a:r>
          </a:p>
          <a:p>
            <a:pPr lvl="1">
              <a:lnSpc>
                <a:spcPct val="150000"/>
              </a:lnSpc>
              <a:spcBef>
                <a:spcPct val="5000"/>
              </a:spcBef>
            </a:pPr>
            <a:r>
              <a:rPr lang="sr-Cyrl-CS" sz="2400" b="1" dirty="0"/>
              <a:t>Екстерни ефекти</a:t>
            </a:r>
          </a:p>
          <a:p>
            <a:pPr lvl="1">
              <a:lnSpc>
                <a:spcPct val="150000"/>
              </a:lnSpc>
              <a:spcBef>
                <a:spcPct val="5000"/>
              </a:spcBef>
            </a:pPr>
            <a:r>
              <a:rPr lang="sr-Cyrl-CS" sz="2400" b="1" dirty="0"/>
              <a:t>Несавршене информације </a:t>
            </a:r>
          </a:p>
          <a:p>
            <a:pPr lvl="1">
              <a:lnSpc>
                <a:spcPct val="150000"/>
              </a:lnSpc>
              <a:spcBef>
                <a:spcPct val="5000"/>
              </a:spcBef>
            </a:pPr>
            <a:r>
              <a:rPr lang="sr-Cyrl-CS" sz="2400" b="1" dirty="0"/>
              <a:t>Незапосленост и други макроекономски поремећаји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sr-Cyrl-CS" b="1" dirty="0" smtClean="0"/>
              <a:t>Узроци неуспјеха државних програма:</a:t>
            </a:r>
            <a:endParaRPr lang="sr-Latn-ME" b="1" dirty="0" smtClean="0"/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</a:pPr>
            <a:endParaRPr lang="sr-Cyrl-CS" b="1" dirty="0" smtClean="0"/>
          </a:p>
          <a:p>
            <a:pPr lvl="1">
              <a:lnSpc>
                <a:spcPct val="150000"/>
              </a:lnSpc>
              <a:spcBef>
                <a:spcPct val="5000"/>
              </a:spcBef>
            </a:pPr>
            <a:r>
              <a:rPr lang="sr-Cyrl-CS" b="1" dirty="0" smtClean="0"/>
              <a:t>Ограничена контрола реакција приватног сектора</a:t>
            </a:r>
          </a:p>
          <a:p>
            <a:pPr lvl="1">
              <a:lnSpc>
                <a:spcPct val="150000"/>
              </a:lnSpc>
              <a:spcBef>
                <a:spcPct val="5000"/>
              </a:spcBef>
            </a:pPr>
            <a:r>
              <a:rPr lang="sr-Cyrl-CS" b="1" dirty="0" smtClean="0"/>
              <a:t>Ограничена контрола над бирократијом</a:t>
            </a:r>
          </a:p>
          <a:p>
            <a:pPr lvl="1">
              <a:lnSpc>
                <a:spcPct val="150000"/>
              </a:lnSpc>
              <a:spcBef>
                <a:spcPct val="5000"/>
              </a:spcBef>
            </a:pPr>
            <a:r>
              <a:rPr lang="sr-Cyrl-CS" b="1" dirty="0"/>
              <a:t>Ограничене информације</a:t>
            </a:r>
          </a:p>
          <a:p>
            <a:pPr lvl="1">
              <a:lnSpc>
                <a:spcPct val="150000"/>
              </a:lnSpc>
              <a:spcBef>
                <a:spcPct val="5000"/>
              </a:spcBef>
            </a:pPr>
            <a:r>
              <a:rPr lang="sr-Cyrl-CS" b="1" dirty="0" smtClean="0"/>
              <a:t>Ограничења која намећу политички процеси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CS"/>
              <a:t>Монетарне и јавне финансије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70E7C-021C-4E61-AAC2-22D321468609}" type="slidenum">
              <a:rPr lang="en-US"/>
              <a:pPr/>
              <a:t>25</a:t>
            </a:fld>
            <a:endParaRPr lang="en-US"/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724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sr-Cyrl-CS" b="1" dirty="0"/>
          </a:p>
          <a:p>
            <a:pPr>
              <a:buFont typeface="Wingdings" pitchFamily="2" charset="2"/>
              <a:buNone/>
            </a:pPr>
            <a:r>
              <a:rPr lang="sr-Cyrl-CS" b="1" dirty="0"/>
              <a:t>Предмет проучавања: </a:t>
            </a:r>
          </a:p>
          <a:p>
            <a:pPr>
              <a:buFont typeface="Wingdings" pitchFamily="2" charset="2"/>
              <a:buNone/>
            </a:pPr>
            <a:endParaRPr lang="sr-Cyrl-CS" b="1" dirty="0"/>
          </a:p>
          <a:p>
            <a:pPr>
              <a:lnSpc>
                <a:spcPct val="80000"/>
              </a:lnSpc>
              <a:buSzPct val="90000"/>
              <a:buFont typeface="Wingdings" pitchFamily="2" charset="2"/>
              <a:buAutoNum type="arabicPeriod"/>
            </a:pPr>
            <a:r>
              <a:rPr lang="sr-Cyrl-CS" dirty="0"/>
              <a:t>Јавни расходи/потребе/функције</a:t>
            </a:r>
            <a:r>
              <a:rPr lang="sr-Latn-CS" dirty="0"/>
              <a:t> </a:t>
            </a:r>
            <a:endParaRPr lang="sr-Cyrl-CS" dirty="0"/>
          </a:p>
          <a:p>
            <a:pPr>
              <a:lnSpc>
                <a:spcPct val="80000"/>
              </a:lnSpc>
              <a:buSzPct val="90000"/>
              <a:buFont typeface="Wingdings" pitchFamily="2" charset="2"/>
              <a:buAutoNum type="arabicPeriod"/>
            </a:pPr>
            <a:r>
              <a:rPr lang="sr-Cyrl-CS" dirty="0"/>
              <a:t>Јавни приходи</a:t>
            </a:r>
          </a:p>
          <a:p>
            <a:pPr>
              <a:lnSpc>
                <a:spcPct val="80000"/>
              </a:lnSpc>
              <a:buSzPct val="90000"/>
              <a:buFont typeface="Wingdings" pitchFamily="2" charset="2"/>
              <a:buAutoNum type="arabicPeriod"/>
            </a:pPr>
            <a:r>
              <a:rPr lang="sr-Cyrl-CS" dirty="0"/>
              <a:t>Буџет</a:t>
            </a:r>
          </a:p>
          <a:p>
            <a:pPr>
              <a:lnSpc>
                <a:spcPct val="80000"/>
              </a:lnSpc>
              <a:buSzPct val="90000"/>
              <a:buFont typeface="Wingdings" pitchFamily="2" charset="2"/>
              <a:buAutoNum type="arabicPeriod"/>
            </a:pPr>
            <a:r>
              <a:rPr lang="sr-Cyrl-CS" dirty="0"/>
              <a:t>Јавни </a:t>
            </a:r>
            <a:r>
              <a:rPr lang="sr-Cyrl-CS" dirty="0" smtClean="0"/>
              <a:t>кредит</a:t>
            </a:r>
            <a:endParaRPr lang="sr-Latn-BA" dirty="0" smtClean="0"/>
          </a:p>
          <a:p>
            <a:pPr>
              <a:lnSpc>
                <a:spcPct val="80000"/>
              </a:lnSpc>
              <a:buSzPct val="90000"/>
              <a:buFont typeface="Wingdings" pitchFamily="2" charset="2"/>
              <a:buAutoNum type="arabicPeriod"/>
            </a:pPr>
            <a:r>
              <a:rPr lang="sr-Cyrl-BA" dirty="0" smtClean="0"/>
              <a:t>Фискална политика</a:t>
            </a:r>
            <a:endParaRPr lang="sr-Cyrl-CS" dirty="0"/>
          </a:p>
        </p:txBody>
      </p:sp>
      <p:sp>
        <p:nvSpPr>
          <p:cNvPr id="42701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sr-Cyrl-CS"/>
              <a:t>ПРЕДМЕТ ПРОУЧАВАЊА ЈАВНИХ ФИНАНСИЈА И МЕТОДЕ АНАЛИЗ</a:t>
            </a:r>
            <a:r>
              <a:rPr lang="sr-Cyrl-BA"/>
              <a:t>Е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27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427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427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427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27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427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Јавни расходи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87680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Јавни расходи представљају </a:t>
            </a:r>
            <a:r>
              <a:rPr lang="en-US"/>
              <a:t>новчане </a:t>
            </a:r>
            <a:r>
              <a:rPr lang="sr-Latn-CS"/>
              <a:t>издатке које држава чини </a:t>
            </a:r>
            <a:r>
              <a:rPr lang="en-US"/>
              <a:t>за подмирење</a:t>
            </a:r>
            <a:r>
              <a:rPr lang="sr-Cyrl-BA"/>
              <a:t> </a:t>
            </a:r>
            <a:r>
              <a:rPr lang="en-US"/>
              <a:t>јавних потреба које су у </a:t>
            </a:r>
            <a:r>
              <a:rPr lang="sr-Latn-CS"/>
              <a:t>јавн</a:t>
            </a:r>
            <a:r>
              <a:rPr lang="en-US"/>
              <a:t>ом интересу </a:t>
            </a:r>
            <a:endParaRPr lang="sr-Latn-ME" smtClean="0"/>
          </a:p>
          <a:p>
            <a:pPr lvl="0"/>
            <a:endParaRPr lang="sr-Latn-ME" smtClean="0"/>
          </a:p>
          <a:p>
            <a:pPr lvl="0"/>
            <a:r>
              <a:rPr lang="sr-Cyrl-CS" smtClean="0"/>
              <a:t>Основне </a:t>
            </a:r>
            <a:r>
              <a:rPr lang="sr-Cyrl-CS"/>
              <a:t>карактеристике:</a:t>
            </a:r>
            <a:endParaRPr lang="en-US"/>
          </a:p>
          <a:p>
            <a:pPr lvl="1"/>
            <a:r>
              <a:rPr lang="sr-Cyrl-CS"/>
              <a:t>служе за подмирење јавних потреба </a:t>
            </a:r>
            <a:endParaRPr lang="en-US"/>
          </a:p>
          <a:p>
            <a:pPr lvl="1"/>
            <a:r>
              <a:rPr lang="en-GB"/>
              <a:t>издаци </a:t>
            </a:r>
            <a:r>
              <a:rPr lang="sr-Cyrl-CS"/>
              <a:t>који настају</a:t>
            </a:r>
            <a:r>
              <a:rPr lang="en-GB"/>
              <a:t> у јавном интересу </a:t>
            </a:r>
            <a:endParaRPr lang="en-US"/>
          </a:p>
          <a:p>
            <a:pPr lvl="1"/>
            <a:r>
              <a:rPr lang="sr-Cyrl-CS"/>
              <a:t>изражени у новцу</a:t>
            </a:r>
          </a:p>
          <a:p>
            <a:pPr lvl="0"/>
            <a:endParaRPr lang="sr-Cyrl-CS"/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/>
              <a:t>Јавни приходи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r>
              <a:rPr lang="sr-Cyrl-BA"/>
              <a:t>Јавни приходи су новчана средства која држава прикупља ради финансирања јавних расхода</a:t>
            </a:r>
            <a:r>
              <a:rPr lang="en-US"/>
              <a:t> a </a:t>
            </a:r>
            <a:r>
              <a:rPr lang="sr-Cyrl-BA"/>
              <a:t>за задовољење јавних потреба.</a:t>
            </a:r>
            <a:endParaRPr lang="en-US"/>
          </a:p>
          <a:p>
            <a:r>
              <a:rPr lang="sr-Cyrl-CS" b="1"/>
              <a:t>Циљеви опорезивања</a:t>
            </a:r>
            <a:endParaRPr lang="en-US"/>
          </a:p>
          <a:p>
            <a:pPr lvl="1"/>
            <a:r>
              <a:rPr lang="sr-Cyrl-BA"/>
              <a:t>Фискални циљеви</a:t>
            </a:r>
            <a:endParaRPr lang="en-US"/>
          </a:p>
          <a:p>
            <a:pPr lvl="1"/>
            <a:r>
              <a:rPr lang="sr-Cyrl-BA"/>
              <a:t>Економски циљеви</a:t>
            </a:r>
            <a:endParaRPr lang="en-US"/>
          </a:p>
          <a:p>
            <a:pPr lvl="1"/>
            <a:r>
              <a:rPr lang="sr-Cyrl-BA"/>
              <a:t>Социјални циљеви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/>
              <a:t>Пореска начела 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51054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sr-Latn-CS" i="1"/>
              <a:t>Финансијска начела </a:t>
            </a:r>
            <a:r>
              <a:rPr lang="sr-Latn-CS"/>
              <a:t>(начело издашности и еластичности)</a:t>
            </a:r>
            <a:endParaRPr lang="en-US"/>
          </a:p>
          <a:p>
            <a:pPr lvl="0"/>
            <a:r>
              <a:rPr lang="sr-Latn-CS" i="1"/>
              <a:t>Економска начела </a:t>
            </a:r>
            <a:r>
              <a:rPr lang="sr-Latn-CS"/>
              <a:t>(начело </a:t>
            </a:r>
            <a:r>
              <a:rPr lang="sr-Cyrl-BA"/>
              <a:t>стабилности пореског система, </a:t>
            </a:r>
            <a:r>
              <a:rPr lang="sr-Latn-CS"/>
              <a:t>избора пореског извора, </a:t>
            </a:r>
            <a:r>
              <a:rPr lang="sr-Cyrl-BA"/>
              <a:t>у</a:t>
            </a:r>
            <a:r>
              <a:rPr lang="sr-Latn-CS"/>
              <a:t>мjерености пореског оптерећења</a:t>
            </a:r>
            <a:r>
              <a:rPr lang="sr-Cyrl-BA"/>
              <a:t>) </a:t>
            </a:r>
            <a:endParaRPr lang="en-US"/>
          </a:p>
          <a:p>
            <a:pPr lvl="0"/>
            <a:r>
              <a:rPr lang="sr-Latn-CS" i="1"/>
              <a:t>Социјална начела </a:t>
            </a:r>
            <a:r>
              <a:rPr lang="sr-Latn-CS"/>
              <a:t>(начело општости и равномjерности)</a:t>
            </a:r>
            <a:endParaRPr lang="en-US"/>
          </a:p>
          <a:p>
            <a:pPr lvl="0"/>
            <a:r>
              <a:rPr lang="sr-Latn-CS" i="1"/>
              <a:t>Пореско-техничка начела </a:t>
            </a:r>
            <a:r>
              <a:rPr lang="sr-Latn-CS"/>
              <a:t>(начело законитости пореза, минимизирања административних трошкова, минимизирања трошкова плаћања пореза) 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sr-Cyrl-BA"/>
              <a:t>Буџет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 lnSpcReduction="10000"/>
          </a:bodyPr>
          <a:lstStyle/>
          <a:p>
            <a:pPr lvl="0"/>
            <a:r>
              <a:rPr lang="sr-Cyrl-BA" b="1"/>
              <a:t>Систематизован и у цифрама изражен преглед државних прихода и расхода за финансирање економских и социјалних функција државе</a:t>
            </a:r>
          </a:p>
          <a:p>
            <a:pPr lvl="0">
              <a:buNone/>
            </a:pPr>
            <a:endParaRPr lang="en-US"/>
          </a:p>
          <a:p>
            <a:r>
              <a:rPr lang="sr-Cyrl-BA" b="1" u="sng"/>
              <a:t>Буџет се може посматрати као</a:t>
            </a:r>
            <a:r>
              <a:rPr lang="sr-Cyrl-BA" b="1"/>
              <a:t>:</a:t>
            </a:r>
            <a:endParaRPr lang="en-US"/>
          </a:p>
          <a:p>
            <a:pPr lvl="0"/>
            <a:r>
              <a:rPr lang="sr-Cyrl-BA"/>
              <a:t>Предмет финансијске анализе</a:t>
            </a:r>
            <a:endParaRPr lang="en-US"/>
          </a:p>
          <a:p>
            <a:pPr lvl="0"/>
            <a:r>
              <a:rPr lang="sr-Cyrl-BA"/>
              <a:t>Правни акт</a:t>
            </a:r>
            <a:endParaRPr lang="en-US"/>
          </a:p>
          <a:p>
            <a:pPr lvl="0"/>
            <a:r>
              <a:rPr lang="sr-Cyrl-BA"/>
              <a:t>Политички акт</a:t>
            </a:r>
            <a:endParaRPr lang="en-US"/>
          </a:p>
          <a:p>
            <a:pPr lvl="0"/>
            <a:r>
              <a:rPr lang="sr-Cyrl-BA"/>
              <a:t>Инструмент економске политике</a:t>
            </a:r>
            <a:endParaRPr lang="en-US"/>
          </a:p>
          <a:p>
            <a:pPr lvl="0"/>
            <a:r>
              <a:rPr lang="sr-Cyrl-BA"/>
              <a:t>Инструмент социјалне политике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791200"/>
          </a:xfrm>
        </p:spPr>
        <p:txBody>
          <a:bodyPr>
            <a:normAutofit lnSpcReduction="10000"/>
          </a:bodyPr>
          <a:lstStyle/>
          <a:p>
            <a:r>
              <a:rPr lang="sr-Cyrl-BA" dirty="0" smtClean="0"/>
              <a:t>Дефиниција</a:t>
            </a:r>
            <a:r>
              <a:rPr lang="sr-Cyrl-BA" dirty="0"/>
              <a:t>: </a:t>
            </a:r>
            <a:r>
              <a:rPr lang="sr-Cyrl-BA" b="1" dirty="0"/>
              <a:t>економска дисциплина </a:t>
            </a:r>
            <a:r>
              <a:rPr lang="sr-Cyrl-BA" dirty="0"/>
              <a:t>која се бави изучавањем </a:t>
            </a:r>
            <a:r>
              <a:rPr lang="sr-Cyrl-BA" b="1" dirty="0"/>
              <a:t>питања везаних за финансирање јавног сектора </a:t>
            </a:r>
            <a:r>
              <a:rPr lang="sr-Cyrl-BA" dirty="0"/>
              <a:t>односно</a:t>
            </a:r>
            <a:r>
              <a:rPr lang="sr-Cyrl-BA" b="1" dirty="0"/>
              <a:t> прикупљања јавних прихода за финансирање јавних расхода, </a:t>
            </a:r>
            <a:r>
              <a:rPr lang="sr-Cyrl-BA" dirty="0"/>
              <a:t>да би се постигли општекорисни друштвени циљеви на оптималан начин. </a:t>
            </a:r>
            <a:endParaRPr lang="sr-Cyrl-BA" dirty="0" smtClean="0"/>
          </a:p>
          <a:p>
            <a:endParaRPr lang="sr-Cyrl-BA" dirty="0"/>
          </a:p>
          <a:p>
            <a:r>
              <a:rPr lang="sr-Cyrl-BA" dirty="0"/>
              <a:t>Финансијска дјелатност државе заснована је на Уставу и </a:t>
            </a:r>
            <a:r>
              <a:rPr lang="sr-Cyrl-BA" dirty="0" smtClean="0"/>
              <a:t>законима</a:t>
            </a:r>
          </a:p>
          <a:p>
            <a:endParaRPr lang="en-US" dirty="0" smtClean="0"/>
          </a:p>
          <a:p>
            <a:r>
              <a:rPr lang="sr-Cyrl-BA" dirty="0" smtClean="0"/>
              <a:t>Постоје бројни термини и изрази који исказују оно што чини ЈФ</a:t>
            </a:r>
            <a:endParaRPr lang="sr-Cyrl-BA" dirty="0"/>
          </a:p>
          <a:p>
            <a:endParaRPr lang="sr-Cyrl-BA" dirty="0"/>
          </a:p>
          <a:p>
            <a:endParaRPr lang="en-US" dirty="0"/>
          </a:p>
          <a:p>
            <a:pPr algn="just"/>
            <a:endParaRPr lang="en-US" dirty="0"/>
          </a:p>
        </p:txBody>
      </p:sp>
    </p:spTree>
  </p:cSld>
  <p:clrMapOvr>
    <a:masterClrMapping/>
  </p:clrMapOvr>
  <p:transition advTm="139621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/>
              <a:t>Јавни кредит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/>
          </a:p>
          <a:p>
            <a:pPr lvl="0"/>
            <a:r>
              <a:rPr lang="sr-Cyrl-BA"/>
              <a:t>Врста јавног прихода који успоставља буџетску равнотежу</a:t>
            </a:r>
            <a:endParaRPr lang="en-US"/>
          </a:p>
          <a:p>
            <a:pPr lvl="0"/>
            <a:r>
              <a:rPr lang="sr-Cyrl-BA" b="1"/>
              <a:t>Основне карактеристике</a:t>
            </a:r>
            <a:r>
              <a:rPr lang="sr-Cyrl-BA"/>
              <a:t>:</a:t>
            </a:r>
            <a:endParaRPr lang="en-US"/>
          </a:p>
          <a:p>
            <a:pPr lvl="0"/>
            <a:r>
              <a:rPr lang="sr-Cyrl-BA"/>
              <a:t>1. садржи и елементе ЈП (кад држава узима кредит) и ЈР (када враћа кредит)</a:t>
            </a:r>
            <a:endParaRPr lang="en-US"/>
          </a:p>
          <a:p>
            <a:pPr lvl="0"/>
            <a:r>
              <a:rPr lang="sr-Cyrl-BA"/>
              <a:t>2. јавни кредит држава мора да врати уз плаћање камате</a:t>
            </a:r>
            <a:endParaRPr lang="en-US"/>
          </a:p>
          <a:p>
            <a:pPr lvl="0"/>
            <a:r>
              <a:rPr lang="sr-Cyrl-BA"/>
              <a:t>3. трансфер јавног терета кроз вријеме и на будуће генерације 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CS"/>
              <a:t>Монетарне и јавне финансије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8E6C9-E528-46FC-97D3-019EC826985A}" type="slidenum">
              <a:rPr lang="en-US"/>
              <a:pPr/>
              <a:t>31</a:t>
            </a:fld>
            <a:endParaRPr lang="en-US"/>
          </a:p>
        </p:txBody>
      </p:sp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/>
              <a:t>ФИСКАЛНА ПОЛИТИКА - ЦИЉЕВИ</a:t>
            </a:r>
            <a:endParaRPr lang="en-US"/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911725"/>
          </a:xfrm>
        </p:spPr>
        <p:txBody>
          <a:bodyPr>
            <a:normAutofit fontScale="85000" lnSpcReduction="10000"/>
          </a:bodyPr>
          <a:lstStyle/>
          <a:p>
            <a:pPr marL="442913" indent="-442913" algn="just">
              <a:buSzPct val="90000"/>
            </a:pPr>
            <a:r>
              <a:rPr lang="ru-RU" b="1" u="sng"/>
              <a:t>Финансијска (фискална) политика</a:t>
            </a:r>
            <a:r>
              <a:rPr lang="ru-RU"/>
              <a:t> - изучава улогу, карактер и ефекте инструмената и мјера које држава предузима да би остварила економске и социјалне функције које има</a:t>
            </a:r>
            <a:r>
              <a:rPr lang="sr-Cyrl-CS"/>
              <a:t> (политика јавних прихода, политика јавних расхода и политика управљања буџетом и буџетским дефицитом)</a:t>
            </a:r>
            <a:endParaRPr lang="ru-RU"/>
          </a:p>
          <a:p>
            <a:pPr marL="442913" indent="-442913">
              <a:spcBef>
                <a:spcPct val="40000"/>
              </a:spcBef>
              <a:buFont typeface="Wingdings" pitchFamily="2" charset="2"/>
              <a:buNone/>
            </a:pPr>
            <a:r>
              <a:rPr lang="sr-Cyrl-CS"/>
              <a:t>Циљеви:</a:t>
            </a:r>
          </a:p>
          <a:p>
            <a:pPr marL="442913" indent="-442913">
              <a:buSzPct val="90000"/>
              <a:buFont typeface="Wingdings" pitchFamily="2" charset="2"/>
              <a:buAutoNum type="arabicPeriod"/>
            </a:pPr>
            <a:r>
              <a:rPr lang="sr-Cyrl-CS"/>
              <a:t>Корективни циљ</a:t>
            </a:r>
          </a:p>
          <a:p>
            <a:pPr marL="442913" indent="-442913">
              <a:buSzPct val="90000"/>
              <a:buFont typeface="Wingdings" pitchFamily="2" charset="2"/>
              <a:buAutoNum type="arabicPeriod"/>
            </a:pPr>
            <a:r>
              <a:rPr lang="sr-Cyrl-CS"/>
              <a:t>Дистрибутивни циљ</a:t>
            </a:r>
          </a:p>
          <a:p>
            <a:pPr marL="442913" indent="-442913">
              <a:buSzPct val="90000"/>
              <a:buFont typeface="Wingdings" pitchFamily="2" charset="2"/>
              <a:buAutoNum type="arabicPeriod"/>
            </a:pPr>
            <a:r>
              <a:rPr lang="sr-Cyrl-CS"/>
              <a:t>Стабилизациони циљ</a:t>
            </a:r>
          </a:p>
          <a:p>
            <a:pPr marL="442913" indent="-442913">
              <a:buSzPct val="90000"/>
              <a:buFont typeface="Wingdings" pitchFamily="2" charset="2"/>
              <a:buAutoNum type="arabicPeriod"/>
            </a:pPr>
            <a:r>
              <a:rPr lang="sr-Cyrl-CS" smtClean="0"/>
              <a:t>Алокативни циљ</a:t>
            </a:r>
            <a:endParaRPr lang="sr-Cyrl-CS"/>
          </a:p>
          <a:p>
            <a:pPr marL="442913" indent="-442913">
              <a:buSzPct val="90000"/>
              <a:buFont typeface="Wingdings" pitchFamily="2" charset="2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009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30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430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430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430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1000"/>
                                        <p:tgtEl>
                                          <p:spTgt spid="430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1000"/>
                                        <p:tgtEl>
                                          <p:spTgt spid="430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686800" cy="6096000"/>
          </a:xfrm>
        </p:spPr>
        <p:txBody>
          <a:bodyPr>
            <a:normAutofit fontScale="92500" lnSpcReduction="10000"/>
          </a:bodyPr>
          <a:lstStyle/>
          <a:p>
            <a:r>
              <a:rPr lang="sr-Latn-CS"/>
              <a:t>Св</a:t>
            </a:r>
            <a:r>
              <a:rPr lang="sr-Cyrl-BA"/>
              <a:t>ј</a:t>
            </a:r>
            <a:r>
              <a:rPr lang="sr-Latn-CS"/>
              <a:t>етска финансијска и економска криза</a:t>
            </a:r>
            <a:r>
              <a:rPr lang="sr-Cyrl-BA"/>
              <a:t> </a:t>
            </a:r>
            <a:r>
              <a:rPr lang="sr-Latn-CS"/>
              <a:t>отвара питање улоге државе и степена њеног интервенционизма и регулисања привред</a:t>
            </a:r>
            <a:r>
              <a:rPr lang="sr-Cyrl-BA"/>
              <a:t>е</a:t>
            </a:r>
            <a:r>
              <a:rPr lang="sr-Latn-CS"/>
              <a:t> на националном и међународном нивоу. </a:t>
            </a:r>
            <a:endParaRPr lang="sr-Cyrl-BA"/>
          </a:p>
          <a:p>
            <a:pPr>
              <a:buNone/>
            </a:pPr>
            <a:endParaRPr lang="sr-Cyrl-BA"/>
          </a:p>
          <a:p>
            <a:r>
              <a:rPr lang="sr-Cyrl-BA"/>
              <a:t>Н</a:t>
            </a:r>
            <a:r>
              <a:rPr lang="sr-Latn-CS"/>
              <a:t>ије само р</a:t>
            </a:r>
            <a:r>
              <a:rPr lang="sr-Cyrl-BA"/>
              <a:t>иј</a:t>
            </a:r>
            <a:r>
              <a:rPr lang="sr-Latn-CS"/>
              <a:t>еч о краткорочним м</a:t>
            </a:r>
            <a:r>
              <a:rPr lang="sr-Cyrl-BA"/>
              <a:t>ј</a:t>
            </a:r>
            <a:r>
              <a:rPr lang="sr-Latn-CS"/>
              <a:t>ерама за превазилажење кризе, већ о потреби суштинских пром</a:t>
            </a:r>
            <a:r>
              <a:rPr lang="sr-Cyrl-BA"/>
              <a:t>ј</a:t>
            </a:r>
            <a:r>
              <a:rPr lang="sr-Latn-CS"/>
              <a:t>ена у регулисању глобалних финансијских и економских процеса. </a:t>
            </a:r>
            <a:endParaRPr lang="sr-Cyrl-BA"/>
          </a:p>
          <a:p>
            <a:pPr>
              <a:buNone/>
            </a:pPr>
            <a:endParaRPr lang="sr-Cyrl-BA"/>
          </a:p>
          <a:p>
            <a:r>
              <a:rPr lang="sr-Latn-CS"/>
              <a:t> У тој дебати поред САД и ЕУ све већу улогу добијају Кина, Русија, Индија, Бразил и друге земље у успону. </a:t>
            </a:r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endParaRPr lang="sr-Cyrl-BA" dirty="0" smtClean="0"/>
          </a:p>
          <a:p>
            <a:pPr algn="r"/>
            <a:endParaRPr lang="sr-Cyrl-BA" dirty="0"/>
          </a:p>
          <a:p>
            <a:pPr algn="r"/>
            <a:endParaRPr lang="sr-Cyrl-BA" dirty="0" smtClean="0"/>
          </a:p>
          <a:p>
            <a:pPr marL="0" indent="0" algn="r">
              <a:buNone/>
            </a:pPr>
            <a:r>
              <a:rPr lang="sr-Cyrl-BA" dirty="0" smtClean="0"/>
              <a:t>Хвала на пажњи!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785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8991600" cy="5791200"/>
          </a:xfrm>
        </p:spPr>
        <p:txBody>
          <a:bodyPr>
            <a:normAutofit fontScale="70000" lnSpcReduction="20000"/>
          </a:bodyPr>
          <a:lstStyle/>
          <a:p>
            <a:pPr>
              <a:buFontTx/>
              <a:buChar char="-"/>
            </a:pPr>
            <a:r>
              <a:rPr lang="sr-Cyrl-BA" dirty="0" smtClean="0"/>
              <a:t>прва </a:t>
            </a:r>
            <a:r>
              <a:rPr lang="sr-Cyrl-BA" dirty="0"/>
              <a:t>размишљања налазимо код старих грчких филозофа. </a:t>
            </a:r>
            <a:r>
              <a:rPr lang="sr-Cyrl-BA" dirty="0">
                <a:solidFill>
                  <a:srgbClr val="FF0000"/>
                </a:solidFill>
              </a:rPr>
              <a:t>Аристотел</a:t>
            </a:r>
            <a:r>
              <a:rPr lang="sr-Cyrl-BA" dirty="0"/>
              <a:t> који је разматрао проблеме расподјеле пореског </a:t>
            </a:r>
            <a:r>
              <a:rPr lang="sr-Cyrl-BA" dirty="0" smtClean="0"/>
              <a:t>терета </a:t>
            </a:r>
            <a:r>
              <a:rPr lang="sr-Cyrl-BA" dirty="0"/>
              <a:t>у </a:t>
            </a:r>
            <a:r>
              <a:rPr lang="sr-Cyrl-BA" dirty="0" smtClean="0"/>
              <a:t>дјелу </a:t>
            </a:r>
            <a:r>
              <a:rPr lang="sr-Cyrl-BA" b="1" dirty="0"/>
              <a:t>„Политика“</a:t>
            </a:r>
            <a:r>
              <a:rPr lang="sr-Cyrl-BA" dirty="0" smtClean="0"/>
              <a:t>, </a:t>
            </a:r>
            <a:r>
              <a:rPr lang="sr-Cyrl-BA" dirty="0"/>
              <a:t>а </a:t>
            </a:r>
            <a:r>
              <a:rPr lang="sr-Cyrl-BA" dirty="0">
                <a:solidFill>
                  <a:srgbClr val="FF0000"/>
                </a:solidFill>
              </a:rPr>
              <a:t>Ксенофон</a:t>
            </a:r>
            <a:r>
              <a:rPr lang="sr-Cyrl-BA" dirty="0"/>
              <a:t> је написао дјело: </a:t>
            </a:r>
            <a:r>
              <a:rPr lang="sr-Cyrl-BA" b="1" dirty="0"/>
              <a:t>„О државним </a:t>
            </a:r>
            <a:r>
              <a:rPr lang="sr-Cyrl-BA" b="1" dirty="0" smtClean="0"/>
              <a:t>приходима“ </a:t>
            </a:r>
            <a:r>
              <a:rPr lang="sr-Cyrl-BA" dirty="0" smtClean="0"/>
              <a:t>(4</a:t>
            </a:r>
            <a:r>
              <a:rPr lang="sr-Cyrl-BA" dirty="0"/>
              <a:t>. </a:t>
            </a:r>
            <a:r>
              <a:rPr lang="sr-Cyrl-BA" dirty="0" smtClean="0"/>
              <a:t>вијек п.н.е)</a:t>
            </a:r>
            <a:endParaRPr lang="sr-Latn-BA" dirty="0" smtClean="0"/>
          </a:p>
          <a:p>
            <a:pPr>
              <a:buFontTx/>
              <a:buChar char="-"/>
            </a:pPr>
            <a:endParaRPr lang="sr-Latn-BA" dirty="0" smtClean="0"/>
          </a:p>
          <a:p>
            <a:r>
              <a:rPr lang="sr-Cyrl-BA" dirty="0" smtClean="0"/>
              <a:t>у </a:t>
            </a:r>
            <a:r>
              <a:rPr lang="sr-Cyrl-BA" dirty="0"/>
              <a:t>Риму </a:t>
            </a:r>
            <a:r>
              <a:rPr lang="sr-Cyrl-BA" dirty="0">
                <a:solidFill>
                  <a:srgbClr val="FF0000"/>
                </a:solidFill>
              </a:rPr>
              <a:t>Тацит</a:t>
            </a:r>
            <a:r>
              <a:rPr lang="sr-Cyrl-BA" dirty="0"/>
              <a:t> расправља о питањима преваљивања </a:t>
            </a:r>
            <a:r>
              <a:rPr lang="sr-Cyrl-BA" dirty="0" smtClean="0"/>
              <a:t>пореза</a:t>
            </a:r>
            <a:endParaRPr lang="sr-Latn-BA" dirty="0" smtClean="0"/>
          </a:p>
          <a:p>
            <a:endParaRPr lang="en-US" dirty="0"/>
          </a:p>
          <a:p>
            <a:r>
              <a:rPr lang="sr-Cyrl-BA" dirty="0" smtClean="0"/>
              <a:t>и </a:t>
            </a:r>
            <a:r>
              <a:rPr lang="sr-Cyrl-BA" dirty="0"/>
              <a:t>порези су били различити – у Грчкој су се плаћали на принципу добровољности и углавном на бази класног престижа, гдје су највећи дио сносиле потчињене </a:t>
            </a:r>
            <a:r>
              <a:rPr lang="sr-Cyrl-BA" dirty="0" smtClean="0"/>
              <a:t>класе</a:t>
            </a:r>
            <a:endParaRPr lang="sr-Latn-BA" dirty="0" smtClean="0"/>
          </a:p>
          <a:p>
            <a:endParaRPr lang="en-US" dirty="0"/>
          </a:p>
          <a:p>
            <a:r>
              <a:rPr lang="sr-Cyrl-BA" dirty="0" smtClean="0"/>
              <a:t>у </a:t>
            </a:r>
            <a:r>
              <a:rPr lang="sr-Cyrl-BA" dirty="0"/>
              <a:t>Риму су приходи били од државног земљишта које је изнајмљивано, као и на ратни плијен, имовину, насљеђе и сл</a:t>
            </a:r>
            <a:r>
              <a:rPr lang="sr-Cyrl-BA" dirty="0" smtClean="0"/>
              <a:t>.</a:t>
            </a:r>
            <a:endParaRPr lang="sr-Latn-BA" dirty="0" smtClean="0"/>
          </a:p>
          <a:p>
            <a:endParaRPr lang="en-US" dirty="0"/>
          </a:p>
          <a:p>
            <a:r>
              <a:rPr lang="sr-Cyrl-BA" dirty="0" smtClean="0"/>
              <a:t>прве </a:t>
            </a:r>
            <a:r>
              <a:rPr lang="sr-Cyrl-BA" dirty="0"/>
              <a:t>систематизоване мисли о ЈФ налазимо у раном средњем вијеку, гдје се истицало да снага државе почива на два стуба: </a:t>
            </a:r>
            <a:r>
              <a:rPr lang="sr-Cyrl-BA" b="1" dirty="0"/>
              <a:t>њеној војсци и финансијама. </a:t>
            </a:r>
            <a:endParaRPr lang="sr-Cyrl-BA" b="1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762000"/>
          </a:xfrm>
        </p:spPr>
        <p:txBody>
          <a:bodyPr>
            <a:normAutofit/>
          </a:bodyPr>
          <a:lstStyle/>
          <a:p>
            <a:r>
              <a:rPr lang="sr-Cyrl-BA" sz="3300" b="1" dirty="0" smtClean="0"/>
              <a:t>Развој науке о јавним финансијама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153230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"/>
            <a:ext cx="8610600" cy="66294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sr-Cyrl-BA" dirty="0"/>
              <a:t>у Европи прве мисли и записе налазимо код </a:t>
            </a:r>
            <a:r>
              <a:rPr lang="sr-Cyrl-BA" dirty="0">
                <a:solidFill>
                  <a:srgbClr val="FF0000"/>
                </a:solidFill>
              </a:rPr>
              <a:t>Томе Аквинског</a:t>
            </a:r>
            <a:r>
              <a:rPr lang="sr-Cyrl-BA" dirty="0"/>
              <a:t> који у својим вјерско филозофским дјелима дотиче бројна питања државних </a:t>
            </a:r>
            <a:r>
              <a:rPr lang="sr-Cyrl-BA" dirty="0" smtClean="0"/>
              <a:t>финансија</a:t>
            </a:r>
            <a:r>
              <a:rPr lang="sr-Latn-BA" dirty="0"/>
              <a:t> </a:t>
            </a:r>
            <a:r>
              <a:rPr lang="sr-Cyrl-BA" dirty="0" smtClean="0"/>
              <a:t>- </a:t>
            </a:r>
            <a:r>
              <a:rPr lang="sr-Cyrl-BA" dirty="0"/>
              <a:t>расправља се о каматама, нередовним </a:t>
            </a:r>
            <a:r>
              <a:rPr lang="sr-Cyrl-BA" dirty="0" smtClean="0"/>
              <a:t>расхо</a:t>
            </a:r>
            <a:r>
              <a:rPr lang="sr-Cyrl-BA" dirty="0"/>
              <a:t>д</a:t>
            </a:r>
            <a:r>
              <a:rPr lang="sr-Cyrl-BA" dirty="0" smtClean="0"/>
              <a:t>има </a:t>
            </a:r>
            <a:r>
              <a:rPr lang="sr-Cyrl-BA" dirty="0"/>
              <a:t>и приходима, зајмовима, праведности опорезивања</a:t>
            </a:r>
            <a:endParaRPr lang="en-US" dirty="0"/>
          </a:p>
          <a:p>
            <a:pPr algn="just"/>
            <a:endParaRPr lang="sr-Latn-BA" dirty="0" smtClean="0"/>
          </a:p>
          <a:p>
            <a:pPr algn="just"/>
            <a:r>
              <a:rPr lang="sr-Cyrl-BA" dirty="0" smtClean="0"/>
              <a:t>Меркантилисти</a:t>
            </a:r>
            <a:r>
              <a:rPr lang="sr-Latn-BA" dirty="0" smtClean="0"/>
              <a:t> -</a:t>
            </a:r>
            <a:r>
              <a:rPr lang="sr-Cyrl-BA" dirty="0" smtClean="0"/>
              <a:t> у </a:t>
            </a:r>
            <a:r>
              <a:rPr lang="sr-Cyrl-BA" dirty="0"/>
              <a:t>доба развоја трговачких и банкарских центара највећи значај дају </a:t>
            </a:r>
            <a:r>
              <a:rPr lang="sr-Cyrl-BA" dirty="0" smtClean="0"/>
              <a:t>царинама</a:t>
            </a:r>
            <a:endParaRPr lang="sr-Latn-BA" dirty="0"/>
          </a:p>
          <a:p>
            <a:pPr algn="just"/>
            <a:endParaRPr lang="sr-Latn-BA" dirty="0"/>
          </a:p>
          <a:p>
            <a:pPr algn="just"/>
            <a:r>
              <a:rPr lang="sr-Cyrl-BA" dirty="0" smtClean="0"/>
              <a:t>најзначајнији </a:t>
            </a:r>
            <a:r>
              <a:rPr lang="sr-Cyrl-BA" dirty="0"/>
              <a:t>су у савременом погледу ставови </a:t>
            </a:r>
            <a:r>
              <a:rPr lang="sr-Cyrl-BA" dirty="0">
                <a:solidFill>
                  <a:srgbClr val="FF0000"/>
                </a:solidFill>
              </a:rPr>
              <a:t>Адама Смита</a:t>
            </a:r>
            <a:r>
              <a:rPr lang="sr-Cyrl-BA" dirty="0"/>
              <a:t> који је и написао низ дјела на тему ЈФ, извора, облика и принципа опорезивања</a:t>
            </a:r>
          </a:p>
          <a:p>
            <a:pPr algn="just">
              <a:buFontTx/>
              <a:buChar char="-"/>
            </a:pPr>
            <a:endParaRPr lang="sr-Cyrl-BA" dirty="0"/>
          </a:p>
          <a:p>
            <a:pPr algn="just">
              <a:buFontTx/>
              <a:buChar char="-"/>
            </a:pPr>
            <a:r>
              <a:rPr lang="sr-Cyrl-BA" dirty="0"/>
              <a:t>у 20. вијеку </a:t>
            </a:r>
            <a:r>
              <a:rPr lang="sr-Cyrl-BA" dirty="0">
                <a:solidFill>
                  <a:srgbClr val="FF0000"/>
                </a:solidFill>
              </a:rPr>
              <a:t>Кејнс</a:t>
            </a:r>
            <a:r>
              <a:rPr lang="sr-Cyrl-BA" dirty="0"/>
              <a:t> и његове идеје и теорије, рађају велики број савремених теоретичара и аутора бројних дјела на тему ЈФ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1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Појам јавног сектора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05400"/>
          </a:xfrm>
        </p:spPr>
        <p:txBody>
          <a:bodyPr>
            <a:normAutofit fontScale="92500"/>
          </a:bodyPr>
          <a:lstStyle/>
          <a:p>
            <a:r>
              <a:rPr lang="sr-Cyrl-BA" dirty="0" smtClean="0"/>
              <a:t>Приватне потребе и јавне потребе</a:t>
            </a:r>
          </a:p>
          <a:p>
            <a:endParaRPr lang="sr-Cyrl-BA" dirty="0"/>
          </a:p>
          <a:p>
            <a:r>
              <a:rPr lang="sr-Cyrl-BA" dirty="0"/>
              <a:t>Под </a:t>
            </a:r>
            <a:r>
              <a:rPr lang="sr-Cyrl-BA" b="1" dirty="0"/>
              <a:t>јавним сектором</a:t>
            </a:r>
            <a:r>
              <a:rPr lang="sr-Cyrl-BA" dirty="0"/>
              <a:t> подразумијева се онај дио националне привреде за чије је функционисање непосредно или посредно одговорна држава</a:t>
            </a:r>
            <a:r>
              <a:rPr lang="sr-Cyrl-BA" dirty="0" smtClean="0"/>
              <a:t>.</a:t>
            </a:r>
          </a:p>
          <a:p>
            <a:endParaRPr lang="en-US" dirty="0"/>
          </a:p>
          <a:p>
            <a:r>
              <a:rPr lang="sr-Cyrl-BA" dirty="0"/>
              <a:t>Јавни сектор има значајну улогу у свим савременим привредама и </a:t>
            </a:r>
            <a:r>
              <a:rPr lang="sr-Cyrl-BA" dirty="0" smtClean="0"/>
              <a:t>друштвима. </a:t>
            </a:r>
            <a:r>
              <a:rPr lang="sr-Cyrl-BA" dirty="0"/>
              <a:t>Утицај државе на привреду спроводи се путем различитих </a:t>
            </a:r>
            <a:r>
              <a:rPr lang="sr-Cyrl-BA" dirty="0" smtClean="0"/>
              <a:t>механизама и активности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36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sr-Cyrl-CS" dirty="0"/>
              <a:t>Мјешовите привреде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 fontScale="77500" lnSpcReduction="20000"/>
          </a:bodyPr>
          <a:lstStyle/>
          <a:p>
            <a:r>
              <a:rPr lang="sr-Cyrl-BA" dirty="0"/>
              <a:t>У данашњим условима све савремене привреде су мјешовите - велики број дјелатности обављају приватна предузећа и фирме, али значајан дио врши и држава</a:t>
            </a:r>
            <a:r>
              <a:rPr lang="sr-Cyrl-BA" dirty="0" smtClean="0"/>
              <a:t>.</a:t>
            </a:r>
          </a:p>
          <a:p>
            <a:endParaRPr lang="sr-Cyrl-BA" dirty="0"/>
          </a:p>
          <a:p>
            <a:r>
              <a:rPr lang="sr-Cyrl-BA" dirty="0"/>
              <a:t>Државни интервенционизам добија на значају посебно у доба криза</a:t>
            </a:r>
          </a:p>
          <a:p>
            <a:endParaRPr lang="sr-Cyrl-BA" dirty="0"/>
          </a:p>
          <a:p>
            <a:r>
              <a:rPr lang="sr-Cyrl-BA" dirty="0" smtClean="0"/>
              <a:t>Поставља се питање </a:t>
            </a:r>
            <a:r>
              <a:rPr lang="sr-Cyrl-BA" b="1" dirty="0" smtClean="0"/>
              <a:t>величине</a:t>
            </a:r>
            <a:r>
              <a:rPr lang="sr-Cyrl-BA" dirty="0" smtClean="0"/>
              <a:t> </a:t>
            </a:r>
            <a:r>
              <a:rPr lang="sr-Cyrl-BA" b="1" dirty="0"/>
              <a:t>јавног сектора </a:t>
            </a:r>
            <a:r>
              <a:rPr lang="sr-Cyrl-BA" dirty="0" smtClean="0"/>
              <a:t>односно обима </a:t>
            </a:r>
            <a:r>
              <a:rPr lang="sr-Cyrl-BA" dirty="0"/>
              <a:t>јавних расхода. </a:t>
            </a:r>
          </a:p>
          <a:p>
            <a:endParaRPr lang="sr-Cyrl-BA" dirty="0"/>
          </a:p>
          <a:p>
            <a:r>
              <a:rPr lang="sr-Cyrl-BA" dirty="0"/>
              <a:t>Уколико бисмо посматрали разлику између либерално орјентисаног модела државе и социјално-тржишног уочили бисмо да не постоје веће разлике према овом параметру. </a:t>
            </a:r>
            <a:endParaRPr lang="sr-Cyrl-BA" dirty="0" smtClean="0"/>
          </a:p>
          <a:p>
            <a:endParaRPr lang="sr-Cyrl-BA" dirty="0"/>
          </a:p>
          <a:p>
            <a:r>
              <a:rPr lang="sr-Cyrl-BA" dirty="0" smtClean="0"/>
              <a:t>Активности државе: болнице, школе, јавна предузећа, безбј.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446603C-8F6B-46EE-23A7-1314C98CD0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4795110"/>
              </p:ext>
            </p:extLst>
          </p:nvPr>
        </p:nvGraphicFramePr>
        <p:xfrm>
          <a:off x="381000" y="228600"/>
          <a:ext cx="83820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316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CS"/>
              <a:t>Монетарне и јавне финансије</a:t>
            </a:r>
            <a:endParaRPr lang="en-US"/>
          </a:p>
        </p:txBody>
      </p:sp>
      <p:sp>
        <p:nvSpPr>
          <p:cNvPr id="3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0C50-7C5D-4D47-B479-28D65E3A7B4E}" type="slidenum">
              <a:rPr lang="en-US"/>
              <a:pPr/>
              <a:t>9</a:t>
            </a:fld>
            <a:endParaRPr lang="en-US"/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533400"/>
            <a:ext cx="8686800" cy="762000"/>
          </a:xfrm>
        </p:spPr>
        <p:txBody>
          <a:bodyPr>
            <a:norm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sr-Cyrl-CS" b="1" dirty="0" smtClean="0"/>
              <a:t>Разлике </a:t>
            </a:r>
            <a:r>
              <a:rPr lang="sr-Cyrl-CS" b="1" dirty="0"/>
              <a:t>између приватног и јавног сектора:</a:t>
            </a:r>
          </a:p>
        </p:txBody>
      </p:sp>
      <p:graphicFrame>
        <p:nvGraphicFramePr>
          <p:cNvPr id="428316" name="Group 28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98960899"/>
              </p:ext>
            </p:extLst>
          </p:nvPr>
        </p:nvGraphicFramePr>
        <p:xfrm>
          <a:off x="228600" y="1828800"/>
          <a:ext cx="8610600" cy="4343400"/>
        </p:xfrm>
        <a:graphic>
          <a:graphicData uri="http://schemas.openxmlformats.org/drawingml/2006/table">
            <a:tbl>
              <a:tblPr>
                <a:solidFill>
                  <a:schemeClr val="accent5">
                    <a:lumMod val="60000"/>
                    <a:lumOff val="40000"/>
                  </a:schemeClr>
                </a:solidFill>
              </a:tblPr>
              <a:tblGrid>
                <a:gridCol w="24723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75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07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80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Јавни сектор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Приватни сектор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95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Cyrl-CS" sz="2200" b="1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Мотив</a:t>
                      </a: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Остваривање општекорисних друштвених циљева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Стицање профита основни покретач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67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Остваривање прихода</a:t>
                      </a: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Принудним путем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Посредством тржишта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95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B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Учесници </a:t>
                      </a:r>
                      <a:r>
                        <a:rPr kumimoji="0" lang="sr-Cyrl-C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при остварењу прихода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B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Држава</a:t>
                      </a:r>
                      <a:r>
                        <a:rPr kumimoji="0" lang="sr-Cyrl-C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: активна Обвезници: пасивни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B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Сви </a:t>
                      </a:r>
                      <a:r>
                        <a:rPr kumimoji="0" lang="sr-Cyrl-C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учесници активни субјекти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95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BA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Доношење </a:t>
                      </a:r>
                      <a:endParaRPr kumimoji="0" lang="sr-Cyrl-C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одлука</a:t>
                      </a: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B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Политичким </a:t>
                      </a:r>
                      <a:r>
                        <a:rPr kumimoji="0" lang="sr-Cyrl-C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путем (колективно одлучивање)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BA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Самостално </a:t>
                      </a:r>
                      <a:r>
                        <a:rPr kumimoji="0" lang="sr-Cyrl-C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itchFamily="34" charset="0"/>
                        </a:rPr>
                        <a:t>одлучивање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  <p:transition advTm="21827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8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28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28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428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8035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2163</TotalTime>
  <Words>1892</Words>
  <Application>Microsoft Office PowerPoint</Application>
  <PresentationFormat>On-screen Show (4:3)</PresentationFormat>
  <Paragraphs>242</Paragraphs>
  <Slides>33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Calibri</vt:lpstr>
      <vt:lpstr>Wingdings</vt:lpstr>
      <vt:lpstr>Office Theme</vt:lpstr>
      <vt:lpstr>УВОД У  ЈАВНЕ ФИНАНСИЈЕ</vt:lpstr>
      <vt:lpstr>Појам и дефиниција јавних финансија</vt:lpstr>
      <vt:lpstr>PowerPoint Presentation</vt:lpstr>
      <vt:lpstr>Развој науке о јавним финансијама</vt:lpstr>
      <vt:lpstr>PowerPoint Presentation</vt:lpstr>
      <vt:lpstr>Појам јавног сектора</vt:lpstr>
      <vt:lpstr>Мјешовите привреде</vt:lpstr>
      <vt:lpstr>PowerPoint Presentation</vt:lpstr>
      <vt:lpstr>PowerPoint Presentation</vt:lpstr>
      <vt:lpstr>PowerPoint Presentation</vt:lpstr>
      <vt:lpstr>У теорији о ЈФ постоје различита схватања о улози државе:  - Органско и  - Механистичко гледиште</vt:lpstr>
      <vt:lpstr>Органско гледиште о држави</vt:lpstr>
      <vt:lpstr>PowerPoint Presentation</vt:lpstr>
      <vt:lpstr>Механистичко гледиште о држави</vt:lpstr>
      <vt:lpstr>PowerPoint Presentation</vt:lpstr>
      <vt:lpstr>PowerPoint Presentation</vt:lpstr>
      <vt:lpstr>PowerPoint Presentation</vt:lpstr>
      <vt:lpstr>PowerPoint Presentation</vt:lpstr>
      <vt:lpstr>Процјена утицаја државних програма на понашање појединаца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ПРЕДМЕТ ПРОУЧАВАЊА ЈАВНИХ ФИНАНСИЈА И МЕТОДЕ АНАЛИЗЕ</vt:lpstr>
      <vt:lpstr>Јавни расходи</vt:lpstr>
      <vt:lpstr>Јавни приходи </vt:lpstr>
      <vt:lpstr>Пореска начела  </vt:lpstr>
      <vt:lpstr>Буџет </vt:lpstr>
      <vt:lpstr>Јавни кредит</vt:lpstr>
      <vt:lpstr>ФИСКАЛНА ПОЛИТИКА - ЦИЉЕВИ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Branka</dc:creator>
  <cp:lastModifiedBy>Branka</cp:lastModifiedBy>
  <cp:revision>255</cp:revision>
  <dcterms:created xsi:type="dcterms:W3CDTF">2006-08-16T00:00:00Z</dcterms:created>
  <dcterms:modified xsi:type="dcterms:W3CDTF">2025-11-24T11:50:33Z</dcterms:modified>
</cp:coreProperties>
</file>