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70" r:id="rId4"/>
    <p:sldId id="265" r:id="rId5"/>
    <p:sldId id="266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1"/>
    <p:restoredTop sz="94637"/>
  </p:normalViewPr>
  <p:slideViewPr>
    <p:cSldViewPr snapToGrid="0">
      <p:cViewPr varScale="1">
        <p:scale>
          <a:sx n="46" d="100"/>
          <a:sy n="46" d="100"/>
        </p:scale>
        <p:origin x="192" y="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B3574-A552-F948-80EC-F9D5AA5D743E}" type="datetimeFigureOut">
              <a:rPr lang="en-US" smtClean="0"/>
              <a:t>5/31/24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90D5A-B16B-B843-8BDC-4473800B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8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5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5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8B0BB8-AD0B-4F12-ACD6-BEC5EDA15AE0}" type="datetimeFigureOut">
              <a:rPr lang="en-US" smtClean="0"/>
              <a:t>5/31/24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5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1651-A828-4573-9DEA-CF8C9228A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AMORTIZACIJA ZAJMA II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CC9C27-3118-41BD-B5DB-1869ADEA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/>
          <a:lstStyle/>
          <a:p>
            <a:r>
              <a:rPr lang="sr-Latn-BA" dirty="0"/>
              <a:t>Vježbe 11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141891-A556-41A0-9C7B-21EDF0E03407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32" y="210156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/>
              <a:t>Zajam se </a:t>
            </a:r>
            <a:r>
              <a:rPr lang="en-US" sz="2000" dirty="0" err="1"/>
              <a:t>amortizuje</a:t>
            </a:r>
            <a:r>
              <a:rPr lang="en-US" sz="2000" dirty="0"/>
              <a:t> 12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jednakim</a:t>
            </a:r>
            <a:r>
              <a:rPr lang="en-US" sz="2000" dirty="0"/>
              <a:t> </a:t>
            </a:r>
            <a:r>
              <a:rPr lang="en-US" sz="2000" dirty="0" err="1"/>
              <a:t>polugodišnjim</a:t>
            </a:r>
            <a:r>
              <a:rPr lang="en-US" sz="2000" dirty="0"/>
              <a:t> </a:t>
            </a:r>
            <a:r>
              <a:rPr lang="en-US" sz="2000" dirty="0" err="1"/>
              <a:t>dekurzivnim</a:t>
            </a:r>
            <a:r>
              <a:rPr lang="en-US" sz="2000" dirty="0"/>
              <a:t> </a:t>
            </a:r>
            <a:r>
              <a:rPr lang="en-US" sz="2000" dirty="0" err="1"/>
              <a:t>anuitetima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11%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polugodišnje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 </a:t>
            </a:r>
            <a:r>
              <a:rPr lang="en-US" sz="2000" dirty="0" err="1"/>
              <a:t>Ostatak</a:t>
            </a:r>
            <a:r>
              <a:rPr lang="en-US" sz="2000" dirty="0"/>
              <a:t> </a:t>
            </a:r>
            <a:r>
              <a:rPr lang="en-US" sz="2000" dirty="0" err="1"/>
              <a:t>duga</a:t>
            </a:r>
            <a:r>
              <a:rPr lang="en-US" sz="2000" dirty="0"/>
              <a:t> </a:t>
            </a:r>
            <a:r>
              <a:rPr lang="en-US" sz="2000" dirty="0" err="1"/>
              <a:t>poslije</a:t>
            </a:r>
            <a:r>
              <a:rPr lang="en-US" sz="2000" dirty="0"/>
              <a:t> </a:t>
            </a:r>
            <a:r>
              <a:rPr lang="en-US" sz="2000" dirty="0" err="1"/>
              <a:t>pete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amortizacije</a:t>
            </a:r>
            <a:r>
              <a:rPr lang="en-US" sz="2000" dirty="0"/>
              <a:t> je 50.000 </a:t>
            </a:r>
            <a:r>
              <a:rPr lang="en-US" sz="2000" dirty="0" err="1"/>
              <a:t>n.j.</a:t>
            </a:r>
            <a:r>
              <a:rPr lang="en-US" sz="2000" dirty="0"/>
              <a:t> </a:t>
            </a:r>
            <a:r>
              <a:rPr lang="en-US" sz="2000" dirty="0" err="1"/>
              <a:t>Izračunati</a:t>
            </a:r>
            <a:r>
              <a:rPr lang="en-US" sz="2000" dirty="0"/>
              <a:t>:</a:t>
            </a:r>
          </a:p>
          <a:p>
            <a:pPr marL="457200" indent="-457200" algn="just">
              <a:buAutoNum type="alphaUcParenR"/>
            </a:pPr>
            <a:r>
              <a:rPr lang="en-US" sz="2000" dirty="0" err="1"/>
              <a:t>Ukupan</a:t>
            </a:r>
            <a:r>
              <a:rPr lang="en-US" sz="2000" dirty="0"/>
              <a:t>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dugovanja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endParaRPr lang="en-US" sz="2000" dirty="0"/>
          </a:p>
          <a:p>
            <a:pPr marL="457200" indent="-457200" algn="just">
              <a:buAutoNum type="alphaUcParenR"/>
            </a:pP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pretposljednjeg</a:t>
            </a:r>
            <a:r>
              <a:rPr lang="en-US" sz="2000" dirty="0"/>
              <a:t> </a:t>
            </a:r>
            <a:r>
              <a:rPr lang="en-US" sz="2000" dirty="0" err="1"/>
              <a:t>reda</a:t>
            </a:r>
            <a:r>
              <a:rPr lang="en-US" sz="2000" dirty="0"/>
              <a:t> </a:t>
            </a:r>
            <a:r>
              <a:rPr lang="en-US" sz="2000" dirty="0" err="1"/>
              <a:t>amortizacionog</a:t>
            </a:r>
            <a:r>
              <a:rPr lang="en-US" sz="2000" dirty="0"/>
              <a:t> plana.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13036" y="2872347"/>
                <a:ext cx="10365927" cy="12812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=5.213,96</m:t>
                      </m:r>
                    </m:oMath>
                  </m:oMathPara>
                </a14:m>
                <a:endParaRPr lang="sr-Latn-R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5.213,96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67.389</m:t>
                      </m:r>
                    </m:oMath>
                  </m:oMathPara>
                </a14:m>
                <a:endParaRPr lang="sr-Latn-R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036" y="2872347"/>
                <a:ext cx="10365927" cy="12812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21689" y="4696922"/>
                <a:ext cx="1019908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5.213,96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1,055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=9.626,63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=9.626,63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0,55=529,46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=4684,49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89" y="4696922"/>
                <a:ext cx="10199080" cy="181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21689" y="2371481"/>
            <a:ext cx="3999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A) </a:t>
            </a:r>
            <a:r>
              <a:rPr lang="en-US" b="1" dirty="0" err="1"/>
              <a:t>Ukupan</a:t>
            </a:r>
            <a:r>
              <a:rPr lang="en-US" b="1" dirty="0"/>
              <a:t> </a:t>
            </a:r>
            <a:r>
              <a:rPr lang="en-US" b="1" dirty="0" err="1"/>
              <a:t>iznos</a:t>
            </a:r>
            <a:r>
              <a:rPr lang="en-US" b="1" dirty="0"/>
              <a:t> </a:t>
            </a:r>
            <a:r>
              <a:rPr lang="en-US" b="1" dirty="0" err="1"/>
              <a:t>dugovanja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1689" y="4327590"/>
            <a:ext cx="6475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B) </a:t>
            </a:r>
            <a:r>
              <a:rPr lang="en-US" b="1" dirty="0" err="1"/>
              <a:t>Elementi</a:t>
            </a:r>
            <a:r>
              <a:rPr lang="en-US" b="1" dirty="0"/>
              <a:t> </a:t>
            </a:r>
            <a:r>
              <a:rPr lang="en-US" b="1" dirty="0" err="1"/>
              <a:t>pretposljednjeg</a:t>
            </a:r>
            <a:r>
              <a:rPr lang="en-US" b="1" dirty="0"/>
              <a:t> </a:t>
            </a:r>
            <a:r>
              <a:rPr lang="en-US" b="1" dirty="0" err="1"/>
              <a:t>reda</a:t>
            </a:r>
            <a:r>
              <a:rPr lang="en-US" b="1" dirty="0"/>
              <a:t> </a:t>
            </a:r>
            <a:r>
              <a:rPr lang="en-US" b="1" dirty="0" err="1"/>
              <a:t>amortizacionog</a:t>
            </a:r>
            <a:r>
              <a:rPr lang="en-US" b="1" dirty="0"/>
              <a:t> plana</a:t>
            </a:r>
          </a:p>
        </p:txBody>
      </p:sp>
    </p:spTree>
    <p:extLst>
      <p:ext uri="{BB962C8B-B14F-4D97-AF65-F5344CB8AC3E}">
        <p14:creationId xmlns:p14="http://schemas.microsoft.com/office/powerpoint/2010/main" val="251456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32" y="210156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 err="1"/>
              <a:t>Zajam</a:t>
            </a:r>
            <a:r>
              <a:rPr lang="en-US" sz="2000" dirty="0"/>
              <a:t> od 1.000.000 </a:t>
            </a:r>
            <a:r>
              <a:rPr lang="en-US" sz="2000" dirty="0" err="1"/>
              <a:t>n.j.</a:t>
            </a:r>
            <a:r>
              <a:rPr lang="en-US" sz="2000" dirty="0"/>
              <a:t> je </a:t>
            </a:r>
            <a:r>
              <a:rPr lang="en-US" sz="2000" dirty="0" err="1"/>
              <a:t>primljen</a:t>
            </a:r>
            <a:r>
              <a:rPr lang="en-US" sz="2000" dirty="0"/>
              <a:t> u 2 </a:t>
            </a:r>
            <a:r>
              <a:rPr lang="en-US" sz="2000" dirty="0" err="1"/>
              <a:t>tranše</a:t>
            </a:r>
            <a:r>
              <a:rPr lang="en-US" sz="2000" dirty="0"/>
              <a:t>: </a:t>
            </a:r>
            <a:r>
              <a:rPr lang="en-US" sz="2000" dirty="0" err="1"/>
              <a:t>prva</a:t>
            </a:r>
            <a:r>
              <a:rPr lang="en-US" sz="2000" dirty="0"/>
              <a:t> 1.1.2018, a </a:t>
            </a:r>
            <a:r>
              <a:rPr lang="en-US" sz="2000" dirty="0" err="1"/>
              <a:t>druga</a:t>
            </a:r>
            <a:r>
              <a:rPr lang="en-US" sz="2000" dirty="0"/>
              <a:t> 1.1.2020,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čemu</a:t>
            </a:r>
            <a:r>
              <a:rPr lang="en-US" sz="2000" dirty="0"/>
              <a:t> je </a:t>
            </a:r>
            <a:r>
              <a:rPr lang="en-US" sz="2000" dirty="0" err="1"/>
              <a:t>druga</a:t>
            </a:r>
            <a:r>
              <a:rPr lang="en-US" sz="2000" dirty="0"/>
              <a:t> </a:t>
            </a:r>
            <a:r>
              <a:rPr lang="en-US" sz="2000" dirty="0" err="1"/>
              <a:t>tranša</a:t>
            </a:r>
            <a:r>
              <a:rPr lang="en-US" sz="2000" dirty="0"/>
              <a:t> </a:t>
            </a:r>
            <a:r>
              <a:rPr lang="en-US" sz="2000" dirty="0" err="1"/>
              <a:t>veća</a:t>
            </a:r>
            <a:r>
              <a:rPr lang="en-US" sz="2000" dirty="0"/>
              <a:t> od </a:t>
            </a:r>
            <a:r>
              <a:rPr lang="en-US" sz="2000" dirty="0" err="1"/>
              <a:t>prve</a:t>
            </a:r>
            <a:r>
              <a:rPr lang="en-US" sz="2000" dirty="0"/>
              <a:t> za 50%. </a:t>
            </a:r>
            <a:r>
              <a:rPr lang="en-US" sz="2000" dirty="0" err="1"/>
              <a:t>Zajam</a:t>
            </a:r>
            <a:r>
              <a:rPr lang="en-US" sz="2000" dirty="0"/>
              <a:t> se </a:t>
            </a:r>
            <a:r>
              <a:rPr lang="en-US" sz="2000" dirty="0" err="1"/>
              <a:t>počinje</a:t>
            </a:r>
            <a:r>
              <a:rPr lang="en-US" sz="2000" dirty="0"/>
              <a:t> </a:t>
            </a:r>
            <a:r>
              <a:rPr lang="en-US" sz="2000" dirty="0" err="1"/>
              <a:t>amortizovati</a:t>
            </a:r>
            <a:r>
              <a:rPr lang="en-US" sz="2000" dirty="0"/>
              <a:t> 1.1.2024. </a:t>
            </a:r>
            <a:r>
              <a:rPr lang="en-US" sz="2000" dirty="0" err="1"/>
              <a:t>polugodišnjim</a:t>
            </a:r>
            <a:r>
              <a:rPr lang="en-US" sz="2000" dirty="0"/>
              <a:t> </a:t>
            </a:r>
            <a:r>
              <a:rPr lang="en-US" sz="2000" dirty="0" err="1"/>
              <a:t>dekurzivnim</a:t>
            </a:r>
            <a:r>
              <a:rPr lang="en-US" sz="2000" dirty="0"/>
              <a:t> </a:t>
            </a:r>
            <a:r>
              <a:rPr lang="en-US" sz="2000" dirty="0" err="1"/>
              <a:t>anuitetima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3% u </a:t>
            </a:r>
            <a:r>
              <a:rPr lang="en-US" sz="2000" dirty="0" err="1"/>
              <a:t>narednih</a:t>
            </a:r>
            <a:r>
              <a:rPr lang="en-US" sz="2000" dirty="0"/>
              <a:t> 15 </a:t>
            </a:r>
            <a:r>
              <a:rPr lang="en-US" sz="2000" dirty="0" err="1"/>
              <a:t>godina</a:t>
            </a:r>
            <a:r>
              <a:rPr lang="en-US" sz="2000" dirty="0"/>
              <a:t>. U </a:t>
            </a:r>
            <a:r>
              <a:rPr lang="en-US" sz="2000" dirty="0" err="1"/>
              <a:t>toku</a:t>
            </a:r>
            <a:r>
              <a:rPr lang="en-US" sz="2000" dirty="0"/>
              <a:t> grace </a:t>
            </a:r>
            <a:r>
              <a:rPr lang="en-US" sz="2000" dirty="0" err="1"/>
              <a:t>perioda</a:t>
            </a:r>
            <a:r>
              <a:rPr lang="en-US" sz="2000" dirty="0"/>
              <a:t> </a:t>
            </a:r>
            <a:r>
              <a:rPr lang="en-US" sz="2000" dirty="0" err="1"/>
              <a:t>kamata</a:t>
            </a:r>
            <a:r>
              <a:rPr lang="en-US" sz="2000" dirty="0"/>
              <a:t> se </a:t>
            </a:r>
            <a:r>
              <a:rPr lang="en-US" sz="2000" dirty="0" err="1"/>
              <a:t>obračunava</a:t>
            </a:r>
            <a:r>
              <a:rPr lang="en-US" sz="2000" dirty="0"/>
              <a:t> po </a:t>
            </a:r>
            <a:r>
              <a:rPr lang="en-US" sz="2000" dirty="0" err="1"/>
              <a:t>stopi</a:t>
            </a:r>
            <a:r>
              <a:rPr lang="en-US" sz="2000" dirty="0"/>
              <a:t> od 0,6%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polugodišnje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 </a:t>
            </a: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anuiteta</a:t>
            </a:r>
            <a:r>
              <a:rPr lang="en-US" sz="2000" dirty="0"/>
              <a:t>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62732" y="2563174"/>
                <a:ext cx="8036780" cy="2403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+1,5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=1.000.000</m:t>
                      </m:r>
                    </m:oMath>
                  </m:oMathPara>
                </a14:m>
                <a:endParaRPr lang="sr-Latn-R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=400.000</m:t>
                      </m:r>
                    </m:oMath>
                  </m:oMathPara>
                </a14:m>
                <a:endParaRPr lang="sr-Latn-R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=600.000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1,003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1,00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32" y="2563174"/>
                <a:ext cx="8036780" cy="2403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73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32" y="210156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 err="1"/>
              <a:t>Zajam</a:t>
            </a:r>
            <a:r>
              <a:rPr lang="en-US" sz="2000" dirty="0"/>
              <a:t> od 100.000 </a:t>
            </a:r>
            <a:r>
              <a:rPr lang="en-US" sz="2000" dirty="0" err="1"/>
              <a:t>n.j.</a:t>
            </a:r>
            <a:r>
              <a:rPr lang="en-US" sz="2000" dirty="0"/>
              <a:t> se </a:t>
            </a:r>
            <a:r>
              <a:rPr lang="en-US" sz="2000" dirty="0" err="1"/>
              <a:t>amortizuje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15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4%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polugodišnje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prvih</a:t>
            </a:r>
            <a:r>
              <a:rPr lang="en-US" sz="2000" dirty="0"/>
              <a:t> 6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anuiteti</a:t>
            </a:r>
            <a:r>
              <a:rPr lang="en-US" sz="2000" dirty="0"/>
              <a:t> se </a:t>
            </a:r>
            <a:r>
              <a:rPr lang="en-US" sz="2000" dirty="0" err="1"/>
              <a:t>plaćaju</a:t>
            </a:r>
            <a:r>
              <a:rPr lang="en-US" sz="2000" dirty="0"/>
              <a:t> </a:t>
            </a:r>
            <a:r>
              <a:rPr lang="en-US" sz="2000" dirty="0" err="1"/>
              <a:t>početkom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polugodišta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konstantno</a:t>
            </a:r>
            <a:r>
              <a:rPr lang="en-US" sz="2000" dirty="0"/>
              <a:t> </a:t>
            </a:r>
            <a:r>
              <a:rPr lang="en-US" sz="2000" dirty="0" err="1"/>
              <a:t>rastu</a:t>
            </a:r>
            <a:r>
              <a:rPr lang="en-US" sz="2000" dirty="0"/>
              <a:t> za 5%. </a:t>
            </a:r>
            <a:r>
              <a:rPr lang="en-US" sz="2000" dirty="0" err="1"/>
              <a:t>Nakon</a:t>
            </a:r>
            <a:r>
              <a:rPr lang="en-US" sz="2000" dirty="0"/>
              <a:t> toga, </a:t>
            </a:r>
            <a:r>
              <a:rPr lang="en-US" sz="2000" dirty="0" err="1"/>
              <a:t>narednih</a:t>
            </a:r>
            <a:r>
              <a:rPr lang="en-US" sz="2000" dirty="0"/>
              <a:t> 8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plaćaju</a:t>
            </a:r>
            <a:r>
              <a:rPr lang="en-US" sz="2000" dirty="0"/>
              <a:t> se </a:t>
            </a:r>
            <a:r>
              <a:rPr lang="en-US" sz="2000" dirty="0" err="1"/>
              <a:t>tromjesečni</a:t>
            </a:r>
            <a:r>
              <a:rPr lang="en-US" sz="2000" dirty="0"/>
              <a:t> </a:t>
            </a:r>
            <a:r>
              <a:rPr lang="en-US" sz="2000" dirty="0" err="1"/>
              <a:t>anticipativni</a:t>
            </a:r>
            <a:r>
              <a:rPr lang="en-US" sz="2000" dirty="0"/>
              <a:t> </a:t>
            </a:r>
            <a:r>
              <a:rPr lang="en-US" sz="2000" dirty="0" err="1"/>
              <a:t>anuiteti</a:t>
            </a:r>
            <a:r>
              <a:rPr lang="en-US" sz="2000" dirty="0"/>
              <a:t> po 2.000 </a:t>
            </a:r>
            <a:r>
              <a:rPr lang="en-US" sz="2000" dirty="0" err="1"/>
              <a:t>n.j</a:t>
            </a:r>
            <a:r>
              <a:rPr lang="en-US" sz="2000" dirty="0"/>
              <a:t>, a </a:t>
            </a:r>
            <a:r>
              <a:rPr lang="en-US" sz="2000" dirty="0" err="1"/>
              <a:t>posljednji</a:t>
            </a:r>
            <a:r>
              <a:rPr lang="en-US" sz="2000" dirty="0"/>
              <a:t> </a:t>
            </a:r>
            <a:r>
              <a:rPr lang="en-US" sz="2000" dirty="0" err="1"/>
              <a:t>anuitet</a:t>
            </a:r>
            <a:r>
              <a:rPr lang="en-US" sz="2000" dirty="0"/>
              <a:t> se </a:t>
            </a:r>
            <a:r>
              <a:rPr lang="en-US" sz="2000" dirty="0" err="1"/>
              <a:t>plaća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posljednje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amortizacije</a:t>
            </a:r>
            <a:r>
              <a:rPr lang="en-US" sz="2000" dirty="0"/>
              <a:t>. </a:t>
            </a:r>
            <a:r>
              <a:rPr lang="en-US" sz="2000" dirty="0" err="1"/>
              <a:t>Kolika</a:t>
            </a:r>
            <a:r>
              <a:rPr lang="en-US" sz="2000" dirty="0"/>
              <a:t> je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prvog</a:t>
            </a:r>
            <a:r>
              <a:rPr lang="en-US" sz="2000" dirty="0"/>
              <a:t> </a:t>
            </a:r>
            <a:r>
              <a:rPr lang="en-US" sz="2000" dirty="0" err="1"/>
              <a:t>anuiteta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kamata</a:t>
            </a:r>
            <a:r>
              <a:rPr lang="en-US" sz="2000" dirty="0"/>
              <a:t> </a:t>
            </a:r>
            <a:r>
              <a:rPr lang="en-US" sz="2000" dirty="0" err="1"/>
              <a:t>sadržana</a:t>
            </a:r>
            <a:r>
              <a:rPr lang="en-US" sz="2000" dirty="0"/>
              <a:t> u </a:t>
            </a:r>
            <a:r>
              <a:rPr lang="en-US" sz="2000" dirty="0" err="1"/>
              <a:t>posljednjem</a:t>
            </a:r>
            <a:r>
              <a:rPr lang="en-US" sz="2000" dirty="0"/>
              <a:t> 538, 71 </a:t>
            </a:r>
            <a:r>
              <a:rPr lang="en-US" sz="2000" dirty="0" err="1"/>
              <a:t>n.j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87675" y="2916445"/>
                <a:ext cx="11016650" cy="2628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538,71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43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0,02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2.000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)∙0,02∙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43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2.000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)∙0,02∙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1,02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43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2.000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)∙0,02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43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−2.000=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,,</m:t>
                          </m:r>
                        </m:sup>
                      </m:sSup>
                      <m:r>
                        <a:rPr lang="sr-Latn-RS" i="1">
                          <a:latin typeface="Cambria Math" panose="02040503050406030204" pitchFamily="18" charset="0"/>
                        </a:rPr>
                        <m:t>−538,71</m:t>
                      </m:r>
                      <m:r>
                        <a:rPr lang="sr-Latn-R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,,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=9.000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0.000=</m:t>
                      </m:r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1,02</m:t>
                          </m:r>
                          <m:d>
                            <m:d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</m:t>
                                  </m:r>
                                </m:e>
                                <m:sup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 smtClean="0">
                                      <a:latin typeface="Cambria Math" panose="02040503050406030204" pitchFamily="18" charset="0"/>
                                    </a:rPr>
                                    <m:t>1,0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,05</m:t>
                              </m:r>
                            </m:e>
                          </m:d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+2000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RS" sz="18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RS" sz="1800" b="0" i="1" smtClean="0">
                          <a:latin typeface="Cambria Math" panose="02040503050406030204" pitchFamily="18" charset="0"/>
                        </a:rPr>
                        <m:t>9.000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5" y="2916445"/>
                <a:ext cx="11016650" cy="26286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41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675" y="262111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 err="1"/>
              <a:t>Zajam</a:t>
            </a:r>
            <a:r>
              <a:rPr lang="en-US" sz="2000" dirty="0"/>
              <a:t> od 30.000 </a:t>
            </a:r>
            <a:r>
              <a:rPr lang="en-US" sz="2000" dirty="0" err="1"/>
              <a:t>n.j.</a:t>
            </a:r>
            <a:r>
              <a:rPr lang="en-US" sz="2000" dirty="0"/>
              <a:t> se </a:t>
            </a:r>
            <a:r>
              <a:rPr lang="en-US" sz="2000" dirty="0" err="1"/>
              <a:t>amortizuje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6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4%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tromjesečno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, </a:t>
            </a:r>
            <a:r>
              <a:rPr lang="en-US" sz="2000" dirty="0" err="1"/>
              <a:t>plaćajući</a:t>
            </a:r>
            <a:r>
              <a:rPr lang="en-US" sz="2000" dirty="0"/>
              <a:t> </a:t>
            </a:r>
            <a:r>
              <a:rPr lang="en-US" sz="2000" dirty="0" err="1"/>
              <a:t>jednake</a:t>
            </a:r>
            <a:r>
              <a:rPr lang="en-US" sz="2000" dirty="0"/>
              <a:t> </a:t>
            </a:r>
            <a:r>
              <a:rPr lang="en-US" sz="2000" dirty="0" err="1"/>
              <a:t>tromjesečne</a:t>
            </a:r>
            <a:r>
              <a:rPr lang="en-US" sz="2000" dirty="0"/>
              <a:t> </a:t>
            </a:r>
            <a:r>
              <a:rPr lang="en-US" sz="2000" dirty="0" err="1"/>
              <a:t>dekurzivne</a:t>
            </a:r>
            <a:r>
              <a:rPr lang="en-US" sz="2000" dirty="0"/>
              <a:t> </a:t>
            </a:r>
            <a:r>
              <a:rPr lang="en-US" sz="2000" dirty="0" err="1"/>
              <a:t>anuitete</a:t>
            </a:r>
            <a:r>
              <a:rPr lang="en-US" sz="2000" dirty="0"/>
              <a:t> koji u </a:t>
            </a:r>
            <a:r>
              <a:rPr lang="en-US" sz="2000" dirty="0" err="1"/>
              <a:t>prve</a:t>
            </a:r>
            <a:r>
              <a:rPr lang="en-US" sz="2000" dirty="0"/>
              <a:t> 3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iznose</a:t>
            </a:r>
            <a:r>
              <a:rPr lang="en-US" sz="2000" dirty="0"/>
              <a:t> po 1.500, a </a:t>
            </a:r>
            <a:r>
              <a:rPr lang="en-US" sz="2000" dirty="0" err="1"/>
              <a:t>zatim</a:t>
            </a:r>
            <a:r>
              <a:rPr lang="en-US" sz="2000" dirty="0"/>
              <a:t> … </a:t>
            </a:r>
            <a:r>
              <a:rPr lang="en-US" sz="2000" dirty="0" err="1"/>
              <a:t>n.j.</a:t>
            </a:r>
            <a:r>
              <a:rPr lang="en-US" sz="2000" dirty="0"/>
              <a:t> Na dan </a:t>
            </a:r>
            <a:r>
              <a:rPr lang="en-US" sz="2000" dirty="0" err="1"/>
              <a:t>plaćanja</a:t>
            </a:r>
            <a:r>
              <a:rPr lang="en-US" sz="2000" dirty="0"/>
              <a:t> 15. </a:t>
            </a:r>
            <a:r>
              <a:rPr lang="en-US" sz="2000" dirty="0" err="1"/>
              <a:t>anuiteta</a:t>
            </a:r>
            <a:r>
              <a:rPr lang="en-US" sz="2000" dirty="0"/>
              <a:t> </a:t>
            </a:r>
            <a:r>
              <a:rPr lang="en-US" sz="2000" dirty="0" err="1"/>
              <a:t>odlučeno</a:t>
            </a:r>
            <a:r>
              <a:rPr lang="en-US" sz="2000" dirty="0"/>
              <a:t> je da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dužnik</a:t>
            </a:r>
            <a:r>
              <a:rPr lang="en-US" sz="2000" dirty="0"/>
              <a:t> u </a:t>
            </a:r>
            <a:r>
              <a:rPr lang="en-US" sz="2000" dirty="0" err="1"/>
              <a:t>cjelosti</a:t>
            </a:r>
            <a:r>
              <a:rPr lang="en-US" sz="2000" dirty="0"/>
              <a:t> </a:t>
            </a:r>
            <a:r>
              <a:rPr lang="en-US" sz="2000" dirty="0" err="1"/>
              <a:t>zatvoriti</a:t>
            </a:r>
            <a:r>
              <a:rPr lang="en-US" sz="2000" dirty="0"/>
              <a:t> </a:t>
            </a:r>
            <a:r>
              <a:rPr lang="en-US" sz="2000" dirty="0" err="1"/>
              <a:t>dugovanje</a:t>
            </a:r>
            <a:r>
              <a:rPr lang="en-US" sz="2000" dirty="0"/>
              <a:t>. Koliko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plati</a:t>
            </a:r>
            <a:r>
              <a:rPr lang="en-US" sz="2000" dirty="0"/>
              <a:t> u tom </a:t>
            </a:r>
            <a:r>
              <a:rPr lang="en-US" sz="2000" dirty="0" err="1"/>
              <a:t>slučaju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47548" y="2791756"/>
                <a:ext cx="6966516" cy="2390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0.000=</m:t>
                      </m:r>
                      <m:r>
                        <a:rPr lang="sr-Latn-R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RS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,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  <m:r>
                        <a:rPr lang="sr-Latn-R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RS" b="0" i="1" dirty="0">
                  <a:latin typeface="Cambria Math" panose="02040503050406030204" pitchFamily="18" charset="0"/>
                </a:endParaRPr>
              </a:p>
              <a:p>
                <a:endParaRPr lang="sr-Latn-R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,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=1313,27</m:t>
                      </m:r>
                    </m:oMath>
                  </m:oMathPara>
                </a14:m>
                <a:endParaRPr lang="sr-Latn-RS" b="0" i="1" dirty="0">
                  <a:latin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=1313,27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sr-Latn-RS" i="1" dirty="0">
                  <a:latin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548" y="2791756"/>
                <a:ext cx="6966516" cy="23903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63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32" y="210156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 err="1"/>
              <a:t>Zajam</a:t>
            </a:r>
            <a:r>
              <a:rPr lang="en-US" sz="2000" dirty="0"/>
              <a:t> od 100.000 </a:t>
            </a:r>
            <a:r>
              <a:rPr lang="en-US" sz="2000" dirty="0" err="1"/>
              <a:t>n.j.</a:t>
            </a:r>
            <a:r>
              <a:rPr lang="en-US" sz="2000" dirty="0"/>
              <a:t> </a:t>
            </a:r>
            <a:r>
              <a:rPr lang="en-US" sz="2000" dirty="0" err="1"/>
              <a:t>potrebno</a:t>
            </a:r>
            <a:r>
              <a:rPr lang="en-US" sz="2000" dirty="0"/>
              <a:t> je </a:t>
            </a:r>
            <a:r>
              <a:rPr lang="en-US" sz="2000" dirty="0" err="1"/>
              <a:t>amortizovati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15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4%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mjesečne</a:t>
            </a:r>
            <a:r>
              <a:rPr lang="en-US" sz="2000" dirty="0"/>
              <a:t> </a:t>
            </a:r>
            <a:r>
              <a:rPr lang="en-US" sz="2000" dirty="0" err="1"/>
              <a:t>dekurzivne</a:t>
            </a:r>
            <a:r>
              <a:rPr lang="en-US" sz="2000" dirty="0"/>
              <a:t> </a:t>
            </a:r>
            <a:r>
              <a:rPr lang="en-US" sz="2000" dirty="0" err="1"/>
              <a:t>anuitete</a:t>
            </a:r>
            <a:r>
              <a:rPr lang="en-US" sz="2000" dirty="0"/>
              <a:t>. Na dan </a:t>
            </a:r>
            <a:r>
              <a:rPr lang="en-US" sz="2000" dirty="0" err="1"/>
              <a:t>plaćanja</a:t>
            </a:r>
            <a:r>
              <a:rPr lang="en-US" sz="2000" dirty="0"/>
              <a:t> 60. </a:t>
            </a:r>
            <a:r>
              <a:rPr lang="en-US" sz="2000" dirty="0" err="1"/>
              <a:t>anuiteta</a:t>
            </a:r>
            <a:r>
              <a:rPr lang="en-US" sz="2000" dirty="0"/>
              <a:t> </a:t>
            </a:r>
            <a:r>
              <a:rPr lang="en-US" sz="2000" dirty="0" err="1"/>
              <a:t>odlučeno</a:t>
            </a:r>
            <a:r>
              <a:rPr lang="en-US" sz="2000" dirty="0"/>
              <a:t> je da se period </a:t>
            </a:r>
            <a:r>
              <a:rPr lang="en-US" sz="2000" dirty="0" err="1"/>
              <a:t>otplate</a:t>
            </a:r>
            <a:r>
              <a:rPr lang="en-US" sz="2000" dirty="0"/>
              <a:t> </a:t>
            </a:r>
            <a:r>
              <a:rPr lang="en-US" sz="2000" dirty="0" err="1"/>
              <a:t>zajma</a:t>
            </a:r>
            <a:r>
              <a:rPr lang="en-US" sz="2000" dirty="0"/>
              <a:t> </a:t>
            </a:r>
            <a:r>
              <a:rPr lang="en-US" sz="2000" dirty="0" err="1"/>
              <a:t>smanji</a:t>
            </a:r>
            <a:r>
              <a:rPr lang="en-US" sz="2000" dirty="0"/>
              <a:t> za 4 </a:t>
            </a:r>
            <a:r>
              <a:rPr lang="en-US" sz="2000" dirty="0" err="1"/>
              <a:t>godine</a:t>
            </a:r>
            <a:r>
              <a:rPr lang="en-US" sz="2000" dirty="0"/>
              <a:t>. </a:t>
            </a:r>
            <a:r>
              <a:rPr lang="en-US" sz="2000" dirty="0" err="1"/>
              <a:t>Koliki</a:t>
            </a:r>
            <a:r>
              <a:rPr lang="en-US" sz="2000" dirty="0"/>
              <a:t> je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novog</a:t>
            </a:r>
            <a:r>
              <a:rPr lang="en-US" sz="2000" dirty="0"/>
              <a:t> </a:t>
            </a:r>
            <a:r>
              <a:rPr lang="en-US" sz="2000" dirty="0" err="1"/>
              <a:t>anuiteta</a:t>
            </a:r>
            <a:r>
              <a:rPr lang="en-US" sz="20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94956" y="2064391"/>
                <a:ext cx="10484426" cy="3633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.000=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sr-Latn-RS" b="0" i="1" dirty="0">
                  <a:latin typeface="Cambria Math" panose="02040503050406030204" pitchFamily="18" charset="0"/>
                </a:endParaRPr>
              </a:p>
              <a:p>
                <a:endParaRPr lang="sr-Latn-R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=736,02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=736,02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=78.793,17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78.793,17=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956" y="2064391"/>
                <a:ext cx="10484426" cy="36331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96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32" y="210156"/>
            <a:ext cx="11016650" cy="2249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ZADATAK:</a:t>
            </a:r>
          </a:p>
          <a:p>
            <a:pPr marL="0" indent="0" algn="just">
              <a:buNone/>
            </a:pPr>
            <a:r>
              <a:rPr lang="en-US" sz="2000" dirty="0" err="1"/>
              <a:t>Zajam</a:t>
            </a:r>
            <a:r>
              <a:rPr lang="en-US" sz="2000" dirty="0"/>
              <a:t> od 30.000 </a:t>
            </a:r>
            <a:r>
              <a:rPr lang="en-US" sz="2000" dirty="0" err="1"/>
              <a:t>n.j.</a:t>
            </a:r>
            <a:r>
              <a:rPr lang="en-US" sz="2000" dirty="0"/>
              <a:t> je </a:t>
            </a:r>
            <a:r>
              <a:rPr lang="en-US" sz="2000" dirty="0" err="1"/>
              <a:t>potrebno</a:t>
            </a:r>
            <a:r>
              <a:rPr lang="en-US" sz="2000" dirty="0"/>
              <a:t> </a:t>
            </a:r>
            <a:r>
              <a:rPr lang="en-US" sz="2000" dirty="0" err="1"/>
              <a:t>amortizovati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7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plaćajući</a:t>
            </a:r>
            <a:r>
              <a:rPr lang="en-US" sz="2000" dirty="0"/>
              <a:t> </a:t>
            </a:r>
            <a:r>
              <a:rPr lang="en-US" sz="2000" dirty="0" err="1"/>
              <a:t>dekurzivne</a:t>
            </a:r>
            <a:r>
              <a:rPr lang="en-US" sz="2000" dirty="0"/>
              <a:t> </a:t>
            </a:r>
            <a:r>
              <a:rPr lang="en-US" sz="2000" dirty="0" err="1"/>
              <a:t>mjesečne</a:t>
            </a:r>
            <a:r>
              <a:rPr lang="en-US" sz="2000" dirty="0"/>
              <a:t> </a:t>
            </a:r>
            <a:r>
              <a:rPr lang="en-US" sz="2000" dirty="0" err="1"/>
              <a:t>anuitete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5%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 Na dan </a:t>
            </a:r>
            <a:r>
              <a:rPr lang="en-US" sz="2000" dirty="0" err="1"/>
              <a:t>otplate</a:t>
            </a:r>
            <a:r>
              <a:rPr lang="en-US" sz="2000" dirty="0"/>
              <a:t> 24. </a:t>
            </a:r>
            <a:r>
              <a:rPr lang="en-US" sz="2000" dirty="0" err="1"/>
              <a:t>anuiteta</a:t>
            </a:r>
            <a:r>
              <a:rPr lang="en-US" sz="2000" dirty="0"/>
              <a:t> </a:t>
            </a:r>
            <a:r>
              <a:rPr lang="en-US" sz="2000" dirty="0" err="1"/>
              <a:t>odlučeno</a:t>
            </a:r>
            <a:r>
              <a:rPr lang="en-US" sz="2000" dirty="0"/>
              <a:t> je da se </a:t>
            </a:r>
            <a:r>
              <a:rPr lang="en-US" sz="2000" dirty="0" err="1"/>
              <a:t>kamatna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smanji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4% </a:t>
            </a:r>
            <a:r>
              <a:rPr lang="en-US" sz="2000" dirty="0" err="1"/>
              <a:t>i</a:t>
            </a:r>
            <a:r>
              <a:rPr lang="en-US" sz="2000" dirty="0"/>
              <a:t> da se </a:t>
            </a:r>
            <a:r>
              <a:rPr lang="en-US" sz="2000" dirty="0" err="1"/>
              <a:t>amortizacija</a:t>
            </a:r>
            <a:r>
              <a:rPr lang="en-US" sz="2000" dirty="0"/>
              <a:t> </a:t>
            </a:r>
            <a:r>
              <a:rPr lang="en-US" sz="2000" dirty="0" err="1"/>
              <a:t>nastavi</a:t>
            </a:r>
            <a:r>
              <a:rPr lang="en-US" sz="2000" dirty="0"/>
              <a:t> </a:t>
            </a:r>
            <a:r>
              <a:rPr lang="en-US" sz="2000" dirty="0" err="1"/>
              <a:t>polugodišnjim</a:t>
            </a:r>
            <a:r>
              <a:rPr lang="en-US" sz="2000" dirty="0"/>
              <a:t> </a:t>
            </a:r>
            <a:r>
              <a:rPr lang="en-US" sz="2000" dirty="0" err="1"/>
              <a:t>dekurzivnim</a:t>
            </a:r>
            <a:r>
              <a:rPr lang="en-US" sz="2000" dirty="0"/>
              <a:t> </a:t>
            </a:r>
            <a:r>
              <a:rPr lang="en-US" sz="2000" dirty="0" err="1"/>
              <a:t>anuitetima</a:t>
            </a:r>
            <a:r>
              <a:rPr lang="en-US" sz="2000" dirty="0"/>
              <a:t> u </a:t>
            </a:r>
            <a:r>
              <a:rPr lang="en-US" sz="2000" dirty="0" err="1"/>
              <a:t>narednih</a:t>
            </a:r>
            <a:r>
              <a:rPr lang="en-US" sz="2000" dirty="0"/>
              <a:t> 5 </a:t>
            </a:r>
            <a:r>
              <a:rPr lang="en-US" sz="2000" dirty="0" err="1"/>
              <a:t>godina</a:t>
            </a:r>
            <a:r>
              <a:rPr lang="en-US" sz="2000" dirty="0"/>
              <a:t> od dana </a:t>
            </a:r>
            <a:r>
              <a:rPr lang="en-US" sz="2000" dirty="0" err="1"/>
              <a:t>promjene</a:t>
            </a:r>
            <a:r>
              <a:rPr lang="en-US" sz="2000" dirty="0"/>
              <a:t> </a:t>
            </a:r>
            <a:r>
              <a:rPr lang="en-US" sz="2000" dirty="0" err="1"/>
              <a:t>uslova</a:t>
            </a:r>
            <a:r>
              <a:rPr lang="en-US" sz="2000" dirty="0"/>
              <a:t>. </a:t>
            </a:r>
            <a:r>
              <a:rPr lang="en-US" sz="2000" dirty="0" err="1"/>
              <a:t>Koliki</a:t>
            </a:r>
            <a:r>
              <a:rPr lang="en-US" sz="2000" dirty="0"/>
              <a:t> je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novog</a:t>
            </a:r>
            <a:r>
              <a:rPr lang="en-US" sz="2000" dirty="0"/>
              <a:t> </a:t>
            </a:r>
            <a:r>
              <a:rPr lang="en-US" sz="2000" dirty="0" err="1"/>
              <a:t>anuiteta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28844" y="2459265"/>
                <a:ext cx="10484426" cy="3081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0.000=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sr-Latn-RS" b="0" i="1" dirty="0">
                  <a:latin typeface="Cambria Math" panose="02040503050406030204" pitchFamily="18" charset="0"/>
                </a:endParaRPr>
              </a:p>
              <a:p>
                <a:endParaRPr lang="sr-Latn-R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=422,37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422,37</m:t>
                      </m:r>
                      <m:r>
                        <a:rPr lang="sr-Latn-R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sr-Latn-R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844" y="2459265"/>
                <a:ext cx="10484426" cy="30814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74498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2325</TotalTime>
  <Words>596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Gill Sans MT</vt:lpstr>
      <vt:lpstr>Parcel</vt:lpstr>
      <vt:lpstr>AMORTIZACIJA ZAJMA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Ulozi</dc:title>
  <dc:creator>Marić, Milica</dc:creator>
  <cp:lastModifiedBy>Milica Maric</cp:lastModifiedBy>
  <cp:revision>152</cp:revision>
  <dcterms:created xsi:type="dcterms:W3CDTF">2023-05-02T09:40:58Z</dcterms:created>
  <dcterms:modified xsi:type="dcterms:W3CDTF">2024-05-31T08:36:56Z</dcterms:modified>
</cp:coreProperties>
</file>