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9" r:id="rId3"/>
    <p:sldId id="257" r:id="rId4"/>
    <p:sldId id="258" r:id="rId5"/>
    <p:sldId id="314" r:id="rId6"/>
    <p:sldId id="350" r:id="rId7"/>
    <p:sldId id="352" r:id="rId8"/>
    <p:sldId id="261" r:id="rId9"/>
    <p:sldId id="316" r:id="rId10"/>
    <p:sldId id="315" r:id="rId11"/>
    <p:sldId id="262" r:id="rId12"/>
    <p:sldId id="263" r:id="rId13"/>
    <p:sldId id="298" r:id="rId14"/>
    <p:sldId id="299" r:id="rId15"/>
    <p:sldId id="313" r:id="rId16"/>
    <p:sldId id="264" r:id="rId17"/>
    <p:sldId id="346" r:id="rId18"/>
    <p:sldId id="347" r:id="rId19"/>
    <p:sldId id="348" r:id="rId20"/>
    <p:sldId id="354" r:id="rId21"/>
    <p:sldId id="265" r:id="rId22"/>
    <p:sldId id="266" r:id="rId23"/>
    <p:sldId id="267" r:id="rId24"/>
    <p:sldId id="301" r:id="rId25"/>
    <p:sldId id="300" r:id="rId26"/>
    <p:sldId id="342" r:id="rId27"/>
    <p:sldId id="318" r:id="rId28"/>
    <p:sldId id="319" r:id="rId29"/>
    <p:sldId id="345" r:id="rId30"/>
    <p:sldId id="320" r:id="rId31"/>
    <p:sldId id="344" r:id="rId32"/>
    <p:sldId id="321" r:id="rId33"/>
    <p:sldId id="322" r:id="rId34"/>
    <p:sldId id="323" r:id="rId35"/>
    <p:sldId id="325" r:id="rId36"/>
    <p:sldId id="293" r:id="rId37"/>
    <p:sldId id="361" r:id="rId38"/>
    <p:sldId id="355" r:id="rId39"/>
    <p:sldId id="356" r:id="rId40"/>
    <p:sldId id="357" r:id="rId41"/>
    <p:sldId id="358" r:id="rId42"/>
    <p:sldId id="359" r:id="rId43"/>
    <p:sldId id="360" r:id="rId44"/>
    <p:sldId id="326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4660"/>
  </p:normalViewPr>
  <p:slideViewPr>
    <p:cSldViewPr>
      <p:cViewPr varScale="1">
        <p:scale>
          <a:sx n="109" d="100"/>
          <a:sy n="109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55000"/>
                <a:satMod val="300000"/>
              </a:schemeClr>
            </a:gs>
            <a:gs pos="67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circle">
            <a:fillToRect l="65000" b="98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979613" y="2209800"/>
            <a:ext cx="6629400" cy="11969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sr-Cyrl-CS" dirty="0"/>
              <a:t>ИНФЛАЦИЈА</a:t>
            </a:r>
            <a:endParaRPr lang="en-US" dirty="0"/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05201" y="3810000"/>
            <a:ext cx="5638800" cy="1101725"/>
          </a:xfrm>
        </p:spPr>
        <p:txBody>
          <a:bodyPr>
            <a:noAutofit/>
          </a:bodyPr>
          <a:lstStyle/>
          <a:p>
            <a:r>
              <a:rPr lang="sr-Cyrl-CS" sz="3200" dirty="0"/>
              <a:t>Монетарна (не)стабилност</a:t>
            </a:r>
            <a:br>
              <a:rPr lang="sr-Cyrl-CS" sz="3200" dirty="0"/>
            </a:br>
            <a:endParaRPr lang="en-US" sz="3200" dirty="0"/>
          </a:p>
        </p:txBody>
      </p:sp>
      <p:pic>
        <p:nvPicPr>
          <p:cNvPr id="7172" name="Picture 6" descr="EFlogo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76200" y="76200"/>
            <a:ext cx="173160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648200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hr-HR" sz="2500" dirty="0"/>
              <a:t>„</a:t>
            </a:r>
            <a:r>
              <a:rPr lang="sr-Cyrl-CS" sz="2500" dirty="0"/>
              <a:t>П</a:t>
            </a:r>
            <a:r>
              <a:rPr lang="ru-RU" sz="2500" dirty="0"/>
              <a:t>овећање новчаног оптицаја, у условима неискоришћених производних капацитета и запослености, не мора увијек да доведе до повећања цијена. Новостворена куповна моћ се најприје усмјерава на ангажовање слободних капацитета који ће повећати понуду и тежити стању равнотеже. Само ако страна понуде остане непромјењена и количина новца се повећа, у том случају долази до инфлације, односно повећања општег нивоа цијена.</a:t>
            </a:r>
            <a:r>
              <a:rPr lang="sr-Latn-BA" sz="2500" dirty="0"/>
              <a:t>“</a:t>
            </a:r>
          </a:p>
          <a:p>
            <a:pPr marL="109728" lvl="0" indent="0" algn="just">
              <a:buNone/>
            </a:pPr>
            <a:endParaRPr lang="en-US" sz="2500" dirty="0"/>
          </a:p>
          <a:p>
            <a:pPr lvl="0"/>
            <a:r>
              <a:rPr lang="hr-HR" sz="2500" b="1" dirty="0"/>
              <a:t>Мајснер</a:t>
            </a:r>
            <a:endParaRPr lang="en-US" sz="2500" b="1" dirty="0"/>
          </a:p>
          <a:p>
            <a:pPr lvl="0"/>
            <a:endParaRPr lang="en-US" dirty="0"/>
          </a:p>
          <a:p>
            <a:pPr lvl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sr-Cyrl-BA"/>
              <a:t>Дефиниције инфлације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97911"/>
            <a:ext cx="8153400" cy="325509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sr-Cyrl-CS" b="1" dirty="0">
                <a:solidFill>
                  <a:schemeClr val="accent2">
                    <a:lumMod val="75000"/>
                  </a:schemeClr>
                </a:solidFill>
              </a:rPr>
              <a:t>Класично схватање:</a:t>
            </a:r>
            <a:r>
              <a:rPr lang="sr-Cyrl-C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r-Cyrl-CS" dirty="0"/>
              <a:t>инфлација је стање у коме, услијед повећања новчаног оптицаја, долази до смањења вриједности новца, што се манифестује у општем порасту нивоа цијена </a:t>
            </a:r>
          </a:p>
          <a:p>
            <a:pPr marL="758952" lvl="2" algn="just">
              <a:lnSpc>
                <a:spcPct val="90000"/>
              </a:lnSpc>
              <a:buClr>
                <a:schemeClr val="accent4"/>
              </a:buClr>
              <a:buFont typeface="Wingdings 2"/>
              <a:buChar char=""/>
              <a:defRPr/>
            </a:pPr>
            <a:r>
              <a:rPr lang="sr-Cyrl-CS" dirty="0">
                <a:solidFill>
                  <a:schemeClr val="tx1">
                    <a:tint val="85000"/>
                  </a:schemeClr>
                </a:solidFill>
              </a:rPr>
              <a:t>Огромни новчани фондови наспрам ограничених робних фондова</a:t>
            </a:r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2083D9-FC87-47F6-A5E1-6390C0E0034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20040"/>
            <a:ext cx="80772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BA"/>
              <a:t>Различита схватања инфлације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42472" cy="5562600"/>
          </a:xfrm>
        </p:spPr>
        <p:txBody>
          <a:bodyPr>
            <a:normAutofit/>
          </a:bodyPr>
          <a:lstStyle/>
          <a:p>
            <a:pPr algn="just"/>
            <a:r>
              <a:rPr lang="sr-Cyrl-CS" b="1" dirty="0">
                <a:solidFill>
                  <a:schemeClr val="accent2">
                    <a:lumMod val="75000"/>
                  </a:schemeClr>
                </a:solidFill>
              </a:rPr>
              <a:t>Савремено схватање</a:t>
            </a:r>
            <a:r>
              <a:rPr lang="sr-Cyrl-CS" b="1" dirty="0"/>
              <a:t>:</a:t>
            </a:r>
            <a:r>
              <a:rPr lang="sr-Cyrl-CS" dirty="0"/>
              <a:t> инфлација настаје као посљедица поремећаја у равнотежи између понуде и тражње, у коме ефективна новчана тражња превладава над понудом робе и услуга, без обзира да ли се такво стање одражава или не на повећање општег нивоа цијена </a:t>
            </a:r>
            <a:endParaRPr lang="en-US" dirty="0"/>
          </a:p>
          <a:p>
            <a:pPr algn="just"/>
            <a:endParaRPr lang="en-US" dirty="0"/>
          </a:p>
          <a:p>
            <a:pPr marL="510794" lvl="2" indent="-273050" algn="just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</a:pPr>
            <a:r>
              <a:rPr lang="sr-Cyrl-BA" dirty="0"/>
              <a:t>Примјер савремене инфлације су бивше социјалистичке земље, гдје се и поред јаке државне контроле цијена, јавља несташица робе</a:t>
            </a:r>
          </a:p>
          <a:p>
            <a:pPr algn="just"/>
            <a:endParaRPr lang="sr-Cyrl-CS" dirty="0"/>
          </a:p>
          <a:p>
            <a:pPr algn="just"/>
            <a:endParaRPr lang="en-US" dirty="0"/>
          </a:p>
        </p:txBody>
      </p:sp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0FBE305-0578-4F6E-B1B9-A6BEC1DF759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hr-HR" dirty="0"/>
              <a:t>Ипак, није свако повећање новчаног оптицаја  инфлација.</a:t>
            </a:r>
            <a:endParaRPr lang="en-US" dirty="0"/>
          </a:p>
          <a:p>
            <a:pPr lvl="0"/>
            <a:endParaRPr lang="en-US" dirty="0"/>
          </a:p>
          <a:p>
            <a:pPr lvl="0"/>
            <a:r>
              <a:rPr lang="hr-HR" dirty="0"/>
              <a:t>Проблем настаје тек онда када се количина новца мијења без одговарајуће промјене на страни робе, тако да то мијењање почиње да утиче на општи ниво цијена.</a:t>
            </a:r>
            <a:r>
              <a:rPr lang="hr-HR" b="1" dirty="0"/>
              <a:t> </a:t>
            </a:r>
            <a:r>
              <a:rPr lang="hr-HR" dirty="0"/>
              <a:t>Из тога проистиче да је инфлација заправо динамичан појам.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/>
          </a:bodyPr>
          <a:lstStyle/>
          <a:p>
            <a:pPr lvl="0" algn="just"/>
            <a:r>
              <a:rPr lang="hr-HR" dirty="0"/>
              <a:t>Чим се повећање оптицаја новца заустави и цијене уста</a:t>
            </a:r>
            <a:r>
              <a:rPr lang="sr-Cyrl-BA" dirty="0"/>
              <a:t>би</a:t>
            </a:r>
            <a:r>
              <a:rPr lang="hr-HR" dirty="0"/>
              <a:t>ле на новом нивоу, инфлација престаје, без обзира на то колики је сада оптицај новца. </a:t>
            </a:r>
            <a:endParaRPr lang="en-US" dirty="0"/>
          </a:p>
          <a:p>
            <a:pPr lvl="0"/>
            <a:endParaRPr lang="en-US" dirty="0"/>
          </a:p>
          <a:p>
            <a:pPr lvl="0" algn="just"/>
            <a:r>
              <a:rPr lang="hr-HR" dirty="0"/>
              <a:t>Дакле, </a:t>
            </a:r>
            <a:r>
              <a:rPr lang="hr-HR" b="1" dirty="0"/>
              <a:t>о инфлацији се може говорити само дотле док цијене расту</a:t>
            </a:r>
            <a:r>
              <a:rPr lang="hr-HR" dirty="0"/>
              <a:t>. Чим се цијене зауставе на било којем нивоу, нема више инфлације, ма колико нови оптицај био већи од ранијег.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495800"/>
          </a:xfrm>
        </p:spPr>
        <p:txBody>
          <a:bodyPr>
            <a:normAutofit/>
          </a:bodyPr>
          <a:lstStyle/>
          <a:p>
            <a:r>
              <a:rPr lang="sr-Cyrl-CS" sz="3600" dirty="0">
                <a:solidFill>
                  <a:schemeClr val="bg2">
                    <a:lumMod val="50000"/>
                  </a:schemeClr>
                </a:solidFill>
              </a:rPr>
              <a:t>Врсте инфлације:</a:t>
            </a:r>
          </a:p>
          <a:p>
            <a:pPr marL="109728" indent="0">
              <a:buNone/>
            </a:pPr>
            <a:endParaRPr lang="sr-Cyrl-CS" sz="3600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r>
              <a:rPr lang="sr-Cyrl-CS" sz="3400" dirty="0"/>
              <a:t>Према интензитету</a:t>
            </a:r>
          </a:p>
          <a:p>
            <a:pPr lvl="2"/>
            <a:r>
              <a:rPr lang="sr-Cyrl-CS" sz="3400" dirty="0"/>
              <a:t>Према дужини трајања</a:t>
            </a:r>
          </a:p>
          <a:p>
            <a:pPr lvl="2"/>
            <a:r>
              <a:rPr lang="sr-Cyrl-CS" sz="3400" dirty="0"/>
              <a:t>Према узроцима настанка</a:t>
            </a:r>
          </a:p>
          <a:p>
            <a:pPr lvl="2"/>
            <a:r>
              <a:rPr lang="sr-Cyrl-CS" sz="3400" dirty="0"/>
              <a:t>Према намјери и др.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371600"/>
            <a:ext cx="6889750" cy="4646612"/>
          </a:xfrm>
        </p:spPr>
        <p:txBody>
          <a:bodyPr>
            <a:normAutofit/>
          </a:bodyPr>
          <a:lstStyle/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sr-Cyrl-CS" b="1" dirty="0">
                <a:solidFill>
                  <a:schemeClr val="accent1"/>
                </a:solidFill>
              </a:rPr>
              <a:t>Б</a:t>
            </a:r>
            <a:r>
              <a:rPr lang="sr-Latn-CS" b="1" dirty="0">
                <a:solidFill>
                  <a:schemeClr val="accent1"/>
                </a:solidFill>
              </a:rPr>
              <a:t>лаг</a:t>
            </a:r>
            <a:r>
              <a:rPr lang="sr-Cyrl-CS" b="1" dirty="0">
                <a:solidFill>
                  <a:schemeClr val="accent1"/>
                </a:solidFill>
              </a:rPr>
              <a:t>а</a:t>
            </a:r>
            <a:r>
              <a:rPr lang="sr-Latn-CS" b="1" dirty="0">
                <a:solidFill>
                  <a:schemeClr val="accent1"/>
                </a:solidFill>
              </a:rPr>
              <a:t> </a:t>
            </a:r>
            <a:r>
              <a:rPr lang="sr-Cyrl-CS" b="1" dirty="0">
                <a:solidFill>
                  <a:schemeClr val="accent1"/>
                </a:solidFill>
              </a:rPr>
              <a:t>(</a:t>
            </a:r>
            <a:r>
              <a:rPr lang="sr-Latn-CS" b="1" dirty="0">
                <a:solidFill>
                  <a:schemeClr val="accent1"/>
                </a:solidFill>
              </a:rPr>
              <a:t>пузајућ</a:t>
            </a:r>
            <a:r>
              <a:rPr lang="sr-Cyrl-CS" b="1" dirty="0">
                <a:solidFill>
                  <a:schemeClr val="accent1"/>
                </a:solidFill>
              </a:rPr>
              <a:t>а):</a:t>
            </a:r>
            <a:r>
              <a:rPr lang="sr-Cyrl-CS" sz="2400" b="1" dirty="0"/>
              <a:t> </a:t>
            </a:r>
            <a:r>
              <a:rPr lang="sr-Cyrl-CS" sz="2400" dirty="0"/>
              <a:t>	</a:t>
            </a:r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2400" dirty="0"/>
              <a:t>	</a:t>
            </a:r>
            <a:r>
              <a:rPr lang="sr-Latn-CS" sz="2400" dirty="0"/>
              <a:t>до</a:t>
            </a:r>
            <a:r>
              <a:rPr lang="sr-Cyrl-CS" sz="2400" dirty="0"/>
              <a:t> </a:t>
            </a:r>
            <a:r>
              <a:rPr lang="sr-Latn-CS" sz="2400" dirty="0"/>
              <a:t>5%</a:t>
            </a:r>
            <a:r>
              <a:rPr lang="sr-Cyrl-CS" sz="2400" dirty="0"/>
              <a:t> год. раста цијена</a:t>
            </a:r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r-Cyrl-CS" sz="2100" dirty="0">
                <a:solidFill>
                  <a:schemeClr val="bg1">
                    <a:lumMod val="65000"/>
                  </a:schemeClr>
                </a:solidFill>
              </a:rPr>
              <a:t>(обезбјеђује већу запосленост свих фактора производње и стимулише привредни раст)</a:t>
            </a:r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sr-Cyrl-CS" sz="2400" dirty="0"/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sr-Latn-CS" b="1" dirty="0">
                <a:solidFill>
                  <a:schemeClr val="accent1"/>
                </a:solidFill>
              </a:rPr>
              <a:t>Убрзан</a:t>
            </a:r>
            <a:r>
              <a:rPr lang="sr-Cyrl-CS" b="1" dirty="0">
                <a:solidFill>
                  <a:schemeClr val="accent1"/>
                </a:solidFill>
              </a:rPr>
              <a:t>а:</a:t>
            </a:r>
            <a:r>
              <a:rPr lang="sr-Cyrl-CS" sz="2400" b="1" dirty="0"/>
              <a:t> </a:t>
            </a:r>
            <a:r>
              <a:rPr lang="sr-Cyrl-CS" sz="2400" dirty="0"/>
              <a:t>		</a:t>
            </a:r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2400" dirty="0"/>
              <a:t>	</a:t>
            </a:r>
            <a:r>
              <a:rPr lang="sr-Latn-CS" sz="2400" dirty="0"/>
              <a:t>5</a:t>
            </a:r>
            <a:r>
              <a:rPr lang="sr-Cyrl-CS" sz="2400" dirty="0"/>
              <a:t> - </a:t>
            </a:r>
            <a:r>
              <a:rPr lang="sr-Latn-CS" sz="2400" dirty="0"/>
              <a:t>15%</a:t>
            </a:r>
            <a:r>
              <a:rPr lang="sr-Cyrl-CS" sz="2400" dirty="0"/>
              <a:t> год. раста цијена</a:t>
            </a:r>
            <a:r>
              <a:rPr lang="sr-Latn-CS" sz="2400" dirty="0"/>
              <a:t> </a:t>
            </a:r>
            <a:endParaRPr lang="sr-Cyrl-BA" sz="2400" dirty="0"/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sr-Cyrl-CS" sz="2400" dirty="0"/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sr-Cyrl-CS" b="1" dirty="0">
                <a:solidFill>
                  <a:schemeClr val="accent1"/>
                </a:solidFill>
              </a:rPr>
              <a:t>Г</a:t>
            </a:r>
            <a:r>
              <a:rPr lang="sr-Latn-CS" b="1" dirty="0">
                <a:solidFill>
                  <a:schemeClr val="accent1"/>
                </a:solidFill>
              </a:rPr>
              <a:t>алопирајућ</a:t>
            </a:r>
            <a:r>
              <a:rPr lang="sr-Cyrl-CS" b="1" dirty="0">
                <a:solidFill>
                  <a:schemeClr val="accent1"/>
                </a:solidFill>
              </a:rPr>
              <a:t>а:</a:t>
            </a:r>
            <a:r>
              <a:rPr lang="sr-Cyrl-CS" sz="2400" b="1" dirty="0">
                <a:solidFill>
                  <a:srgbClr val="CC0000"/>
                </a:solidFill>
              </a:rPr>
              <a:t> </a:t>
            </a:r>
            <a:r>
              <a:rPr lang="sr-Cyrl-CS" sz="2400" dirty="0">
                <a:solidFill>
                  <a:srgbClr val="CC0000"/>
                </a:solidFill>
              </a:rPr>
              <a:t>	</a:t>
            </a:r>
            <a:r>
              <a:rPr lang="sr-Cyrl-CS" sz="2400" dirty="0"/>
              <a:t>	</a:t>
            </a:r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2400" dirty="0"/>
              <a:t>	</a:t>
            </a:r>
            <a:r>
              <a:rPr lang="sr-Latn-CS" sz="2400" dirty="0"/>
              <a:t>15</a:t>
            </a:r>
            <a:r>
              <a:rPr lang="sr-Cyrl-CS" sz="2400" dirty="0"/>
              <a:t> - </a:t>
            </a:r>
            <a:r>
              <a:rPr lang="sr-Latn-CS" sz="2400" dirty="0"/>
              <a:t>50%</a:t>
            </a:r>
            <a:r>
              <a:rPr lang="sr-Cyrl-CS" sz="2400" dirty="0"/>
              <a:t> год. раста цијена </a:t>
            </a:r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sr-Latn-CS" sz="2400" dirty="0"/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sr-Latn-CS" b="1" dirty="0">
                <a:solidFill>
                  <a:schemeClr val="accent1"/>
                </a:solidFill>
              </a:rPr>
              <a:t>Хиперинфлација</a:t>
            </a:r>
            <a:r>
              <a:rPr lang="sr-Cyrl-CS" b="1" dirty="0">
                <a:solidFill>
                  <a:schemeClr val="accent1"/>
                </a:solidFill>
              </a:rPr>
              <a:t>:</a:t>
            </a:r>
            <a:r>
              <a:rPr lang="sr-Cyrl-CS" sz="2400" dirty="0"/>
              <a:t> </a:t>
            </a:r>
            <a:r>
              <a:rPr lang="sr-Latn-CS" sz="2400" dirty="0"/>
              <a:t> </a:t>
            </a:r>
            <a:endParaRPr lang="sr-Cyrl-BA" sz="2400" dirty="0"/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sr-Cyrl-CS" sz="2400" dirty="0"/>
              <a:t>	</a:t>
            </a:r>
            <a:r>
              <a:rPr lang="sr-Latn-CS" sz="2400" dirty="0"/>
              <a:t>преко 50%</a:t>
            </a:r>
            <a:r>
              <a:rPr lang="sr-Cyrl-CS" sz="2400" dirty="0"/>
              <a:t> </a:t>
            </a:r>
            <a:r>
              <a:rPr lang="sr-Latn-CS" sz="2400" dirty="0"/>
              <a:t>раста цијена</a:t>
            </a:r>
            <a:endParaRPr lang="sr-Cyrl-CS" sz="2400" dirty="0"/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63C37A6-E68F-4B62-AA5E-7131358B2B5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17672" y="332888"/>
            <a:ext cx="8229600" cy="962512"/>
          </a:xfrm>
        </p:spPr>
        <p:txBody>
          <a:bodyPr>
            <a:normAutofit fontScale="90000"/>
          </a:bodyPr>
          <a:lstStyle/>
          <a:p>
            <a:r>
              <a:rPr lang="sr-Latn-CS" sz="4400"/>
              <a:t>Према интензитету</a:t>
            </a:r>
            <a:r>
              <a:rPr lang="sr-Cyrl-CS" sz="4400"/>
              <a:t> (јачини):</a:t>
            </a:r>
            <a:r>
              <a:rPr lang="sr-Latn-CS" sz="4400"/>
              <a:t/>
            </a:r>
            <a:br>
              <a:rPr lang="sr-Latn-CS" sz="4400"/>
            </a:b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256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256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1000"/>
                                        <p:tgtEl>
                                          <p:spTgt spid="256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1000"/>
                                        <p:tgtEl>
                                          <p:spTgt spid="256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219200"/>
            <a:ext cx="8610600" cy="44958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b="1" dirty="0"/>
              <a:t>🏭 </a:t>
            </a:r>
            <a:r>
              <a:rPr lang="sr-Cyrl-BA" b="1" dirty="0"/>
              <a:t>Примјер:</a:t>
            </a:r>
          </a:p>
          <a:p>
            <a:pPr marL="109728" indent="0">
              <a:buNone/>
            </a:pPr>
            <a:endParaRPr lang="ru-RU" b="1" dirty="0"/>
          </a:p>
          <a:p>
            <a:pPr lvl="1"/>
            <a:r>
              <a:rPr lang="ru-RU" dirty="0"/>
              <a:t>Фабрика аутомобила очекује да ће цијене возила наредне године порасти за 3%.</a:t>
            </a:r>
          </a:p>
          <a:p>
            <a:pPr lvl="1"/>
            <a:endParaRPr lang="ru-RU" dirty="0"/>
          </a:p>
          <a:p>
            <a:pPr lvl="1"/>
            <a:r>
              <a:rPr lang="ru-RU" dirty="0"/>
              <a:t>Власници одлучују да </a:t>
            </a:r>
            <a:r>
              <a:rPr lang="ru-RU" b="1" dirty="0"/>
              <a:t>прошире производњу</a:t>
            </a:r>
            <a:r>
              <a:rPr lang="ru-RU" dirty="0"/>
              <a:t>.</a:t>
            </a:r>
          </a:p>
          <a:p>
            <a:pPr lvl="1"/>
            <a:endParaRPr lang="ru-RU" dirty="0"/>
          </a:p>
          <a:p>
            <a:pPr lvl="1"/>
            <a:r>
              <a:rPr lang="ru-RU" dirty="0"/>
              <a:t>Запошљавају нове раднике, купују више материјала.</a:t>
            </a:r>
          </a:p>
          <a:p>
            <a:pPr lvl="1"/>
            <a:endParaRPr lang="ru-RU" dirty="0"/>
          </a:p>
          <a:p>
            <a:pPr lvl="1"/>
            <a:r>
              <a:rPr lang="ru-RU" dirty="0"/>
              <a:t>Радници добијају </a:t>
            </a:r>
            <a:r>
              <a:rPr lang="ru-RU" b="1" dirty="0"/>
              <a:t>више плате</a:t>
            </a:r>
            <a:r>
              <a:rPr lang="ru-RU" dirty="0"/>
              <a:t>, што повећава њихову куповну моћ.</a:t>
            </a:r>
          </a:p>
          <a:p>
            <a:pPr lvl="1"/>
            <a:endParaRPr lang="ru-RU" dirty="0"/>
          </a:p>
          <a:p>
            <a:pPr lvl="1"/>
            <a:r>
              <a:rPr lang="ru-RU" dirty="0"/>
              <a:t>Привреда у цјелини расте.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28700" y="381000"/>
            <a:ext cx="6858000" cy="380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sr-Cyrl-CS" sz="2200" b="1" dirty="0">
                <a:solidFill>
                  <a:schemeClr val="accent1"/>
                </a:solidFill>
              </a:rPr>
              <a:t>Б</a:t>
            </a:r>
            <a:r>
              <a:rPr lang="sr-Latn-CS" sz="2200" b="1" dirty="0">
                <a:solidFill>
                  <a:schemeClr val="accent1"/>
                </a:solidFill>
              </a:rPr>
              <a:t>лаг</a:t>
            </a:r>
            <a:r>
              <a:rPr lang="sr-Cyrl-CS" sz="2200" b="1" dirty="0">
                <a:solidFill>
                  <a:schemeClr val="accent1"/>
                </a:solidFill>
              </a:rPr>
              <a:t>а</a:t>
            </a:r>
            <a:r>
              <a:rPr lang="sr-Latn-CS" sz="2200" b="1" dirty="0">
                <a:solidFill>
                  <a:schemeClr val="accent1"/>
                </a:solidFill>
              </a:rPr>
              <a:t> </a:t>
            </a:r>
            <a:r>
              <a:rPr lang="sr-Cyrl-CS" sz="2200" b="1" dirty="0">
                <a:solidFill>
                  <a:schemeClr val="accent1"/>
                </a:solidFill>
              </a:rPr>
              <a:t>(</a:t>
            </a:r>
            <a:r>
              <a:rPr lang="sr-Latn-CS" sz="2200" b="1" dirty="0">
                <a:solidFill>
                  <a:schemeClr val="accent1"/>
                </a:solidFill>
              </a:rPr>
              <a:t>пузајућ</a:t>
            </a:r>
            <a:r>
              <a:rPr lang="sr-Cyrl-CS" sz="2200" b="1" dirty="0">
                <a:solidFill>
                  <a:schemeClr val="accent1"/>
                </a:solidFill>
              </a:rPr>
              <a:t>а):</a:t>
            </a:r>
            <a:r>
              <a:rPr lang="sr-Cyrl-CS" sz="2200" b="1" dirty="0"/>
              <a:t> </a:t>
            </a:r>
            <a:r>
              <a:rPr lang="sr-Latn-CS" sz="2200" dirty="0"/>
              <a:t>до</a:t>
            </a:r>
            <a:r>
              <a:rPr lang="sr-Cyrl-CS" sz="2200" dirty="0"/>
              <a:t> </a:t>
            </a:r>
            <a:r>
              <a:rPr lang="sr-Latn-CS" sz="2200" dirty="0"/>
              <a:t>5%</a:t>
            </a:r>
            <a:r>
              <a:rPr lang="sr-Cyrl-CS" sz="2200" dirty="0"/>
              <a:t> год. раста цијена</a:t>
            </a:r>
          </a:p>
        </p:txBody>
      </p:sp>
    </p:spTree>
    <p:extLst>
      <p:ext uri="{BB962C8B-B14F-4D97-AF65-F5344CB8AC3E}">
        <p14:creationId xmlns:p14="http://schemas.microsoft.com/office/powerpoint/2010/main" val="266406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838200"/>
            <a:ext cx="8991600" cy="5943600"/>
          </a:xfrm>
        </p:spPr>
        <p:txBody>
          <a:bodyPr>
            <a:normAutofit fontScale="55000" lnSpcReduction="20000"/>
          </a:bodyPr>
          <a:lstStyle/>
          <a:p>
            <a:r>
              <a:rPr lang="ru-RU" sz="3500" b="1" dirty="0"/>
              <a:t>Примјер 1</a:t>
            </a:r>
            <a:r>
              <a:rPr lang="ru-RU" sz="3500" dirty="0"/>
              <a:t> – </a:t>
            </a:r>
            <a:r>
              <a:rPr lang="ru-RU" sz="3500" b="1" dirty="0"/>
              <a:t>Хрватска након увођења евра</a:t>
            </a:r>
          </a:p>
          <a:p>
            <a:endParaRPr lang="ru-RU" sz="3500" dirty="0"/>
          </a:p>
          <a:p>
            <a:pPr algn="just"/>
            <a:r>
              <a:rPr lang="ru-RU" sz="3500" dirty="0"/>
              <a:t>Након увођења евра, током прве године цијене расту око 8–10% годишње. Разлог је што продавци и услужне дјелатности заокружују цијене нагоре (на пример, производ који је коштао 10 куна сада се продаје не за 1,48 већ за 1,5 евро, што је више него раније).</a:t>
            </a:r>
          </a:p>
          <a:p>
            <a:endParaRPr lang="ru-RU" sz="3500" dirty="0"/>
          </a:p>
          <a:p>
            <a:r>
              <a:rPr lang="ru-RU" sz="3500" dirty="0"/>
              <a:t>📈 Посљедице:</a:t>
            </a:r>
          </a:p>
          <a:p>
            <a:endParaRPr lang="ru-RU" sz="3500" dirty="0"/>
          </a:p>
          <a:p>
            <a:pPr>
              <a:lnSpc>
                <a:spcPct val="120000"/>
              </a:lnSpc>
            </a:pPr>
            <a:r>
              <a:rPr lang="ru-RU" sz="3500" dirty="0"/>
              <a:t>Потрошачи осјећају да новац брже „губи вриједност“.</a:t>
            </a:r>
          </a:p>
          <a:p>
            <a:pPr>
              <a:lnSpc>
                <a:spcPct val="120000"/>
              </a:lnSpc>
            </a:pPr>
            <a:r>
              <a:rPr lang="ru-RU" sz="3500" dirty="0"/>
              <a:t>Радници траже веће плате како би пратили раст цијена.</a:t>
            </a:r>
          </a:p>
          <a:p>
            <a:pPr>
              <a:lnSpc>
                <a:spcPct val="120000"/>
              </a:lnSpc>
            </a:pPr>
            <a:r>
              <a:rPr lang="ru-RU" sz="3500" dirty="0"/>
              <a:t>Предузећа морају плаћати веће трошкове производње.</a:t>
            </a:r>
          </a:p>
          <a:p>
            <a:pPr>
              <a:lnSpc>
                <a:spcPct val="120000"/>
              </a:lnSpc>
            </a:pPr>
            <a:r>
              <a:rPr lang="ru-RU" sz="3500" dirty="0"/>
              <a:t>Привреда још увијек функционише, али се јавља нестабилност и притисак на животни стандард.</a:t>
            </a:r>
          </a:p>
          <a:p>
            <a:endParaRPr lang="ru-RU" sz="3500" dirty="0"/>
          </a:p>
          <a:p>
            <a:pPr marL="109728" indent="0">
              <a:lnSpc>
                <a:spcPct val="120000"/>
              </a:lnSpc>
              <a:buNone/>
            </a:pPr>
            <a:r>
              <a:rPr lang="ru-RU" sz="3600" dirty="0"/>
              <a:t>Убрзана инфлација је знак </a:t>
            </a:r>
            <a:r>
              <a:rPr lang="sr-Latn-BA" sz="3600" dirty="0"/>
              <a:t>„</a:t>
            </a:r>
            <a:r>
              <a:rPr lang="ru-RU" sz="3600" dirty="0"/>
              <a:t>прегријавања</a:t>
            </a:r>
            <a:r>
              <a:rPr lang="sr-Latn-BA" sz="3600" dirty="0"/>
              <a:t>“</a:t>
            </a:r>
            <a:r>
              <a:rPr lang="ru-RU" sz="3600" dirty="0"/>
              <a:t> економије – цијене расту</a:t>
            </a:r>
            <a:r>
              <a:rPr lang="sr-Latn-BA" sz="3600" dirty="0"/>
              <a:t> </a:t>
            </a:r>
            <a:r>
              <a:rPr lang="ru-RU" sz="3600" dirty="0"/>
              <a:t>брже него што плате могу да их прате. Још увијек је подношљива, али ако потраје, може да прерасте у галопирајућу инфлацију.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133600" y="304800"/>
            <a:ext cx="4572000" cy="3277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sr-Latn-CS" b="1" dirty="0">
                <a:solidFill>
                  <a:schemeClr val="accent1"/>
                </a:solidFill>
              </a:rPr>
              <a:t>Убрзан</a:t>
            </a:r>
            <a:r>
              <a:rPr lang="sr-Cyrl-CS" b="1" dirty="0">
                <a:solidFill>
                  <a:schemeClr val="accent1"/>
                </a:solidFill>
              </a:rPr>
              <a:t>а:</a:t>
            </a:r>
            <a:r>
              <a:rPr lang="sr-Cyrl-CS" b="1" dirty="0"/>
              <a:t> </a:t>
            </a:r>
            <a:r>
              <a:rPr lang="sr-Latn-CS" dirty="0"/>
              <a:t>5</a:t>
            </a:r>
            <a:r>
              <a:rPr lang="sr-Cyrl-CS" dirty="0"/>
              <a:t> - </a:t>
            </a:r>
            <a:r>
              <a:rPr lang="sr-Latn-CS" dirty="0"/>
              <a:t>15%</a:t>
            </a:r>
            <a:r>
              <a:rPr lang="sr-Cyrl-CS" dirty="0"/>
              <a:t> год. раста цијена</a:t>
            </a:r>
            <a:r>
              <a:rPr lang="sr-Latn-CS" dirty="0"/>
              <a:t> </a:t>
            </a:r>
            <a:endParaRPr lang="sr-Cyrl-BA" dirty="0"/>
          </a:p>
        </p:txBody>
      </p:sp>
    </p:spTree>
    <p:extLst>
      <p:ext uri="{BB962C8B-B14F-4D97-AF65-F5344CB8AC3E}">
        <p14:creationId xmlns:p14="http://schemas.microsoft.com/office/powerpoint/2010/main" val="368966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016691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Примјер – Русија посл</a:t>
            </a:r>
            <a:r>
              <a:rPr lang="sr-Cyrl-BA" b="1" dirty="0"/>
              <a:t>иј</a:t>
            </a:r>
            <a:r>
              <a:rPr lang="ru-RU" b="1" dirty="0"/>
              <a:t>е распада СССР-а (1992–1993)</a:t>
            </a:r>
          </a:p>
          <a:p>
            <a:endParaRPr lang="ru-RU" b="1" dirty="0"/>
          </a:p>
          <a:p>
            <a:r>
              <a:rPr lang="ru-RU" dirty="0"/>
              <a:t>Послије распада Совјетског Савеза, држава је изгубила контролу над производњом и тржиштем.</a:t>
            </a:r>
          </a:p>
          <a:p>
            <a:endParaRPr lang="ru-RU" dirty="0"/>
          </a:p>
          <a:p>
            <a:r>
              <a:rPr lang="ru-RU" dirty="0"/>
              <a:t>Цијене су расле </a:t>
            </a:r>
            <a:r>
              <a:rPr lang="ru-RU" b="1" dirty="0"/>
              <a:t>30–40% годишње</a:t>
            </a:r>
            <a:r>
              <a:rPr lang="ru-RU" dirty="0"/>
              <a:t>, а у појединим мјесецима и више.</a:t>
            </a:r>
          </a:p>
          <a:p>
            <a:endParaRPr lang="ru-RU" dirty="0"/>
          </a:p>
          <a:p>
            <a:r>
              <a:rPr lang="ru-RU" dirty="0"/>
              <a:t>Вриједност рубље се нагло смањивала.</a:t>
            </a:r>
          </a:p>
          <a:p>
            <a:endParaRPr lang="ru-RU" dirty="0"/>
          </a:p>
          <a:p>
            <a:r>
              <a:rPr lang="ru-RU" dirty="0"/>
              <a:t>Људи су </a:t>
            </a:r>
            <a:r>
              <a:rPr lang="ru-RU" b="1" dirty="0"/>
              <a:t>журили да потроше новац одмах</a:t>
            </a:r>
            <a:r>
              <a:rPr lang="ru-RU" dirty="0"/>
              <a:t>, јер су знали да ће за неколико недјеља вриједити мање.</a:t>
            </a:r>
          </a:p>
          <a:p>
            <a:endParaRPr lang="ru-RU" dirty="0"/>
          </a:p>
          <a:p>
            <a:r>
              <a:rPr lang="ru-RU" dirty="0"/>
              <a:t>Плате нису могле да прате раст цијена.</a:t>
            </a:r>
          </a:p>
          <a:p>
            <a:endParaRPr lang="ru-RU" dirty="0"/>
          </a:p>
          <a:p>
            <a:r>
              <a:rPr lang="ru-RU" dirty="0"/>
              <a:t>📉 Резултат:</a:t>
            </a:r>
          </a:p>
          <a:p>
            <a:pPr lvl="1"/>
            <a:r>
              <a:rPr lang="ru-RU" sz="2600" dirty="0"/>
              <a:t>Куповна моћ становништва нагло је опала.</a:t>
            </a:r>
          </a:p>
          <a:p>
            <a:pPr lvl="1"/>
            <a:r>
              <a:rPr lang="ru-RU" sz="2600" dirty="0"/>
              <a:t>Штедња у рубљама је практично нестала.</a:t>
            </a:r>
          </a:p>
          <a:p>
            <a:pPr lvl="1"/>
            <a:r>
              <a:rPr lang="ru-RU" sz="2600" dirty="0"/>
              <a:t>Економија је ушла у кризу, али још није дошло до потпуне хиперинфлације.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7850" indent="-577850">
              <a:lnSpc>
                <a:spcPct val="80000"/>
              </a:lnSpc>
              <a:defRPr/>
            </a:pPr>
            <a:r>
              <a:rPr lang="sr-Cyrl-CS" sz="2800" dirty="0">
                <a:solidFill>
                  <a:schemeClr val="accent1"/>
                </a:solidFill>
              </a:rPr>
              <a:t>Г</a:t>
            </a:r>
            <a:r>
              <a:rPr lang="sr-Latn-CS" sz="2800" dirty="0">
                <a:solidFill>
                  <a:schemeClr val="accent1"/>
                </a:solidFill>
              </a:rPr>
              <a:t>алопирајућ</a:t>
            </a:r>
            <a:r>
              <a:rPr lang="sr-Cyrl-CS" sz="2800" dirty="0">
                <a:solidFill>
                  <a:schemeClr val="accent1"/>
                </a:solidFill>
              </a:rPr>
              <a:t>а:</a:t>
            </a:r>
            <a:r>
              <a:rPr lang="sr-Cyrl-CS" sz="2800" dirty="0">
                <a:solidFill>
                  <a:srgbClr val="CC0000"/>
                </a:solidFill>
              </a:rPr>
              <a:t> </a:t>
            </a:r>
            <a:r>
              <a:rPr lang="sr-Cyrl-CS" sz="2800" dirty="0"/>
              <a:t>1</a:t>
            </a:r>
            <a:r>
              <a:rPr lang="sr-Latn-CS" sz="2800" dirty="0"/>
              <a:t>5</a:t>
            </a:r>
            <a:r>
              <a:rPr lang="sr-Cyrl-CS" sz="2800" dirty="0"/>
              <a:t> - </a:t>
            </a:r>
            <a:r>
              <a:rPr lang="sr-Latn-CS" sz="2800" dirty="0"/>
              <a:t>50%</a:t>
            </a:r>
            <a:r>
              <a:rPr lang="sr-Cyrl-CS" sz="2800" dirty="0"/>
              <a:t> год. раста цијена </a:t>
            </a:r>
            <a:r>
              <a:rPr lang="sr-Cyrl-CS" sz="4400" dirty="0"/>
              <a:t/>
            </a:r>
            <a:br>
              <a:rPr lang="sr-Cyrl-CS" sz="44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80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Монетарна стабилност се односи на стање у којем </a:t>
            </a:r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вриједност новца остаје релативно стабилна током времена</a:t>
            </a:r>
            <a:r>
              <a:rPr lang="ru-RU" dirty="0"/>
              <a:t>, што значи да </a:t>
            </a:r>
            <a:r>
              <a:rPr lang="ru-RU" b="1" dirty="0"/>
              <a:t>нема наглих промјена у општем нивоу цијена</a:t>
            </a:r>
            <a:r>
              <a:rPr lang="ru-RU" dirty="0"/>
              <a:t> (тј. да инфлација и дефлација остају ниске и предвидиве).</a:t>
            </a:r>
            <a:endParaRPr lang="sr-Latn-BA" dirty="0"/>
          </a:p>
          <a:p>
            <a:endParaRPr lang="sr-Latn-BA" dirty="0"/>
          </a:p>
          <a:p>
            <a:pPr algn="just"/>
            <a:r>
              <a:rPr lang="ru-RU" dirty="0"/>
              <a:t>Монетарна стабилност подразумијева да </a:t>
            </a:r>
            <a:r>
              <a:rPr lang="ru-RU" b="1" dirty="0"/>
              <a:t>монетарна политика</a:t>
            </a:r>
            <a:r>
              <a:rPr lang="ru-RU" dirty="0"/>
              <a:t> (коју води централна банка) успјешно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одржава </a:t>
            </a:r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стабилан ниво цијена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и </a:t>
            </a:r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повјерење у националну валуту</a:t>
            </a:r>
            <a:r>
              <a:rPr lang="ru-RU" dirty="0"/>
              <a:t>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У пракси то значи да грађани и предузећа могу планирати потрошњу, штедњу и инвестиције без страха да ће новац брзо губити вриједност.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sr-Cyrl-CS" dirty="0"/>
              <a:t>МОНЕТАРНА СТАБИЛНОСТ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40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577646"/>
              </p:ext>
            </p:extLst>
          </p:nvPr>
        </p:nvGraphicFramePr>
        <p:xfrm>
          <a:off x="1143000" y="1295400"/>
          <a:ext cx="65532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rPr dirty="0" err="1"/>
                        <a:t>Држава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b="1"/>
                      </a:pPr>
                      <a:r>
                        <a:rPr dirty="0" err="1"/>
                        <a:t>Највиша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годишња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инфлација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t>Мађарска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4,19 × 10¹⁶%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t>Њемачка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3,25 × 10⁶%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t>Југославија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3,13 × 10⁸%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t>Аргентина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3.000%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t>Боливија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24.000%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t>Бразил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2.500%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t>Перу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7.500%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itle 2"/>
          <p:cNvSpPr txBox="1">
            <a:spLocks/>
          </p:cNvSpPr>
          <p:nvPr/>
        </p:nvSpPr>
        <p:spPr>
          <a:xfrm>
            <a:off x="457200" y="457200"/>
            <a:ext cx="8229600" cy="715962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marL="577850" indent="-577850">
              <a:lnSpc>
                <a:spcPct val="80000"/>
              </a:lnSpc>
              <a:defRPr/>
            </a:pPr>
            <a:r>
              <a:rPr lang="sr-Cyrl-CS" sz="2800" dirty="0">
                <a:solidFill>
                  <a:schemeClr val="accent1"/>
                </a:solidFill>
              </a:rPr>
              <a:t>Хиперинфлација:</a:t>
            </a:r>
            <a:r>
              <a:rPr lang="sr-Cyrl-CS" sz="2800" dirty="0">
                <a:solidFill>
                  <a:srgbClr val="CC0000"/>
                </a:solidFill>
              </a:rPr>
              <a:t> </a:t>
            </a:r>
            <a:r>
              <a:rPr lang="sr-Cyrl-CS" sz="2800" dirty="0"/>
              <a:t>преко </a:t>
            </a:r>
            <a:r>
              <a:rPr lang="sr-Latn-CS" sz="2800" dirty="0"/>
              <a:t>50%</a:t>
            </a:r>
            <a:r>
              <a:rPr lang="sr-Cyrl-CS" sz="2800" dirty="0"/>
              <a:t> год. раста цијена </a:t>
            </a:r>
            <a:r>
              <a:rPr lang="sr-Cyrl-CS" sz="4400" dirty="0"/>
              <a:t/>
            </a:r>
            <a:br>
              <a:rPr lang="sr-Cyrl-CS" sz="44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80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304801"/>
            <a:ext cx="8624887" cy="5562599"/>
          </a:xfrm>
        </p:spPr>
        <p:txBody>
          <a:bodyPr>
            <a:normAutofit lnSpcReduction="10000"/>
          </a:bodyPr>
          <a:lstStyle/>
          <a:p>
            <a:pPr marL="577850" indent="-577850" eaLnBrk="1" fontAlgn="auto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CS" sz="2800" b="1" u="sng" dirty="0"/>
              <a:t>Према дужини трајања:</a:t>
            </a:r>
            <a:endParaRPr lang="sr-Cyrl-BA" sz="2800" b="1" u="sng" dirty="0"/>
          </a:p>
          <a:p>
            <a:pPr marL="577850" indent="-577850" eaLnBrk="1" fontAlgn="auto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sr-Latn-CS" sz="2800" b="1" dirty="0"/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sr-Cyrl-CS" sz="2800" dirty="0">
                <a:solidFill>
                  <a:schemeClr val="accent1"/>
                </a:solidFill>
              </a:rPr>
              <a:t>Ј</a:t>
            </a:r>
            <a:r>
              <a:rPr lang="sr-Latn-CS" sz="2800" dirty="0">
                <a:solidFill>
                  <a:schemeClr val="accent1"/>
                </a:solidFill>
              </a:rPr>
              <a:t>едн</a:t>
            </a:r>
            <a:r>
              <a:rPr lang="sr-Cyrl-CS" sz="2800" dirty="0">
                <a:solidFill>
                  <a:schemeClr val="accent1"/>
                </a:solidFill>
              </a:rPr>
              <a:t>о</a:t>
            </a:r>
            <a:r>
              <a:rPr lang="sr-Latn-CS" sz="2800" dirty="0">
                <a:solidFill>
                  <a:schemeClr val="accent1"/>
                </a:solidFill>
              </a:rPr>
              <a:t>кратна</a:t>
            </a:r>
            <a:r>
              <a:rPr lang="sr-Cyrl-CS" sz="2800" dirty="0">
                <a:solidFill>
                  <a:schemeClr val="accent1"/>
                </a:solidFill>
              </a:rPr>
              <a:t>:</a:t>
            </a:r>
            <a:r>
              <a:rPr lang="sr-Cyrl-CS" sz="2800" dirty="0"/>
              <a:t> </a:t>
            </a:r>
            <a:r>
              <a:rPr lang="sr-Latn-CS" sz="2800" dirty="0"/>
              <a:t>кратко трај</a:t>
            </a:r>
            <a:r>
              <a:rPr lang="sr-Cyrl-CS" sz="2800" dirty="0"/>
              <a:t>е</a:t>
            </a:r>
            <a:r>
              <a:rPr lang="sr-Latn-CS" sz="2800" dirty="0"/>
              <a:t>, примјетан раст цијена,</a:t>
            </a:r>
            <a:r>
              <a:rPr lang="sr-Cyrl-BA" sz="2800" dirty="0"/>
              <a:t> </a:t>
            </a:r>
            <a:r>
              <a:rPr lang="sr-Latn-CS" sz="2800" dirty="0"/>
              <a:t>цијене </a:t>
            </a:r>
            <a:r>
              <a:rPr lang="sr-Cyrl-CS" sz="2800" dirty="0"/>
              <a:t>се </a:t>
            </a:r>
            <a:r>
              <a:rPr lang="sr-Latn-CS" sz="2800" dirty="0"/>
              <a:t>убрзо стабилизују на новом</a:t>
            </a:r>
            <a:r>
              <a:rPr lang="sr-Cyrl-BA" sz="2800" dirty="0"/>
              <a:t>, </a:t>
            </a:r>
            <a:r>
              <a:rPr lang="sr-Latn-CS" sz="2800" dirty="0"/>
              <a:t>вишем нивоу</a:t>
            </a:r>
            <a:endParaRPr lang="sr-Cyrl-BA" sz="2800" dirty="0"/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sr-Latn-CS" sz="2800" dirty="0"/>
          </a:p>
          <a:p>
            <a:pPr marL="577850" indent="-577850">
              <a:lnSpc>
                <a:spcPct val="80000"/>
              </a:lnSpc>
              <a:buNone/>
              <a:defRPr/>
            </a:pPr>
            <a:r>
              <a:rPr lang="en-US" sz="2000" dirty="0">
                <a:solidFill>
                  <a:schemeClr val="accent1"/>
                </a:solidFill>
              </a:rPr>
              <a:t>2.    </a:t>
            </a:r>
            <a:r>
              <a:rPr lang="sr-Cyrl-CS" sz="2800" dirty="0">
                <a:solidFill>
                  <a:schemeClr val="accent1"/>
                </a:solidFill>
              </a:rPr>
              <a:t>С</a:t>
            </a:r>
            <a:r>
              <a:rPr lang="sr-Latn-CS" sz="2800" dirty="0">
                <a:solidFill>
                  <a:schemeClr val="accent1"/>
                </a:solidFill>
              </a:rPr>
              <a:t>екун</a:t>
            </a:r>
            <a:r>
              <a:rPr lang="sr-Cyrl-CS" sz="2800" dirty="0">
                <a:solidFill>
                  <a:schemeClr val="accent1"/>
                </a:solidFill>
              </a:rPr>
              <a:t>д</a:t>
            </a:r>
            <a:r>
              <a:rPr lang="sr-Latn-CS" sz="2800" dirty="0">
                <a:solidFill>
                  <a:schemeClr val="accent1"/>
                </a:solidFill>
              </a:rPr>
              <a:t>арна</a:t>
            </a:r>
            <a:r>
              <a:rPr lang="sr-Cyrl-CS" sz="2800" dirty="0">
                <a:solidFill>
                  <a:schemeClr val="accent1"/>
                </a:solidFill>
              </a:rPr>
              <a:t>:</a:t>
            </a:r>
            <a:r>
              <a:rPr lang="sr-Cyrl-CS" sz="2800" dirty="0">
                <a:solidFill>
                  <a:srgbClr val="CC0000"/>
                </a:solidFill>
              </a:rPr>
              <a:t> </a:t>
            </a:r>
            <a:r>
              <a:rPr lang="sr-Latn-CS" sz="2800" dirty="0"/>
              <a:t>дуже траје, раст цијена је умјерен</a:t>
            </a:r>
            <a:r>
              <a:rPr lang="sr-Cyrl-CS" sz="2800" dirty="0"/>
              <a:t>, </a:t>
            </a:r>
            <a:r>
              <a:rPr lang="ru-RU" sz="2800" dirty="0"/>
              <a:t>обично настаје као посљедица цикличног кретања привреде</a:t>
            </a:r>
            <a:endParaRPr lang="sr-Cyrl-BA" sz="2800" dirty="0"/>
          </a:p>
          <a:p>
            <a:pPr marL="577850" indent="-5778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endParaRPr lang="sr-Latn-CS" sz="2800" dirty="0"/>
          </a:p>
          <a:p>
            <a:pPr marL="577850" indent="-577850">
              <a:lnSpc>
                <a:spcPct val="80000"/>
              </a:lnSpc>
              <a:buNone/>
              <a:defRPr/>
            </a:pPr>
            <a:r>
              <a:rPr lang="en-US" sz="2000" dirty="0">
                <a:solidFill>
                  <a:schemeClr val="accent1"/>
                </a:solidFill>
              </a:rPr>
              <a:t>3</a:t>
            </a:r>
            <a:r>
              <a:rPr lang="en-US" sz="2800" dirty="0">
                <a:solidFill>
                  <a:schemeClr val="accent1"/>
                </a:solidFill>
              </a:rPr>
              <a:t>.   </a:t>
            </a:r>
            <a:r>
              <a:rPr lang="sr-Cyrl-CS" sz="2800" dirty="0">
                <a:solidFill>
                  <a:schemeClr val="accent1"/>
                </a:solidFill>
              </a:rPr>
              <a:t>Х</a:t>
            </a:r>
            <a:r>
              <a:rPr lang="sr-Latn-CS" sz="2800" dirty="0">
                <a:solidFill>
                  <a:schemeClr val="accent1"/>
                </a:solidFill>
              </a:rPr>
              <a:t>ронична</a:t>
            </a:r>
            <a:r>
              <a:rPr lang="sr-Cyrl-CS" sz="2800" dirty="0">
                <a:solidFill>
                  <a:schemeClr val="accent1"/>
                </a:solidFill>
              </a:rPr>
              <a:t>:</a:t>
            </a:r>
            <a:r>
              <a:rPr lang="sr-Cyrl-CS" sz="2800" dirty="0">
                <a:solidFill>
                  <a:srgbClr val="CC0000"/>
                </a:solidFill>
              </a:rPr>
              <a:t> </a:t>
            </a:r>
            <a:r>
              <a:rPr lang="ru-RU" sz="2800" dirty="0"/>
              <a:t>дугорочнија, виша стопа раста цијена и тенденција прогресивног развоја из године у годину – претварање у хиперинфлацију. </a:t>
            </a:r>
            <a:r>
              <a:rPr lang="ru-RU" sz="2000" dirty="0">
                <a:solidFill>
                  <a:schemeClr val="bg1">
                    <a:lumMod val="65000"/>
                  </a:schemeClr>
                </a:solidFill>
              </a:rPr>
              <a:t>Може се појавити као посљедица политичких и друштвених фактора, погрешне монетарне или економске политике, раста цијена нафте итд.</a:t>
            </a:r>
            <a:endParaRPr lang="sr-Latn-CS" sz="2000" dirty="0">
              <a:solidFill>
                <a:schemeClr val="bg1">
                  <a:lumMod val="6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CA89D1-CC25-42D3-BB47-9F80554C980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xfrm>
            <a:off x="0" y="214313"/>
            <a:ext cx="8172450" cy="6383337"/>
          </a:xfrm>
        </p:spPr>
        <p:txBody>
          <a:bodyPr>
            <a:normAutofit fontScale="92500"/>
          </a:bodyPr>
          <a:lstStyle/>
          <a:p>
            <a:pPr marL="533400" indent="-53340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r-Latn-CS" b="1" u="sng"/>
              <a:t>Према узроцима:</a:t>
            </a:r>
            <a:endParaRPr lang="sr-Cyrl-BA" b="1" u="sng"/>
          </a:p>
          <a:p>
            <a:pPr marL="533400" indent="-53340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sr-Latn-CS" b="1"/>
          </a:p>
          <a:p>
            <a:pPr algn="just">
              <a:defRPr/>
            </a:pPr>
            <a:r>
              <a:rPr lang="sr-Cyrl-BA">
                <a:solidFill>
                  <a:schemeClr val="accent1"/>
                </a:solidFill>
              </a:rPr>
              <a:t>Ин</a:t>
            </a:r>
            <a:r>
              <a:rPr lang="sr-Latn-CS">
                <a:solidFill>
                  <a:schemeClr val="accent1"/>
                </a:solidFill>
              </a:rPr>
              <a:t>флациј</a:t>
            </a:r>
            <a:r>
              <a:rPr lang="sr-Cyrl-CS">
                <a:solidFill>
                  <a:schemeClr val="accent1"/>
                </a:solidFill>
              </a:rPr>
              <a:t>а</a:t>
            </a:r>
            <a:r>
              <a:rPr lang="sr-Latn-CS">
                <a:solidFill>
                  <a:schemeClr val="accent1"/>
                </a:solidFill>
              </a:rPr>
              <a:t> тражње</a:t>
            </a:r>
            <a:r>
              <a:rPr lang="sr-Cyrl-CS">
                <a:solidFill>
                  <a:schemeClr val="accent1"/>
                </a:solidFill>
              </a:rPr>
              <a:t>:</a:t>
            </a:r>
            <a:r>
              <a:rPr lang="sr-Cyrl-CS"/>
              <a:t> </a:t>
            </a:r>
            <a:r>
              <a:rPr lang="ru-RU"/>
              <a:t>према овом концепту инфлација је </a:t>
            </a:r>
            <a:r>
              <a:rPr lang="ru-RU" b="1"/>
              <a:t>монетарни феномен </a:t>
            </a:r>
            <a:r>
              <a:rPr lang="ru-RU"/>
              <a:t>као пос</a:t>
            </a:r>
            <a:r>
              <a:rPr lang="sr-Cyrl-RS"/>
              <a:t>љ</a:t>
            </a:r>
            <a:r>
              <a:rPr lang="ru-RU"/>
              <a:t>едица претјеране количине новца у оптицају, односно  неадекватно вођена монетарна политика која креира новчану масу у износу који је изнад оптимално по</a:t>
            </a:r>
            <a:r>
              <a:rPr lang="sr-Cyrl-CS"/>
              <a:t>требног</a:t>
            </a:r>
          </a:p>
          <a:p>
            <a:pPr algn="just">
              <a:defRPr/>
            </a:pPr>
            <a:endParaRPr lang="en-US"/>
          </a:p>
          <a:p>
            <a:pPr algn="just">
              <a:defRPr/>
            </a:pPr>
            <a:r>
              <a:rPr lang="ru-RU"/>
              <a:t>превелика количина новца у оптицају доводи до </a:t>
            </a:r>
            <a:r>
              <a:rPr lang="ru-RU" b="1"/>
              <a:t>раста потрошње</a:t>
            </a:r>
            <a:r>
              <a:rPr lang="sr-Latn-CS"/>
              <a:t> - </a:t>
            </a:r>
            <a:r>
              <a:rPr lang="sr-Cyrl-CS"/>
              <a:t>ин</a:t>
            </a:r>
            <a:r>
              <a:rPr lang="ru-RU"/>
              <a:t>флација настаје као </a:t>
            </a:r>
            <a:r>
              <a:rPr lang="ru-RU">
                <a:solidFill>
                  <a:schemeClr val="bg2">
                    <a:lumMod val="50000"/>
                  </a:schemeClr>
                </a:solidFill>
              </a:rPr>
              <a:t>резултат повећања агрегатне тражње </a:t>
            </a:r>
            <a:r>
              <a:rPr lang="sr-Cyrl-CS"/>
              <a:t>и </a:t>
            </a:r>
            <a:r>
              <a:rPr lang="ru-RU"/>
              <a:t>назива се </a:t>
            </a:r>
            <a:r>
              <a:rPr lang="ru-RU" b="1"/>
              <a:t>инфлација тражње</a:t>
            </a:r>
            <a:r>
              <a:rPr lang="sr-Cyrl-CS"/>
              <a:t>; п</a:t>
            </a:r>
            <a:r>
              <a:rPr lang="ru-RU"/>
              <a:t>овећање тражње проузрокује раст цијена</a:t>
            </a:r>
            <a:r>
              <a:rPr lang="sr-Latn-CS"/>
              <a:t>, </a:t>
            </a:r>
            <a:r>
              <a:rPr lang="ru-RU"/>
              <a:t>нарочито ако је привреда близу стања пуне запослености</a:t>
            </a:r>
            <a:r>
              <a:rPr lang="sr-Cyrl-CS"/>
              <a:t>; </a:t>
            </a:r>
            <a:endParaRPr lang="en-US"/>
          </a:p>
          <a:p>
            <a:pPr marL="533400" indent="-533400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sr-Cyrl-CS"/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218A0E-DEE6-4474-B805-B709B46BB3D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179388" y="404813"/>
            <a:ext cx="8659812" cy="4090987"/>
          </a:xfrm>
        </p:spPr>
        <p:txBody>
          <a:bodyPr>
            <a:normAutofit/>
          </a:bodyPr>
          <a:lstStyle/>
          <a:p>
            <a:r>
              <a:rPr lang="sr-Cyrl-CS" dirty="0">
                <a:solidFill>
                  <a:schemeClr val="accent1"/>
                </a:solidFill>
              </a:rPr>
              <a:t>И</a:t>
            </a:r>
            <a:r>
              <a:rPr lang="sr-Latn-CS" dirty="0">
                <a:solidFill>
                  <a:schemeClr val="accent1"/>
                </a:solidFill>
              </a:rPr>
              <a:t>нфлациј</a:t>
            </a:r>
            <a:r>
              <a:rPr lang="sr-Cyrl-CS" dirty="0">
                <a:solidFill>
                  <a:schemeClr val="accent1"/>
                </a:solidFill>
              </a:rPr>
              <a:t>а</a:t>
            </a:r>
            <a:r>
              <a:rPr lang="sr-Latn-CS" dirty="0">
                <a:solidFill>
                  <a:schemeClr val="accent1"/>
                </a:solidFill>
              </a:rPr>
              <a:t> трошкова</a:t>
            </a:r>
            <a:r>
              <a:rPr lang="sr-Cyrl-CS" dirty="0">
                <a:solidFill>
                  <a:schemeClr val="accent1"/>
                </a:solidFill>
              </a:rPr>
              <a:t>:</a:t>
            </a:r>
            <a:r>
              <a:rPr lang="sr-Cyrl-CS" dirty="0"/>
              <a:t> </a:t>
            </a:r>
            <a:r>
              <a:rPr lang="ru-RU" sz="2800" dirty="0"/>
              <a:t>настаје због раста трошкова пословања (у првом реду надница и плата али и других облика трошкова пословања);</a:t>
            </a:r>
            <a:endParaRPr lang="en-US" sz="2800" dirty="0"/>
          </a:p>
          <a:p>
            <a:endParaRPr lang="ru-RU" sz="2800" dirty="0"/>
          </a:p>
          <a:p>
            <a:r>
              <a:rPr lang="ru-RU" sz="2800" dirty="0"/>
              <a:t>не мора увијек да буде посљедица вишка новчане тражње у односу на робне фондове</a:t>
            </a:r>
            <a:endParaRPr lang="en-US" sz="2800" dirty="0"/>
          </a:p>
          <a:p>
            <a:endParaRPr lang="ru-RU" sz="2800" dirty="0"/>
          </a:p>
          <a:p>
            <a:endParaRPr lang="en-US" dirty="0"/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4DB673-AE60-4562-A651-54613D66004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hr-HR" sz="2800" dirty="0">
                <a:solidFill>
                  <a:schemeClr val="bg2">
                    <a:lumMod val="50000"/>
                  </a:schemeClr>
                </a:solidFill>
              </a:rPr>
              <a:t>Према</a:t>
            </a:r>
            <a:r>
              <a:rPr lang="hr-HR" sz="2800" b="1" dirty="0">
                <a:solidFill>
                  <a:schemeClr val="bg2">
                    <a:lumMod val="50000"/>
                  </a:schemeClr>
                </a:solidFill>
              </a:rPr>
              <a:t> намјери</a:t>
            </a:r>
            <a:r>
              <a:rPr lang="hr-HR" sz="2800" b="1" dirty="0"/>
              <a:t>:</a:t>
            </a:r>
            <a:endParaRPr lang="en-US" sz="2800" dirty="0"/>
          </a:p>
          <a:p>
            <a:pPr lvl="1"/>
            <a:r>
              <a:rPr lang="hr-HR" sz="2400" b="1" dirty="0">
                <a:solidFill>
                  <a:schemeClr val="accent2">
                    <a:lumMod val="75000"/>
                  </a:schemeClr>
                </a:solidFill>
              </a:rPr>
              <a:t>Намјеравана</a:t>
            </a:r>
            <a:r>
              <a:rPr lang="hr-HR" sz="2400" b="1" dirty="0"/>
              <a:t> = </a:t>
            </a:r>
            <a:r>
              <a:rPr lang="hr-HR" sz="2400" dirty="0"/>
              <a:t>свјесно дјеловање монетарне власти ради постизања циљева (оживљавање производње, смањење дуга); </a:t>
            </a:r>
            <a:endParaRPr lang="sr-Cyrl-CS" sz="2400" dirty="0"/>
          </a:p>
          <a:p>
            <a:pPr lvl="1"/>
            <a:r>
              <a:rPr lang="sr-Latn-RS" sz="2400" dirty="0"/>
              <a:t>Инфлација може бити намјеравана:</a:t>
            </a:r>
            <a:endParaRPr lang="en-US" sz="2400" dirty="0"/>
          </a:p>
          <a:p>
            <a:pPr lvl="2"/>
            <a:r>
              <a:rPr lang="sr-Latn-RS" sz="2400" dirty="0"/>
              <a:t>мјерама економских власти;</a:t>
            </a:r>
            <a:endParaRPr lang="en-US" sz="2400" dirty="0"/>
          </a:p>
          <a:p>
            <a:pPr lvl="2"/>
            <a:r>
              <a:rPr lang="sr-Latn-RS" sz="2400" dirty="0"/>
              <a:t>монополским цијенама;</a:t>
            </a:r>
            <a:endParaRPr lang="en-US" sz="2400" dirty="0"/>
          </a:p>
          <a:p>
            <a:pPr lvl="2"/>
            <a:r>
              <a:rPr lang="sr-Latn-RS" sz="2400" dirty="0"/>
              <a:t>увозним лобијима.</a:t>
            </a:r>
            <a:endParaRPr lang="en-US" sz="2400" dirty="0"/>
          </a:p>
          <a:p>
            <a:pPr lvl="1"/>
            <a:r>
              <a:rPr lang="hr-HR" sz="2400" b="1" dirty="0">
                <a:solidFill>
                  <a:schemeClr val="accent2">
                    <a:lumMod val="75000"/>
                  </a:schemeClr>
                </a:solidFill>
              </a:rPr>
              <a:t>Ненамјеравана (спонтана) </a:t>
            </a:r>
            <a:r>
              <a:rPr lang="hr-HR" sz="2400" dirty="0"/>
              <a:t>= резултат финансијске или економске нужности.</a:t>
            </a:r>
            <a:endParaRPr lang="en-US" sz="2400" dirty="0"/>
          </a:p>
          <a:p>
            <a:pPr lvl="1"/>
            <a:endParaRPr lang="en-US" sz="2400" dirty="0"/>
          </a:p>
          <a:p>
            <a:pPr lvl="0"/>
            <a:r>
              <a:rPr lang="sr-Latn-RS" sz="2800" dirty="0">
                <a:solidFill>
                  <a:schemeClr val="bg2">
                    <a:lumMod val="50000"/>
                  </a:schemeClr>
                </a:solidFill>
              </a:rPr>
              <a:t>Према </a:t>
            </a:r>
            <a:r>
              <a:rPr lang="sr-Latn-RS" sz="2800" b="1" dirty="0">
                <a:solidFill>
                  <a:schemeClr val="bg2">
                    <a:lumMod val="50000"/>
                  </a:schemeClr>
                </a:solidFill>
              </a:rPr>
              <a:t>поријеклу</a:t>
            </a:r>
            <a:r>
              <a:rPr lang="sr-Latn-RS" sz="2800" dirty="0"/>
              <a:t>:</a:t>
            </a:r>
            <a:endParaRPr lang="en-US" sz="2800" dirty="0"/>
          </a:p>
          <a:p>
            <a:pPr lvl="1"/>
            <a:r>
              <a:rPr lang="sr-Cyrl-CS" sz="2400" b="1" dirty="0">
                <a:solidFill>
                  <a:schemeClr val="accent2">
                    <a:lumMod val="75000"/>
                  </a:schemeClr>
                </a:solidFill>
              </a:rPr>
              <a:t>У</a:t>
            </a:r>
            <a:r>
              <a:rPr lang="sr-Latn-RS" sz="2400" b="1" dirty="0">
                <a:solidFill>
                  <a:schemeClr val="accent2">
                    <a:lumMod val="75000"/>
                  </a:schemeClr>
                </a:solidFill>
              </a:rPr>
              <a:t>нутрашња </a:t>
            </a:r>
            <a:r>
              <a:rPr lang="sr-Latn-RS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r-Latn-RS" sz="2400" dirty="0"/>
              <a:t>= резултат буџетског дефицита, експанзије кредита, повећања инвестиција у земљи...</a:t>
            </a:r>
            <a:endParaRPr lang="en-US" sz="2400" dirty="0"/>
          </a:p>
          <a:p>
            <a:pPr lvl="1"/>
            <a:r>
              <a:rPr lang="sr-Latn-RS" sz="2400" b="1" dirty="0">
                <a:solidFill>
                  <a:schemeClr val="accent2">
                    <a:lumMod val="75000"/>
                  </a:schemeClr>
                </a:solidFill>
              </a:rPr>
              <a:t>спољна</a:t>
            </a:r>
            <a:r>
              <a:rPr lang="sr-Latn-RS" sz="2400" b="1" dirty="0"/>
              <a:t> </a:t>
            </a:r>
            <a:r>
              <a:rPr lang="sr-Latn-RS" sz="2400" dirty="0"/>
              <a:t>= </a:t>
            </a:r>
            <a:r>
              <a:rPr lang="hr-HR" sz="2400" dirty="0"/>
              <a:t>каналима робне размјене, новчаног капитала, радне снаге и сл. Долази из иностранства.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533400"/>
            <a:ext cx="8458200" cy="5334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sr-Latn-RS" b="1" dirty="0">
                <a:solidFill>
                  <a:schemeClr val="accent2">
                    <a:lumMod val="75000"/>
                  </a:schemeClr>
                </a:solidFill>
              </a:rPr>
              <a:t>Увезена инфлација</a:t>
            </a:r>
            <a:r>
              <a:rPr lang="sr-Latn-R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r-Latn-RS" dirty="0"/>
              <a:t>(до инфлације долази усљед пораста цијена увозних компоненти, због њиховог пораста на свјетском тржишту).</a:t>
            </a:r>
            <a:endParaRPr lang="en-US" dirty="0"/>
          </a:p>
          <a:p>
            <a:pPr lvl="0"/>
            <a:endParaRPr lang="en-US" dirty="0"/>
          </a:p>
          <a:p>
            <a:pPr lvl="0"/>
            <a:r>
              <a:rPr lang="sr-Latn-RS" b="1" dirty="0">
                <a:solidFill>
                  <a:schemeClr val="accent2">
                    <a:lumMod val="75000"/>
                  </a:schemeClr>
                </a:solidFill>
              </a:rPr>
              <a:t>Психолошка инфлација</a:t>
            </a:r>
            <a:r>
              <a:rPr lang="sr-Latn-R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sr-Latn-RS" dirty="0"/>
              <a:t>= </a:t>
            </a:r>
            <a:r>
              <a:rPr lang="hr-HR" dirty="0"/>
              <a:t>резултат психолошких ефеката (инфлационих очекивања) у условима интензивног убрзања инфлационе спирале</a:t>
            </a:r>
            <a:endParaRPr lang="en-US" dirty="0"/>
          </a:p>
          <a:p>
            <a:pPr lvl="0"/>
            <a:endParaRPr lang="en-US" dirty="0"/>
          </a:p>
          <a:p>
            <a:pPr lvl="0"/>
            <a:r>
              <a:rPr lang="sr-Latn-RS" b="1" dirty="0"/>
              <a:t>Инфлација </a:t>
            </a:r>
            <a:r>
              <a:rPr lang="sr-Latn-RS" b="1" dirty="0">
                <a:solidFill>
                  <a:schemeClr val="accent2">
                    <a:lumMod val="75000"/>
                  </a:schemeClr>
                </a:solidFill>
              </a:rPr>
              <a:t>изазвана социјално-п</a:t>
            </a:r>
            <a:r>
              <a:rPr lang="sr-Cyrl-CS" b="1" dirty="0">
                <a:solidFill>
                  <a:schemeClr val="accent2">
                    <a:lumMod val="75000"/>
                  </a:schemeClr>
                </a:solidFill>
              </a:rPr>
              <a:t>олитичк</a:t>
            </a:r>
            <a:r>
              <a:rPr lang="sr-Latn-RS" b="1" dirty="0">
                <a:solidFill>
                  <a:schemeClr val="accent2">
                    <a:lumMod val="75000"/>
                  </a:schemeClr>
                </a:solidFill>
              </a:rPr>
              <a:t>им факторима</a:t>
            </a:r>
            <a:r>
              <a:rPr lang="sr-Latn-RS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r-Latn-RS" b="1" dirty="0"/>
              <a:t>приликом преласка на тржишне услове и слободно формирање цијена</a:t>
            </a:r>
            <a:r>
              <a:rPr lang="sr-Latn-RS" dirty="0"/>
              <a:t> (погубнија је за земље у транзицији, јер се захтијева либерализација одмах, а земља за то још увијек није спремна).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dirty="0"/>
              <a:t>Начини мјерења инфлације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17513" y="4191000"/>
            <a:ext cx="3962400" cy="609600"/>
          </a:xfrm>
        </p:spPr>
        <p:txBody>
          <a:bodyPr/>
          <a:lstStyle/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876800" y="4724400"/>
            <a:ext cx="4041775" cy="762000"/>
          </a:xfrm>
        </p:spPr>
        <p:txBody>
          <a:bodyPr/>
          <a:lstStyle/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onsumer Price Index (CPI) Explained: What It Is and How It's Used"/>
          <p:cNvPicPr>
            <a:picLocks noGrp="1" noChangeAspect="1" noChangeArrowheads="1"/>
          </p:cNvPicPr>
          <p:nvPr>
            <p:ph sz="quarter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009" b="6511"/>
          <a:stretch/>
        </p:blipFill>
        <p:spPr bwMode="auto">
          <a:xfrm>
            <a:off x="1295400" y="1611880"/>
            <a:ext cx="1828800" cy="247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at Is the GDP Price Deflator and Its Formula?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018" b="9908"/>
          <a:stretch/>
        </p:blipFill>
        <p:spPr bwMode="auto">
          <a:xfrm>
            <a:off x="5635625" y="2199349"/>
            <a:ext cx="2060575" cy="242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4041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4940491"/>
          </a:xfrm>
        </p:spPr>
        <p:txBody>
          <a:bodyPr/>
          <a:lstStyle/>
          <a:p>
            <a:r>
              <a:rPr lang="ru-RU" dirty="0"/>
              <a:t>Посматрајући стопу инфлације као стопу промјене општег нивоа цијена, мјерење инфлације се може представити на сљедећи начин:</a:t>
            </a:r>
          </a:p>
          <a:p>
            <a:endParaRPr lang="ru-RU" dirty="0"/>
          </a:p>
          <a:p>
            <a:pPr lvl="8">
              <a:buNone/>
            </a:pPr>
            <a:r>
              <a:rPr lang="sr-Cyrl-CS" dirty="0"/>
              <a:t>                                                                             </a:t>
            </a:r>
          </a:p>
          <a:p>
            <a:pPr lvl="8">
              <a:buNone/>
            </a:pPr>
            <a:r>
              <a:rPr lang="sr-Cyrl-CS" dirty="0"/>
              <a:t>							</a:t>
            </a:r>
            <a:r>
              <a:rPr lang="en-US" dirty="0"/>
              <a:t>* 100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3581400"/>
            <a:ext cx="6642735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 fontScale="92500"/>
          </a:bodyPr>
          <a:lstStyle/>
          <a:p>
            <a:r>
              <a:rPr lang="ru-RU" dirty="0"/>
              <a:t>Инфлација се мјери кретањем индекса цијена. </a:t>
            </a:r>
          </a:p>
          <a:p>
            <a:pPr>
              <a:buNone/>
            </a:pPr>
            <a:endParaRPr lang="ru-RU" dirty="0"/>
          </a:p>
          <a:p>
            <a:r>
              <a:rPr lang="ru-RU" b="1" dirty="0"/>
              <a:t>Индекс цијена означава пондерисани просјек цијена одређеног броја добара и услуга. </a:t>
            </a:r>
            <a:endParaRPr lang="sr-Latn-BA" b="1" dirty="0"/>
          </a:p>
          <a:p>
            <a:endParaRPr lang="sr-Latn-BA" dirty="0"/>
          </a:p>
          <a:p>
            <a:r>
              <a:rPr lang="ru-RU" dirty="0"/>
              <a:t>коефицијенти који одражавају релативни значај одабраних производа и услуга у укупној потрошњи домаћинстава на домаћој територији.</a:t>
            </a:r>
            <a:endParaRPr lang="sr-Latn-BA" dirty="0"/>
          </a:p>
          <a:p>
            <a:endParaRPr lang="sr-Latn-BA" dirty="0"/>
          </a:p>
          <a:p>
            <a:r>
              <a:rPr lang="ru-RU" dirty="0"/>
              <a:t>Користе се за израчунавање елементарних индекса као пондерисаних прос</a:t>
            </a:r>
            <a:r>
              <a:rPr lang="sr-Latn-BA" dirty="0"/>
              <a:t>j</a:t>
            </a:r>
            <a:r>
              <a:rPr lang="ru-RU" dirty="0"/>
              <a:t>ека. Засновани су на подацима везаним за финалну потрошњу домаћинстава и подацима о броју становника.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r>
              <a:rPr lang="ru-RU" dirty="0"/>
              <a:t>Најважнији индекси цијена су:</a:t>
            </a:r>
          </a:p>
          <a:p>
            <a:pPr lvl="1"/>
            <a:r>
              <a:rPr lang="ru-RU" dirty="0"/>
              <a:t>1. индекс потрошачких цијена (</a:t>
            </a:r>
            <a:r>
              <a:rPr lang="en-US" dirty="0"/>
              <a:t>CPI</a:t>
            </a:r>
            <a:r>
              <a:rPr lang="ru-RU" dirty="0"/>
              <a:t>) - промјена цијена типичне корпе добара,</a:t>
            </a:r>
          </a:p>
          <a:p>
            <a:pPr lvl="1"/>
            <a:r>
              <a:rPr lang="ru-RU" dirty="0"/>
              <a:t>2. индекс цијена произвођача</a:t>
            </a:r>
            <a:r>
              <a:rPr lang="sr-Latn-BA" dirty="0"/>
              <a:t> - </a:t>
            </a:r>
            <a:r>
              <a:rPr lang="ru-RU" dirty="0"/>
              <a:t>индекс цијена на велико,</a:t>
            </a:r>
          </a:p>
          <a:p>
            <a:pPr lvl="1"/>
            <a:r>
              <a:rPr lang="ru-RU" dirty="0"/>
              <a:t>3. дефлатор домаћег производа – однос номиналног и реалног БДП-а.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087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9"/>
            <a:ext cx="8229600" cy="3166872"/>
          </a:xfrm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r>
              <a:rPr lang="sr-Cyrl-CS" dirty="0"/>
              <a:t>Појам и историја инфлације</a:t>
            </a:r>
            <a:endParaRPr lang="en-US" dirty="0"/>
          </a:p>
          <a:p>
            <a:pPr eaLnBrk="1" hangingPunct="1"/>
            <a:r>
              <a:rPr lang="sr-Cyrl-CS" dirty="0"/>
              <a:t>Врсте инфлације</a:t>
            </a:r>
            <a:endParaRPr lang="sr-Latn-ME" dirty="0"/>
          </a:p>
          <a:p>
            <a:pPr eaLnBrk="1" hangingPunct="1"/>
            <a:r>
              <a:rPr lang="sr-Cyrl-CS" dirty="0"/>
              <a:t>Теорије инфлације</a:t>
            </a:r>
          </a:p>
          <a:p>
            <a:pPr eaLnBrk="1" hangingPunct="1"/>
            <a:r>
              <a:rPr lang="sr-Cyrl-CS" dirty="0"/>
              <a:t>Ефекти инфлације</a:t>
            </a:r>
            <a:endParaRPr lang="en-US" dirty="0"/>
          </a:p>
          <a:p>
            <a:pPr eaLnBrk="1" hangingPunct="1">
              <a:buNone/>
            </a:pPr>
            <a:endParaRPr lang="sr-Cyrl-CS" dirty="0"/>
          </a:p>
          <a:p>
            <a:pPr eaLnBrk="1" hangingPunct="1"/>
            <a:endParaRPr lang="en-US" dirty="0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C2332C-3207-4477-84BD-428D70C3AFB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BA" dirty="0"/>
              <a:t>ИНФЛАЦИЈА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Индекс потрошачких цијена је мјера промјене цијена производа и услуга које домаћинства купују да би задовољила своје личне потребе на одређеној економској територији, односно мјера је инфлације у земљи.</a:t>
            </a:r>
          </a:p>
          <a:p>
            <a:endParaRPr lang="ru-RU" dirty="0"/>
          </a:p>
          <a:p>
            <a:r>
              <a:rPr lang="ru-RU" dirty="0"/>
              <a:t>Први корак у прорачуну је да се утврди које су цијене најважније за типичног потрошача – </a:t>
            </a:r>
            <a:r>
              <a:rPr lang="ru-RU" b="1" dirty="0"/>
              <a:t>формирање репрезентативне корпе добара.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Индекс потрошачких цијена</a:t>
            </a: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7688" t="19467" r="22536" b="23290"/>
          <a:stretch/>
        </p:blipFill>
        <p:spPr>
          <a:xfrm>
            <a:off x="1143000" y="152400"/>
            <a:ext cx="7238999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348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9436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Сврха индекса потрошачких цијена је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мјерење промјена у трошковима живота. </a:t>
            </a:r>
          </a:p>
          <a:p>
            <a:endParaRPr lang="ru-RU" dirty="0"/>
          </a:p>
          <a:p>
            <a:r>
              <a:rPr lang="ru-RU" dirty="0"/>
              <a:t>Служи за </a:t>
            </a: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усклађивање плата и дневница </a:t>
            </a:r>
            <a:r>
              <a:rPr lang="ru-RU" dirty="0"/>
              <a:t>у складу са колективним уговорима, као и пензија и социјалних давања. </a:t>
            </a:r>
          </a:p>
          <a:p>
            <a:endParaRPr lang="ru-RU" dirty="0"/>
          </a:p>
          <a:p>
            <a:r>
              <a:rPr lang="ru-RU" dirty="0"/>
              <a:t>Такође се користи за:</a:t>
            </a:r>
          </a:p>
          <a:p>
            <a:pPr lvl="1"/>
            <a:r>
              <a:rPr lang="ru-RU" dirty="0"/>
              <a:t>очување вриједности уговора са индексним клаузулама, </a:t>
            </a:r>
          </a:p>
          <a:p>
            <a:pPr lvl="1"/>
            <a:r>
              <a:rPr lang="ru-RU" dirty="0"/>
              <a:t>омогућава поређење стопе инфлације са другим земљама, </a:t>
            </a:r>
          </a:p>
          <a:p>
            <a:pPr lvl="1"/>
            <a:r>
              <a:rPr lang="ru-RU" dirty="0"/>
              <a:t>поређење кретања цијена унутар земље између појединих региона и </a:t>
            </a:r>
          </a:p>
          <a:p>
            <a:pPr lvl="1"/>
            <a:r>
              <a:rPr lang="ru-RU" dirty="0"/>
              <a:t>за друге сврхе.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 fontScale="92500" lnSpcReduction="20000"/>
          </a:bodyPr>
          <a:lstStyle/>
          <a:p>
            <a:r>
              <a:rPr lang="sr-Cyrl-CS" dirty="0"/>
              <a:t>Или индекс цијена на велико представља индекс бруто финалног производа</a:t>
            </a:r>
            <a:r>
              <a:rPr lang="vi-VN" dirty="0"/>
              <a:t> (gross output index) </a:t>
            </a:r>
            <a:r>
              <a:rPr lang="sr-Cyrl-CS" dirty="0"/>
              <a:t>заснован на </a:t>
            </a:r>
            <a:r>
              <a:rPr lang="vi-VN" dirty="0"/>
              <a:t>„</a:t>
            </a:r>
            <a:r>
              <a:rPr lang="sr-Cyrl-CS" dirty="0"/>
              <a:t>базним цијенама</a:t>
            </a:r>
            <a:r>
              <a:rPr lang="vi-VN" dirty="0"/>
              <a:t>”</a:t>
            </a:r>
            <a:endParaRPr lang="sr-Cyrl-CS" dirty="0"/>
          </a:p>
          <a:p>
            <a:endParaRPr lang="ru-RU" dirty="0"/>
          </a:p>
          <a:p>
            <a:r>
              <a:rPr lang="ru-RU" dirty="0"/>
              <a:t>Индекс цијена произвођача је краткорочни статистички показатељ који </a:t>
            </a:r>
            <a:r>
              <a:rPr lang="ru-RU" b="1" dirty="0"/>
              <a:t>показује динамику кретања цијена домаћих произвођача робе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Основна сврха Индекса цијена произвођача индустријских производа је да служи као индикатор опште инфлације, индикатор макроекономских перформанси, за прилагођавање цијена у дугорочним уговорима.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/>
              <a:t>Индекс произвођачких цијена</a:t>
            </a:r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811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Однос између номиналног и реалног бруто домаћег производа назива се дефлатор БДП-а и израчунава се према сљедећој формули: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sz="2300" dirty="0"/>
              <a:t>БДП дефлатор = (номинални БДП/реални БДП) * 100</a:t>
            </a:r>
          </a:p>
          <a:p>
            <a:pPr algn="ctr">
              <a:buNone/>
            </a:pPr>
            <a:endParaRPr lang="ru-RU" sz="2300" dirty="0"/>
          </a:p>
          <a:p>
            <a:r>
              <a:rPr lang="ru-RU" dirty="0"/>
              <a:t>Укупан </a:t>
            </a:r>
            <a:r>
              <a:rPr lang="ru-RU" sz="2800" dirty="0"/>
              <a:t>БДП</a:t>
            </a:r>
            <a:r>
              <a:rPr lang="ru-RU" dirty="0"/>
              <a:t>, као и </a:t>
            </a:r>
            <a:r>
              <a:rPr lang="ru-RU" sz="2800" dirty="0"/>
              <a:t>БДП </a:t>
            </a:r>
            <a:r>
              <a:rPr lang="ru-RU" dirty="0"/>
              <a:t>по глави становника најчешће се изражавају у номиналном износу, односно у текућим цијенама, док се реалне стопе раста или пада бруто домаћег производа израчунавају примјеном дефлатор БДП-а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2238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Дефлатор  БДП-а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 fontScale="92500"/>
          </a:bodyPr>
          <a:lstStyle/>
          <a:p>
            <a:r>
              <a:rPr lang="ru-RU" dirty="0"/>
              <a:t>Разлика између </a:t>
            </a:r>
            <a:r>
              <a:rPr lang="en-US" dirty="0"/>
              <a:t>CPI</a:t>
            </a:r>
            <a:r>
              <a:rPr lang="ru-RU" dirty="0"/>
              <a:t> и БДП дефлатора је управо у томе што дефлатор БДП одражава цијене свих добара и услуга произведених у једној привреди, док </a:t>
            </a:r>
            <a:r>
              <a:rPr lang="en-US" dirty="0"/>
              <a:t>CPI</a:t>
            </a:r>
            <a:r>
              <a:rPr lang="ru-RU" dirty="0"/>
              <a:t> показује цијене репрезентативне корпе добара и услуга које купују потрошачи. </a:t>
            </a:r>
          </a:p>
          <a:p>
            <a:endParaRPr lang="ru-RU" dirty="0"/>
          </a:p>
          <a:p>
            <a:r>
              <a:rPr lang="ru-RU" dirty="0"/>
              <a:t>Друга значајна разлика је у томе што </a:t>
            </a:r>
            <a:r>
              <a:rPr lang="en-US" dirty="0"/>
              <a:t>CPI</a:t>
            </a:r>
            <a:r>
              <a:rPr lang="ru-RU" dirty="0"/>
              <a:t> користи фиксну корпу роба која се састоји од фиксних артикала за праћење инфлације, док дефлатор БДП користи поређење цијена тренутно произведених производа са цијенама роба и услуга из базног периода.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267200"/>
          </a:xfrm>
        </p:spPr>
        <p:txBody>
          <a:bodyPr>
            <a:normAutofit/>
          </a:bodyPr>
          <a:lstStyle/>
          <a:p>
            <a:pPr lvl="0"/>
            <a:endParaRPr lang="sr-Cyrl-CS" sz="2800"/>
          </a:p>
          <a:p>
            <a:pPr lvl="0"/>
            <a:endParaRPr lang="sr-Cyrl-CS" sz="2800"/>
          </a:p>
          <a:p>
            <a:pPr lvl="0"/>
            <a:r>
              <a:rPr lang="sr-Latn-RS" sz="2800"/>
              <a:t>Основне </a:t>
            </a:r>
            <a:r>
              <a:rPr lang="sr-Latn-RS" sz="2800" dirty="0"/>
              <a:t>карактеристике инфлације:</a:t>
            </a:r>
            <a:endParaRPr lang="en-US" sz="2800" dirty="0"/>
          </a:p>
          <a:p>
            <a:pPr lvl="2"/>
            <a:r>
              <a:rPr lang="sr-Latn-RS" sz="2400" dirty="0"/>
              <a:t>Енормни раст цијена;</a:t>
            </a:r>
            <a:endParaRPr lang="en-US" sz="2400" dirty="0"/>
          </a:p>
          <a:p>
            <a:pPr lvl="2"/>
            <a:r>
              <a:rPr lang="sr-Latn-RS" sz="2400" dirty="0"/>
              <a:t>Поремећени дужничко-повјерилачки односи;</a:t>
            </a:r>
            <a:endParaRPr lang="en-US" sz="2400" dirty="0"/>
          </a:p>
          <a:p>
            <a:pPr lvl="2"/>
            <a:r>
              <a:rPr lang="sr-Latn-RS" sz="2400" dirty="0"/>
              <a:t>Неједнаки раст цијена;</a:t>
            </a:r>
            <a:endParaRPr lang="en-US" sz="2400" dirty="0"/>
          </a:p>
          <a:p>
            <a:pPr lvl="2"/>
            <a:r>
              <a:rPr lang="sr-Latn-RS" sz="2400" dirty="0"/>
              <a:t>Разорена привреда.</a:t>
            </a:r>
            <a:endParaRPr lang="en-US" sz="2400" dirty="0"/>
          </a:p>
          <a:p>
            <a:pPr>
              <a:buNone/>
            </a:pP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ДЕФЛАЦИЈА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4900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sr-Cyrl-BA" sz="4000" dirty="0"/>
              <a:t>ДЕФЛАЦИЈА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534400" cy="3835400"/>
          </a:xfrm>
        </p:spPr>
        <p:txBody>
          <a:bodyPr>
            <a:normAutofit/>
          </a:bodyPr>
          <a:lstStyle/>
          <a:p>
            <a:r>
              <a:rPr lang="sr-Cyrl-BA" sz="2400" dirty="0"/>
              <a:t>Дефлација је економска појава супротна расту цијена и </a:t>
            </a:r>
            <a:r>
              <a:rPr lang="sr-Cyrl-BA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представља опадање општег нивоа цијена. </a:t>
            </a:r>
            <a:endParaRPr lang="sr-Latn-BA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sr-Latn-BA" sz="2400" dirty="0"/>
          </a:p>
          <a:p>
            <a:r>
              <a:rPr lang="sr-Cyrl-BA" sz="2400" dirty="0" smtClean="0"/>
              <a:t>У </a:t>
            </a:r>
            <a:r>
              <a:rPr lang="sr-Cyrl-BA" sz="2400" dirty="0"/>
              <a:t>суштини дефлација треба да означи планирано смањивање новчане масе, односно просјечног нивоа цијена. Овај поступак би водио јачању куповне снаге новчане јединице без прибјегавања дефлацији већих размјера</a:t>
            </a:r>
            <a:r>
              <a:rPr lang="sr-Cyrl-BA" sz="2400" dirty="0" smtClean="0"/>
              <a:t>.</a:t>
            </a:r>
            <a:endParaRPr lang="sr-Cyrl-BA" sz="2400" dirty="0"/>
          </a:p>
        </p:txBody>
      </p:sp>
    </p:spTree>
    <p:extLst>
      <p:ext uri="{BB962C8B-B14F-4D97-AF65-F5344CB8AC3E}">
        <p14:creationId xmlns:p14="http://schemas.microsoft.com/office/powerpoint/2010/main" val="13933043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rmAutofit/>
          </a:bodyPr>
          <a:lstStyle/>
          <a:p>
            <a:r>
              <a:rPr lang="sr-Cyrl-BA" sz="2000" dirty="0"/>
              <a:t>Дефлација може бити изазвана бројним и различитим </a:t>
            </a:r>
            <a:r>
              <a:rPr lang="sr-Cyrl-BA" sz="2000" dirty="0" smtClean="0"/>
              <a:t>узроцима</a:t>
            </a:r>
            <a:endParaRPr lang="sr-Latn-BA" sz="2000" dirty="0" smtClean="0"/>
          </a:p>
          <a:p>
            <a:endParaRPr lang="sr-Latn-BA" sz="2000" dirty="0"/>
          </a:p>
          <a:p>
            <a:r>
              <a:rPr lang="sr-Latn-BA" sz="2000" dirty="0" smtClean="0"/>
              <a:t>E</a:t>
            </a:r>
            <a:r>
              <a:rPr lang="sr-Cyrl-BA" sz="2000" dirty="0" smtClean="0"/>
              <a:t>кономски </a:t>
            </a:r>
            <a:r>
              <a:rPr lang="sr-Cyrl-BA" sz="2000" dirty="0"/>
              <a:t>фактори су монетарни, финансијски и репродукциони: </a:t>
            </a:r>
            <a:endParaRPr lang="sr-Cyrl-BA" sz="2000" dirty="0" smtClean="0"/>
          </a:p>
          <a:p>
            <a:pPr lvl="1"/>
            <a:r>
              <a:rPr lang="sr-Cyrl-BA" sz="1600" dirty="0" smtClean="0"/>
              <a:t>смањење новчане масе у </a:t>
            </a:r>
            <a:r>
              <a:rPr lang="sr-Cyrl-BA" sz="1600" dirty="0"/>
              <a:t>оптицају, </a:t>
            </a:r>
            <a:endParaRPr lang="sr-Cyrl-BA" sz="1600" dirty="0" smtClean="0"/>
          </a:p>
          <a:p>
            <a:pPr lvl="1"/>
            <a:r>
              <a:rPr lang="sr-Cyrl-BA" sz="1600" dirty="0" smtClean="0"/>
              <a:t>успоравање </a:t>
            </a:r>
            <a:r>
              <a:rPr lang="sr-Cyrl-BA" sz="1600" dirty="0"/>
              <a:t>брзине оптицаја новца, </a:t>
            </a:r>
            <a:endParaRPr lang="sr-Cyrl-BA" sz="1600" dirty="0" smtClean="0"/>
          </a:p>
          <a:p>
            <a:pPr lvl="1"/>
            <a:r>
              <a:rPr lang="sr-Cyrl-BA" sz="1600" dirty="0" smtClean="0"/>
              <a:t>смањење </a:t>
            </a:r>
            <a:r>
              <a:rPr lang="sr-Cyrl-BA" sz="1600" dirty="0"/>
              <a:t>кредита привреди и становништву, </a:t>
            </a:r>
            <a:endParaRPr lang="sr-Cyrl-BA" sz="1600" dirty="0" smtClean="0"/>
          </a:p>
          <a:p>
            <a:pPr lvl="1"/>
            <a:r>
              <a:rPr lang="sr-Cyrl-BA" sz="1600" dirty="0" smtClean="0"/>
              <a:t>одлив </a:t>
            </a:r>
            <a:r>
              <a:rPr lang="sr-Cyrl-BA" sz="1600" dirty="0"/>
              <a:t>капитала из земље, </a:t>
            </a:r>
            <a:endParaRPr lang="sr-Cyrl-BA" sz="1600" dirty="0" smtClean="0"/>
          </a:p>
          <a:p>
            <a:pPr lvl="1"/>
            <a:r>
              <a:rPr lang="sr-Cyrl-BA" sz="1600" dirty="0" smtClean="0"/>
              <a:t>повећање </a:t>
            </a:r>
            <a:r>
              <a:rPr lang="sr-Cyrl-BA" sz="1600" dirty="0"/>
              <a:t>пореза, </a:t>
            </a:r>
            <a:endParaRPr lang="sr-Cyrl-BA" sz="1600" dirty="0" smtClean="0"/>
          </a:p>
          <a:p>
            <a:pPr lvl="1"/>
            <a:r>
              <a:rPr lang="sr-Cyrl-BA" sz="1600" dirty="0" smtClean="0"/>
              <a:t>раст </a:t>
            </a:r>
            <a:r>
              <a:rPr lang="sr-Cyrl-BA" sz="1600" dirty="0"/>
              <a:t>увоза у односу на извоз и сл.</a:t>
            </a:r>
          </a:p>
          <a:p>
            <a:pPr lvl="1"/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2577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55000"/>
                <a:satMod val="300000"/>
              </a:schemeClr>
            </a:gs>
            <a:gs pos="91000">
              <a:schemeClr val="bg1">
                <a:tint val="65000"/>
                <a:satMod val="300000"/>
                <a:alpha val="46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circle">
            <a:fillToRect l="65000" b="98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-23812" y="1371599"/>
            <a:ext cx="7415212" cy="5401469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ct val="30000"/>
              </a:spcBef>
              <a:defRPr/>
            </a:pPr>
            <a:r>
              <a:rPr lang="sr-Cyrl-CS" sz="2600" dirty="0">
                <a:solidFill>
                  <a:schemeClr val="bg1"/>
                </a:solidFill>
              </a:rPr>
              <a:t>Лат</a:t>
            </a:r>
            <a:r>
              <a:rPr lang="sr-Latn-CS" sz="2600" dirty="0">
                <a:solidFill>
                  <a:schemeClr val="bg1"/>
                </a:solidFill>
              </a:rPr>
              <a:t>.</a:t>
            </a:r>
            <a:r>
              <a:rPr lang="sr-Latn-CS" sz="2600" b="1" dirty="0">
                <a:solidFill>
                  <a:schemeClr val="bg1"/>
                </a:solidFill>
              </a:rPr>
              <a:t> ‘’infla</a:t>
            </a:r>
            <a:r>
              <a:rPr lang="en-US" sz="2600" b="1" dirty="0">
                <a:solidFill>
                  <a:schemeClr val="bg1"/>
                </a:solidFill>
              </a:rPr>
              <a:t>re</a:t>
            </a:r>
            <a:r>
              <a:rPr lang="sr-Latn-CS" sz="2600" b="1" dirty="0">
                <a:solidFill>
                  <a:schemeClr val="bg1"/>
                </a:solidFill>
              </a:rPr>
              <a:t>’’</a:t>
            </a:r>
            <a:r>
              <a:rPr lang="en-US" sz="2600" b="1" dirty="0">
                <a:solidFill>
                  <a:schemeClr val="bg1"/>
                </a:solidFill>
              </a:rPr>
              <a:t>,</a:t>
            </a:r>
            <a:r>
              <a:rPr lang="sr-Latn-CS" sz="2600" b="1" dirty="0">
                <a:solidFill>
                  <a:schemeClr val="bg1"/>
                </a:solidFill>
              </a:rPr>
              <a:t>‘’inflatio’’</a:t>
            </a:r>
            <a:r>
              <a:rPr lang="sr-Latn-CS" sz="2600" dirty="0">
                <a:solidFill>
                  <a:schemeClr val="bg1"/>
                </a:solidFill>
              </a:rPr>
              <a:t> =</a:t>
            </a:r>
            <a:r>
              <a:rPr lang="sr-Cyrl-CS" sz="2600" dirty="0">
                <a:solidFill>
                  <a:schemeClr val="bg1"/>
                </a:solidFill>
              </a:rPr>
              <a:t> надувавање</a:t>
            </a:r>
          </a:p>
          <a:p>
            <a:pPr algn="just">
              <a:spcBef>
                <a:spcPct val="30000"/>
              </a:spcBef>
              <a:defRPr/>
            </a:pPr>
            <a:endParaRPr lang="sr-Cyrl-CS" sz="2600" b="1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  <a:defRPr/>
            </a:pPr>
            <a:r>
              <a:rPr lang="sr-Cyrl-BA" sz="2600" b="1" dirty="0">
                <a:solidFill>
                  <a:schemeClr val="bg1"/>
                </a:solidFill>
              </a:rPr>
              <a:t>Инфлација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је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једна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од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најважнијих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економских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појава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endParaRPr lang="sr-Cyrl-BA" sz="2600" b="1" dirty="0" smtClean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  <a:defRPr/>
            </a:pPr>
            <a:endParaRPr lang="sr-Cyrl-BA" sz="2600" b="1" dirty="0" smtClean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  <a:defRPr/>
            </a:pPr>
            <a:r>
              <a:rPr lang="sr-Cyrl-BA" sz="2600" b="1" dirty="0" smtClean="0">
                <a:solidFill>
                  <a:schemeClr val="bg1"/>
                </a:solidFill>
              </a:rPr>
              <a:t>Представља </a:t>
            </a:r>
            <a:r>
              <a:rPr lang="sr-Cyrl-BA" sz="2600" b="1" dirty="0" smtClean="0">
                <a:solidFill>
                  <a:srgbClr val="FF0000"/>
                </a:solidFill>
              </a:rPr>
              <a:t>стопу</a:t>
            </a:r>
            <a:r>
              <a:rPr lang="vi-VN" sz="2600" b="1" dirty="0" smtClean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по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којој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су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се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цијене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производа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и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услуга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повећале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у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одређеном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временском</a:t>
            </a:r>
            <a:r>
              <a:rPr lang="vi-VN" sz="2600" b="1" dirty="0">
                <a:solidFill>
                  <a:srgbClr val="FF0000"/>
                </a:solidFill>
              </a:rPr>
              <a:t> </a:t>
            </a:r>
            <a:r>
              <a:rPr lang="sr-Cyrl-BA" sz="2600" b="1" dirty="0">
                <a:solidFill>
                  <a:srgbClr val="FF0000"/>
                </a:solidFill>
              </a:rPr>
              <a:t>раздобљу</a:t>
            </a:r>
            <a:r>
              <a:rPr lang="vi-VN" sz="2600" b="1" dirty="0">
                <a:solidFill>
                  <a:srgbClr val="FF0000"/>
                </a:solidFill>
              </a:rPr>
              <a:t>. </a:t>
            </a:r>
            <a:endParaRPr lang="sr-Cyrl-BA" sz="2600" b="1" dirty="0">
              <a:solidFill>
                <a:srgbClr val="FF0000"/>
              </a:solidFill>
            </a:endParaRPr>
          </a:p>
          <a:p>
            <a:pPr marL="109728" indent="0">
              <a:spcBef>
                <a:spcPct val="30000"/>
              </a:spcBef>
              <a:buNone/>
              <a:defRPr/>
            </a:pPr>
            <a:endParaRPr lang="sr-Cyrl-BA" sz="2600" b="1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  <a:defRPr/>
            </a:pPr>
            <a:r>
              <a:rPr lang="sr-Cyrl-BA" sz="2600" b="1" dirty="0">
                <a:solidFill>
                  <a:schemeClr val="bg1"/>
                </a:solidFill>
              </a:rPr>
              <a:t>Због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такве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појаве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се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смањује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куповна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моћ</a:t>
            </a:r>
            <a:r>
              <a:rPr lang="vi-VN" sz="2600" b="1" dirty="0">
                <a:solidFill>
                  <a:schemeClr val="bg1"/>
                </a:solidFill>
              </a:rPr>
              <a:t> </a:t>
            </a:r>
            <a:r>
              <a:rPr lang="sr-Cyrl-BA" sz="2600" b="1" dirty="0">
                <a:solidFill>
                  <a:schemeClr val="bg1"/>
                </a:solidFill>
              </a:rPr>
              <a:t>становништва</a:t>
            </a:r>
          </a:p>
          <a:p>
            <a:pPr>
              <a:spcBef>
                <a:spcPct val="30000"/>
              </a:spcBef>
              <a:defRPr/>
            </a:pPr>
            <a:endParaRPr lang="sr-Cyrl-BA" sz="2600" b="1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  <a:defRPr/>
            </a:pPr>
            <a:r>
              <a:rPr lang="sr-Cyrl-BA" sz="2600" b="1" dirty="0">
                <a:solidFill>
                  <a:schemeClr val="bg1"/>
                </a:solidFill>
              </a:rPr>
              <a:t>Она је уједно показатељ стања </a:t>
            </a:r>
            <a:r>
              <a:rPr lang="en-US" sz="2600" b="1" dirty="0">
                <a:solidFill>
                  <a:schemeClr val="bg1"/>
                </a:solidFill>
              </a:rPr>
              <a:t>j</a:t>
            </a:r>
            <a:r>
              <a:rPr lang="sr-Cyrl-BA" sz="2600" b="1" dirty="0">
                <a:solidFill>
                  <a:schemeClr val="bg1"/>
                </a:solidFill>
              </a:rPr>
              <a:t>едног привредног система</a:t>
            </a:r>
            <a:endParaRPr lang="sr-Cyrl-CS" sz="2600" b="1" dirty="0">
              <a:solidFill>
                <a:schemeClr val="bg1"/>
              </a:solidFill>
            </a:endParaRPr>
          </a:p>
          <a:p>
            <a:pPr marL="274320" indent="-274320" algn="just" eaLnBrk="1" fontAlgn="auto" hangingPunct="1">
              <a:spcBef>
                <a:spcPct val="30000"/>
              </a:spcBef>
              <a:spcAft>
                <a:spcPts val="0"/>
              </a:spcAft>
              <a:buNone/>
              <a:defRPr/>
            </a:pPr>
            <a:endParaRPr lang="sr-Cyrl-CS" sz="2600" dirty="0"/>
          </a:p>
        </p:txBody>
      </p:sp>
      <p:pic>
        <p:nvPicPr>
          <p:cNvPr id="9222" name="Picture 7" descr="C:\Users\Branka\Desktop\Branka\MJF Branka\prezentacije\skolska 2012-2013\slike za pozadinu\inflation_causes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010400" y="2057399"/>
            <a:ext cx="2133600" cy="1580445"/>
          </a:xfrm>
          <a:noFill/>
        </p:spPr>
      </p:pic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B606EF-5C7F-491E-8F1D-1D914D9D66F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dirty="0">
                <a:solidFill>
                  <a:schemeClr val="bg1"/>
                </a:solidFill>
              </a:rPr>
              <a:t>П</a:t>
            </a:r>
            <a:r>
              <a:rPr lang="sr-Cyrl-BA" dirty="0">
                <a:solidFill>
                  <a:schemeClr val="bg1"/>
                </a:solidFill>
              </a:rPr>
              <a:t>ОЈАМ ИНФЛАЦИЈЕ</a:t>
            </a:r>
            <a:endParaRPr lang="hr-H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05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191000"/>
          </a:xfrm>
        </p:spPr>
        <p:txBody>
          <a:bodyPr>
            <a:normAutofit/>
          </a:bodyPr>
          <a:lstStyle/>
          <a:p>
            <a:r>
              <a:rPr lang="sr-Cyrl-BA" sz="2000" b="1" dirty="0"/>
              <a:t>Мајснерова дефиниција дефлације</a:t>
            </a:r>
            <a:r>
              <a:rPr lang="sr-Cyrl-BA" sz="2000" b="1" dirty="0" smtClean="0"/>
              <a:t>:</a:t>
            </a:r>
          </a:p>
          <a:p>
            <a:pPr marL="109728" indent="0">
              <a:buNone/>
            </a:pPr>
            <a:r>
              <a:rPr lang="sr-Cyrl-BA" sz="2000" dirty="0"/>
              <a:t/>
            </a:r>
            <a:br>
              <a:rPr lang="sr-Cyrl-BA" sz="2000" dirty="0"/>
            </a:br>
            <a:r>
              <a:rPr lang="sr-Cyrl-BA" sz="2000" dirty="0"/>
              <a:t>„Дефлација је по правилу смањивање новчаног оптицаја које има за посљедицу пад општег нивоа цијена. Општи ниво цијена у некој привреди ће падати ако се при непромијењеном трговинском волумену смањи количина новца у оптицају</a:t>
            </a:r>
            <a:r>
              <a:rPr lang="sr-Cyrl-BA" sz="2000" dirty="0" smtClean="0"/>
              <a:t>.</a:t>
            </a:r>
            <a:r>
              <a:rPr lang="sr-Cyrl-BA" sz="2000" dirty="0"/>
              <a:t> “</a:t>
            </a:r>
            <a:endParaRPr lang="en-US" sz="2000" dirty="0"/>
          </a:p>
          <a:p>
            <a:pPr marL="109728" indent="0">
              <a:buNone/>
            </a:pPr>
            <a:r>
              <a:rPr lang="sr-Cyrl-BA" sz="2000" dirty="0" smtClean="0"/>
              <a:t> </a:t>
            </a:r>
          </a:p>
          <a:p>
            <a:endParaRPr lang="sr-Cyrl-BA" sz="2000" dirty="0"/>
          </a:p>
          <a:p>
            <a:r>
              <a:rPr lang="sr-Cyrl-BA" sz="2000" dirty="0" smtClean="0"/>
              <a:t>Та </a:t>
            </a:r>
            <a:r>
              <a:rPr lang="sr-Cyrl-BA" sz="2000" dirty="0"/>
              <a:t>врста дефлације је дефлација у правом или ужем смислу ријечи</a:t>
            </a:r>
            <a:r>
              <a:rPr lang="sr-Cyrl-BA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0395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6781800" cy="838200"/>
          </a:xfrm>
        </p:spPr>
        <p:txBody>
          <a:bodyPr/>
          <a:lstStyle/>
          <a:p>
            <a:r>
              <a:rPr lang="sr-Cyrl-BA" dirty="0"/>
              <a:t>ЕФЕКТИ ДЕФЛАЦИЈЕ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686800" cy="4648200"/>
          </a:xfrm>
        </p:spPr>
        <p:txBody>
          <a:bodyPr>
            <a:normAutofit/>
          </a:bodyPr>
          <a:lstStyle/>
          <a:p>
            <a:r>
              <a:rPr lang="sr-Cyrl-BA" sz="2000" dirty="0"/>
              <a:t>Посљедице (ефекти) дефлације су супротне посљедицама (ефектима) инфлације – ствара опрез и оклијевање када је у питању инвестирање, повећава незапосленост и пад стопе раста. </a:t>
            </a:r>
            <a:endParaRPr lang="sr-Cyrl-BA" sz="2000" dirty="0" smtClean="0"/>
          </a:p>
          <a:p>
            <a:endParaRPr lang="sr-Cyrl-BA" sz="2000" dirty="0"/>
          </a:p>
          <a:p>
            <a:r>
              <a:rPr lang="sr-Cyrl-BA" sz="2000" dirty="0" smtClean="0"/>
              <a:t>Посљедице </a:t>
            </a:r>
            <a:r>
              <a:rPr lang="sr-Cyrl-BA" sz="2000" dirty="0"/>
              <a:t>дефлације су често теже и опасније од </a:t>
            </a:r>
            <a:r>
              <a:rPr lang="sr-Cyrl-BA" sz="2000" dirty="0" smtClean="0"/>
              <a:t>инфлације:</a:t>
            </a:r>
          </a:p>
          <a:p>
            <a:pPr lvl="1"/>
            <a:r>
              <a:rPr lang="sr-Cyrl-BA" sz="1800" dirty="0" smtClean="0"/>
              <a:t>сужавањем </a:t>
            </a:r>
            <a:r>
              <a:rPr lang="sr-Cyrl-BA" sz="1800" dirty="0"/>
              <a:t>новчаног и кредитног волумена – уз једнаку производњу </a:t>
            </a:r>
            <a:r>
              <a:rPr lang="sr-Cyrl-BA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смањује се тражња свих добара на тржишту и цијене падају</a:t>
            </a:r>
            <a:r>
              <a:rPr lang="sr-Cyrl-BA" sz="1800" dirty="0"/>
              <a:t>; </a:t>
            </a:r>
            <a:endParaRPr lang="sr-Cyrl-BA" sz="1800" dirty="0" smtClean="0"/>
          </a:p>
          <a:p>
            <a:pPr lvl="1"/>
            <a:r>
              <a:rPr lang="sr-Cyrl-BA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новац </a:t>
            </a:r>
            <a:r>
              <a:rPr lang="sr-Cyrl-BA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поскупљује </a:t>
            </a:r>
            <a:r>
              <a:rPr lang="sr-Cyrl-BA" sz="1800" dirty="0"/>
              <a:t>и каматна стопа расте; </a:t>
            </a:r>
            <a:endParaRPr lang="sr-Cyrl-BA" sz="1800" dirty="0" smtClean="0"/>
          </a:p>
          <a:p>
            <a:pPr lvl="1"/>
            <a:r>
              <a:rPr lang="sr-Cyrl-BA" sz="1800" dirty="0" smtClean="0"/>
              <a:t>како </a:t>
            </a:r>
            <a:r>
              <a:rPr lang="sr-Cyrl-BA" sz="1800" dirty="0"/>
              <a:t>се цијене снижавају опадањем тражње, рентабилност опада, </a:t>
            </a:r>
            <a:r>
              <a:rPr lang="sr-Cyrl-BA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производња се редукује или потпуно прекида</a:t>
            </a:r>
            <a:r>
              <a:rPr lang="sr-Cyrl-BA" sz="1800" dirty="0"/>
              <a:t>;</a:t>
            </a:r>
            <a:endParaRPr lang="en-US" sz="18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81748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4419600"/>
          </a:xfrm>
        </p:spPr>
        <p:txBody>
          <a:bodyPr>
            <a:normAutofit/>
          </a:bodyPr>
          <a:lstStyle/>
          <a:p>
            <a:pPr lvl="1"/>
            <a:r>
              <a:rPr lang="sr-Cyrl-BA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пораст </a:t>
            </a:r>
            <a:r>
              <a:rPr lang="sr-Cyrl-BA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незапослености </a:t>
            </a:r>
            <a:r>
              <a:rPr lang="sr-Cyrl-BA" sz="1800" dirty="0"/>
              <a:t>к</a:t>
            </a:r>
            <a:r>
              <a:rPr lang="sr-Latn-BA" sz="1800" dirty="0" smtClean="0"/>
              <a:t>oj</a:t>
            </a:r>
            <a:r>
              <a:rPr lang="sr-Cyrl-BA" sz="1800" dirty="0" smtClean="0"/>
              <a:t>и</a:t>
            </a:r>
            <a:r>
              <a:rPr lang="sr-Latn-BA" sz="1800" dirty="0" smtClean="0"/>
              <a:t> </a:t>
            </a:r>
            <a:r>
              <a:rPr lang="sr-Cyrl-BA" sz="1800" dirty="0" smtClean="0"/>
              <a:t>даље </a:t>
            </a:r>
            <a:r>
              <a:rPr lang="sr-Cyrl-BA" sz="1800" dirty="0"/>
              <a:t>смањује тражњу; </a:t>
            </a:r>
            <a:endParaRPr lang="sr-Cyrl-BA" sz="1800" dirty="0" smtClean="0"/>
          </a:p>
          <a:p>
            <a:pPr lvl="1"/>
            <a:r>
              <a:rPr lang="sr-Cyrl-BA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успорава </a:t>
            </a:r>
            <a:r>
              <a:rPr lang="sr-Cyrl-BA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се брзина новчаног оптицаја </a:t>
            </a:r>
            <a:r>
              <a:rPr lang="sr-Cyrl-BA" sz="1800" dirty="0"/>
              <a:t>(новац је све „вриједнији“), па се становништво уздржава од куповине у очекивању даљег пада цијена; </a:t>
            </a:r>
            <a:endParaRPr lang="sr-Cyrl-BA" sz="1800" dirty="0" smtClean="0"/>
          </a:p>
          <a:p>
            <a:pPr lvl="1"/>
            <a:r>
              <a:rPr lang="sr-Cyrl-BA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дугови </a:t>
            </a:r>
            <a:r>
              <a:rPr lang="sr-Cyrl-BA" sz="1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и обавезе државе се реално повећавају</a:t>
            </a:r>
            <a:r>
              <a:rPr lang="sr-Cyrl-BA" sz="1800" dirty="0"/>
              <a:t>, иако номинално остају непромијењени. </a:t>
            </a:r>
            <a:endParaRPr lang="sr-Cyrl-BA" sz="1800" dirty="0" smtClean="0"/>
          </a:p>
          <a:p>
            <a:pPr lvl="1"/>
            <a:endParaRPr lang="sr-Cyrl-BA" sz="2000" dirty="0"/>
          </a:p>
          <a:p>
            <a:pPr lvl="1"/>
            <a:endParaRPr lang="sr-Cyrl-BA" sz="2000" dirty="0" smtClean="0"/>
          </a:p>
          <a:p>
            <a:pPr marL="393192" lvl="1" indent="0">
              <a:buNone/>
            </a:pPr>
            <a:r>
              <a:rPr lang="sr-Cyrl-BA" sz="2000" dirty="0" smtClean="0"/>
              <a:t>Ланчана </a:t>
            </a:r>
            <a:r>
              <a:rPr lang="sr-Cyrl-BA" sz="2000" dirty="0"/>
              <a:t>реакција погађа истовремено произвођаче, потрошаче и банке који су на одређени начин истовремено дужници и повјериоци.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92836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4038600"/>
          </a:xfrm>
        </p:spPr>
        <p:txBody>
          <a:bodyPr>
            <a:normAutofit/>
          </a:bodyPr>
          <a:lstStyle/>
          <a:p>
            <a:r>
              <a:rPr lang="ru-RU" sz="2000" b="1" dirty="0"/>
              <a:t>АНТИДЕФЛАЦИОНЕ </a:t>
            </a:r>
            <a:r>
              <a:rPr lang="ru-RU" sz="2000" b="1" dirty="0" smtClean="0"/>
              <a:t>ПОЛИТИКЕ</a:t>
            </a:r>
          </a:p>
          <a:p>
            <a:endParaRPr lang="ru-RU" sz="2000" b="1" dirty="0"/>
          </a:p>
          <a:p>
            <a:pPr marL="109728" indent="0">
              <a:buNone/>
            </a:pPr>
            <a:r>
              <a:rPr lang="ru-RU" sz="2000" dirty="0" smtClean="0"/>
              <a:t>Антидефлационе</a:t>
            </a:r>
            <a:r>
              <a:rPr lang="sr-Latn-BA" sz="2000" dirty="0" smtClean="0"/>
              <a:t> </a:t>
            </a:r>
            <a:r>
              <a:rPr lang="ru-RU" sz="2000" b="1" dirty="0"/>
              <a:t>мјере</a:t>
            </a:r>
            <a:r>
              <a:rPr lang="ru-RU" sz="2000" dirty="0" smtClean="0"/>
              <a:t> </a:t>
            </a:r>
            <a:r>
              <a:rPr lang="ru-RU" sz="2000" dirty="0"/>
              <a:t>су:</a:t>
            </a:r>
          </a:p>
          <a:p>
            <a:r>
              <a:rPr lang="ru-RU" sz="2000" b="1" dirty="0"/>
              <a:t>Монетарне:</a:t>
            </a:r>
            <a:r>
              <a:rPr lang="ru-RU" sz="2000" dirty="0"/>
              <a:t> повећање кредита становништву, смањење есконтне и каматних стопа и др.</a:t>
            </a:r>
          </a:p>
          <a:p>
            <a:r>
              <a:rPr lang="ru-RU" sz="2000" b="1" dirty="0" smtClean="0"/>
              <a:t>Фи</a:t>
            </a:r>
            <a:r>
              <a:rPr lang="sr-Cyrl-BA" sz="2000" b="1" dirty="0" smtClean="0"/>
              <a:t>скалне</a:t>
            </a:r>
            <a:r>
              <a:rPr lang="ru-RU" sz="2000" b="1" dirty="0" smtClean="0"/>
              <a:t>:</a:t>
            </a:r>
            <a:r>
              <a:rPr lang="ru-RU" sz="2000" dirty="0" smtClean="0"/>
              <a:t> </a:t>
            </a:r>
            <a:r>
              <a:rPr lang="ru-RU" sz="2000" dirty="0"/>
              <a:t>повећање јавних расхода, смањење пореза и др.</a:t>
            </a:r>
          </a:p>
          <a:p>
            <a:r>
              <a:rPr lang="ru-RU" sz="2000" b="1" dirty="0"/>
              <a:t>Спољнотрговинске:</a:t>
            </a:r>
            <a:r>
              <a:rPr lang="ru-RU" sz="2000" dirty="0"/>
              <a:t> либерализација спољне трговине.</a:t>
            </a:r>
          </a:p>
          <a:p>
            <a:r>
              <a:rPr lang="ru-RU" sz="2000" b="1" dirty="0"/>
              <a:t>Девизне:</a:t>
            </a:r>
            <a:r>
              <a:rPr lang="ru-RU" sz="2000" dirty="0"/>
              <a:t> укидање девизних ограничења, отплата дуга иностранству.</a:t>
            </a:r>
          </a:p>
          <a:p>
            <a:r>
              <a:rPr lang="ru-RU" sz="2000" b="1" dirty="0"/>
              <a:t>Структурне, планске и друге мјере.</a:t>
            </a:r>
            <a:endParaRPr lang="ru-RU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384634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CS" dirty="0"/>
          </a:p>
          <a:p>
            <a:endParaRPr lang="sr-Cyrl-CS" dirty="0"/>
          </a:p>
          <a:p>
            <a:endParaRPr lang="sr-Cyrl-CS" dirty="0"/>
          </a:p>
          <a:p>
            <a:endParaRPr lang="sr-Cyrl-CS" dirty="0"/>
          </a:p>
          <a:p>
            <a:endParaRPr lang="sr-Cyrl-CS" dirty="0"/>
          </a:p>
          <a:p>
            <a:pPr algn="r"/>
            <a:r>
              <a:rPr lang="sr-Cyrl-BA" dirty="0" smtClean="0"/>
              <a:t>Хвала на пажњи</a:t>
            </a:r>
            <a:r>
              <a:rPr lang="sr-Latn-BA" dirty="0" smtClean="0"/>
              <a:t>!</a:t>
            </a:r>
            <a:endParaRPr lang="sr-Cyrl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04800" y="1481328"/>
            <a:ext cx="8382000" cy="4843272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hr-HR" sz="2600" dirty="0"/>
              <a:t>Историја инфлације почиње са Септимијем </a:t>
            </a:r>
            <a:r>
              <a:rPr lang="hr-HR" sz="2600" b="1" dirty="0"/>
              <a:t>Севером</a:t>
            </a:r>
            <a:r>
              <a:rPr lang="hr-HR" sz="2600" dirty="0"/>
              <a:t>, римским </a:t>
            </a:r>
            <a:r>
              <a:rPr lang="ru-RU" sz="2600" dirty="0"/>
              <a:t>царом који је владао од 193. до 211. н.е.</a:t>
            </a:r>
            <a:endParaRPr lang="sr-Cyrl-BA" sz="2600" dirty="0"/>
          </a:p>
          <a:p>
            <a:pPr lvl="2"/>
            <a:r>
              <a:rPr lang="ru-RU" dirty="0"/>
              <a:t>извори тврде да је под Севером сребрна чистоћа денарија пала са ~ 78.5 % на ~ 54 % (односно да је смањење приближно 30–35 постотних поена)</a:t>
            </a:r>
          </a:p>
          <a:p>
            <a:pPr lvl="2"/>
            <a:r>
              <a:rPr lang="ru-RU" dirty="0"/>
              <a:t>његова владавина подразумијевала је јако повећање војничке плате и издавање већих количина кованица  што је повећало инфлационе притиске. </a:t>
            </a:r>
            <a:endParaRPr lang="sr-Latn-ME" dirty="0"/>
          </a:p>
          <a:p>
            <a:pPr algn="just" eaLnBrk="1" hangingPunct="1">
              <a:spcBef>
                <a:spcPct val="60000"/>
              </a:spcBef>
            </a:pPr>
            <a:r>
              <a:rPr lang="en-US" b="1" dirty="0" err="1"/>
              <a:t>Римск</a:t>
            </a:r>
            <a:r>
              <a:rPr lang="sr-Cyrl-CS" b="1" dirty="0"/>
              <a:t>о</a:t>
            </a:r>
            <a:r>
              <a:rPr lang="en-US" b="1" dirty="0"/>
              <a:t> </a:t>
            </a:r>
            <a:r>
              <a:rPr lang="sr-Cyrl-CS" b="1" dirty="0"/>
              <a:t>царство</a:t>
            </a:r>
            <a:r>
              <a:rPr lang="en-US" dirty="0"/>
              <a:t> </a:t>
            </a:r>
            <a:r>
              <a:rPr lang="sr-Cyrl-BA" dirty="0"/>
              <a:t>– </a:t>
            </a:r>
            <a:r>
              <a:rPr lang="en-US" dirty="0" err="1"/>
              <a:t>инфлација</a:t>
            </a:r>
            <a:r>
              <a:rPr lang="sr-Cyrl-BA" dirty="0"/>
              <a:t> </a:t>
            </a:r>
            <a:r>
              <a:rPr lang="en-US" dirty="0" err="1"/>
              <a:t>резултат</a:t>
            </a:r>
            <a:r>
              <a:rPr lang="en-US" dirty="0"/>
              <a:t> </a:t>
            </a:r>
            <a:r>
              <a:rPr lang="en-US" dirty="0" err="1"/>
              <a:t>освајања</a:t>
            </a:r>
            <a:r>
              <a:rPr lang="en-US" dirty="0"/>
              <a:t> </a:t>
            </a:r>
            <a:r>
              <a:rPr lang="en-US" dirty="0" err="1"/>
              <a:t>територија</a:t>
            </a:r>
            <a:r>
              <a:rPr lang="en-US" dirty="0"/>
              <a:t> и </a:t>
            </a:r>
            <a:r>
              <a:rPr lang="en-US" dirty="0" err="1"/>
              <a:t>великих</a:t>
            </a:r>
            <a:r>
              <a:rPr lang="en-US" dirty="0"/>
              <a:t> </a:t>
            </a:r>
            <a:r>
              <a:rPr lang="en-US" dirty="0" err="1"/>
              <a:t>пљачки</a:t>
            </a:r>
            <a:r>
              <a:rPr lang="en-US" dirty="0"/>
              <a:t> </a:t>
            </a:r>
            <a:r>
              <a:rPr lang="en-US" dirty="0" err="1"/>
              <a:t>племенитих</a:t>
            </a:r>
            <a:r>
              <a:rPr lang="en-US" dirty="0"/>
              <a:t> </a:t>
            </a:r>
            <a:r>
              <a:rPr lang="en-US" dirty="0" err="1"/>
              <a:t>метала</a:t>
            </a:r>
            <a:endParaRPr lang="en-US" dirty="0"/>
          </a:p>
          <a:p>
            <a:pPr algn="just" eaLnBrk="1" hangingPunct="1">
              <a:spcBef>
                <a:spcPct val="60000"/>
              </a:spcBef>
              <a:buNone/>
            </a:pPr>
            <a:endParaRPr lang="sr-Cyrl-CS" dirty="0"/>
          </a:p>
          <a:p>
            <a:pPr algn="just" eaLnBrk="1" hangingPunct="1">
              <a:spcBef>
                <a:spcPct val="30000"/>
              </a:spcBef>
            </a:pPr>
            <a:r>
              <a:rPr lang="sr-Cyrl-CS" b="1" dirty="0"/>
              <a:t>Период употребе металног новца</a:t>
            </a:r>
            <a:r>
              <a:rPr lang="sr-Cyrl-CS" dirty="0"/>
              <a:t> – с</a:t>
            </a:r>
            <a:r>
              <a:rPr lang="sr-Cyrl-BA" dirty="0"/>
              <a:t>мањ</a:t>
            </a:r>
            <a:r>
              <a:rPr lang="sr-Cyrl-CS" dirty="0"/>
              <a:t>ење</a:t>
            </a:r>
            <a:r>
              <a:rPr lang="sr-Cyrl-BA" dirty="0"/>
              <a:t> </a:t>
            </a:r>
            <a:r>
              <a:rPr lang="sr-Cyrl-CS" dirty="0"/>
              <a:t> </a:t>
            </a:r>
            <a:r>
              <a:rPr lang="sr-Cyrl-BA" dirty="0"/>
              <a:t>садржај</a:t>
            </a:r>
            <a:r>
              <a:rPr lang="sr-Cyrl-CS" dirty="0"/>
              <a:t>а</a:t>
            </a:r>
            <a:r>
              <a:rPr lang="sr-Cyrl-BA" dirty="0"/>
              <a:t> племенит</a:t>
            </a:r>
            <a:r>
              <a:rPr lang="sr-Cyrl-CS" dirty="0"/>
              <a:t>их</a:t>
            </a:r>
            <a:r>
              <a:rPr lang="sr-Cyrl-BA" dirty="0"/>
              <a:t> метала </a:t>
            </a:r>
            <a:r>
              <a:rPr lang="sr-Cyrl-CS" dirty="0"/>
              <a:t>у новцу (тзв. к</a:t>
            </a:r>
            <a:r>
              <a:rPr lang="en-US" dirty="0" err="1"/>
              <a:t>варење</a:t>
            </a:r>
            <a:r>
              <a:rPr lang="en-US" dirty="0"/>
              <a:t> </a:t>
            </a:r>
            <a:r>
              <a:rPr lang="en-US" dirty="0" err="1"/>
              <a:t>новца</a:t>
            </a:r>
            <a:r>
              <a:rPr lang="sr-Cyrl-CS" dirty="0"/>
              <a:t>)</a:t>
            </a:r>
            <a:endParaRPr lang="en-US" dirty="0"/>
          </a:p>
          <a:p>
            <a:pPr algn="just" eaLnBrk="1" hangingPunct="1">
              <a:spcBef>
                <a:spcPct val="30000"/>
              </a:spcBef>
            </a:pPr>
            <a:endParaRPr lang="en-US" dirty="0"/>
          </a:p>
          <a:p>
            <a:pPr algn="just" eaLnBrk="1" hangingPunct="1">
              <a:spcBef>
                <a:spcPct val="30000"/>
              </a:spcBef>
            </a:pPr>
            <a:endParaRPr lang="en-US" dirty="0"/>
          </a:p>
          <a:p>
            <a:pPr algn="just" eaLnBrk="1" hangingPunct="1">
              <a:spcBef>
                <a:spcPct val="30000"/>
              </a:spcBef>
              <a:buNone/>
            </a:pPr>
            <a:endParaRPr lang="sr-Cyrl-CS" dirty="0"/>
          </a:p>
          <a:p>
            <a:pPr eaLnBrk="1" hangingPunct="1"/>
            <a:endParaRPr lang="en-US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9647112-0C0F-4C19-B692-590F8B7E48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916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BA"/>
              <a:t>Историја инфлације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576313"/>
              </p:ext>
            </p:extLst>
          </p:nvPr>
        </p:nvGraphicFramePr>
        <p:xfrm>
          <a:off x="76200" y="76202"/>
          <a:ext cx="8915400" cy="67294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716399234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607155900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951649202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344747725"/>
                    </a:ext>
                  </a:extLst>
                </a:gridCol>
              </a:tblGrid>
              <a:tr h="4085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Цар</a:t>
                      </a:r>
                      <a:r>
                        <a:rPr lang="en-US" sz="1200" dirty="0">
                          <a:effectLst/>
                        </a:rPr>
                        <a:t> / </a:t>
                      </a:r>
                      <a:r>
                        <a:rPr lang="en-US" sz="1200" dirty="0" err="1">
                          <a:effectLst/>
                        </a:rPr>
                        <a:t>Владавина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Године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Сребрни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садржај</a:t>
                      </a:r>
                      <a:r>
                        <a:rPr lang="en-US" sz="1200" dirty="0">
                          <a:effectLst/>
                        </a:rPr>
                        <a:t> у </a:t>
                      </a:r>
                      <a:r>
                        <a:rPr lang="en-US" sz="1200" dirty="0" err="1">
                          <a:effectLst/>
                        </a:rPr>
                        <a:t>денарију</a:t>
                      </a:r>
                      <a:r>
                        <a:rPr lang="en-US" sz="1200" dirty="0">
                          <a:effectLst/>
                        </a:rPr>
                        <a:t> (%)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Главне мере / последице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533691"/>
                  </a:ext>
                </a:extLst>
              </a:tr>
              <a:tr h="3755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Тиберије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 – 37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~98 %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Одржава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стабилност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монете</a:t>
                      </a:r>
                      <a:r>
                        <a:rPr lang="en-US" sz="1100" dirty="0">
                          <a:effectLst/>
                        </a:rPr>
                        <a:t> и </a:t>
                      </a:r>
                      <a:r>
                        <a:rPr lang="en-US" sz="1100" dirty="0" err="1">
                          <a:effectLst/>
                        </a:rPr>
                        <a:t>буџета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112304"/>
                  </a:ext>
                </a:extLst>
              </a:tr>
              <a:tr h="730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Нерон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54 – 68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~90 % → 85 %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Прва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озбиљна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девасација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–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снижава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садржај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сребра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ради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финансирања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двора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и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градње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049874"/>
                  </a:ext>
                </a:extLst>
              </a:tr>
              <a:tr h="3755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Трајан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98 – 117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~85 %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Велики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војни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трошкови</a:t>
                      </a:r>
                      <a:r>
                        <a:rPr lang="en-US" sz="1100" dirty="0">
                          <a:effectLst/>
                        </a:rPr>
                        <a:t> – </a:t>
                      </a:r>
                      <a:r>
                        <a:rPr lang="en-US" sz="1100" dirty="0" err="1">
                          <a:effectLst/>
                        </a:rPr>
                        <a:t>ум</a:t>
                      </a:r>
                      <a:r>
                        <a:rPr lang="sr-Cyrl-BA" sz="1100" dirty="0">
                          <a:effectLst/>
                        </a:rPr>
                        <a:t>ј</a:t>
                      </a:r>
                      <a:r>
                        <a:rPr lang="en-US" sz="1100" dirty="0" err="1">
                          <a:effectLst/>
                        </a:rPr>
                        <a:t>ерена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девасација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989523"/>
                  </a:ext>
                </a:extLst>
              </a:tr>
              <a:tr h="5569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Хадријан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117 – 138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~75 – 78 %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Одржава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релативну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стабилност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,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али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пада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квалитет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сребра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9023470"/>
                  </a:ext>
                </a:extLst>
              </a:tr>
              <a:tr h="3755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Марко Аурелије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161 – 180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~75 %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Ратови</a:t>
                      </a:r>
                      <a:r>
                        <a:rPr lang="en-US" sz="1100" dirty="0">
                          <a:effectLst/>
                        </a:rPr>
                        <a:t> и </a:t>
                      </a:r>
                      <a:r>
                        <a:rPr lang="en-US" sz="1100" dirty="0" err="1">
                          <a:effectLst/>
                        </a:rPr>
                        <a:t>епидемије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оптерећују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буџет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200128"/>
                  </a:ext>
                </a:extLst>
              </a:tr>
              <a:tr h="5507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Комод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180 – 192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~70 %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Раст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корупције</a:t>
                      </a:r>
                      <a:r>
                        <a:rPr lang="en-US" sz="1100" dirty="0">
                          <a:effectLst/>
                        </a:rPr>
                        <a:t> и </a:t>
                      </a:r>
                      <a:r>
                        <a:rPr lang="en-US" sz="1100" dirty="0" err="1">
                          <a:effectLst/>
                        </a:rPr>
                        <a:t>расипништва</a:t>
                      </a:r>
                      <a:r>
                        <a:rPr lang="en-US" sz="1100" dirty="0">
                          <a:effectLst/>
                        </a:rPr>
                        <a:t>; </a:t>
                      </a:r>
                      <a:r>
                        <a:rPr lang="en-US" sz="1100" dirty="0" err="1">
                          <a:effectLst/>
                        </a:rPr>
                        <a:t>пад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вр</a:t>
                      </a:r>
                      <a:r>
                        <a:rPr lang="sr-Cyrl-BA" sz="1100" dirty="0">
                          <a:effectLst/>
                        </a:rPr>
                        <a:t>иј</a:t>
                      </a:r>
                      <a:r>
                        <a:rPr lang="en-US" sz="1100" dirty="0" err="1">
                          <a:effectLst/>
                        </a:rPr>
                        <a:t>едности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новца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1313997"/>
                  </a:ext>
                </a:extLst>
              </a:tr>
              <a:tr h="5507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Септимије Север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193 – 211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~55 %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Повећао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војне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плате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;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масовно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ковање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новца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→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инфлација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056476"/>
                  </a:ext>
                </a:extLst>
              </a:tr>
              <a:tr h="4085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Александер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Север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218 – 235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~45 – 40 %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Наставак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девасације</a:t>
                      </a:r>
                      <a:r>
                        <a:rPr lang="en-US" sz="1100" dirty="0">
                          <a:effectLst/>
                        </a:rPr>
                        <a:t>; </a:t>
                      </a:r>
                      <a:r>
                        <a:rPr lang="en-US" sz="1100" dirty="0" err="1">
                          <a:effectLst/>
                        </a:rPr>
                        <a:t>раст</a:t>
                      </a:r>
                      <a:r>
                        <a:rPr lang="en-US" sz="1100" dirty="0">
                          <a:effectLst/>
                        </a:rPr>
                        <a:t> ц</a:t>
                      </a:r>
                      <a:r>
                        <a:rPr lang="sr-Cyrl-BA" sz="1100" dirty="0">
                          <a:effectLst/>
                        </a:rPr>
                        <a:t>иј</a:t>
                      </a:r>
                      <a:r>
                        <a:rPr lang="en-US" sz="1100" dirty="0" err="1">
                          <a:effectLst/>
                        </a:rPr>
                        <a:t>ена</a:t>
                      </a:r>
                      <a:r>
                        <a:rPr lang="en-US" sz="1100" dirty="0">
                          <a:effectLst/>
                        </a:rPr>
                        <a:t> у ц</a:t>
                      </a:r>
                      <a:r>
                        <a:rPr lang="sr-Cyrl-BA" sz="1100" dirty="0">
                          <a:effectLst/>
                        </a:rPr>
                        <a:t>иј</a:t>
                      </a:r>
                      <a:r>
                        <a:rPr lang="en-US" sz="1100" dirty="0" err="1">
                          <a:effectLst/>
                        </a:rPr>
                        <a:t>елој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империји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3151637"/>
                  </a:ext>
                </a:extLst>
              </a:tr>
              <a:tr h="4872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Филип Арапин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244 – 249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~35 %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Инфлација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се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убрзава</a:t>
                      </a:r>
                      <a:r>
                        <a:rPr lang="en-US" sz="1100" dirty="0">
                          <a:effectLst/>
                        </a:rPr>
                        <a:t>; </a:t>
                      </a:r>
                      <a:r>
                        <a:rPr lang="en-US" sz="1100" dirty="0" err="1">
                          <a:effectLst/>
                        </a:rPr>
                        <a:t>губитак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пов</a:t>
                      </a:r>
                      <a:r>
                        <a:rPr lang="sr-Cyrl-BA" sz="1100" dirty="0">
                          <a:effectLst/>
                        </a:rPr>
                        <a:t>ј</a:t>
                      </a:r>
                      <a:r>
                        <a:rPr lang="en-US" sz="1100" dirty="0" err="1">
                          <a:effectLst/>
                        </a:rPr>
                        <a:t>ерења</a:t>
                      </a:r>
                      <a:r>
                        <a:rPr lang="en-US" sz="1100" dirty="0">
                          <a:effectLst/>
                        </a:rPr>
                        <a:t> у </a:t>
                      </a:r>
                      <a:r>
                        <a:rPr lang="en-US" sz="1100" dirty="0" err="1">
                          <a:effectLst/>
                        </a:rPr>
                        <a:t>валуту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967099"/>
                  </a:ext>
                </a:extLst>
              </a:tr>
              <a:tr h="5507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Галијен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253 – 268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~5 – 10 %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Денариј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практично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безвр</a:t>
                      </a:r>
                      <a:r>
                        <a:rPr lang="sr-Cyrl-BA" sz="1100" dirty="0">
                          <a:solidFill>
                            <a:srgbClr val="FF0000"/>
                          </a:solidFill>
                          <a:effectLst/>
                        </a:rPr>
                        <a:t>иј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едан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;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појава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локалних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кованица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8094125"/>
                  </a:ext>
                </a:extLst>
              </a:tr>
              <a:tr h="5569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Аурелијан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270 – 275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~5 %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Покушава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реформу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новца</a:t>
                      </a:r>
                      <a:r>
                        <a:rPr lang="en-US" sz="1100" dirty="0">
                          <a:effectLst/>
                        </a:rPr>
                        <a:t> („Aurelianus“), </a:t>
                      </a:r>
                      <a:r>
                        <a:rPr lang="en-US" sz="1100" dirty="0" err="1">
                          <a:effectLst/>
                        </a:rPr>
                        <a:t>али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инфлација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траје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8383616"/>
                  </a:ext>
                </a:extLst>
              </a:tr>
              <a:tr h="801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Диоклецијан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284 – 305 н.е.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~1 – 3 %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Покушава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контролу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ц</a:t>
                      </a:r>
                      <a:r>
                        <a:rPr lang="sr-Cyrl-BA" sz="1100" dirty="0">
                          <a:solidFill>
                            <a:srgbClr val="FF0000"/>
                          </a:solidFill>
                          <a:effectLst/>
                        </a:rPr>
                        <a:t>иј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ена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први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познати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антиинфлациони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FF0000"/>
                          </a:solidFill>
                          <a:effectLst/>
                        </a:rPr>
                        <a:t>декрет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46" marR="6246" marT="6246" marB="624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040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623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33400"/>
            <a:ext cx="8715003" cy="5196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10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143000"/>
            <a:ext cx="8686800" cy="46482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n-US" b="1" dirty="0"/>
          </a:p>
          <a:p>
            <a:pPr algn="just"/>
            <a:r>
              <a:rPr lang="sr-Cyrl-BA" dirty="0"/>
              <a:t>Прва књига о инфлацији </a:t>
            </a:r>
            <a:r>
              <a:rPr lang="sr-Cyrl-BA" b="1" dirty="0"/>
              <a:t>“Велика папирна обмана или приближавање финансијске експлозије”, </a:t>
            </a:r>
            <a:r>
              <a:rPr lang="sr-Cyrl-BA" dirty="0"/>
              <a:t>Александар Демлер</a:t>
            </a:r>
          </a:p>
          <a:p>
            <a:pPr algn="just"/>
            <a:endParaRPr lang="en-US" dirty="0"/>
          </a:p>
          <a:p>
            <a:pPr algn="just"/>
            <a:r>
              <a:rPr lang="sr-Cyrl-CS" b="1" dirty="0"/>
              <a:t>Амерички грађански рат</a:t>
            </a:r>
            <a:r>
              <a:rPr lang="sr-Cyrl-CS" dirty="0"/>
              <a:t> (1861-1865. го</a:t>
            </a:r>
            <a:r>
              <a:rPr lang="sr-Cyrl-BA" dirty="0"/>
              <a:t>дине</a:t>
            </a:r>
            <a:r>
              <a:rPr lang="sr-Cyrl-CS" dirty="0"/>
              <a:t>):</a:t>
            </a:r>
            <a:r>
              <a:rPr lang="sr-Cyrl-BA" dirty="0"/>
              <a:t> </a:t>
            </a:r>
            <a:r>
              <a:rPr lang="sr-Cyrl-CS" dirty="0"/>
              <a:t>усљед </a:t>
            </a:r>
            <a:r>
              <a:rPr lang="en-US" dirty="0" err="1"/>
              <a:t>недостат</a:t>
            </a:r>
            <a:r>
              <a:rPr lang="sr-Cyrl-BA" dirty="0"/>
              <a:t>к</a:t>
            </a:r>
            <a:r>
              <a:rPr lang="sr-Cyrl-CS" dirty="0"/>
              <a:t>а</a:t>
            </a:r>
            <a:r>
              <a:rPr lang="en-US" dirty="0"/>
              <a:t> </a:t>
            </a:r>
            <a:r>
              <a:rPr lang="en-US" dirty="0" err="1"/>
              <a:t>средстава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финансирање</a:t>
            </a:r>
            <a:r>
              <a:rPr lang="en-US" dirty="0"/>
              <a:t> </a:t>
            </a:r>
            <a:r>
              <a:rPr lang="en-US" dirty="0" err="1"/>
              <a:t>рата</a:t>
            </a:r>
            <a:r>
              <a:rPr lang="en-US" dirty="0"/>
              <a:t> в</a:t>
            </a:r>
            <a:r>
              <a:rPr lang="sr-Cyrl-CS" dirty="0"/>
              <a:t>лада издаје папирни новац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покрића</a:t>
            </a:r>
            <a:r>
              <a:rPr lang="sr-Cyrl-BA" dirty="0"/>
              <a:t> што је довело до великог раста цијена и обезвређивања домаћег новца</a:t>
            </a:r>
            <a:endParaRPr lang="sr-Latn-ME" dirty="0"/>
          </a:p>
          <a:p>
            <a:pPr algn="just"/>
            <a:endParaRPr lang="sr-Latn-ME" dirty="0"/>
          </a:p>
          <a:p>
            <a:pPr lvl="0" algn="just"/>
            <a:r>
              <a:rPr lang="hr-HR" dirty="0"/>
              <a:t>Уз немогућност да се дође до финансијских средстава на други начин, држава је издавала папирни новац без покрића. </a:t>
            </a:r>
            <a:endParaRPr lang="sr-Cyrl-BA" dirty="0"/>
          </a:p>
          <a:p>
            <a:pPr algn="just"/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916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BA" dirty="0"/>
              <a:t>Савремени појам инфлације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3852672"/>
          </a:xfrm>
        </p:spPr>
        <p:txBody>
          <a:bodyPr>
            <a:normAutofit/>
          </a:bodyPr>
          <a:lstStyle/>
          <a:p>
            <a:pPr lvl="0"/>
            <a:r>
              <a:rPr lang="hr-HR" sz="2500" dirty="0"/>
              <a:t>„Инфлација је економско - финансијска појава, изазвана поремећајима равнотеже у факторима производње, а као њена посљедица настаје повећање новчаног оптицаја емисијом новчаница и кредитног новца без одговарајућег покрића у металу или производњи.“   </a:t>
            </a:r>
          </a:p>
          <a:p>
            <a:pPr marL="109728" lvl="0" indent="0">
              <a:buNone/>
            </a:pPr>
            <a:r>
              <a:rPr lang="hr-HR" sz="2500" dirty="0"/>
              <a:t>                                   </a:t>
            </a:r>
            <a:endParaRPr lang="sr-Latn-BA" sz="2500" dirty="0"/>
          </a:p>
          <a:p>
            <a:pPr lvl="0"/>
            <a:r>
              <a:rPr lang="hr-HR" sz="2500" b="1" dirty="0"/>
              <a:t>Филиповић</a:t>
            </a:r>
            <a:endParaRPr lang="en-US" sz="25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ctr"/>
            <a:r>
              <a:rPr lang="sr-Cyrl-BA"/>
              <a:t>Дефиниције инфлације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</TotalTime>
  <Words>2482</Words>
  <Application>Microsoft Office PowerPoint</Application>
  <PresentationFormat>On-screen Show (4:3)</PresentationFormat>
  <Paragraphs>334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ИНФЛАЦИЈА</vt:lpstr>
      <vt:lpstr>МОНЕТАРНА СТАБИЛНОСТ</vt:lpstr>
      <vt:lpstr>ИНФЛАЦИЈА</vt:lpstr>
      <vt:lpstr>ПОЈАМ ИНФЛАЦИЈЕ</vt:lpstr>
      <vt:lpstr>Историја инфлације</vt:lpstr>
      <vt:lpstr>PowerPoint Presentation</vt:lpstr>
      <vt:lpstr>PowerPoint Presentation</vt:lpstr>
      <vt:lpstr>Савремени појам инфлације</vt:lpstr>
      <vt:lpstr>Дефиниције инфлације</vt:lpstr>
      <vt:lpstr>Дефиниције инфлације</vt:lpstr>
      <vt:lpstr>Различита схватања инфлације</vt:lpstr>
      <vt:lpstr>PowerPoint Presentation</vt:lpstr>
      <vt:lpstr>PowerPoint Presentation</vt:lpstr>
      <vt:lpstr>PowerPoint Presentation</vt:lpstr>
      <vt:lpstr>PowerPoint Presentation</vt:lpstr>
      <vt:lpstr>Према интензитету (јачини): </vt:lpstr>
      <vt:lpstr>PowerPoint Presentation</vt:lpstr>
      <vt:lpstr>PowerPoint Presentation</vt:lpstr>
      <vt:lpstr>Галопирајућа: 15 - 50% год. раста цијена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Начини мјерења инфлације</vt:lpstr>
      <vt:lpstr>PowerPoint Presentation</vt:lpstr>
      <vt:lpstr>PowerPoint Presentation</vt:lpstr>
      <vt:lpstr>PowerPoint Presentation</vt:lpstr>
      <vt:lpstr>Индекс потрошачких цијена</vt:lpstr>
      <vt:lpstr>PowerPoint Presentation</vt:lpstr>
      <vt:lpstr>PowerPoint Presentation</vt:lpstr>
      <vt:lpstr>Индекс произвођачких цијена</vt:lpstr>
      <vt:lpstr>Дефлатор  БДП-а</vt:lpstr>
      <vt:lpstr>PowerPoint Presentation</vt:lpstr>
      <vt:lpstr>PowerPoint Presentation</vt:lpstr>
      <vt:lpstr>ДЕФЛАЦИЈА</vt:lpstr>
      <vt:lpstr>ДЕФЛАЦИЈА</vt:lpstr>
      <vt:lpstr>PowerPoint Presentation</vt:lpstr>
      <vt:lpstr>PowerPoint Presentation</vt:lpstr>
      <vt:lpstr>ЕФЕКТИ ДЕФЛАЦИЈЕ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ИНФЛАЦИЈА</dc:title>
  <dc:creator>Branka</dc:creator>
  <cp:lastModifiedBy>Branka</cp:lastModifiedBy>
  <cp:revision>207</cp:revision>
  <dcterms:created xsi:type="dcterms:W3CDTF">2006-08-16T00:00:00Z</dcterms:created>
  <dcterms:modified xsi:type="dcterms:W3CDTF">2025-10-14T08:58:21Z</dcterms:modified>
</cp:coreProperties>
</file>