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77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8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6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99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3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28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5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6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9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4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3A06449-CAEE-4D93-9E24-A7FB2F108EF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7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03C07-CE73-49C8-9B71-8E36B7808A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STATISTIKA CIJENA I ŽIVOTNOG STANDARDA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3F3C4DD-4F3E-42B7-9C8B-73A88C98C6E2}"/>
              </a:ext>
            </a:extLst>
          </p:cNvPr>
          <p:cNvSpPr txBox="1">
            <a:spLocks/>
          </p:cNvSpPr>
          <p:nvPr/>
        </p:nvSpPr>
        <p:spPr>
          <a:xfrm>
            <a:off x="4212645" y="5243195"/>
            <a:ext cx="3766710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400" dirty="0"/>
              <a:t>Milica Marić, 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3012790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9795A-920A-4536-9308-A3B0F8524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23008"/>
            <a:ext cx="7729728" cy="1188720"/>
          </a:xfrm>
        </p:spPr>
        <p:txBody>
          <a:bodyPr/>
          <a:lstStyle/>
          <a:p>
            <a:r>
              <a:rPr lang="sr-Latn-BA" dirty="0"/>
              <a:t>ZADATAK </a:t>
            </a:r>
            <a:r>
              <a:rPr lang="en-US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0E7455-1B52-4C5F-AE77-836F0844F9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07958" y="2085473"/>
                <a:ext cx="9176084" cy="429928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dirty="0"/>
                  <a:t>Faktorski odnos razmjene privrede neke zemlje iznosi 0,7 u 20</a:t>
                </a:r>
                <a:r>
                  <a:rPr lang="en-US" sz="2000" dirty="0"/>
                  <a:t>20</a:t>
                </a:r>
                <a:r>
                  <a:rPr lang="sr-Latn-BA" sz="2000" dirty="0"/>
                  <a:t>. godini. U istoj godini indeks uvoznih cijena je iznosio 99, a indeks izvoznih cijena 102. Indeks cijene koštanja uvozne robe je iznosio 105. Izračunati indeks cijene koštanja izvozne robe.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:r>
                  <a:rPr lang="en-US" sz="2000" b="1" dirty="0" err="1"/>
                  <a:t>Faktorski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odnos</a:t>
                </a:r>
                <a:r>
                  <a:rPr lang="en-US" sz="2000" b="1" dirty="0"/>
                  <a:t> ra</a:t>
                </a:r>
                <a:r>
                  <a:rPr lang="sr-Latn-BA" sz="2000" b="1" dirty="0"/>
                  <a:t>zmjene:</a:t>
                </a:r>
              </a:p>
              <a:p>
                <a:pPr marL="0" indent="0" algn="ctr">
                  <a:buNone/>
                </a:pPr>
                <a:endParaRPr lang="sr-Latn-BA" sz="2000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BA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0E7455-1B52-4C5F-AE77-836F0844F9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07958" y="2085473"/>
                <a:ext cx="9176084" cy="4299284"/>
              </a:xfrm>
              <a:blipFill>
                <a:blip r:embed="rId2"/>
                <a:stretch>
                  <a:fillRect l="-664" t="-709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06E9BA5-5A88-492F-B540-653B3197DAEC}"/>
                  </a:ext>
                </a:extLst>
              </p:cNvPr>
              <p:cNvSpPr txBox="1"/>
              <p:nvPr/>
            </p:nvSpPr>
            <p:spPr>
              <a:xfrm>
                <a:off x="8098410" y="4468108"/>
                <a:ext cx="3198440" cy="14439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1430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sr-Latn-BA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sz="1600" dirty="0"/>
                  <a:t> - indeks izvoznih cijena</a:t>
                </a:r>
              </a:p>
              <a:p>
                <a:pPr marL="11430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sr-Latn-BA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sz="1600" dirty="0"/>
                  <a:t> - indeks izvozne cijene koštanja</a:t>
                </a:r>
              </a:p>
              <a:p>
                <a:pPr marL="11430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sr-Latn-BA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sz="1600" dirty="0"/>
                  <a:t> - indeks uvoznih cijena</a:t>
                </a:r>
              </a:p>
              <a:p>
                <a:pPr marL="11430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sr-Latn-BA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sz="1600" dirty="0"/>
                  <a:t> - indeks </a:t>
                </a:r>
                <a:r>
                  <a:rPr lang="en-US" sz="1600" dirty="0" err="1"/>
                  <a:t>uvozne</a:t>
                </a:r>
                <a:r>
                  <a:rPr lang="sr-Latn-BA" sz="1600" dirty="0"/>
                  <a:t> cijene koštanja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06E9BA5-5A88-492F-B540-653B3197D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410" y="4468108"/>
                <a:ext cx="3198440" cy="1443985"/>
              </a:xfrm>
              <a:prstGeom prst="rect">
                <a:avLst/>
              </a:prstGeom>
              <a:blipFill>
                <a:blip r:embed="rId3"/>
                <a:stretch>
                  <a:fillRect t="-1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962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2E7BD2-96A0-4CE9-83B9-3BF6095827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87115" y="593558"/>
                <a:ext cx="9946105" cy="5486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Indeks cijene koštanja izvozne robe:</a:t>
                </a:r>
              </a:p>
              <a:p>
                <a:pPr marL="0" indent="0">
                  <a:buNone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114300" lv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0,7=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102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99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105</m:t>
                              </m:r>
                            </m:den>
                          </m:f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102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∙105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99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sr-Latn-BA" sz="2000" b="0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:endParaRPr lang="sr-Latn-BA" sz="2000" b="0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69,3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=10710</m:t>
                      </m:r>
                    </m:oMath>
                  </m:oMathPara>
                </a14:m>
                <a:endParaRPr lang="sr-Latn-BA" sz="2000" b="0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:endParaRPr lang="sr-Latn-BA" sz="2000" b="0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sSub>
                            <m:sSubPr>
                              <m:ctrlPr>
                                <a:rPr lang="sr-Latn-BA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sr-Latn-BA" sz="2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</m:sub>
                      </m:sSub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𝟏𝟓𝟒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𝟓𝟓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en-US" sz="2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2E7BD2-96A0-4CE9-83B9-3BF6095827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115" y="593558"/>
                <a:ext cx="9946105" cy="5486400"/>
              </a:xfrm>
              <a:blipFill>
                <a:blip r:embed="rId2"/>
                <a:stretch>
                  <a:fillRect l="-674" t="-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041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B8DAA-84F9-4FE2-8435-D6D2D9297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5962"/>
            <a:ext cx="7729728" cy="1188720"/>
          </a:xfrm>
        </p:spPr>
        <p:txBody>
          <a:bodyPr/>
          <a:lstStyle/>
          <a:p>
            <a:r>
              <a:rPr lang="sr-Latn-BA" dirty="0"/>
              <a:t>Zadatak </a:t>
            </a:r>
            <a:r>
              <a:rPr lang="en-US" dirty="0"/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93060-6BBD-4DB0-84D4-4E5172DFE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641" y="1923068"/>
            <a:ext cx="9888718" cy="4571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kretanju indeksa cijena na malo u periodu 2017-2021: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a) Izračunati indeks cijena za period 2018-2022, ako je indeks za period 2017-2022 iznosio 10</a:t>
            </a:r>
            <a:r>
              <a:rPr lang="en-US" sz="2000" dirty="0"/>
              <a:t>6</a:t>
            </a:r>
            <a:r>
              <a:rPr lang="sr-Latn-BA" sz="2000" dirty="0"/>
              <a:t>.</a:t>
            </a:r>
          </a:p>
          <a:p>
            <a:pPr marL="0" indent="0">
              <a:buNone/>
            </a:pPr>
            <a:r>
              <a:rPr lang="sr-Latn-BA" sz="2000" dirty="0"/>
              <a:t>b) Koliko su se prosječno godišnje mijenjale cijene u periodu 2018-2022? (samostalni rad)</a:t>
            </a: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CBA6CDD-B61C-4D17-AD3D-1F75B5DC4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456103"/>
              </p:ext>
            </p:extLst>
          </p:nvPr>
        </p:nvGraphicFramePr>
        <p:xfrm>
          <a:off x="1832862" y="2612635"/>
          <a:ext cx="812800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35093577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6852008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54618366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2246908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399705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857597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Indeks u 2021. sa bazama iz: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862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2017=100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2018=100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2019=100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2020=100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2021=100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093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Vrijednost indeksa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2234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024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FC030E-72C5-4128-8DB1-70251310D2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3996" y="126310"/>
                <a:ext cx="10750278" cy="656324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a) Izračunati indeks cijena za period 2018-2022, ako je indeks za period 2017-2022 iznosio 10</a:t>
                </a:r>
                <a:r>
                  <a:rPr lang="en-US" sz="2000" b="1" dirty="0">
                    <a:solidFill>
                      <a:schemeClr val="accent1"/>
                    </a:solidFill>
                  </a:rPr>
                  <a:t>6</a:t>
                </a:r>
                <a:r>
                  <a:rPr lang="sr-Latn-BA" sz="2000" b="1" dirty="0">
                    <a:solidFill>
                      <a:schemeClr val="accent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2017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=106</m:t>
                      </m:r>
                    </m:oMath>
                  </m:oMathPara>
                </a14:m>
                <a:endParaRPr lang="sr-Latn-BA" b="0" dirty="0"/>
              </a:p>
              <a:p>
                <a:pPr marL="1143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2018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dirty="0"/>
              </a:p>
              <a:p>
                <a:pPr marL="114300" lvl="0" indent="0">
                  <a:buNone/>
                </a:pPr>
                <a:r>
                  <a:rPr lang="en-US" dirty="0" err="1"/>
                  <a:t>Indeks</a:t>
                </a:r>
                <a:r>
                  <a:rPr lang="en-US" dirty="0"/>
                  <a:t> za period </a:t>
                </a:r>
                <a:r>
                  <a:rPr lang="sr-Latn-BA" dirty="0"/>
                  <a:t>2018</a:t>
                </a:r>
                <a:r>
                  <a:rPr lang="en-US" dirty="0"/>
                  <a:t>-</a:t>
                </a:r>
                <a:r>
                  <a:rPr lang="sr-Latn-BA" dirty="0"/>
                  <a:t>2022</a:t>
                </a:r>
                <a:r>
                  <a:rPr lang="en-US" dirty="0"/>
                  <a:t> je:</a:t>
                </a:r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2018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2018</m:t>
                              </m:r>
                            </m:sup>
                          </m:sSubSup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pPr marL="114300" lvl="0" indent="0">
                  <a:buNone/>
                </a:pPr>
                <a:r>
                  <a:rPr lang="sr-Latn-BA" dirty="0"/>
                  <a:t>Nepoznat je </a:t>
                </a:r>
                <a:r>
                  <a:rPr lang="en-US" dirty="0" err="1"/>
                  <a:t>indeks</a:t>
                </a:r>
                <a:r>
                  <a:rPr lang="en-US" dirty="0"/>
                  <a:t> za period </a:t>
                </a:r>
                <a:r>
                  <a:rPr lang="sr-Latn-BA" dirty="0"/>
                  <a:t>201</a:t>
                </a:r>
                <a:r>
                  <a:rPr lang="en-US" dirty="0"/>
                  <a:t>7-</a:t>
                </a:r>
                <a:r>
                  <a:rPr lang="sr-Latn-BA" dirty="0"/>
                  <a:t>20</a:t>
                </a:r>
                <a:r>
                  <a:rPr lang="en-US" dirty="0"/>
                  <a:t>18, pa </a:t>
                </a:r>
                <a:r>
                  <a:rPr lang="sr-Latn-BA" dirty="0"/>
                  <a:t>se računa:</a:t>
                </a:r>
              </a:p>
              <a:p>
                <a:pPr marL="114300" lvl="0" indent="0">
                  <a:buNone/>
                </a:pPr>
                <a:endParaRPr lang="en-US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2017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2018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2018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2022</m:t>
                              </m:r>
                            </m:sup>
                          </m:sSub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103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=100,97</m:t>
                      </m:r>
                    </m:oMath>
                  </m:oMathPara>
                </a14:m>
                <a:endParaRPr lang="sr-Latn-RS" dirty="0"/>
              </a:p>
              <a:p>
                <a:pPr marL="114300" indent="0">
                  <a:buNone/>
                </a:pPr>
                <a:endParaRPr lang="sr-Latn-RS" dirty="0"/>
              </a:p>
              <a:p>
                <a:pPr marL="114300" indent="0">
                  <a:buNone/>
                </a:pPr>
                <a:r>
                  <a:rPr lang="sr-Latn-RS" dirty="0"/>
                  <a:t>Uvrštavanjem u formulu se dobija traženi indeks za period 2018-2022:</a:t>
                </a:r>
              </a:p>
              <a:p>
                <a:pPr marL="114300" indent="0">
                  <a:buNone/>
                </a:pPr>
                <a:endParaRPr lang="sr-Latn-RS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2018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2018</m:t>
                              </m:r>
                            </m:sup>
                          </m:sSub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,97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𝟏𝟎𝟒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𝟗𝟖</m:t>
                      </m:r>
                    </m:oMath>
                  </m:oMathPara>
                </a14:m>
                <a:endParaRPr lang="en-US" b="1" dirty="0"/>
              </a:p>
              <a:p>
                <a:pPr marL="114300" indent="0">
                  <a:buNone/>
                </a:pPr>
                <a:endParaRPr lang="sr-Latn-R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FC030E-72C5-4128-8DB1-70251310D2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3996" y="126310"/>
                <a:ext cx="10750278" cy="6563248"/>
              </a:xfrm>
              <a:blipFill>
                <a:blip r:embed="rId2"/>
                <a:stretch>
                  <a:fillRect l="-624" t="-558" r="-510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379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BBC5-8241-4547-9CDA-37D6F38D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51949"/>
            <a:ext cx="7729728" cy="1188720"/>
          </a:xfrm>
        </p:spPr>
        <p:txBody>
          <a:bodyPr/>
          <a:lstStyle/>
          <a:p>
            <a:r>
              <a:rPr lang="sr-Latn-BA" dirty="0"/>
              <a:t>ZADATAK </a:t>
            </a:r>
            <a:r>
              <a:rPr lang="en-US" dirty="0"/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39D31-AAC8-4054-89B9-D2B8BE7D2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404" y="1833514"/>
            <a:ext cx="10407191" cy="5024486"/>
          </a:xfrm>
        </p:spPr>
        <p:txBody>
          <a:bodyPr>
            <a:normAutofit fontScale="92500" lnSpcReduction="20000"/>
          </a:bodyPr>
          <a:lstStyle/>
          <a:p>
            <a:pPr marL="114300" lvl="0" indent="0">
              <a:buNone/>
            </a:pPr>
            <a:r>
              <a:rPr lang="en-US" sz="2200" dirty="0" err="1"/>
              <a:t>Dati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podaci</a:t>
            </a:r>
            <a:r>
              <a:rPr lang="en-US" sz="2200" dirty="0"/>
              <a:t> o </a:t>
            </a:r>
            <a:r>
              <a:rPr lang="en-US" sz="2200" dirty="0" err="1"/>
              <a:t>isplaćenim</a:t>
            </a:r>
            <a:r>
              <a:rPr lang="en-US" sz="2200" dirty="0"/>
              <a:t> </a:t>
            </a:r>
            <a:r>
              <a:rPr lang="en-US" sz="2200" dirty="0" err="1"/>
              <a:t>platama</a:t>
            </a:r>
            <a:r>
              <a:rPr lang="en-US" sz="2200" dirty="0"/>
              <a:t> u </a:t>
            </a:r>
            <a:r>
              <a:rPr lang="en-US" sz="2200" dirty="0" err="1"/>
              <a:t>periodu</a:t>
            </a:r>
            <a:r>
              <a:rPr lang="en-US" sz="2200" dirty="0"/>
              <a:t> 20</a:t>
            </a:r>
            <a:r>
              <a:rPr lang="sr-Latn-BA" sz="2200" dirty="0"/>
              <a:t>15</a:t>
            </a:r>
            <a:r>
              <a:rPr lang="en-US" sz="2200" dirty="0"/>
              <a:t>-20</a:t>
            </a:r>
            <a:r>
              <a:rPr lang="sr-Latn-BA" sz="2200" dirty="0"/>
              <a:t>20</a:t>
            </a:r>
            <a:r>
              <a:rPr lang="en-US" sz="2200" dirty="0"/>
              <a:t>. </a:t>
            </a:r>
            <a:r>
              <a:rPr lang="en-US" sz="2200" dirty="0" err="1"/>
              <a:t>godine</a:t>
            </a:r>
            <a:r>
              <a:rPr lang="en-US" sz="2200" dirty="0"/>
              <a:t>.</a:t>
            </a:r>
          </a:p>
          <a:p>
            <a:pPr marL="114300" lvl="0" indent="0">
              <a:buNone/>
            </a:pPr>
            <a:endParaRPr lang="en-US" sz="2200" dirty="0"/>
          </a:p>
          <a:p>
            <a:pPr marL="114300" lvl="0" indent="0">
              <a:buNone/>
            </a:pPr>
            <a:endParaRPr lang="en-US" sz="2200" dirty="0"/>
          </a:p>
          <a:p>
            <a:pPr marL="114300" lvl="0" indent="0">
              <a:buNone/>
            </a:pPr>
            <a:endParaRPr lang="en-US" sz="2200" dirty="0"/>
          </a:p>
          <a:p>
            <a:pPr marL="114300" lvl="0" indent="0">
              <a:buNone/>
            </a:pPr>
            <a:endParaRPr lang="en-US" sz="2200" dirty="0"/>
          </a:p>
          <a:p>
            <a:pPr marL="114300" lvl="0" indent="0">
              <a:buNone/>
            </a:pPr>
            <a:endParaRPr lang="sr-Latn-BA" sz="2200" dirty="0"/>
          </a:p>
          <a:p>
            <a:pPr marL="114300" lvl="0" indent="0">
              <a:buNone/>
            </a:pPr>
            <a:endParaRPr lang="en-US" sz="2200" dirty="0"/>
          </a:p>
          <a:p>
            <a:pPr marL="114300" indent="0">
              <a:buNone/>
            </a:pPr>
            <a:r>
              <a:rPr lang="en-US" sz="2200" dirty="0"/>
              <a:t>Masa </a:t>
            </a:r>
            <a:r>
              <a:rPr lang="en-US" sz="2200" dirty="0" err="1"/>
              <a:t>isplaćenih</a:t>
            </a:r>
            <a:r>
              <a:rPr lang="en-US" sz="2200" dirty="0"/>
              <a:t> </a:t>
            </a:r>
            <a:r>
              <a:rPr lang="en-US" sz="2200" dirty="0" err="1"/>
              <a:t>plata</a:t>
            </a:r>
            <a:r>
              <a:rPr lang="en-US" sz="2200" dirty="0"/>
              <a:t> za NK </a:t>
            </a:r>
            <a:r>
              <a:rPr lang="en-US" sz="2200" dirty="0" err="1"/>
              <a:t>radnike</a:t>
            </a:r>
            <a:r>
              <a:rPr lang="en-US" sz="2200" dirty="0"/>
              <a:t> se </a:t>
            </a:r>
            <a:r>
              <a:rPr lang="en-US" sz="2200" dirty="0" err="1"/>
              <a:t>pove</a:t>
            </a:r>
            <a:r>
              <a:rPr lang="sr-Latn-BA" sz="2200" dirty="0"/>
              <a:t>ćala</a:t>
            </a:r>
            <a:r>
              <a:rPr lang="en-US" sz="2200" dirty="0"/>
              <a:t> u </a:t>
            </a:r>
            <a:r>
              <a:rPr lang="en-US" sz="2200" dirty="0" err="1"/>
              <a:t>posmatranom</a:t>
            </a:r>
            <a:r>
              <a:rPr lang="en-US" sz="2200" dirty="0"/>
              <a:t> </a:t>
            </a:r>
            <a:r>
              <a:rPr lang="en-US" sz="2200" dirty="0" err="1"/>
              <a:t>periodu</a:t>
            </a:r>
            <a:r>
              <a:rPr lang="en-US" sz="2200" dirty="0"/>
              <a:t> za 2,5%, za KV </a:t>
            </a:r>
            <a:r>
              <a:rPr lang="en-US" sz="2200" dirty="0" err="1"/>
              <a:t>radnike</a:t>
            </a:r>
            <a:r>
              <a:rPr lang="en-US" sz="2200" dirty="0"/>
              <a:t> se </a:t>
            </a:r>
            <a:r>
              <a:rPr lang="en-US" sz="2200" dirty="0" err="1"/>
              <a:t>povećala</a:t>
            </a:r>
            <a:r>
              <a:rPr lang="en-US" sz="2200" dirty="0"/>
              <a:t> za 2,4%, a za VKV </a:t>
            </a:r>
            <a:r>
              <a:rPr lang="en-US" sz="2200" dirty="0" err="1"/>
              <a:t>radnike</a:t>
            </a:r>
            <a:r>
              <a:rPr lang="en-US" sz="2200" dirty="0"/>
              <a:t> se </a:t>
            </a:r>
            <a:r>
              <a:rPr lang="en-US" sz="2200" dirty="0" err="1"/>
              <a:t>povećala</a:t>
            </a:r>
            <a:r>
              <a:rPr lang="en-US" sz="2200" dirty="0"/>
              <a:t> za 5,4%.</a:t>
            </a:r>
            <a:r>
              <a:rPr lang="sr-Latn-BA" sz="2200" dirty="0"/>
              <a:t> </a:t>
            </a:r>
          </a:p>
          <a:p>
            <a:pPr marL="114300" indent="0">
              <a:buNone/>
            </a:pPr>
            <a:r>
              <a:rPr lang="en-US" sz="2200" dirty="0" err="1"/>
              <a:t>Izračunati</a:t>
            </a:r>
            <a:r>
              <a:rPr lang="en-US" sz="2200" dirty="0"/>
              <a:t>:</a:t>
            </a:r>
          </a:p>
          <a:p>
            <a:pPr marL="114300" indent="0">
              <a:buNone/>
            </a:pPr>
            <a:r>
              <a:rPr lang="en-US" sz="2200" dirty="0"/>
              <a:t>a) </a:t>
            </a:r>
            <a:r>
              <a:rPr lang="en-US" sz="2200" dirty="0" err="1"/>
              <a:t>Grupni</a:t>
            </a:r>
            <a:r>
              <a:rPr lang="en-US" sz="2200" dirty="0"/>
              <a:t> </a:t>
            </a:r>
            <a:r>
              <a:rPr lang="en-US" sz="2200" dirty="0" err="1"/>
              <a:t>indeks</a:t>
            </a:r>
            <a:r>
              <a:rPr lang="en-US" sz="2200" dirty="0"/>
              <a:t> </a:t>
            </a:r>
            <a:r>
              <a:rPr lang="en-US" sz="2200" dirty="0" err="1"/>
              <a:t>plata</a:t>
            </a:r>
            <a:r>
              <a:rPr lang="en-US" sz="2200" dirty="0"/>
              <a:t> </a:t>
            </a:r>
            <a:r>
              <a:rPr lang="en-US" sz="2200" dirty="0" err="1"/>
              <a:t>postojanog</a:t>
            </a:r>
            <a:r>
              <a:rPr lang="en-US" sz="2200" dirty="0"/>
              <a:t> </a:t>
            </a:r>
            <a:r>
              <a:rPr lang="en-US" sz="2200" dirty="0" err="1"/>
              <a:t>sastava</a:t>
            </a:r>
            <a:r>
              <a:rPr lang="en-US" sz="2200" dirty="0"/>
              <a:t> </a:t>
            </a:r>
            <a:r>
              <a:rPr lang="en-US" sz="2200" dirty="0" err="1"/>
              <a:t>zaposlenih</a:t>
            </a:r>
            <a:r>
              <a:rPr lang="en-US" sz="2200" dirty="0"/>
              <a:t>.</a:t>
            </a:r>
          </a:p>
          <a:p>
            <a:pPr marL="114300" indent="0">
              <a:buNone/>
            </a:pPr>
            <a:r>
              <a:rPr lang="en-US" sz="2200" dirty="0"/>
              <a:t>b) </a:t>
            </a:r>
            <a:r>
              <a:rPr lang="en-US" sz="2200" dirty="0" err="1"/>
              <a:t>Individualni</a:t>
            </a:r>
            <a:r>
              <a:rPr lang="en-US" sz="2200" dirty="0"/>
              <a:t> </a:t>
            </a:r>
            <a:r>
              <a:rPr lang="en-US" sz="2200" dirty="0" err="1"/>
              <a:t>indeks</a:t>
            </a:r>
            <a:r>
              <a:rPr lang="en-US" sz="2200" dirty="0"/>
              <a:t> </a:t>
            </a:r>
            <a:r>
              <a:rPr lang="en-US" sz="2200" dirty="0" err="1"/>
              <a:t>plata</a:t>
            </a:r>
            <a:r>
              <a:rPr lang="en-US" sz="2200" dirty="0"/>
              <a:t> za KV </a:t>
            </a:r>
            <a:r>
              <a:rPr lang="en-US" sz="2200" dirty="0" err="1"/>
              <a:t>radnike</a:t>
            </a:r>
            <a:r>
              <a:rPr lang="en-US" sz="2200" dirty="0"/>
              <a:t>.</a:t>
            </a:r>
          </a:p>
          <a:p>
            <a:pPr marL="114300" indent="0">
              <a:buNone/>
            </a:pPr>
            <a:r>
              <a:rPr lang="sr-Latn-BA" sz="2200" dirty="0"/>
              <a:t>c</a:t>
            </a:r>
            <a:r>
              <a:rPr lang="en-US" sz="2200" dirty="0"/>
              <a:t>) </a:t>
            </a:r>
            <a:r>
              <a:rPr lang="en-US" sz="2200" dirty="0" err="1"/>
              <a:t>Prosječni</a:t>
            </a:r>
            <a:r>
              <a:rPr lang="en-US" sz="2200" dirty="0"/>
              <a:t> </a:t>
            </a:r>
            <a:r>
              <a:rPr lang="en-US" sz="2200" dirty="0" err="1"/>
              <a:t>godišnji</a:t>
            </a:r>
            <a:r>
              <a:rPr lang="en-US" sz="2200" dirty="0"/>
              <a:t> </a:t>
            </a:r>
            <a:r>
              <a:rPr lang="en-US" sz="2200" dirty="0" err="1"/>
              <a:t>porast</a:t>
            </a:r>
            <a:r>
              <a:rPr lang="en-US" sz="2200" dirty="0"/>
              <a:t> plate za KV </a:t>
            </a:r>
            <a:r>
              <a:rPr lang="en-US" sz="2200" dirty="0" err="1"/>
              <a:t>radnike</a:t>
            </a:r>
            <a:r>
              <a:rPr lang="en-US" sz="2200" dirty="0"/>
              <a:t>.</a:t>
            </a:r>
            <a:r>
              <a:rPr lang="sr-Latn-BA" sz="2200" dirty="0"/>
              <a:t> (samostalno)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61F100-8488-4A46-B989-43F2390187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160623"/>
              </p:ext>
            </p:extLst>
          </p:nvPr>
        </p:nvGraphicFramePr>
        <p:xfrm>
          <a:off x="2307789" y="2328421"/>
          <a:ext cx="6619395" cy="167445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206465">
                  <a:extLst>
                    <a:ext uri="{9D8B030D-6E8A-4147-A177-3AD203B41FA5}">
                      <a16:colId xmlns:a16="http://schemas.microsoft.com/office/drawing/2014/main" val="1054461500"/>
                    </a:ext>
                  </a:extLst>
                </a:gridCol>
                <a:gridCol w="2206465">
                  <a:extLst>
                    <a:ext uri="{9D8B030D-6E8A-4147-A177-3AD203B41FA5}">
                      <a16:colId xmlns:a16="http://schemas.microsoft.com/office/drawing/2014/main" val="2971750456"/>
                    </a:ext>
                  </a:extLst>
                </a:gridCol>
                <a:gridCol w="2206465">
                  <a:extLst>
                    <a:ext uri="{9D8B030D-6E8A-4147-A177-3AD203B41FA5}">
                      <a16:colId xmlns:a16="http://schemas.microsoft.com/office/drawing/2014/main" val="745121759"/>
                    </a:ext>
                  </a:extLst>
                </a:gridCol>
              </a:tblGrid>
              <a:tr h="5266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Kategorija</a:t>
                      </a:r>
                      <a:endParaRPr lang="en-US" sz="16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Broj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radnika</a:t>
                      </a:r>
                      <a:r>
                        <a:rPr lang="en-US" sz="1600" dirty="0">
                          <a:effectLst/>
                        </a:rPr>
                        <a:t> 20</a:t>
                      </a:r>
                      <a:r>
                        <a:rPr lang="sr-Latn-BA" sz="1600" dirty="0">
                          <a:effectLst/>
                        </a:rPr>
                        <a:t>15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r>
                        <a:rPr lang="en-US" sz="1600" dirty="0" err="1">
                          <a:effectLst/>
                        </a:rPr>
                        <a:t>godine</a:t>
                      </a:r>
                      <a:endParaRPr lang="en-US" sz="16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Broj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radnika</a:t>
                      </a:r>
                      <a:r>
                        <a:rPr lang="en-US" sz="1600" dirty="0">
                          <a:effectLst/>
                        </a:rPr>
                        <a:t> 20</a:t>
                      </a:r>
                      <a:r>
                        <a:rPr lang="sr-Latn-BA" sz="1600" dirty="0">
                          <a:effectLst/>
                        </a:rPr>
                        <a:t>20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r>
                        <a:rPr lang="en-US" sz="1600" dirty="0" err="1">
                          <a:effectLst/>
                        </a:rPr>
                        <a:t>godine</a:t>
                      </a:r>
                      <a:endParaRPr lang="en-US" sz="16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1247187"/>
                  </a:ext>
                </a:extLst>
              </a:tr>
              <a:tr h="286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NK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</a:t>
                      </a:r>
                      <a:endParaRPr lang="en-US" sz="16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3442953"/>
                  </a:ext>
                </a:extLst>
              </a:tr>
              <a:tr h="286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KV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4774519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VKV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9928325"/>
                  </a:ext>
                </a:extLst>
              </a:tr>
              <a:tr h="286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Ukupno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52</a:t>
                      </a:r>
                      <a:endParaRPr lang="en-US" sz="16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55</a:t>
                      </a:r>
                      <a:endParaRPr lang="en-US" sz="16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5842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06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8C43FED-CABF-2A9C-2CE2-CF73EF8519D1}"/>
              </a:ext>
            </a:extLst>
          </p:cNvPr>
          <p:cNvSpPr/>
          <p:nvPr/>
        </p:nvSpPr>
        <p:spPr>
          <a:xfrm>
            <a:off x="9026013" y="2633973"/>
            <a:ext cx="752168" cy="66966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AA9E4-8731-4C15-84AE-683374760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1" y="657726"/>
            <a:ext cx="10315074" cy="5759116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a) </a:t>
            </a:r>
            <a:r>
              <a:rPr lang="en-US" sz="2000" b="1" dirty="0" err="1">
                <a:solidFill>
                  <a:schemeClr val="accent1"/>
                </a:solidFill>
              </a:rPr>
              <a:t>Grupni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indeks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plata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postojanog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sastava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zaposlenih</a:t>
            </a:r>
            <a:r>
              <a:rPr lang="en-US" sz="2000" b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AA1FDE0-3328-47A3-ABA1-DEA1A99DDA9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8337899"/>
                  </p:ext>
                </p:extLst>
              </p:nvPr>
            </p:nvGraphicFramePr>
            <p:xfrm>
              <a:off x="540359" y="1636345"/>
              <a:ext cx="9450896" cy="2511450"/>
            </p:xfrm>
            <a:graphic>
              <a:graphicData uri="http://schemas.openxmlformats.org/drawingml/2006/table">
                <a:tbl>
                  <a:tblPr/>
                  <a:tblGrid>
                    <a:gridCol w="1181362">
                      <a:extLst>
                        <a:ext uri="{9D8B030D-6E8A-4147-A177-3AD203B41FA5}">
                          <a16:colId xmlns:a16="http://schemas.microsoft.com/office/drawing/2014/main" val="66007609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1442138972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756403707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643080229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3372277101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143882118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074249804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3588922379"/>
                        </a:ext>
                      </a:extLst>
                    </a:gridCol>
                  </a:tblGrid>
                  <a:tr h="688998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 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b="1" u="none" strike="noStrike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en-US" sz="1800" b="1" u="none" strike="noStrike" baseline="-25000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b="1" u="none" strike="noStrike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en-US" sz="1800" b="1" u="none" strike="noStrike" baseline="-25000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𝑻</m:t>
                                </m:r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I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747467688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NK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23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0,609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1,684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38,73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168,4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68692203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KV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14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1,024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1,143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0,896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12,54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89,6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517800420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VKV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15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1,054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1,667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0,632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9,49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63,2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788204882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 err="1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Ukupno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52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55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 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60,76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349039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AA1FDE0-3328-47A3-ABA1-DEA1A99DDA9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8337899"/>
                  </p:ext>
                </p:extLst>
              </p:nvPr>
            </p:nvGraphicFramePr>
            <p:xfrm>
              <a:off x="540359" y="1636345"/>
              <a:ext cx="9450896" cy="2511450"/>
            </p:xfrm>
            <a:graphic>
              <a:graphicData uri="http://schemas.openxmlformats.org/drawingml/2006/table">
                <a:tbl>
                  <a:tblPr/>
                  <a:tblGrid>
                    <a:gridCol w="1181362">
                      <a:extLst>
                        <a:ext uri="{9D8B030D-6E8A-4147-A177-3AD203B41FA5}">
                          <a16:colId xmlns:a16="http://schemas.microsoft.com/office/drawing/2014/main" val="66007609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1442138972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756403707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643080229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3372277101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143882118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074249804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3588922379"/>
                        </a:ext>
                      </a:extLst>
                    </a:gridCol>
                  </a:tblGrid>
                  <a:tr h="688998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 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b="1" u="none" strike="noStrike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en-US" sz="1800" b="1" u="none" strike="noStrike" baseline="-25000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b="1" u="none" strike="noStrike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en-US" sz="1800" b="1" u="none" strike="noStrike" baseline="-25000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+mn-lt"/>
                                    <a:ea typeface="Cambria Math" panose="02040503050406030204" pitchFamily="18" charset="0"/>
                                  </a:rPr>
                                  <m:t>𝑻</m:t>
                                </m:r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+mn-lt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+mn-lt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I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747467688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NK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23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0,609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1,684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38,73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168,4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68692203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KV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14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1,024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1,143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0,896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12,54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89,6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517800420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VKV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15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1,054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1,667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0,632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9,49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63,2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788204882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 err="1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Ukupno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52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55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 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60,76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34903900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BE00F0-2FD4-4E31-954C-6046B3E4E35A}"/>
                  </a:ext>
                </a:extLst>
              </p:cNvPr>
              <p:cNvSpPr txBox="1"/>
              <p:nvPr/>
            </p:nvSpPr>
            <p:spPr>
              <a:xfrm>
                <a:off x="770020" y="4770932"/>
                <a:ext cx="6146973" cy="9074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14300" lv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60,76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en-US" sz="24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sr-Latn-BA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116,85</a:t>
                </a:r>
                <a:endParaRPr lang="en-US" sz="2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BE00F0-2FD4-4E31-954C-6046B3E4E3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20" y="4770932"/>
                <a:ext cx="6146973" cy="9074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D65D3CD-08A3-6BAC-1954-BCB7982B048D}"/>
              </a:ext>
            </a:extLst>
          </p:cNvPr>
          <p:cNvSpPr txBox="1"/>
          <p:nvPr/>
        </p:nvSpPr>
        <p:spPr>
          <a:xfrm>
            <a:off x="10220917" y="2514430"/>
            <a:ext cx="1873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</a:rPr>
              <a:t>b) </a:t>
            </a:r>
            <a:r>
              <a:rPr lang="en-US" sz="1800" b="1" dirty="0" err="1">
                <a:solidFill>
                  <a:schemeClr val="accent1"/>
                </a:solidFill>
              </a:rPr>
              <a:t>Individualni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</a:rPr>
              <a:t>indeks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</a:rPr>
              <a:t>plata</a:t>
            </a:r>
            <a:r>
              <a:rPr lang="en-US" sz="1800" b="1" dirty="0">
                <a:solidFill>
                  <a:schemeClr val="accent1"/>
                </a:solidFill>
              </a:rPr>
              <a:t> za KV </a:t>
            </a:r>
            <a:r>
              <a:rPr lang="en-US" sz="1800" b="1" dirty="0" err="1">
                <a:solidFill>
                  <a:schemeClr val="accent1"/>
                </a:solidFill>
              </a:rPr>
              <a:t>radnike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1FFED92-0A83-1733-C153-46574DFE133C}"/>
              </a:ext>
            </a:extLst>
          </p:cNvPr>
          <p:cNvCxnSpPr/>
          <p:nvPr/>
        </p:nvCxnSpPr>
        <p:spPr>
          <a:xfrm>
            <a:off x="9778181" y="2892070"/>
            <a:ext cx="4427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10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C45FB-BE20-4382-BBA9-9917071CD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052" y="306966"/>
            <a:ext cx="5019895" cy="559308"/>
          </a:xfrm>
        </p:spPr>
        <p:txBody>
          <a:bodyPr>
            <a:normAutofit fontScale="90000"/>
          </a:bodyPr>
          <a:lstStyle/>
          <a:p>
            <a:r>
              <a:rPr lang="sr-Latn-BA" dirty="0"/>
              <a:t>FORMULE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2">
                <a:extLst>
                  <a:ext uri="{FF2B5EF4-FFF2-40B4-BE49-F238E27FC236}">
                    <a16:creationId xmlns:a16="http://schemas.microsoft.com/office/drawing/2014/main" id="{D086CA11-35EE-488F-BB39-2A2C8939B1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7143" y="1330987"/>
                <a:ext cx="3075784" cy="23356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14300" indent="0" algn="ctr">
                  <a:buFont typeface="Arial" panose="020B0604020202020204" pitchFamily="34" charset="0"/>
                  <a:buNone/>
                </a:pPr>
                <a:r>
                  <a:rPr lang="en-US" b="1" i="1" dirty="0">
                    <a:latin typeface="Cambria Math" panose="02040503050406030204" pitchFamily="18" charset="0"/>
                  </a:rPr>
                  <a:t>Grupni </a:t>
                </a:r>
                <a:r>
                  <a:rPr lang="en-US" b="1" i="1" dirty="0" err="1">
                    <a:latin typeface="Cambria Math" panose="02040503050406030204" pitchFamily="18" charset="0"/>
                  </a:rPr>
                  <a:t>indeks</a:t>
                </a:r>
                <a:r>
                  <a:rPr lang="en-US" b="1" i="1" dirty="0">
                    <a:latin typeface="Cambria Math" panose="02040503050406030204" pitchFamily="18" charset="0"/>
                  </a:rPr>
                  <a:t> </a:t>
                </a:r>
                <a:r>
                  <a:rPr lang="en-US" b="1" i="1" dirty="0" err="1">
                    <a:latin typeface="Cambria Math" panose="02040503050406030204" pitchFamily="18" charset="0"/>
                  </a:rPr>
                  <a:t>cijena</a:t>
                </a:r>
                <a:r>
                  <a:rPr lang="sr-Latn-BA" b="1" i="1" dirty="0">
                    <a:latin typeface="Cambria Math" panose="02040503050406030204" pitchFamily="18" charset="0"/>
                  </a:rPr>
                  <a:t>:  </a:t>
                </a:r>
                <a:endParaRPr lang="en-US" b="1" i="1" dirty="0">
                  <a:latin typeface="Cambria Math" panose="02040503050406030204" pitchFamily="18" charset="0"/>
                </a:endParaRP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20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2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sr-Latn-BA" sz="2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2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2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sr-Latn-BA" sz="2200" dirty="0"/>
                  <a:t> </a:t>
                </a: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r>
                  <a:rPr lang="sr-Latn-BA" sz="2200" dirty="0"/>
                  <a:t>               </a:t>
                </a:r>
                <a:endParaRPr lang="en-US" sz="2200" i="1" dirty="0">
                  <a:latin typeface="Cambria Math" panose="02040503050406030204" pitchFamily="18" charset="0"/>
                </a:endParaRP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2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2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sr-Latn-BA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2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2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sr-Latn-BA" sz="2200" dirty="0"/>
                  <a:t> </a:t>
                </a:r>
                <a:endParaRPr lang="sr-Latn-BA" sz="2200" i="1" dirty="0">
                  <a:latin typeface="Cambria Math" panose="02040503050406030204" pitchFamily="18" charset="0"/>
                </a:endParaRPr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sr-Latn-BA" dirty="0"/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Text Placeholder 2">
                <a:extLst>
                  <a:ext uri="{FF2B5EF4-FFF2-40B4-BE49-F238E27FC236}">
                    <a16:creationId xmlns:a16="http://schemas.microsoft.com/office/drawing/2014/main" id="{D086CA11-35EE-488F-BB39-2A2C8939B1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43" y="1330987"/>
                <a:ext cx="3075784" cy="2335677"/>
              </a:xfrm>
              <a:prstGeom prst="rect">
                <a:avLst/>
              </a:prstGeom>
              <a:blipFill>
                <a:blip r:embed="rId2"/>
                <a:stretch>
                  <a:fillRect t="-1567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FFBCA2-A0A0-45C4-A2D7-9F8CF8E698B1}"/>
                  </a:ext>
                </a:extLst>
              </p:cNvPr>
              <p:cNvSpPr txBox="1"/>
              <p:nvPr/>
            </p:nvSpPr>
            <p:spPr>
              <a:xfrm>
                <a:off x="3981343" y="1287729"/>
                <a:ext cx="3204328" cy="1930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0">
                  <a:buNone/>
                </a:pPr>
                <a:r>
                  <a:rPr lang="sr-Latn-BA" sz="1800" b="1" i="1" dirty="0">
                    <a:latin typeface="Cambria Math" panose="02040503050406030204" pitchFamily="18" charset="0"/>
                  </a:rPr>
                  <a:t>Faktorski odnos razmjene: </a:t>
                </a:r>
              </a:p>
              <a:p>
                <a:pPr marL="114300" indent="0">
                  <a:buNone/>
                </a:pPr>
                <a:endParaRPr lang="sr-Latn-BA" sz="1800" b="1" i="1" dirty="0">
                  <a:latin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FFBCA2-A0A0-45C4-A2D7-9F8CF8E69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343" y="1287729"/>
                <a:ext cx="3204328" cy="1930528"/>
              </a:xfrm>
              <a:prstGeom prst="rect">
                <a:avLst/>
              </a:prstGeom>
              <a:blipFill>
                <a:blip r:embed="rId3"/>
                <a:stretch>
                  <a:fillRect t="-1893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4645F6-C9B4-4C9C-88CE-06318621093B}"/>
                  </a:ext>
                </a:extLst>
              </p:cNvPr>
              <p:cNvSpPr txBox="1"/>
              <p:nvPr/>
            </p:nvSpPr>
            <p:spPr>
              <a:xfrm>
                <a:off x="146116" y="3930734"/>
                <a:ext cx="5578017" cy="2736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Grupni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indeks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plata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postojanog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sastava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zaposlenih</m:t>
                    </m:r>
                  </m:oMath>
                </a14:m>
                <a:r>
                  <a:rPr lang="sr-Latn-BA" sz="18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</a:p>
              <a:p>
                <a:pPr marL="114300" indent="0">
                  <a:buNone/>
                </a:pPr>
                <a:endParaRPr lang="sr-Latn-BA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sr-Latn-BA" sz="2000" dirty="0"/>
              </a:p>
              <a:p>
                <a:pPr marL="114300" indent="0">
                  <a:buNone/>
                </a:pPr>
                <a:r>
                  <a:rPr lang="sr-Latn-BA" sz="2000" dirty="0"/>
                  <a:t> </a:t>
                </a:r>
                <a14:m>
                  <m:oMath xmlns:m="http://schemas.openxmlformats.org/officeDocument/2006/math">
                    <m:r>
                      <a:rPr lang="sr-Latn-BA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</m:oMath>
                </a14:m>
                <a:endParaRPr lang="sr-Latn-BA" sz="20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4645F6-C9B4-4C9C-88CE-063186210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16" y="3930734"/>
                <a:ext cx="5578017" cy="2736968"/>
              </a:xfrm>
              <a:prstGeom prst="rect">
                <a:avLst/>
              </a:prstGeom>
              <a:blipFill>
                <a:blip r:embed="rId4"/>
                <a:stretch>
                  <a:fillRect t="-1559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D4A374B-F71B-4499-AD89-0B354AC259C7}"/>
                  </a:ext>
                </a:extLst>
              </p:cNvPr>
              <p:cNvSpPr txBox="1"/>
              <p:nvPr/>
            </p:nvSpPr>
            <p:spPr>
              <a:xfrm>
                <a:off x="6095999" y="3930734"/>
                <a:ext cx="5949885" cy="18400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Grupni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indeks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plata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sr-Latn-BA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promijenjenog</m:t>
                      </m:r>
                      <m:r>
                        <m:rPr>
                          <m:nor/>
                        </m:rPr>
                        <a:rPr lang="sr-Latn-BA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sastava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zaposlenih</m:t>
                      </m:r>
                    </m:oMath>
                  </m:oMathPara>
                </a14:m>
                <a:endParaRPr lang="sr-Latn-BA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den>
                      </m:f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sr-Latn-BA" sz="2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D4A374B-F71B-4499-AD89-0B354AC259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3930734"/>
                <a:ext cx="5949885" cy="18400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D5F6710-D33A-41EF-A0F1-44AC87B0AC67}"/>
                  </a:ext>
                </a:extLst>
              </p:cNvPr>
              <p:cNvSpPr txBox="1"/>
              <p:nvPr/>
            </p:nvSpPr>
            <p:spPr>
              <a:xfrm>
                <a:off x="7664087" y="1330368"/>
                <a:ext cx="3902589" cy="188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Individualni</m:t>
                    </m:r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indeksi</m:t>
                    </m:r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plata</m:t>
                    </m:r>
                  </m:oMath>
                </a14:m>
                <a:r>
                  <a:rPr lang="sr-Latn-BA" sz="18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sr-Latn-BA" sz="2000" dirty="0"/>
              </a:p>
              <a:p>
                <a:pPr marL="114300" indent="0">
                  <a:buNone/>
                </a:pPr>
                <a:r>
                  <a:rPr lang="sr-Latn-BA" sz="2000" b="0" dirty="0"/>
                  <a:t> 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D5F6710-D33A-41EF-A0F1-44AC87B0A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087" y="1330368"/>
                <a:ext cx="3902589" cy="1887889"/>
              </a:xfrm>
              <a:prstGeom prst="rect">
                <a:avLst/>
              </a:prstGeom>
              <a:blipFill>
                <a:blip r:embed="rId6"/>
                <a:stretch>
                  <a:fillRect t="-1935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D32E381F-1577-47A6-8C2C-FF69DC0782FA}"/>
              </a:ext>
            </a:extLst>
          </p:cNvPr>
          <p:cNvSpPr txBox="1"/>
          <p:nvPr/>
        </p:nvSpPr>
        <p:spPr>
          <a:xfrm>
            <a:off x="9231006" y="2498825"/>
            <a:ext cx="2798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T – broj radnika</a:t>
            </a:r>
          </a:p>
          <a:p>
            <a:r>
              <a:rPr lang="sr-Latn-BA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L – masa isplaćenih plata</a:t>
            </a:r>
          </a:p>
          <a:p>
            <a:r>
              <a:rPr lang="sr-Latn-BA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l – prosječna isplaćena plata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20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CBB4F-A2E1-4663-9FCF-ABB9CB153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7108"/>
            <a:ext cx="7729728" cy="1188720"/>
          </a:xfrm>
        </p:spPr>
        <p:txBody>
          <a:bodyPr/>
          <a:lstStyle/>
          <a:p>
            <a:r>
              <a:rPr lang="sr-Latn-BA" dirty="0"/>
              <a:t>ZADATAK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F13BF-991B-484A-8A3E-9A98A0534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52" y="1791094"/>
            <a:ext cx="10303496" cy="472438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Dati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podaci</a:t>
            </a:r>
            <a:r>
              <a:rPr lang="en-US" sz="2000" dirty="0"/>
              <a:t> o </a:t>
            </a:r>
            <a:r>
              <a:rPr lang="sr-Latn-BA" sz="2000" dirty="0"/>
              <a:t>vrijednosti prodaje</a:t>
            </a:r>
            <a:r>
              <a:rPr lang="en-US" sz="2000" dirty="0"/>
              <a:t> u 20</a:t>
            </a:r>
            <a:r>
              <a:rPr lang="sr-Latn-BA" sz="2000" dirty="0"/>
              <a:t>2</a:t>
            </a:r>
            <a:r>
              <a:rPr lang="en-US" sz="2000" dirty="0"/>
              <a:t>1. </a:t>
            </a:r>
            <a:r>
              <a:rPr lang="en-US" sz="2000" dirty="0" err="1"/>
              <a:t>godini</a:t>
            </a:r>
            <a:r>
              <a:rPr lang="en-US" sz="2000" dirty="0"/>
              <a:t> za </a:t>
            </a:r>
            <a:r>
              <a:rPr lang="en-US" sz="2000" dirty="0" err="1"/>
              <a:t>grupu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U </a:t>
            </a:r>
            <a:r>
              <a:rPr lang="en-US" sz="2000" dirty="0" err="1"/>
              <a:t>periodu</a:t>
            </a:r>
            <a:r>
              <a:rPr lang="en-US" sz="2000" dirty="0"/>
              <a:t> </a:t>
            </a:r>
            <a:r>
              <a:rPr lang="sr-Latn-BA" sz="2000" dirty="0"/>
              <a:t>2015</a:t>
            </a:r>
            <a:r>
              <a:rPr lang="en-US" sz="2000" dirty="0"/>
              <a:t>-20</a:t>
            </a:r>
            <a:r>
              <a:rPr lang="sr-Latn-BA" sz="2000" dirty="0"/>
              <a:t>2</a:t>
            </a:r>
            <a:r>
              <a:rPr lang="en-US" sz="2000" dirty="0"/>
              <a:t>1, </a:t>
            </a:r>
            <a:r>
              <a:rPr lang="en-US" sz="2000" dirty="0" err="1"/>
              <a:t>cijena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A se </a:t>
            </a:r>
            <a:r>
              <a:rPr lang="en-US" sz="2000" dirty="0" err="1"/>
              <a:t>smanjila</a:t>
            </a:r>
            <a:r>
              <a:rPr lang="en-US" sz="2000" dirty="0"/>
              <a:t> za 2,5%, </a:t>
            </a:r>
            <a:r>
              <a:rPr lang="en-US" sz="2000" dirty="0" err="1"/>
              <a:t>proizvoda</a:t>
            </a:r>
            <a:r>
              <a:rPr lang="en-US" sz="2000" dirty="0"/>
              <a:t> B </a:t>
            </a:r>
            <a:r>
              <a:rPr lang="en-US" sz="2000" dirty="0" err="1"/>
              <a:t>povećala</a:t>
            </a:r>
            <a:r>
              <a:rPr lang="en-US" sz="2000" dirty="0"/>
              <a:t> za 3%, a </a:t>
            </a:r>
            <a:r>
              <a:rPr lang="en-US" sz="2000" dirty="0" err="1"/>
              <a:t>cijena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C se </a:t>
            </a:r>
            <a:r>
              <a:rPr lang="en-US" sz="2000" dirty="0" err="1"/>
              <a:t>povećala</a:t>
            </a:r>
            <a:r>
              <a:rPr lang="en-US" sz="2000" dirty="0"/>
              <a:t> za 5,6%. </a:t>
            </a:r>
            <a:r>
              <a:rPr lang="en-US" sz="2000" dirty="0" err="1"/>
              <a:t>Izračunati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a) </a:t>
            </a:r>
            <a:r>
              <a:rPr lang="en-US" sz="2000" dirty="0" err="1"/>
              <a:t>Indeks</a:t>
            </a:r>
            <a:r>
              <a:rPr lang="en-US" sz="2000" dirty="0"/>
              <a:t> </a:t>
            </a:r>
            <a:r>
              <a:rPr lang="en-US" sz="2000" dirty="0" err="1"/>
              <a:t>cijena</a:t>
            </a:r>
            <a:r>
              <a:rPr lang="en-US" sz="2000" dirty="0"/>
              <a:t> za </a:t>
            </a:r>
            <a:r>
              <a:rPr lang="en-US" sz="2000" dirty="0" err="1"/>
              <a:t>posmatranu</a:t>
            </a:r>
            <a:r>
              <a:rPr lang="en-US" sz="2000" dirty="0"/>
              <a:t> </a:t>
            </a:r>
            <a:r>
              <a:rPr lang="en-US" sz="2000" dirty="0" err="1"/>
              <a:t>grupu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b) Koliko se </a:t>
            </a:r>
            <a:r>
              <a:rPr lang="en-US" sz="2000" dirty="0" err="1"/>
              <a:t>prosječno</a:t>
            </a:r>
            <a:r>
              <a:rPr lang="en-US" sz="2000" dirty="0"/>
              <a:t> </a:t>
            </a:r>
            <a:r>
              <a:rPr lang="en-US" sz="2000" dirty="0" err="1"/>
              <a:t>procentualno</a:t>
            </a:r>
            <a:r>
              <a:rPr lang="en-US" sz="2000" dirty="0"/>
              <a:t> </a:t>
            </a:r>
            <a:r>
              <a:rPr lang="en-US" sz="2000" dirty="0" err="1"/>
              <a:t>godišnje</a:t>
            </a:r>
            <a:r>
              <a:rPr lang="en-US" sz="2000" dirty="0"/>
              <a:t> </a:t>
            </a:r>
            <a:r>
              <a:rPr lang="en-US" sz="2000" dirty="0" err="1"/>
              <a:t>mijenjala</a:t>
            </a:r>
            <a:r>
              <a:rPr lang="en-US" sz="2000" dirty="0"/>
              <a:t> </a:t>
            </a:r>
            <a:r>
              <a:rPr lang="en-US" sz="2000" dirty="0" err="1"/>
              <a:t>cijena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B?</a:t>
            </a:r>
          </a:p>
          <a:p>
            <a:pPr marL="0" indent="0">
              <a:buNone/>
            </a:pPr>
            <a:r>
              <a:rPr lang="en-US" sz="2000" dirty="0"/>
              <a:t>c) Koliko </a:t>
            </a:r>
            <a:r>
              <a:rPr lang="en-US" sz="2000" dirty="0" err="1"/>
              <a:t>su</a:t>
            </a:r>
            <a:r>
              <a:rPr lang="en-US" sz="2000" dirty="0"/>
              <a:t> se </a:t>
            </a:r>
            <a:r>
              <a:rPr lang="en-US" sz="2000" dirty="0" err="1"/>
              <a:t>prosečno</a:t>
            </a:r>
            <a:r>
              <a:rPr lang="en-US" sz="2000" dirty="0"/>
              <a:t> </a:t>
            </a:r>
            <a:r>
              <a:rPr lang="en-US" sz="2000" dirty="0" err="1"/>
              <a:t>procentualno</a:t>
            </a:r>
            <a:r>
              <a:rPr lang="en-US" sz="2000" dirty="0"/>
              <a:t> </a:t>
            </a:r>
            <a:r>
              <a:rPr lang="en-US" sz="2000" dirty="0" err="1"/>
              <a:t>godišnje</a:t>
            </a:r>
            <a:r>
              <a:rPr lang="en-US" sz="2000" dirty="0"/>
              <a:t> </a:t>
            </a:r>
            <a:r>
              <a:rPr lang="en-US" sz="2000" dirty="0" err="1"/>
              <a:t>mijenjale</a:t>
            </a:r>
            <a:r>
              <a:rPr lang="en-US" sz="2000" dirty="0"/>
              <a:t> </a:t>
            </a:r>
            <a:r>
              <a:rPr lang="en-US" sz="2000" dirty="0" err="1"/>
              <a:t>cijene</a:t>
            </a:r>
            <a:r>
              <a:rPr lang="en-US" sz="2000" dirty="0"/>
              <a:t> </a:t>
            </a:r>
            <a:r>
              <a:rPr lang="en-US" sz="2000" dirty="0" err="1"/>
              <a:t>grupe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u </a:t>
            </a:r>
            <a:r>
              <a:rPr lang="en-US" sz="2000" dirty="0" err="1"/>
              <a:t>posmatranom</a:t>
            </a:r>
            <a:r>
              <a:rPr lang="en-US" sz="2000" dirty="0"/>
              <a:t> </a:t>
            </a:r>
            <a:r>
              <a:rPr lang="en-US" sz="2000" dirty="0" err="1"/>
              <a:t>periodu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BAE0BB6-77E4-4332-90FB-1F780BAD1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373898"/>
              </p:ext>
            </p:extLst>
          </p:nvPr>
        </p:nvGraphicFramePr>
        <p:xfrm>
          <a:off x="3435477" y="2346534"/>
          <a:ext cx="5321045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422">
                  <a:extLst>
                    <a:ext uri="{9D8B030D-6E8A-4147-A177-3AD203B41FA5}">
                      <a16:colId xmlns:a16="http://schemas.microsoft.com/office/drawing/2014/main" val="3199392064"/>
                    </a:ext>
                  </a:extLst>
                </a:gridCol>
                <a:gridCol w="4151623">
                  <a:extLst>
                    <a:ext uri="{9D8B030D-6E8A-4147-A177-3AD203B41FA5}">
                      <a16:colId xmlns:a16="http://schemas.microsoft.com/office/drawing/2014/main" val="2796344834"/>
                    </a:ext>
                  </a:extLst>
                </a:gridCol>
              </a:tblGrid>
              <a:tr h="337441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Proizvod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Vrijednost prodaje u 000 KM u 2021.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695462"/>
                  </a:ext>
                </a:extLst>
              </a:tr>
              <a:tr h="337441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2.560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472613"/>
                  </a:ext>
                </a:extLst>
              </a:tr>
              <a:tr h="337441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2.340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714969"/>
                  </a:ext>
                </a:extLst>
              </a:tr>
              <a:tr h="337441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2.220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697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33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D0FFE-4934-4215-A8BE-0BF2390D6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1" y="657726"/>
            <a:ext cx="10523621" cy="5630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>
                <a:solidFill>
                  <a:schemeClr val="accent1"/>
                </a:solidFill>
              </a:rPr>
              <a:t>a) Indeks cijena za posmatranu grupu proizvoda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3D38638-F483-46F1-A704-126780D662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8795267"/>
                  </p:ext>
                </p:extLst>
              </p:nvPr>
            </p:nvGraphicFramePr>
            <p:xfrm>
              <a:off x="1482897" y="1554441"/>
              <a:ext cx="9226206" cy="1874559"/>
            </p:xfrm>
            <a:graphic>
              <a:graphicData uri="http://schemas.openxmlformats.org/drawingml/2006/table">
                <a:tbl>
                  <a:tblPr/>
                  <a:tblGrid>
                    <a:gridCol w="1166086">
                      <a:extLst>
                        <a:ext uri="{9D8B030D-6E8A-4147-A177-3AD203B41FA5}">
                          <a16:colId xmlns:a16="http://schemas.microsoft.com/office/drawing/2014/main" val="3245889391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353365559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929865617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795692102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2799151482"/>
                        </a:ext>
                      </a:extLst>
                    </a:gridCol>
                  </a:tblGrid>
                  <a:tr h="63458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Proizv</a:t>
                          </a:r>
                          <a:r>
                            <a:rPr lang="sr-Cyrl-CS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od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num>
                                  <m:den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00421548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A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</a:t>
                          </a: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560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0,975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1,026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2.625,64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7039832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B</a:t>
                          </a:r>
                          <a:endParaRPr lang="en-US" sz="20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2.</a:t>
                          </a: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340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1,03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0,971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2.272,84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51908511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C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2.220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1,056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0,947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2.102,27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22150945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el-GR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7120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6.999,76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640743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3D38638-F483-46F1-A704-126780D662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8795267"/>
                  </p:ext>
                </p:extLst>
              </p:nvPr>
            </p:nvGraphicFramePr>
            <p:xfrm>
              <a:off x="1482897" y="1554441"/>
              <a:ext cx="9226206" cy="1874559"/>
            </p:xfrm>
            <a:graphic>
              <a:graphicData uri="http://schemas.openxmlformats.org/drawingml/2006/table">
                <a:tbl>
                  <a:tblPr/>
                  <a:tblGrid>
                    <a:gridCol w="1166086">
                      <a:extLst>
                        <a:ext uri="{9D8B030D-6E8A-4147-A177-3AD203B41FA5}">
                          <a16:colId xmlns:a16="http://schemas.microsoft.com/office/drawing/2014/main" val="3245889391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353365559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929865617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795692102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2799151482"/>
                        </a:ext>
                      </a:extLst>
                    </a:gridCol>
                  </a:tblGrid>
                  <a:tr h="63458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Proizv</a:t>
                          </a:r>
                          <a:r>
                            <a:rPr lang="sr-Cyrl-CS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od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num>
                                  <m:den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00421548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A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</a:t>
                          </a: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560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0,975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1,026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2.625,64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7039832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B</a:t>
                          </a:r>
                          <a:endParaRPr lang="en-US" sz="20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2.</a:t>
                          </a: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340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1,03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0,971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2.272,84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51908511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C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2.220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1,056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0,947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2.102,27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22150945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el-GR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7120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6.999,76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6407439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E1F216-7C9D-49DF-A7C3-899ABDB4D8FF}"/>
                  </a:ext>
                </a:extLst>
              </p:cNvPr>
              <p:cNvSpPr txBox="1"/>
              <p:nvPr/>
            </p:nvSpPr>
            <p:spPr>
              <a:xfrm>
                <a:off x="1417629" y="4126148"/>
                <a:ext cx="6362792" cy="5876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7120</m:t>
                        </m:r>
                      </m:num>
                      <m:den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6999,76</m:t>
                        </m:r>
                      </m:den>
                    </m:f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𝟏𝟎𝟏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𝟕𝟐</m:t>
                    </m:r>
                  </m:oMath>
                </a14:m>
                <a:r>
                  <a:rPr lang="sr-Latn-BA" sz="2000" dirty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E1F216-7C9D-49DF-A7C3-899ABDB4D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629" y="4126148"/>
                <a:ext cx="6362792" cy="5876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259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714574-8D0E-4264-AFBC-10F21D56ED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28074" y="688157"/>
                <a:ext cx="9935851" cy="449658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b) Koliko se prosječno procentualno godišnje mijenjala cijena proizvoda B?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g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1,03</m:t>
                              </m:r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rgbClr val="9BAFB5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c) 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Koliko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su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se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prosečno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procentualno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godišnje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mijenjale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cijene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grupe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proizvoda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u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posmatranom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periodu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?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1143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sSubPr>
                        <m:e>
                          <m:r>
                            <a:rPr kumimoji="0" lang="sr-Latn-BA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𝑟</m:t>
                          </m:r>
                        </m:e>
                        <m:sub>
                          <m:r>
                            <a:rPr kumimoji="0" lang="sr-Latn-BA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𝑔</m:t>
                          </m:r>
                        </m:sub>
                      </m:sSub>
                      <m:r>
                        <a:rPr kumimoji="0" lang="sr-Latn-BA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d>
                        <m:dPr>
                          <m:ctrlPr>
                            <a:rPr kumimoji="0" lang="sr-Latn-BA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6</m:t>
                              </m:r>
                            </m:deg>
                            <m:e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1,0</m:t>
                              </m:r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17</m:t>
                              </m:r>
                            </m:e>
                          </m:rad>
                          <m:r>
                            <a:rPr kumimoji="0" lang="sr-Latn-BA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−1</m:t>
                          </m:r>
                        </m:e>
                      </m:d>
                      <m:r>
                        <a:rPr kumimoji="0" lang="sr-Latn-BA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∙100=</m:t>
                      </m:r>
                      <m:r>
                        <a:rPr kumimoji="0" lang="sr-Latn-BA" sz="20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𝟎</m:t>
                      </m:r>
                      <m:r>
                        <a:rPr kumimoji="0" lang="sr-Latn-BA" sz="20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,</m:t>
                      </m:r>
                      <m:r>
                        <a:rPr kumimoji="0" lang="sr-Latn-BA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𝟐𝟖</m:t>
                      </m:r>
                      <m:r>
                        <a:rPr kumimoji="0" lang="sr-Latn-BA" sz="20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%</m:t>
                      </m:r>
                    </m:oMath>
                  </m:oMathPara>
                </a14:m>
                <a:endParaRPr kumimoji="0" lang="sr-Latn-BA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714574-8D0E-4264-AFBC-10F21D56ED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8074" y="688157"/>
                <a:ext cx="9935851" cy="4496585"/>
              </a:xfrm>
              <a:blipFill>
                <a:blip r:embed="rId2"/>
                <a:stretch>
                  <a:fillRect l="-613" t="-813" r="-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729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1FF0-C335-1BC3-53D8-C83F9C2CF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83028"/>
            <a:ext cx="7729728" cy="952599"/>
          </a:xfrm>
        </p:spPr>
        <p:txBody>
          <a:bodyPr/>
          <a:lstStyle/>
          <a:p>
            <a:r>
              <a:rPr lang="sr-Latn-BA" dirty="0"/>
              <a:t>ZADATAK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102D-3E01-926F-A234-4F492382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519" y="1387674"/>
            <a:ext cx="10640962" cy="5287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vrijednosti sindikalne potrošačke korpe u Republici Srpskoj za oktobar 2022. i oktobar 2017. godine: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/>
            </a:r>
            <a:br>
              <a:rPr lang="sr-Latn-BA" sz="2000" dirty="0"/>
            </a:br>
            <a:r>
              <a:rPr lang="sr-Latn-BA" sz="2000" dirty="0"/>
              <a:t>Pod pretpostavkom da se sindikalne korpe sastoje od iste količine istih dobara u oba perioda, izračunati indeks cijena ove grupe dobara. 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E21905-959E-2BE6-5F95-5CD6AF591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43855"/>
              </p:ext>
            </p:extLst>
          </p:nvPr>
        </p:nvGraphicFramePr>
        <p:xfrm>
          <a:off x="2469945" y="2136888"/>
          <a:ext cx="7765436" cy="303847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755761">
                  <a:extLst>
                    <a:ext uri="{9D8B030D-6E8A-4147-A177-3AD203B41FA5}">
                      <a16:colId xmlns:a16="http://schemas.microsoft.com/office/drawing/2014/main" val="3280277615"/>
                    </a:ext>
                  </a:extLst>
                </a:gridCol>
                <a:gridCol w="3343643">
                  <a:extLst>
                    <a:ext uri="{9D8B030D-6E8A-4147-A177-3AD203B41FA5}">
                      <a16:colId xmlns:a16="http://schemas.microsoft.com/office/drawing/2014/main" val="1234736865"/>
                    </a:ext>
                  </a:extLst>
                </a:gridCol>
                <a:gridCol w="1833016">
                  <a:extLst>
                    <a:ext uri="{9D8B030D-6E8A-4147-A177-3AD203B41FA5}">
                      <a16:colId xmlns:a16="http://schemas.microsoft.com/office/drawing/2014/main" val="2783891019"/>
                    </a:ext>
                  </a:extLst>
                </a:gridCol>
                <a:gridCol w="1833016">
                  <a:extLst>
                    <a:ext uri="{9D8B030D-6E8A-4147-A177-3AD203B41FA5}">
                      <a16:colId xmlns:a16="http://schemas.microsoft.com/office/drawing/2014/main" val="727541839"/>
                    </a:ext>
                  </a:extLst>
                </a:gridCol>
              </a:tblGrid>
              <a:tr h="321284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u="none" strike="noStrike" dirty="0">
                          <a:effectLst/>
                          <a:latin typeface="+mn-lt"/>
                        </a:rPr>
                        <a:t>Broj</a:t>
                      </a:r>
                      <a:endParaRPr lang="sr-Latn-BA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u="none" strike="noStrike" dirty="0">
                          <a:effectLst/>
                          <a:latin typeface="+mn-lt"/>
                        </a:rPr>
                        <a:t>Struktura</a:t>
                      </a:r>
                      <a:endParaRPr lang="sr-Latn-BA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Oktobar 2022.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Oktobar 2017.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1776127"/>
                  </a:ext>
                </a:extLst>
              </a:tr>
              <a:tr h="185314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Prehrana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1035.82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690.51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593856"/>
                  </a:ext>
                </a:extLst>
              </a:tr>
              <a:tr h="370629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2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Stanovanje i komunalne usluge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609.94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581.32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8016049"/>
                  </a:ext>
                </a:extLst>
              </a:tr>
              <a:tr h="383135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3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Tekuće održavanje domaćinstva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123.25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103.56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4112739"/>
                  </a:ext>
                </a:extLst>
              </a:tr>
              <a:tr h="185314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4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Odjeća i obuća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172.36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136.24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956375"/>
                  </a:ext>
                </a:extLst>
              </a:tr>
              <a:tr h="370629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5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Higijena i njega zdravlja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99.71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87.92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7361811"/>
                  </a:ext>
                </a:extLst>
              </a:tr>
              <a:tr h="185314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6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Prevoz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225.75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194.40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5749446"/>
                  </a:ext>
                </a:extLst>
              </a:tr>
              <a:tr h="370629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7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Obrazovanje i kultura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89.10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82.38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6819573"/>
                  </a:ext>
                </a:extLst>
              </a:tr>
              <a:tr h="370629">
                <a:tc>
                  <a:txBody>
                    <a:bodyPr/>
                    <a:lstStyle/>
                    <a:p>
                      <a:pPr algn="ctr" fontAlgn="ctr"/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UKUPNO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2355.93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1876.33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084573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00EA2C8-8217-118A-1573-2FCBCD8297EE}"/>
              </a:ext>
            </a:extLst>
          </p:cNvPr>
          <p:cNvSpPr txBox="1"/>
          <p:nvPr/>
        </p:nvSpPr>
        <p:spPr>
          <a:xfrm>
            <a:off x="2359743" y="5150406"/>
            <a:ext cx="4498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200" dirty="0"/>
              <a:t>Izvor: https://savezsindikatars.org/sindikalna-potrosacka-korpa/</a:t>
            </a:r>
          </a:p>
        </p:txBody>
      </p:sp>
    </p:spTree>
    <p:extLst>
      <p:ext uri="{BB962C8B-B14F-4D97-AF65-F5344CB8AC3E}">
        <p14:creationId xmlns:p14="http://schemas.microsoft.com/office/powerpoint/2010/main" val="2766765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674619B-3472-06EC-9985-3EBBA86635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756299"/>
              </p:ext>
            </p:extLst>
          </p:nvPr>
        </p:nvGraphicFramePr>
        <p:xfrm>
          <a:off x="1555211" y="1715868"/>
          <a:ext cx="9447086" cy="3125529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3090531">
                  <a:extLst>
                    <a:ext uri="{9D8B030D-6E8A-4147-A177-3AD203B41FA5}">
                      <a16:colId xmlns:a16="http://schemas.microsoft.com/office/drawing/2014/main" val="816318379"/>
                    </a:ext>
                  </a:extLst>
                </a:gridCol>
                <a:gridCol w="2058313">
                  <a:extLst>
                    <a:ext uri="{9D8B030D-6E8A-4147-A177-3AD203B41FA5}">
                      <a16:colId xmlns:a16="http://schemas.microsoft.com/office/drawing/2014/main" val="1355807267"/>
                    </a:ext>
                  </a:extLst>
                </a:gridCol>
                <a:gridCol w="2058313">
                  <a:extLst>
                    <a:ext uri="{9D8B030D-6E8A-4147-A177-3AD203B41FA5}">
                      <a16:colId xmlns:a16="http://schemas.microsoft.com/office/drawing/2014/main" val="1681948241"/>
                    </a:ext>
                  </a:extLst>
                </a:gridCol>
                <a:gridCol w="2239929">
                  <a:extLst>
                    <a:ext uri="{9D8B030D-6E8A-4147-A177-3AD203B41FA5}">
                      <a16:colId xmlns:a16="http://schemas.microsoft.com/office/drawing/2014/main" val="2914845094"/>
                    </a:ext>
                  </a:extLst>
                </a:gridCol>
              </a:tblGrid>
              <a:tr h="347281"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u="none" strike="noStrike" dirty="0">
                          <a:effectLst/>
                          <a:latin typeface="+mn-lt"/>
                        </a:rPr>
                        <a:t>Struktura</a:t>
                      </a:r>
                      <a:endParaRPr lang="sr-Latn-BA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p1q1 (ili p1q0)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p0q0 (ili p0q1)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Individualni indeksi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6767196"/>
                  </a:ext>
                </a:extLst>
              </a:tr>
              <a:tr h="347281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Prehrana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1035.82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690.51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8494136"/>
                  </a:ext>
                </a:extLst>
              </a:tr>
              <a:tr h="347281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Stanovanje i komunalne usluge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609.94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581.32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3104238"/>
                  </a:ext>
                </a:extLst>
              </a:tr>
              <a:tr h="347281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Tekuće održavanje domaćinstva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123.25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103.56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4139558"/>
                  </a:ext>
                </a:extLst>
              </a:tr>
              <a:tr h="347281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Odjeća i obuća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172.36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136.24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9804529"/>
                  </a:ext>
                </a:extLst>
              </a:tr>
              <a:tr h="347281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Higijena i njega zdravlja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99.71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87.92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4822622"/>
                  </a:ext>
                </a:extLst>
              </a:tr>
              <a:tr h="347281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>
                          <a:effectLst/>
                          <a:latin typeface="+mn-lt"/>
                        </a:rPr>
                        <a:t>Prevoz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225.75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194.40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8263275"/>
                  </a:ext>
                </a:extLst>
              </a:tr>
              <a:tr h="347281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Obrazovanje i kultura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89.10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u="none" strike="noStrike" dirty="0">
                          <a:effectLst/>
                          <a:latin typeface="+mn-lt"/>
                        </a:rPr>
                        <a:t>82.38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2525890"/>
                  </a:ext>
                </a:extLst>
              </a:tr>
              <a:tr h="347281">
                <a:tc>
                  <a:txBody>
                    <a:bodyPr/>
                    <a:lstStyle/>
                    <a:p>
                      <a:pPr algn="l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UKUPNO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2355.93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1876.33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sr-Latn-BA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637919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D78891A-6BED-3D63-779D-2044CAA174FF}"/>
                  </a:ext>
                </a:extLst>
              </p:cNvPr>
              <p:cNvSpPr txBox="1"/>
              <p:nvPr/>
            </p:nvSpPr>
            <p:spPr>
              <a:xfrm>
                <a:off x="1555211" y="5462764"/>
                <a:ext cx="6362792" cy="739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2355,93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1876,33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𝟏𝟐𝟓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D78891A-6BED-3D63-779D-2044CAA17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211" y="5462764"/>
                <a:ext cx="6362792" cy="7396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8FABC1-9EEF-9757-3493-1F68FD167E68}"/>
                  </a:ext>
                </a:extLst>
              </p:cNvPr>
              <p:cNvSpPr txBox="1"/>
              <p:nvPr/>
            </p:nvSpPr>
            <p:spPr>
              <a:xfrm>
                <a:off x="1555212" y="987981"/>
                <a:ext cx="51896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sr-Latn-BA" b="1" i="1" smtClean="0">
                        <a:latin typeface="Cambria Math" panose="02040503050406030204" pitchFamily="18" charset="0"/>
                      </a:rPr>
                      <m:t>𝒒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𝒒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sr-Latn-BA" b="1" dirty="0"/>
                  <a:t> </a:t>
                </a:r>
                <a:r>
                  <a:rPr lang="sr-Latn-BA" dirty="0"/>
                  <a:t>(obje korpe se sastoje od iste količine dobara)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8FABC1-9EEF-9757-3493-1F68FD167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212" y="987981"/>
                <a:ext cx="5189626" cy="276999"/>
              </a:xfrm>
              <a:prstGeom prst="rect">
                <a:avLst/>
              </a:prstGeom>
              <a:blipFill>
                <a:blip r:embed="rId3"/>
                <a:stretch>
                  <a:fillRect l="-1998" t="-28261" r="-2938" b="-50000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0684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6A07F-AC02-4462-B803-7A0CD4D3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</a:t>
            </a:r>
            <a:r>
              <a:rPr lang="en-US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81BB7-BD38-477D-8A59-066FBA795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388" y="2647471"/>
            <a:ext cx="8047223" cy="3101983"/>
          </a:xfrm>
        </p:spPr>
        <p:txBody>
          <a:bodyPr/>
          <a:lstStyle/>
          <a:p>
            <a:pPr marL="114300" lvl="0" indent="0" algn="just">
              <a:buNone/>
            </a:pPr>
            <a:r>
              <a:rPr lang="sr-Latn-CS" sz="2000" dirty="0"/>
              <a:t>Grupni indeks cijena za dva proizvoda iznosio je 105 u peirodu 2017-2022. godina. Vrijednost ostvarenog promet proizvoda A veća je za 30% u 2022. godini u odnosu na proizvod B. U istom periodu cijena proizvoda A se smanjila za 1,5%. Izračunati:</a:t>
            </a:r>
            <a:endParaRPr lang="en-US" sz="2000" dirty="0"/>
          </a:p>
          <a:p>
            <a:pPr marL="114300" indent="0">
              <a:buNone/>
            </a:pPr>
            <a:r>
              <a:rPr lang="sr-Latn-CS" sz="2000" dirty="0"/>
              <a:t>a) Indeks cijena proizvoda B za posmatrani period.</a:t>
            </a:r>
            <a:endParaRPr lang="en-US" sz="2000" dirty="0"/>
          </a:p>
          <a:p>
            <a:pPr marL="114300" indent="0">
              <a:buNone/>
            </a:pPr>
            <a:r>
              <a:rPr lang="sr-Latn-CS" sz="2000" dirty="0"/>
              <a:t>b) Prosječnu godišnju promjenu cijene proizvoda B za posmatrani period.</a:t>
            </a:r>
          </a:p>
          <a:p>
            <a:pPr marL="114300" indent="0">
              <a:buNone/>
            </a:pPr>
            <a:r>
              <a:rPr lang="sr-Latn-CS" sz="2000" dirty="0"/>
              <a:t>     (samostalni rad)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25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C321C6-505D-4109-ACE6-026F3D3E05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5747" y="541421"/>
                <a:ext cx="10860505" cy="408714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lphaLcParenR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Indeks cijena proizvoda B za posmatrani period</a:t>
                </a:r>
              </a:p>
              <a:p>
                <a:pPr marL="0" indent="0">
                  <a:buNone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sSubPr>
                        <m:e>
                          <m: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𝐼</m:t>
                          </m:r>
                        </m:e>
                        <m:sub>
                          <m: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2017−2022</m:t>
                          </m:r>
                        </m:sub>
                      </m:sSub>
                      <m:r>
                        <a:rPr kumimoji="0" lang="sr-Latn-BA" sz="2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=105</m:t>
                      </m:r>
                    </m:oMath>
                  </m:oMathPara>
                </a14:m>
                <a:endParaRPr kumimoji="0" lang="sr-Latn-BA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</m:ctrlPr>
                      </m:sSupPr>
                      <m:e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𝑝</m:t>
                        </m:r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𝑞</m:t>
                        </m:r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</m:e>
                      <m:sup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𝐴</m:t>
                        </m:r>
                      </m:sup>
                    </m:sSup>
                    <m:r>
                      <a:rPr kumimoji="0" lang="sr-Latn-BA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sym typeface="Arial"/>
                      </a:rPr>
                      <m:t>=1,3</m:t>
                    </m:r>
                    <m:sSup>
                      <m:sSupPr>
                        <m:ctrlP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</m:ctrlPr>
                      </m:sSupPr>
                      <m:e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Arial"/>
                          </a:rPr>
                          <m:t>∙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𝑝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𝑞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</m:e>
                      <m:sup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𝐵</m:t>
                        </m:r>
                      </m:sup>
                    </m:sSup>
                  </m:oMath>
                </a14:m>
                <a:r>
                  <a:rPr kumimoji="0" lang="sr-Latn-BA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Wingdings" panose="05000000000000000000" pitchFamily="2" charset="2"/>
                  </a:rPr>
                  <a:t>   </a:t>
                </a:r>
                <a:r>
                  <a:rPr kumimoji="0" lang="sr-Latn-BA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rPr>
                  <a:t>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</m:ctrlPr>
                      </m:sSupPr>
                      <m:e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𝑝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𝑞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</m:e>
                      <m:sup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𝐵</m:t>
                        </m:r>
                      </m:sup>
                    </m:sSup>
                    <m:r>
                      <a:rPr kumimoji="0" lang="sr-Latn-BA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sym typeface="Arial"/>
                      </a:rPr>
                      <m:t>=100,</m:t>
                    </m:r>
                    <m:sSup>
                      <m:sSupPr>
                        <m:ctrlP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</m:ctrlPr>
                      </m:sSupPr>
                      <m:e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  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𝑝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𝑞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</m:e>
                      <m:sup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𝐴</m:t>
                        </m:r>
                      </m:sup>
                    </m:sSup>
                    <m:r>
                      <a:rPr kumimoji="0" lang="sr-Latn-BA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sym typeface="Arial"/>
                      </a:rPr>
                      <m:t>=130</m:t>
                    </m:r>
                  </m:oMath>
                </a14:m>
                <a:endParaRPr kumimoji="0" lang="sr-Latn-BA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kumimoji="0" lang="en-US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</m:ctrlPr>
                            </m:fPr>
                            <m:num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𝑝</m:t>
                              </m:r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𝑝</m:t>
                              </m:r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0</m:t>
                              </m:r>
                            </m:den>
                          </m:f>
                        </m:e>
                        <m:sup>
                          <m: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𝐴</m:t>
                          </m:r>
                        </m:sup>
                      </m:sSup>
                      <m:r>
                        <a:rPr kumimoji="0" lang="sr-Latn-BA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=</m:t>
                      </m:r>
                      <m:r>
                        <a:rPr kumimoji="0" lang="sr-Latn-BA" sz="2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0,985</m:t>
                      </m:r>
                    </m:oMath>
                  </m:oMathPara>
                </a14:m>
                <a:endParaRPr kumimoji="0" lang="sr-Latn-BA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kumimoji="0" lang="en-US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</m:ctrlPr>
                            </m:fPr>
                            <m:num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𝑝</m:t>
                              </m:r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𝑝</m:t>
                              </m:r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0</m:t>
                              </m:r>
                            </m:den>
                          </m:f>
                        </m:e>
                        <m:sup>
                          <m: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𝐵</m:t>
                          </m:r>
                        </m:sup>
                      </m:sSup>
                      <m:r>
                        <a:rPr kumimoji="0" lang="sr-Latn-BA" sz="2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=?</m:t>
                      </m:r>
                    </m:oMath>
                  </m:oMathPara>
                </a14:m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C321C6-505D-4109-ACE6-026F3D3E05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5747" y="541421"/>
                <a:ext cx="10860505" cy="4087140"/>
              </a:xfrm>
              <a:blipFill>
                <a:blip r:embed="rId2"/>
                <a:stretch>
                  <a:fillRect l="-561" t="-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D8F892-71D1-4436-B7D7-F17637714F29}"/>
                  </a:ext>
                </a:extLst>
              </p:cNvPr>
              <p:cNvSpPr txBox="1"/>
              <p:nvPr/>
            </p:nvSpPr>
            <p:spPr>
              <a:xfrm>
                <a:off x="4204354" y="3120319"/>
                <a:ext cx="5401559" cy="31962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p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105=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130+100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130∙1,015+100∙</m:t>
                          </m:r>
                          <m:sSup>
                            <m:sSupPr>
                              <m:ctrlPr>
                                <a:rPr lang="sr-Latn-BA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num>
                                <m:den>
                                  <m: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  <m:sup>
                              <m:r>
                                <a:rPr lang="sr-Latn-BA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p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=0,87                  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0,87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sr-Latn-RS" sz="2000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D8F892-71D1-4436-B7D7-F17637714F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354" y="3120319"/>
                <a:ext cx="5401559" cy="31962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03176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487</TotalTime>
  <Words>718</Words>
  <Application>Microsoft Office PowerPoint</Application>
  <PresentationFormat>Widescreen</PresentationFormat>
  <Paragraphs>299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Cambria Math</vt:lpstr>
      <vt:lpstr>CTimesRoman</vt:lpstr>
      <vt:lpstr>Gill Sans MT</vt:lpstr>
      <vt:lpstr>Source Sans Pro</vt:lpstr>
      <vt:lpstr>Times New Roman</vt:lpstr>
      <vt:lpstr>Wingdings</vt:lpstr>
      <vt:lpstr>Parcel</vt:lpstr>
      <vt:lpstr>STATISTIKA CIJENA I ŽIVOTNOG STANDARDA</vt:lpstr>
      <vt:lpstr>FORMULE</vt:lpstr>
      <vt:lpstr>ZADATAK 1</vt:lpstr>
      <vt:lpstr>PowerPoint Presentation</vt:lpstr>
      <vt:lpstr>PowerPoint Presentation</vt:lpstr>
      <vt:lpstr>ZADATAK 2</vt:lpstr>
      <vt:lpstr>PowerPoint Presentation</vt:lpstr>
      <vt:lpstr>Zadatak 3</vt:lpstr>
      <vt:lpstr>PowerPoint Presentation</vt:lpstr>
      <vt:lpstr>ZADATAK 4</vt:lpstr>
      <vt:lpstr>PowerPoint Presentation</vt:lpstr>
      <vt:lpstr>Zadatak 5</vt:lpstr>
      <vt:lpstr>PowerPoint Presentation</vt:lpstr>
      <vt:lpstr>ZADATAK 6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CIJENA I ŽIVOTNOG STANDARDA</dc:title>
  <dc:creator>Marić, Milica</dc:creator>
  <cp:lastModifiedBy>Milica</cp:lastModifiedBy>
  <cp:revision>27</cp:revision>
  <dcterms:created xsi:type="dcterms:W3CDTF">2022-12-25T12:13:04Z</dcterms:created>
  <dcterms:modified xsi:type="dcterms:W3CDTF">2023-01-11T08:23:55Z</dcterms:modified>
</cp:coreProperties>
</file>