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5" r:id="rId18"/>
    <p:sldId id="276" r:id="rId19"/>
    <p:sldId id="277" r:id="rId20"/>
    <p:sldId id="278" r:id="rId21"/>
    <p:sldId id="279" r:id="rId22"/>
    <p:sldId id="27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19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9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0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76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6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51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2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9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3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01A713D-3AEC-4220-8A97-25D8A14B3C9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C62DCF0-68D0-4306-A38E-98A16FCE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7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4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2.png"/><Relationship Id="rId7" Type="http://schemas.openxmlformats.org/officeDocument/2006/relationships/image" Target="../media/image47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2.png"/><Relationship Id="rId7" Type="http://schemas.openxmlformats.org/officeDocument/2006/relationships/image" Target="../media/image60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5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8F7C-213F-4ABF-9325-3892314D76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b="1" dirty="0"/>
              <a:t>ТЕСТИРАЊЕ СТАТИСТИЧКИХ ХИПОТЕЗА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0B0A33-50C8-4476-BBDB-EB55C06D7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>
            <a:normAutofit/>
          </a:bodyPr>
          <a:lstStyle/>
          <a:p>
            <a:r>
              <a:rPr lang="sr-Cyrl-BA" sz="2800" b="1" dirty="0"/>
              <a:t>Вјежбе 7</a:t>
            </a:r>
            <a:endParaRPr lang="en-US" sz="2800" b="1" dirty="0"/>
          </a:p>
        </p:txBody>
      </p:sp>
      <p:sp>
        <p:nvSpPr>
          <p:cNvPr id="6" name="Google Shape;100;p1">
            <a:extLst>
              <a:ext uri="{FF2B5EF4-FFF2-40B4-BE49-F238E27FC236}">
                <a16:creationId xmlns:a16="http://schemas.microsoft.com/office/drawing/2014/main" id="{1B17C8D8-EFA4-4EB4-AEAB-8F8023BF1C58}"/>
              </a:ext>
            </a:extLst>
          </p:cNvPr>
          <p:cNvSpPr txBox="1"/>
          <p:nvPr/>
        </p:nvSpPr>
        <p:spPr>
          <a:xfrm>
            <a:off x="4642416" y="5378258"/>
            <a:ext cx="3060290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rPr lang="sr-Cyrl-BA" sz="2000" b="1" i="0" u="none" strike="noStrike" cap="none" dirty="0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rPr>
              <a:t>Милица Марић, ма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rPr lang="sr-Cyrl-BA" sz="2000" b="1" i="0" u="none" strike="noStrike" cap="none" dirty="0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rPr>
              <a:t>milica.maric@ef.unibl.org</a:t>
            </a:r>
            <a:endParaRPr sz="2000" b="1" i="0" u="none" strike="noStrike" cap="none" dirty="0">
              <a:solidFill>
                <a:srgbClr val="FEFEFE"/>
              </a:solidFill>
              <a:latin typeface="Corbel"/>
              <a:ea typeface="Corbel"/>
              <a:cs typeface="Corbel"/>
              <a:sym typeface="Corbe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FEFEFE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490027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14D0FE-3E93-4179-8CBA-B4BAFAF98F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5902" y="317241"/>
                <a:ext cx="11392678" cy="627950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dirty="0"/>
                  <a:t>Б) Поставља се питање да ли се може очекивати </a:t>
                </a:r>
                <a:r>
                  <a:rPr lang="sr-Cyrl-BA" b="1" dirty="0"/>
                  <a:t>принос пшенице већи од 2,5 </a:t>
                </a:r>
                <a:r>
                  <a:rPr lang="sr-Latn-BA" b="1" dirty="0">
                    <a:solidFill>
                      <a:schemeClr val="tx1"/>
                    </a:solidFill>
                  </a:rPr>
                  <a:t>t/ha</a:t>
                </a:r>
                <a:r>
                  <a:rPr lang="sr-Cyrl-BA" dirty="0">
                    <a:solidFill>
                      <a:schemeClr val="tx1"/>
                    </a:solidFill>
                  </a:rPr>
                  <a:t>, уз остале параметре непромијењене?</a:t>
                </a:r>
                <a:r>
                  <a:rPr lang="sr-Cyrl-BA" dirty="0"/>
                  <a:t> </a:t>
                </a:r>
              </a:p>
              <a:p>
                <a:pPr marL="0" indent="0">
                  <a:buNone/>
                </a:pPr>
                <a:endParaRPr lang="sr-Cyrl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accent1"/>
                    </a:solidFill>
                  </a:rPr>
                  <a:t>Постављамо нове хипотезе: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≤2,5</m:t>
                      </m:r>
                    </m:oMath>
                  </m:oMathPara>
                </a14:m>
                <a:endParaRPr lang="sr-Cyrl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&gt;2,5</m:t>
                      </m:r>
                    </m:oMath>
                  </m:oMathPara>
                </a14:m>
                <a:endParaRPr lang="sr-Cyrl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accent1"/>
                    </a:solidFill>
                  </a:rPr>
                  <a:t>Дефинишемо нову критичну област: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Критична област је са десне стране</a:t>
                </a: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14D0FE-3E93-4179-8CBA-B4BAFAF98F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5902" y="317241"/>
                <a:ext cx="11392678" cy="6279501"/>
              </a:xfrm>
              <a:blipFill>
                <a:blip r:embed="rId2"/>
                <a:stretch>
                  <a:fillRect l="-428" t="-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17A5515-5DE3-48F1-8C96-871FF78425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3661" y="2552901"/>
            <a:ext cx="6116845" cy="29449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97F7F6-04D6-4641-B416-43DBB0F0B9F6}"/>
                  </a:ext>
                </a:extLst>
              </p:cNvPr>
              <p:cNvSpPr txBox="1"/>
              <p:nvPr/>
            </p:nvSpPr>
            <p:spPr>
              <a:xfrm>
                <a:off x="8373629" y="4025379"/>
                <a:ext cx="1308401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=0,95</m:t>
                      </m:r>
                    </m:oMath>
                  </m:oMathPara>
                </a14:m>
                <a:endParaRPr lang="sr-Cyrl-BA" dirty="0"/>
              </a:p>
              <a:p>
                <a:endParaRPr lang="sr-Latn-BA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Latn-BA" dirty="0"/>
                  <a:t> </a:t>
                </a:r>
                <a:r>
                  <a:rPr lang="sr-Cyrl-BA" dirty="0"/>
                  <a:t>се не одбацује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97F7F6-04D6-4641-B416-43DBB0F0B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3629" y="4025379"/>
                <a:ext cx="1308401" cy="1107996"/>
              </a:xfrm>
              <a:prstGeom prst="rect">
                <a:avLst/>
              </a:prstGeom>
              <a:blipFill>
                <a:blip r:embed="rId4"/>
                <a:stretch>
                  <a:fillRect l="-5140" r="-5607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6653809-0436-4DE1-A83B-B600BFF18F57}"/>
                  </a:ext>
                </a:extLst>
              </p:cNvPr>
              <p:cNvSpPr txBox="1"/>
              <p:nvPr/>
            </p:nvSpPr>
            <p:spPr>
              <a:xfrm>
                <a:off x="9798558" y="5497862"/>
                <a:ext cx="1739177" cy="256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−1, </m:t>
                          </m:r>
                          <m:r>
                            <a:rPr lang="sr-Latn-BA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sz="1600" b="0" i="1" smtClean="0">
                          <a:latin typeface="Cambria Math" panose="02040503050406030204" pitchFamily="18" charset="0"/>
                        </a:rPr>
                        <m:t>1,7531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6653809-0436-4DE1-A83B-B600BFF18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8558" y="5497862"/>
                <a:ext cx="1739177" cy="256993"/>
              </a:xfrm>
              <a:prstGeom prst="rect">
                <a:avLst/>
              </a:prstGeom>
              <a:blipFill>
                <a:blip r:embed="rId5"/>
                <a:stretch>
                  <a:fillRect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183E53-1DBA-4B86-B5D3-A2209761B661}"/>
                  </a:ext>
                </a:extLst>
              </p:cNvPr>
              <p:cNvSpPr txBox="1"/>
              <p:nvPr/>
            </p:nvSpPr>
            <p:spPr>
              <a:xfrm>
                <a:off x="10085163" y="4741111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183E53-1DBA-4B86-B5D3-A2209761B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163" y="4741111"/>
                <a:ext cx="1770935" cy="276999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D5FB588-F0EB-4D40-8D4C-2DADDE86B439}"/>
              </a:ext>
            </a:extLst>
          </p:cNvPr>
          <p:cNvCxnSpPr>
            <a:cxnSpLocks/>
          </p:cNvCxnSpPr>
          <p:nvPr/>
        </p:nvCxnSpPr>
        <p:spPr>
          <a:xfrm flipH="1">
            <a:off x="10570010" y="5018110"/>
            <a:ext cx="196271" cy="314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5AF487A-E4E3-4FC8-BBCB-6614964B25E5}"/>
                  </a:ext>
                </a:extLst>
              </p:cNvPr>
              <p:cNvSpPr txBox="1"/>
              <p:nvPr/>
            </p:nvSpPr>
            <p:spPr>
              <a:xfrm>
                <a:off x="335902" y="4025379"/>
                <a:ext cx="4826770" cy="935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sr-Cyrl-BA" dirty="0"/>
                  <a:t>		</a:t>
                </a:r>
                <a:r>
                  <a:rPr lang="sr-Latn-BA" b="0" dirty="0"/>
                  <a:t>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−1=16−1=15</m:t>
                    </m:r>
                  </m:oMath>
                </a14:m>
                <a:endParaRPr lang="sr-Cyrl-BA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sr-Latn-BA" i="1">
                            <a:latin typeface="Cambria Math" panose="02040503050406030204" pitchFamily="18" charset="0"/>
                          </a:rPr>
                          <m:t>−1, </m:t>
                        </m:r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sr-Latn-BA" dirty="0"/>
                  <a:t>		</a:t>
                </a:r>
                <a:r>
                  <a:rPr lang="sr-Latn-BA" dirty="0">
                    <a:ea typeface="Cambria Math" panose="02040503050406030204" pitchFamily="18" charset="0"/>
                  </a:rPr>
                  <a:t> 					</a:t>
                </a:r>
                <a:r>
                  <a:rPr lang="sr-Latn-BA" b="1" dirty="0">
                    <a:ea typeface="Cambria Math" panose="02040503050406030204" pitchFamily="18" charset="0"/>
                  </a:rPr>
                  <a:t>1,7531</a:t>
                </a:r>
              </a:p>
              <a:p>
                <a:r>
                  <a:rPr lang="sr-Latn-BA" dirty="0">
                    <a:ea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Cyrl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=0,05</m:t>
                    </m:r>
                  </m:oMath>
                </a14:m>
                <a:endParaRPr lang="sr-Cyrl-BA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5AF487A-E4E3-4FC8-BBCB-6614964B2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02" y="4025379"/>
                <a:ext cx="4826770" cy="9355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B1D3E5-B05B-458C-BE94-8020A2D75A95}"/>
              </a:ext>
            </a:extLst>
          </p:cNvPr>
          <p:cNvCxnSpPr>
            <a:cxnSpLocks/>
          </p:cNvCxnSpPr>
          <p:nvPr/>
        </p:nvCxnSpPr>
        <p:spPr>
          <a:xfrm flipV="1">
            <a:off x="998376" y="4245228"/>
            <a:ext cx="317240" cy="165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A398B64-848E-4F1C-88F4-6FD406994A06}"/>
              </a:ext>
            </a:extLst>
          </p:cNvPr>
          <p:cNvCxnSpPr>
            <a:cxnSpLocks/>
          </p:cNvCxnSpPr>
          <p:nvPr/>
        </p:nvCxnSpPr>
        <p:spPr>
          <a:xfrm>
            <a:off x="1110343" y="4630572"/>
            <a:ext cx="550506" cy="110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>
            <a:extLst>
              <a:ext uri="{FF2B5EF4-FFF2-40B4-BE49-F238E27FC236}">
                <a16:creationId xmlns:a16="http://schemas.microsoft.com/office/drawing/2014/main" id="{55CCD566-71CA-448F-98C2-64B918B353A8}"/>
              </a:ext>
            </a:extLst>
          </p:cNvPr>
          <p:cNvSpPr/>
          <p:nvPr/>
        </p:nvSpPr>
        <p:spPr>
          <a:xfrm>
            <a:off x="3600061" y="4025379"/>
            <a:ext cx="242596" cy="9927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48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9F983F-F985-4C63-ABAC-F5BE785F67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1158" y="469232"/>
                <a:ext cx="11309684" cy="591953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Нова правила одлучивања: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не треба одбацити ако је </a:t>
                </a:r>
                <a14:m>
                  <m:oMath xmlns:m="http://schemas.openxmlformats.org/officeDocument/2006/math">
                    <m:r>
                      <a:rPr lang="sr-Latn-BA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𝐭</m:t>
                    </m:r>
                    <m:r>
                      <a:rPr lang="sr-Cyrl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sr-Latn-BA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(=1,7531</m:t>
                    </m:r>
                    <m:r>
                      <a:rPr lang="sr-Latn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sr-Latn-BA" b="1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треба одбацити ако је </a:t>
                </a:r>
                <a14:m>
                  <m:oMath xmlns:m="http://schemas.openxmlformats.org/officeDocument/2006/math">
                    <m:r>
                      <a:rPr lang="sr-Latn-BA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𝐭</m:t>
                    </m:r>
                    <m:r>
                      <a:rPr lang="sr-Cyrl-B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sr-Latn-BA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(=1,7531</m:t>
                    </m:r>
                    <m:r>
                      <a:rPr lang="sr-Latn-B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sr-Latn-BA" b="1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sr-Cyrl-BA" dirty="0"/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Нова реализована вриједност:</a:t>
                </a:r>
                <a:endParaRPr lang="sr-Latn-BA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sr-Cyrl-BA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  <m:r>
                            <a:rPr lang="sr-Latn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sr-Latn-BA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sub>
                          </m:sSub>
                        </m:den>
                      </m:f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2,6</m:t>
                          </m:r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2,5</m:t>
                          </m:r>
                        </m:num>
                        <m:den>
                          <m:f>
                            <m:f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0,23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𝟕𝟑𝟗𝟏</m:t>
                      </m:r>
                    </m:oMath>
                  </m:oMathPara>
                </a14:m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Закључак:</a:t>
                </a: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tx1"/>
                    </a:solidFill>
                  </a:rPr>
                  <a:t>Не одбацујемо нулту хипотезу </a:t>
                </a:r>
                <a:r>
                  <a:rPr lang="sr-Cyrl-BA" dirty="0">
                    <a:solidFill>
                      <a:schemeClr val="tx1"/>
                    </a:solidFill>
                  </a:rPr>
                  <a:t>и уз 5% ризика тврдимо да се може очекивати принос мањи или једнак 2,5</a:t>
                </a:r>
                <a:r>
                  <a:rPr lang="sr-Latn-BA" dirty="0">
                    <a:solidFill>
                      <a:schemeClr val="tx1"/>
                    </a:solidFill>
                  </a:rPr>
                  <a:t> t/ha</a:t>
                </a:r>
                <a:r>
                  <a:rPr lang="sr-Cyrl-BA" dirty="0">
                    <a:solidFill>
                      <a:schemeClr val="tx1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9F983F-F985-4C63-ABAC-F5BE785F67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1158" y="469232"/>
                <a:ext cx="11309684" cy="5919536"/>
              </a:xfrm>
              <a:blipFill>
                <a:blip r:embed="rId2"/>
                <a:stretch>
                  <a:fillRect l="-431" t="-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088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2CAA1C-5907-493D-A15B-0F98AA4FA8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87116" y="2021306"/>
                <a:ext cx="9817768" cy="443347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ЗАДАТАК 1: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На једној фудбалској утакмици случајно је изабрано 500 гледалаца, међу којима је било 375 мушкараца. Испитати, уз 5% ризика, претпоставку да фудбалској утакмици присуствује: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А)  70% мушкараца; и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Б) мање од 30% гледалаца женског пола. </a:t>
                </a:r>
                <a:endParaRPr lang="sr-Latn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Latn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РЈЕШЕЊЕ: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=500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=375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=0,70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375</m:t>
                          </m:r>
                        </m:num>
                        <m:den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</m:den>
                      </m:f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=0,75</m:t>
                      </m:r>
                    </m:oMath>
                  </m:oMathPara>
                </a14:m>
                <a:endParaRPr 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2CAA1C-5907-493D-A15B-0F98AA4FA8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116" y="2021306"/>
                <a:ext cx="9817768" cy="4433477"/>
              </a:xfrm>
              <a:blipFill>
                <a:blip r:embed="rId2"/>
                <a:stretch>
                  <a:fillRect l="-559" t="-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42479D4A-8F07-40E0-A0C7-474F9963D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315" y="403217"/>
            <a:ext cx="10153369" cy="1281203"/>
          </a:xfrm>
        </p:spPr>
        <p:txBody>
          <a:bodyPr>
            <a:normAutofit fontScale="90000"/>
          </a:bodyPr>
          <a:lstStyle/>
          <a:p>
            <a:r>
              <a:rPr lang="sr-Cyrl-BA" b="1" dirty="0"/>
              <a:t>Тестирање статистичких хипотеза засновано на једном узорку</a:t>
            </a:r>
            <a:br>
              <a:rPr lang="sr-Cyrl-BA" dirty="0"/>
            </a:br>
            <a:r>
              <a:rPr lang="sr-Cyrl-BA" b="1" dirty="0">
                <a:solidFill>
                  <a:schemeClr val="accent1"/>
                </a:solidFill>
              </a:rPr>
              <a:t>ПРОПОРЦИЈА</a:t>
            </a:r>
            <a:endParaRPr lang="en-US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918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F096E3-F5FF-4928-93E7-B203B8F0833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8166" y="179819"/>
                <a:ext cx="11069053" cy="6031831"/>
              </a:xfrm>
            </p:spPr>
            <p:txBody>
              <a:bodyPr/>
              <a:lstStyle/>
              <a:p>
                <a:pPr marL="342900" indent="-342900">
                  <a:buAutoNum type="alphaUcParenR"/>
                </a:pPr>
                <a:r>
                  <a:rPr lang="sr-Cyrl-BA" b="1" dirty="0"/>
                  <a:t>Испитати претпоставку да утакмици присуствује 70% мушкараца, уз 5% ризика</a:t>
                </a: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Одређивање хипотеза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=0,70</m:t>
                      </m:r>
                    </m:oMath>
                  </m:oMathPara>
                </a14:m>
                <a:endParaRPr lang="sr-Cyrl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Cyrl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0,70</m:t>
                      </m:r>
                    </m:oMath>
                  </m:oMathPara>
                </a14:m>
                <a:endParaRPr lang="sr-Cyrl-BA" dirty="0">
                  <a:solidFill>
                    <a:schemeClr val="accent1"/>
                  </a:solidFill>
                </a:endParaRPr>
              </a:p>
              <a:p>
                <a:endParaRPr lang="sr-Cyrl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Избор теста</a:t>
                </a:r>
              </a:p>
              <a:p>
                <a:pPr marL="0" indent="0">
                  <a:buNone/>
                </a:pPr>
                <a:r>
                  <a:rPr lang="sr-Cyrl-BA" dirty="0"/>
                  <a:t>Увијек се користи статистика </a:t>
                </a:r>
                <a:r>
                  <a:rPr lang="sr-Latn-BA" dirty="0"/>
                  <a:t>Z </a:t>
                </a:r>
                <a:r>
                  <a:rPr lang="sr-Cyrl-BA" dirty="0"/>
                  <a:t>теста, ако су испуњени сљедећи услови: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BA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sr-Latn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sr-Latn-BA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sr-Latn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Latn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sr-Latn-BA" b="1" dirty="0"/>
                  <a:t>		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500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∙0,70=350&gt;5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BA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sr-Latn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sr-Latn-BA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sr-Latn-BA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sr-Latn-BA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sr-Latn-BA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sr-Latn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)&gt;</m:t>
                    </m:r>
                    <m:r>
                      <a:rPr lang="sr-Latn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sr-Latn-BA" b="1" dirty="0"/>
                  <a:t>		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500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sr-Latn-B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1−0,70</m:t>
                        </m:r>
                      </m:e>
                    </m:d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=150&gt;5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Одређивање критичне области и правила одлучивања</a:t>
                </a:r>
              </a:p>
              <a:p>
                <a:pPr marL="0" indent="0">
                  <a:buNone/>
                </a:pPr>
                <a:r>
                  <a:rPr lang="ru-RU" b="0" dirty="0"/>
                  <a:t>Ризик је 5%, а критичне вриједности су распоређене симетрично,</a:t>
                </a:r>
              </a:p>
              <a:p>
                <a:pPr marL="0" indent="0">
                  <a:buNone/>
                </a:pPr>
                <a:r>
                  <a:rPr lang="ru-RU" b="0" dirty="0"/>
                  <a:t> на крајевима нормалног распреда.</a:t>
                </a:r>
              </a:p>
              <a:p>
                <a:pPr marL="0" indent="0">
                  <a:buNone/>
                </a:pPr>
                <a:endParaRPr lang="sr-Cyrl-BA" b="0" dirty="0"/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F096E3-F5FF-4928-93E7-B203B8F083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8166" y="179819"/>
                <a:ext cx="11069053" cy="6031831"/>
              </a:xfrm>
              <a:blipFill>
                <a:blip r:embed="rId2"/>
                <a:stretch>
                  <a:fillRect l="-496" t="-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>
            <a:extLst>
              <a:ext uri="{FF2B5EF4-FFF2-40B4-BE49-F238E27FC236}">
                <a16:creationId xmlns:a16="http://schemas.microsoft.com/office/drawing/2014/main" id="{C138D3C9-C6ED-453A-991B-7C90C157732B}"/>
              </a:ext>
            </a:extLst>
          </p:cNvPr>
          <p:cNvSpPr/>
          <p:nvPr/>
        </p:nvSpPr>
        <p:spPr>
          <a:xfrm>
            <a:off x="2537927" y="2827175"/>
            <a:ext cx="289249" cy="7371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A7FC76-4063-4030-B399-4A966BB514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92206" y="4150635"/>
            <a:ext cx="5697157" cy="23051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214F7BC-0737-4D45-90F7-D1C12C53B66B}"/>
                  </a:ext>
                </a:extLst>
              </p:cNvPr>
              <p:cNvSpPr txBox="1"/>
              <p:nvPr/>
            </p:nvSpPr>
            <p:spPr>
              <a:xfrm>
                <a:off x="8414956" y="5170181"/>
                <a:ext cx="165165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=0,95</m:t>
                      </m:r>
                    </m:oMath>
                  </m:oMathPara>
                </a14:m>
                <a:endParaRPr lang="sr-Cyrl-BA" dirty="0"/>
              </a:p>
              <a:p>
                <a:endParaRPr lang="sr-Latn-BA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Latn-BA" dirty="0"/>
                  <a:t> </a:t>
                </a:r>
                <a:r>
                  <a:rPr lang="sr-Cyrl-BA" dirty="0"/>
                  <a:t>се не одбацује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214F7BC-0737-4D45-90F7-D1C12C53B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956" y="5170181"/>
                <a:ext cx="1651656" cy="1107996"/>
              </a:xfrm>
              <a:prstGeom prst="rect">
                <a:avLst/>
              </a:prstGeom>
              <a:blipFill>
                <a:blip r:embed="rId4"/>
                <a:stretch>
                  <a:fillRect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BC44880-818D-4A02-8678-F9E8D8BB2FA2}"/>
                  </a:ext>
                </a:extLst>
              </p:cNvPr>
              <p:cNvSpPr txBox="1"/>
              <p:nvPr/>
            </p:nvSpPr>
            <p:spPr>
              <a:xfrm>
                <a:off x="7039947" y="6425512"/>
                <a:ext cx="11616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=−1,96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BC44880-818D-4A02-8678-F9E8D8BB2F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947" y="6425512"/>
                <a:ext cx="1161661" cy="246221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B2CAF1-8891-4B9C-AF9C-B15744F1F269}"/>
                  </a:ext>
                </a:extLst>
              </p:cNvPr>
              <p:cNvSpPr txBox="1"/>
              <p:nvPr/>
            </p:nvSpPr>
            <p:spPr>
              <a:xfrm>
                <a:off x="10219802" y="6431960"/>
                <a:ext cx="11616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=1,96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B2CAF1-8891-4B9C-AF9C-B15744F1F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9802" y="6431960"/>
                <a:ext cx="1161661" cy="246221"/>
              </a:xfrm>
              <a:prstGeom prst="rect">
                <a:avLst/>
              </a:prstGeom>
              <a:blipFill>
                <a:blip r:embed="rId6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3EBE65C-0695-45CF-83B6-16F9A91123BE}"/>
                  </a:ext>
                </a:extLst>
              </p:cNvPr>
              <p:cNvSpPr txBox="1"/>
              <p:nvPr/>
            </p:nvSpPr>
            <p:spPr>
              <a:xfrm>
                <a:off x="10800632" y="5501814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3EBE65C-0695-45CF-83B6-16F9A9112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0632" y="5501814"/>
                <a:ext cx="1770935" cy="276999"/>
              </a:xfrm>
              <a:prstGeom prst="rect">
                <a:avLst/>
              </a:prstGeom>
              <a:blipFill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EE7FD51-FA5B-4B7D-B15C-A55E422D4A52}"/>
                  </a:ext>
                </a:extLst>
              </p:cNvPr>
              <p:cNvSpPr txBox="1"/>
              <p:nvPr/>
            </p:nvSpPr>
            <p:spPr>
              <a:xfrm>
                <a:off x="5900588" y="5501813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EE7FD51-FA5B-4B7D-B15C-A55E422D4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588" y="5501813"/>
                <a:ext cx="1770935" cy="276999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74D09F9-F772-42ED-8070-83DF64F8DC41}"/>
              </a:ext>
            </a:extLst>
          </p:cNvPr>
          <p:cNvCxnSpPr>
            <a:cxnSpLocks/>
          </p:cNvCxnSpPr>
          <p:nvPr/>
        </p:nvCxnSpPr>
        <p:spPr>
          <a:xfrm>
            <a:off x="6941975" y="5778813"/>
            <a:ext cx="727788" cy="586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1672DE-695C-4365-8A88-C86F5568AFB4}"/>
              </a:ext>
            </a:extLst>
          </p:cNvPr>
          <p:cNvCxnSpPr>
            <a:cxnSpLocks/>
          </p:cNvCxnSpPr>
          <p:nvPr/>
        </p:nvCxnSpPr>
        <p:spPr>
          <a:xfrm flipH="1">
            <a:off x="10926147" y="5822872"/>
            <a:ext cx="733402" cy="560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743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AFBD73-909F-47E7-9DA0-3851FCB9F3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599" y="433137"/>
                <a:ext cx="11165305" cy="619225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Правило одлучивања гласи: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не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d>
                    <m:r>
                      <a:rPr lang="sr-Cyrl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𝟗𝟔</m:t>
                    </m:r>
                  </m:oMath>
                </a14:m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d>
                    <m:r>
                      <a:rPr lang="sr-Cyrl-B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𝟗𝟔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Реализована вриједност:</a:t>
                </a:r>
              </a:p>
              <a:p>
                <a:pPr marL="0" indent="0">
                  <a:buNone/>
                </a:pPr>
                <a:endParaRPr lang="sr-Cyrl-BA" sz="1800" b="1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sr-Latn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e>
                            <m:sub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den>
                      </m:f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sr-Latn-BA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sr-Latn-BA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sr-Latn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BA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sr-Latn-BA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∙(1−</m:t>
                                  </m:r>
                                  <m:sSub>
                                    <m:sSubPr>
                                      <m:ctrlPr>
                                        <a:rPr lang="sr-Latn-BA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sr-Latn-BA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den>
                      </m:f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0,75</m:t>
                          </m:r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0,70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0,70</m:t>
                                  </m:r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∙(1−</m:t>
                                  </m:r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0,70</m:t>
                                  </m:r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500</m:t>
                                  </m:r>
                                </m:den>
                              </m:f>
                            </m:e>
                          </m:rad>
                        </m:den>
                      </m:f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0,05</m:t>
                          </m:r>
                        </m:num>
                        <m:den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0,0205</m:t>
                          </m:r>
                        </m:den>
                      </m:f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𝟒𝟒</m:t>
                      </m:r>
                    </m:oMath>
                  </m:oMathPara>
                </a14:m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Закључак:</a:t>
                </a:r>
              </a:p>
              <a:p>
                <a:pPr marL="0" indent="0">
                  <a:buNone/>
                </a:pPr>
                <a:r>
                  <a:rPr lang="ru-RU" b="1" dirty="0">
                    <a:solidFill>
                      <a:schemeClr val="tx1"/>
                    </a:solidFill>
                  </a:rPr>
                  <a:t>Одбацујемо нулту хипотезу </a:t>
                </a:r>
                <a:r>
                  <a:rPr lang="ru-RU" dirty="0">
                    <a:solidFill>
                      <a:schemeClr val="tx1"/>
                    </a:solidFill>
                  </a:rPr>
                  <a:t>и уз 5% ризика закључујемо да се учешће гледалаца мушког пола статистички значајно разликује од 70%.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AFBD73-909F-47E7-9DA0-3851FCB9F3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433137"/>
                <a:ext cx="11165305" cy="6192251"/>
              </a:xfrm>
              <a:blipFill>
                <a:blip r:embed="rId2"/>
                <a:stretch>
                  <a:fillRect l="-437" t="-4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7974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6760A9-5ECA-4930-833B-E2EDF4F4F0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8968" y="453190"/>
                <a:ext cx="11454064" cy="595162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/>
                  <a:t>Б) </a:t>
                </a:r>
                <a:r>
                  <a:rPr lang="ru-RU" b="1" dirty="0"/>
                  <a:t>Испитати претпоставку да утакмици присуствује мање од 30% жена, уз 5% ризика.</a:t>
                </a: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Одређивање хипотеза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Cyrl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0,30</m:t>
                      </m:r>
                    </m:oMath>
                  </m:oMathPara>
                </a14:m>
                <a:endParaRPr lang="sr-Cyrl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Cyrl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0,30</m:t>
                      </m:r>
                    </m:oMath>
                  </m:oMathPara>
                </a14:m>
                <a:endParaRPr lang="sr-Cyrl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Одређивање критичне области</a:t>
                </a:r>
              </a:p>
              <a:p>
                <a:pPr marL="0" indent="0">
                  <a:buNone/>
                </a:pPr>
                <a:r>
                  <a:rPr lang="ru-RU" dirty="0"/>
                  <a:t>Једнострани тест, критична област је улијево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6760A9-5ECA-4930-833B-E2EDF4F4F0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8968" y="453190"/>
                <a:ext cx="11454064" cy="5951620"/>
              </a:xfrm>
              <a:blipFill>
                <a:blip r:embed="rId2"/>
                <a:stretch>
                  <a:fillRect l="-479" t="-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>
            <a:extLst>
              <a:ext uri="{FF2B5EF4-FFF2-40B4-BE49-F238E27FC236}">
                <a16:creationId xmlns:a16="http://schemas.microsoft.com/office/drawing/2014/main" id="{AB1497C5-9967-49A9-A419-0AA6120B77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8968" y="3294921"/>
            <a:ext cx="6577264" cy="2662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6923DE-F0D9-4CDB-BDB2-5541570FD1EE}"/>
                  </a:ext>
                </a:extLst>
              </p:cNvPr>
              <p:cNvSpPr txBox="1"/>
              <p:nvPr/>
            </p:nvSpPr>
            <p:spPr>
              <a:xfrm>
                <a:off x="2831772" y="4586405"/>
                <a:ext cx="165165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=0,95</m:t>
                      </m:r>
                    </m:oMath>
                  </m:oMathPara>
                </a14:m>
                <a:endParaRPr lang="sr-Cyrl-BA" dirty="0"/>
              </a:p>
              <a:p>
                <a:endParaRPr lang="sr-Latn-BA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Latn-BA" dirty="0"/>
                  <a:t> </a:t>
                </a:r>
                <a:r>
                  <a:rPr lang="sr-Cyrl-BA" dirty="0"/>
                  <a:t>се не одбацује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6923DE-F0D9-4CDB-BDB2-5541570FD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772" y="4586405"/>
                <a:ext cx="1651656" cy="1107996"/>
              </a:xfrm>
              <a:prstGeom prst="rect">
                <a:avLst/>
              </a:prstGeom>
              <a:blipFill>
                <a:blip r:embed="rId4"/>
                <a:stretch>
                  <a:fillRect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0E346B-601A-49A6-858F-8AFA1C62DEC1}"/>
                  </a:ext>
                </a:extLst>
              </p:cNvPr>
              <p:cNvSpPr txBox="1"/>
              <p:nvPr/>
            </p:nvSpPr>
            <p:spPr>
              <a:xfrm>
                <a:off x="1405281" y="6035104"/>
                <a:ext cx="11616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=−1,65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0E346B-601A-49A6-858F-8AFA1C62DE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281" y="6035104"/>
                <a:ext cx="1161661" cy="246221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E0854C8-4B0B-4074-9167-72D32AE61C1E}"/>
                  </a:ext>
                </a:extLst>
              </p:cNvPr>
              <p:cNvSpPr txBox="1"/>
              <p:nvPr/>
            </p:nvSpPr>
            <p:spPr>
              <a:xfrm>
                <a:off x="0" y="5034080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E0854C8-4B0B-4074-9167-72D32AE61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34080"/>
                <a:ext cx="1770935" cy="276999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61F41A5-961C-409D-94A1-36F26A249A1A}"/>
              </a:ext>
            </a:extLst>
          </p:cNvPr>
          <p:cNvCxnSpPr>
            <a:cxnSpLocks/>
          </p:cNvCxnSpPr>
          <p:nvPr/>
        </p:nvCxnSpPr>
        <p:spPr>
          <a:xfrm>
            <a:off x="1041387" y="5311080"/>
            <a:ext cx="727788" cy="586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194B15-EEAB-4006-AEA1-6F438FAC3E35}"/>
                  </a:ext>
                </a:extLst>
              </p:cNvPr>
              <p:cNvSpPr txBox="1"/>
              <p:nvPr/>
            </p:nvSpPr>
            <p:spPr>
              <a:xfrm>
                <a:off x="7459332" y="1827788"/>
                <a:ext cx="4634819" cy="4577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BA" b="1" dirty="0">
                    <a:solidFill>
                      <a:schemeClr val="accent1"/>
                    </a:solidFill>
                  </a:rPr>
                  <a:t>Правило одлучивања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не треба одбацити ако је </a:t>
                </a:r>
                <a14:m>
                  <m:oMath xmlns:m="http://schemas.openxmlformats.org/officeDocument/2006/math">
                    <m:r>
                      <a:rPr lang="sr-Latn-BA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𝐙</m:t>
                    </m:r>
                    <m:r>
                      <a:rPr lang="sr-Cyrl-B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𝟔𝟓</m:t>
                    </m:r>
                  </m:oMath>
                </a14:m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треба одбацити ако је </a:t>
                </a:r>
                <a14:m>
                  <m:oMath xmlns:m="http://schemas.openxmlformats.org/officeDocument/2006/math">
                    <m:r>
                      <a:rPr lang="sr-Latn-BA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𝐙</m:t>
                    </m:r>
                    <m:r>
                      <a:rPr lang="sr-Cyrl-B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sr-Latn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𝟔𝟓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endParaRPr lang="sr-Cyrl-BA" b="1" dirty="0">
                  <a:solidFill>
                    <a:schemeClr val="accent1"/>
                  </a:solidFill>
                </a:endParaRPr>
              </a:p>
              <a:p>
                <a:endParaRPr lang="sr-Cyrl-BA" b="1" dirty="0">
                  <a:solidFill>
                    <a:schemeClr val="accent1"/>
                  </a:solidFill>
                </a:endParaRPr>
              </a:p>
              <a:p>
                <a:r>
                  <a:rPr lang="sr-Cyrl-BA" b="1" dirty="0">
                    <a:solidFill>
                      <a:schemeClr val="accent1"/>
                    </a:solidFill>
                  </a:rPr>
                  <a:t>Реализована вриједност</a:t>
                </a:r>
              </a:p>
              <a:p>
                <a:r>
                  <a:rPr lang="sr-Cyrl-BA" dirty="0">
                    <a:solidFill>
                      <a:schemeClr val="accent1"/>
                    </a:solidFill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1" i="1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e>
                            <m:sub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den>
                      </m:f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0,25−0,30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0,0205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𝟒𝟒</m:t>
                      </m:r>
                    </m:oMath>
                  </m:oMathPara>
                </a14:m>
                <a:endParaRPr lang="sr-Latn-BA" b="1" dirty="0"/>
              </a:p>
              <a:p>
                <a:endParaRPr lang="sr-Cyrl-BA" b="1" dirty="0"/>
              </a:p>
              <a:p>
                <a:endParaRPr lang="sr-Cyrl-BA" b="1" dirty="0"/>
              </a:p>
              <a:p>
                <a:r>
                  <a:rPr lang="sr-Cyrl-BA" b="1" dirty="0">
                    <a:solidFill>
                      <a:schemeClr val="accent1"/>
                    </a:solidFill>
                  </a:rPr>
                  <a:t>Закључак</a:t>
                </a:r>
              </a:p>
              <a:p>
                <a:r>
                  <a:rPr lang="ru-RU" dirty="0"/>
                  <a:t>Одбацујемо нулту хипотезу и уз 5% ризика констатујемо  да је учешће гледалаца женског пола мање од 30%</a:t>
                </a:r>
                <a:r>
                  <a:rPr lang="sr-Latn-BA" dirty="0"/>
                  <a:t>.</a:t>
                </a:r>
                <a:endParaRPr lang="sr-Cyrl-BA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194B15-EEAB-4006-AEA1-6F438FAC3E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9332" y="1827788"/>
                <a:ext cx="4634819" cy="4577022"/>
              </a:xfrm>
              <a:prstGeom prst="rect">
                <a:avLst/>
              </a:prstGeom>
              <a:blipFill>
                <a:blip r:embed="rId7"/>
                <a:stretch>
                  <a:fillRect l="-1184" t="-799" b="-1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9706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56202-524E-4F0B-946A-01482DC2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294" y="433966"/>
            <a:ext cx="9547412" cy="1188720"/>
          </a:xfrm>
        </p:spPr>
        <p:txBody>
          <a:bodyPr/>
          <a:lstStyle/>
          <a:p>
            <a:r>
              <a:rPr lang="sr-Cyrl-BA" b="1" dirty="0"/>
              <a:t>Тестирање хипотеза о једнакости </a:t>
            </a:r>
            <a:r>
              <a:rPr lang="sr-Cyrl-BA" b="1" i="1" dirty="0">
                <a:solidFill>
                  <a:schemeClr val="accent1"/>
                </a:solidFill>
              </a:rPr>
              <a:t>аритметичких средина </a:t>
            </a:r>
            <a:r>
              <a:rPr lang="sr-Cyrl-BA" b="1" dirty="0"/>
              <a:t>два скупа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EC63E-0946-41D5-B7CD-12FB3CEEF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424" y="2612317"/>
            <a:ext cx="8937811" cy="3245221"/>
          </a:xfrm>
        </p:spPr>
        <p:txBody>
          <a:bodyPr/>
          <a:lstStyle/>
          <a:p>
            <a:pPr marL="0" indent="0">
              <a:buNone/>
            </a:pPr>
            <a:r>
              <a:rPr lang="sr-Cyrl-BA" b="1" dirty="0">
                <a:solidFill>
                  <a:schemeClr val="accent1"/>
                </a:solidFill>
              </a:rPr>
              <a:t>ЗАДАТАК 1:</a:t>
            </a:r>
          </a:p>
          <a:p>
            <a:pPr marL="0" indent="0" algn="just">
              <a:buNone/>
            </a:pPr>
            <a:r>
              <a:rPr lang="sr-Cyrl-BA" dirty="0">
                <a:solidFill>
                  <a:schemeClr val="tx1"/>
                </a:solidFill>
              </a:rPr>
              <a:t>Пореди се дужина трајања сијалица два произвођача. Случајно је изабран узорак од 80 сијалица првог и 100 сијалица другог произвођача, те је установљено просјечно трајање од 1.480 часова код првог и 1.540 часова код другог произвођача. Уз ризик грешке од 1%, испитати да ли се дужина трајања сијалица ова два произвођача значајно разликује, под претпоставком да су стандардне девијације оба скупа познате и износе 80 часова.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87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2CC173-CDC5-4D6F-8E27-8FED569A38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6494" y="519953"/>
                <a:ext cx="11152094" cy="599738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sz="2000" b="1" dirty="0"/>
                  <a:t>1. Дефинисање хипотеза</a:t>
                </a:r>
              </a:p>
              <a:p>
                <a:pPr marL="0" indent="0">
                  <a:buNone/>
                </a:pPr>
                <a:r>
                  <a:rPr lang="sr-Cyrl-BA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r-Latn-B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sr-Latn-B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sr-Cyrl-B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Cyrl-B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sr-Cyrl-B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sr-Cyrl-BA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Cyrl-BA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sr-Cyrl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Cyrl-BA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sr-Cyrl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sr-Cyrl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Cyrl-BA" sz="2000" b="1" dirty="0"/>
                  <a:t>2. Избор теста</a:t>
                </a:r>
              </a:p>
              <a:p>
                <a:pPr marL="0" indent="0">
                  <a:buNone/>
                </a:pPr>
                <a:r>
                  <a:rPr lang="sr-Cyrl-BA" b="1" dirty="0"/>
                  <a:t>	</a:t>
                </a:r>
                <a:r>
                  <a:rPr lang="sr-Latn-BA" b="0" dirty="0"/>
                  <a:t> Z </a:t>
                </a:r>
                <a:r>
                  <a:rPr lang="sr-Cyrl-BA" b="0" dirty="0"/>
                  <a:t>тест</a:t>
                </a:r>
              </a:p>
              <a:p>
                <a:pPr marL="0" indent="0">
                  <a:buNone/>
                </a:pPr>
                <a:r>
                  <a:rPr lang="sr-Cyrl-BA" b="1" dirty="0"/>
                  <a:t>3. Ниво значајности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=0,0</m:t>
                    </m:r>
                    <m:r>
                      <a:rPr lang="sr-Cyrl-BA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sr-Cyrl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sr-Cyrl-BA" b="0" dirty="0"/>
                  <a:t>  закључак се доноси уз 1% ризика</a:t>
                </a:r>
              </a:p>
              <a:p>
                <a:pPr marL="0" indent="0">
                  <a:buNone/>
                </a:pPr>
                <a:r>
                  <a:rPr lang="sr-Cyrl-BA" b="1" dirty="0"/>
                  <a:t>4. Критична област и правило одлучивања</a:t>
                </a:r>
              </a:p>
              <a:p>
                <a:pPr marL="0" indent="0">
                  <a:buNone/>
                </a:pPr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b>
                          </m:sSub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=1−0,0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05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  →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58</m:t>
                      </m:r>
                    </m:oMath>
                  </m:oMathPara>
                </a14:m>
                <a:endParaRPr lang="sr-Cyrl-BA" b="1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Cyrl-BA" dirty="0">
                    <a:solidFill>
                      <a:schemeClr val="tx1"/>
                    </a:solidFill>
                  </a:rPr>
                  <a:t> не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d>
                    <m:r>
                      <a:rPr lang="sr-Cyrl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Latn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2,58</m:t>
                    </m:r>
                  </m:oMath>
                </a14:m>
                <a:endParaRPr lang="sr-Latn-BA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Cyrl-BA" dirty="0">
                    <a:solidFill>
                      <a:schemeClr val="tx1"/>
                    </a:solidFill>
                  </a:rPr>
                  <a:t>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d>
                    <m:r>
                      <a:rPr lang="sr-Cyrl-BA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Latn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2,58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2CC173-CDC5-4D6F-8E27-8FED569A38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6494" y="519953"/>
                <a:ext cx="11152094" cy="5997387"/>
              </a:xfrm>
              <a:blipFill>
                <a:blip r:embed="rId2"/>
                <a:stretch>
                  <a:fillRect l="-546" t="-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FB95F06-D37C-4E86-A85E-8EDCED01993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78509" y="2407055"/>
            <a:ext cx="6288833" cy="37788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1176D2-CE04-4146-9D14-92B472864F56}"/>
                  </a:ext>
                </a:extLst>
              </p:cNvPr>
              <p:cNvSpPr txBox="1"/>
              <p:nvPr/>
            </p:nvSpPr>
            <p:spPr>
              <a:xfrm>
                <a:off x="6252150" y="6264671"/>
                <a:ext cx="11616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=−2,58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1176D2-CE04-4146-9D14-92B472864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150" y="6264671"/>
                <a:ext cx="1161661" cy="246221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0203AC-5818-49DD-BAD7-CD9BA3CDFA59}"/>
                  </a:ext>
                </a:extLst>
              </p:cNvPr>
              <p:cNvSpPr txBox="1"/>
              <p:nvPr/>
            </p:nvSpPr>
            <p:spPr>
              <a:xfrm>
                <a:off x="9432005" y="6271119"/>
                <a:ext cx="11616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=2,58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0203AC-5818-49DD-BAD7-CD9BA3CDFA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2005" y="6271119"/>
                <a:ext cx="1161661" cy="246221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738B31-DE4E-4F64-9CDF-01BC476A1AC9}"/>
                  </a:ext>
                </a:extLst>
              </p:cNvPr>
              <p:cNvSpPr txBox="1"/>
              <p:nvPr/>
            </p:nvSpPr>
            <p:spPr>
              <a:xfrm>
                <a:off x="7600574" y="4509467"/>
                <a:ext cx="2038741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=0,995</m:t>
                      </m:r>
                    </m:oMath>
                  </m:oMathPara>
                </a14:m>
                <a:endParaRPr lang="sr-Cyrl-BA" dirty="0"/>
              </a:p>
              <a:p>
                <a:endParaRPr lang="sr-Latn-BA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Latn-BA" dirty="0"/>
                  <a:t> </a:t>
                </a:r>
                <a:r>
                  <a:rPr lang="sr-Cyrl-BA" dirty="0"/>
                  <a:t>се не одбацује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738B31-DE4E-4F64-9CDF-01BC476A1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574" y="4509467"/>
                <a:ext cx="2038741" cy="830997"/>
              </a:xfrm>
              <a:prstGeom prst="rect">
                <a:avLst/>
              </a:prstGeom>
              <a:blipFill>
                <a:blip r:embed="rId6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BAF17B-E25B-41D5-AE5B-46D2439D5A99}"/>
                  </a:ext>
                </a:extLst>
              </p:cNvPr>
              <p:cNvSpPr txBox="1"/>
              <p:nvPr/>
            </p:nvSpPr>
            <p:spPr>
              <a:xfrm>
                <a:off x="10017653" y="5212775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BAF17B-E25B-41D5-AE5B-46D2439D5A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7653" y="5212775"/>
                <a:ext cx="1770935" cy="276999"/>
              </a:xfrm>
              <a:prstGeom prst="rect">
                <a:avLst/>
              </a:prstGeom>
              <a:blipFill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F148E0-1714-4CDC-B203-A962F2BD1F93}"/>
                  </a:ext>
                </a:extLst>
              </p:cNvPr>
              <p:cNvSpPr txBox="1"/>
              <p:nvPr/>
            </p:nvSpPr>
            <p:spPr>
              <a:xfrm>
                <a:off x="5117609" y="5212774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F148E0-1714-4CDC-B203-A962F2BD1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609" y="5212774"/>
                <a:ext cx="1770935" cy="276999"/>
              </a:xfrm>
              <a:prstGeom prst="rect">
                <a:avLst/>
              </a:prstGeom>
              <a:blipFill>
                <a:blip r:embed="rId8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19CF0F2-128F-47A4-9C72-5C1D903A8365}"/>
              </a:ext>
            </a:extLst>
          </p:cNvPr>
          <p:cNvCxnSpPr>
            <a:cxnSpLocks/>
          </p:cNvCxnSpPr>
          <p:nvPr/>
        </p:nvCxnSpPr>
        <p:spPr>
          <a:xfrm>
            <a:off x="6158996" y="5489774"/>
            <a:ext cx="634482" cy="489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B70BE58-C135-4907-A727-EC5196E5A673}"/>
              </a:ext>
            </a:extLst>
          </p:cNvPr>
          <p:cNvCxnSpPr>
            <a:cxnSpLocks/>
          </p:cNvCxnSpPr>
          <p:nvPr/>
        </p:nvCxnSpPr>
        <p:spPr>
          <a:xfrm flipH="1">
            <a:off x="10155426" y="5127965"/>
            <a:ext cx="462815" cy="421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75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A60055-12FC-4550-9EC3-1203DD9F8F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8565" y="542365"/>
                <a:ext cx="10954870" cy="577327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Cyrl-BA" sz="2000" b="1" dirty="0"/>
                  <a:t>5. Реализована вриједност</a:t>
                </a:r>
                <a:endParaRPr lang="sr-Latn-BA" sz="2000" b="1" dirty="0"/>
              </a:p>
              <a:p>
                <a:pPr marL="0" indent="0">
                  <a:buNone/>
                </a:pPr>
                <a:endParaRPr lang="sr-Latn-BA" sz="2000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1480−1520</m:t>
                          </m:r>
                        </m:num>
                        <m:den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sr-Latn-BA" b="1" dirty="0"/>
              </a:p>
              <a:p>
                <a:pPr marL="0" indent="0" algn="ctr">
                  <a:buNone/>
                </a:pPr>
                <a:endParaRPr lang="sr-Latn-BA" sz="20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=1480,  </m:t>
                      </m:r>
                      <m:sSub>
                        <m:sSubPr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=80,      </m:t>
                      </m:r>
                      <m:sSub>
                        <m:sSubPr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=1540          </m:t>
                      </m:r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100,</m:t>
                      </m:r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sr-Latn-BA" b="1" dirty="0"/>
              </a:p>
              <a:p>
                <a:pPr marL="0" indent="0" algn="ctr">
                  <a:buNone/>
                </a:pPr>
                <a:endParaRPr lang="sr-Latn-BA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sSub>
                            <m:sSubPr>
                              <m:ctrlPr>
                                <a:rPr lang="sr-Latn-BA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sr-Latn-BA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b>
                              <m:r>
                                <a:rPr lang="sr-Latn-BA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BA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sr-Latn-BA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b>
                              <m:r>
                                <a:rPr lang="sr-Latn-BA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r-Latn-BA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sr-Latn-BA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6400</m:t>
                              </m:r>
                            </m:num>
                            <m:den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80</m:t>
                              </m:r>
                            </m:den>
                          </m:f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6400</m:t>
                              </m:r>
                            </m:num>
                            <m:den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rad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Cyrl-BA" sz="2000" b="1" dirty="0"/>
              </a:p>
              <a:p>
                <a:pPr marL="0" indent="0">
                  <a:buNone/>
                </a:pPr>
                <a:r>
                  <a:rPr lang="sr-Cyrl-BA" sz="2000" b="1" dirty="0"/>
                  <a:t>6. Закључак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Cyrl-B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sr-Cyrl-BA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Latn-B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2,58</m:t>
                    </m:r>
                  </m:oMath>
                </a14:m>
                <a:r>
                  <a:rPr lang="sr-Cyrl-BA" sz="2000" b="1" dirty="0"/>
                  <a:t>: </a:t>
                </a:r>
                <a:r>
                  <a:rPr lang="sr-Cyrl-BA" sz="2000" dirty="0"/>
                  <a:t>Уз ризик грешке од 1% одбацујемо нулту хипотезу и закључујемо да постоји значајна разлика у дужини трајања сијалица ова два произвођача.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A60055-12FC-4550-9EC3-1203DD9F8F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8565" y="542365"/>
                <a:ext cx="10954870" cy="5773270"/>
              </a:xfrm>
              <a:blipFill>
                <a:blip r:embed="rId2"/>
                <a:stretch>
                  <a:fillRect l="-556" t="-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6852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40660-07DC-469F-92F4-D106D30A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37162"/>
            <a:ext cx="7729728" cy="1188720"/>
          </a:xfrm>
        </p:spPr>
        <p:txBody>
          <a:bodyPr>
            <a:normAutofit/>
          </a:bodyPr>
          <a:lstStyle/>
          <a:p>
            <a:r>
              <a:rPr lang="sr-Cyrl-BA" b="1" dirty="0"/>
              <a:t>Тестирање хипотеза о једнакости </a:t>
            </a:r>
            <a:r>
              <a:rPr lang="sr-Cyrl-BA" b="1" i="1" dirty="0">
                <a:solidFill>
                  <a:schemeClr val="accent1"/>
                </a:solidFill>
              </a:rPr>
              <a:t>Пропорција</a:t>
            </a:r>
            <a:r>
              <a:rPr lang="sr-Cyrl-BA" b="1" dirty="0">
                <a:solidFill>
                  <a:schemeClr val="accent1"/>
                </a:solidFill>
              </a:rPr>
              <a:t> </a:t>
            </a:r>
            <a:r>
              <a:rPr lang="sr-Cyrl-BA" b="1" dirty="0"/>
              <a:t>два скупа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661A0-CEF5-40ED-844F-26780049E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170" y="2001551"/>
            <a:ext cx="9611241" cy="4300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000" b="1" dirty="0">
                <a:solidFill>
                  <a:schemeClr val="accent1"/>
                </a:solidFill>
              </a:rPr>
              <a:t>Задатак 1: </a:t>
            </a:r>
            <a:endParaRPr lang="sr-Latn-BA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sr-Cyrl-BA" sz="2000" dirty="0">
                <a:solidFill>
                  <a:schemeClr val="tx1"/>
                </a:solidFill>
              </a:rPr>
              <a:t>Маркетиншка агенција провјерава да ли се гледаност једне емисије разликује на два подручја. Спроведено је истраживање и добијени су сљедећи резултати:</a:t>
            </a:r>
          </a:p>
          <a:p>
            <a:pPr marL="0" indent="0">
              <a:buNone/>
            </a:pPr>
            <a:endParaRPr lang="sr-Cyrl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B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Cyrl-BA" sz="2000" dirty="0">
                <a:solidFill>
                  <a:schemeClr val="tx1"/>
                </a:solidFill>
              </a:rPr>
              <a:t>Да ли постоји значајна разлика у гледаности емисије на ова два подручја? Одговор дати уз ризик грешке од 5%. </a:t>
            </a:r>
          </a:p>
          <a:p>
            <a:pPr marL="0" indent="0">
              <a:buNone/>
            </a:pPr>
            <a:endParaRPr lang="en-US" sz="20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4556CC3-E073-4906-872E-7081C6A6A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219997"/>
              </p:ext>
            </p:extLst>
          </p:nvPr>
        </p:nvGraphicFramePr>
        <p:xfrm>
          <a:off x="1924423" y="3355289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765">
                  <a:extLst>
                    <a:ext uri="{9D8B030D-6E8A-4147-A177-3AD203B41FA5}">
                      <a16:colId xmlns:a16="http://schemas.microsoft.com/office/drawing/2014/main" val="3225090614"/>
                    </a:ext>
                  </a:extLst>
                </a:gridCol>
                <a:gridCol w="2734236">
                  <a:extLst>
                    <a:ext uri="{9D8B030D-6E8A-4147-A177-3AD203B41FA5}">
                      <a16:colId xmlns:a16="http://schemas.microsoft.com/office/drawing/2014/main" val="966443807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val="2313263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Подручје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Величина узорка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Број становника који гледају емисију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1069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4.200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560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832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Б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3.800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410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9048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21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93806-49AB-464F-B6FE-2DA00F475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315" y="403217"/>
            <a:ext cx="10153369" cy="1281203"/>
          </a:xfrm>
        </p:spPr>
        <p:txBody>
          <a:bodyPr>
            <a:normAutofit fontScale="90000"/>
          </a:bodyPr>
          <a:lstStyle/>
          <a:p>
            <a:r>
              <a:rPr lang="sr-Cyrl-BA" b="1" dirty="0"/>
              <a:t>Тестирање статистичких хипотеза засновано на једном узорку</a:t>
            </a:r>
            <a:br>
              <a:rPr lang="sr-Cyrl-BA" dirty="0"/>
            </a:br>
            <a:r>
              <a:rPr lang="sr-Cyrl-BA" b="1" i="1" dirty="0">
                <a:solidFill>
                  <a:schemeClr val="accent1"/>
                </a:solidFill>
              </a:rPr>
              <a:t>аритметичка средина</a:t>
            </a:r>
            <a:endParaRPr lang="en-US" b="1" i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FDA8A7-CD35-431C-8730-642D683BDB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86696" y="2207354"/>
                <a:ext cx="9818606" cy="424742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sz="2000" b="1" dirty="0">
                    <a:solidFill>
                      <a:schemeClr val="accent1"/>
                    </a:solidFill>
                  </a:rPr>
                  <a:t>ЗАДАТАК 1:</a:t>
                </a:r>
              </a:p>
              <a:p>
                <a:pPr marL="0" indent="0" algn="just">
                  <a:buNone/>
                </a:pPr>
                <a:r>
                  <a:rPr lang="sr-Cyrl-BA" sz="2000" dirty="0"/>
                  <a:t>У извјештају једног производног предузећа од 3.000 радника, наведено је да је просјечна плата у предузећу 600 ЕУР са просјечним одступањем од 40 ЕУР. Случајно смо изабрали 80 радника тог предузећа и утврдили да је њихова просјечна плата 590 ЕУР. Уз 5% ризика, испитати да ли наведену тврдњу можемо прихватити као тачну.</a:t>
                </a:r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=3.000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=600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=590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=0,05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:endParaRPr lang="sr-Latn-BA" b="0" dirty="0"/>
              </a:p>
              <a:p>
                <a:pPr marL="0" indent="0">
                  <a:buNone/>
                </a:pPr>
                <a:endParaRPr lang="sr-Latn-BA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FDA8A7-CD35-431C-8730-642D683BDB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6696" y="2207354"/>
                <a:ext cx="9818606" cy="4247429"/>
              </a:xfrm>
              <a:blipFill>
                <a:blip r:embed="rId2"/>
                <a:stretch>
                  <a:fillRect l="-683" t="-717" r="-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>
            <a:extLst>
              <a:ext uri="{FF2B5EF4-FFF2-40B4-BE49-F238E27FC236}">
                <a16:creationId xmlns:a16="http://schemas.microsoft.com/office/drawing/2014/main" id="{F01761DF-BBB3-4467-959B-D5D5E0C40ABF}"/>
              </a:ext>
            </a:extLst>
          </p:cNvPr>
          <p:cNvSpPr/>
          <p:nvPr/>
        </p:nvSpPr>
        <p:spPr>
          <a:xfrm>
            <a:off x="2691881" y="4331067"/>
            <a:ext cx="382555" cy="16218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C9FF93-014A-4C30-B86D-2ED36FB8A163}"/>
              </a:ext>
            </a:extLst>
          </p:cNvPr>
          <p:cNvSpPr txBox="1"/>
          <p:nvPr/>
        </p:nvSpPr>
        <p:spPr>
          <a:xfrm>
            <a:off x="3304217" y="4957332"/>
            <a:ext cx="1477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BA" dirty="0"/>
              <a:t>Дати подаци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192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7DF3DE0-88E6-4530-A8E0-EF1FD71BA35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5459" y="430306"/>
                <a:ext cx="11152094" cy="59973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Cyrl-BA" sz="2000" b="1" dirty="0"/>
                  <a:t>1. Дефинисање хипотеза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Cyrl-BA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r-Latn-BA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sr-Cyrl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Cyrl-BA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sr-Cyrl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sr-Cyrl-BA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Cyrl-BA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sr-Cyrl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Cyrl-BA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sr-Latn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sr-Cyrl-BA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sr-Cyrl-BA" dirty="0">
                  <a:solidFill>
                    <a:schemeClr val="accent1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Cyrl-BA" sz="2000" b="1" dirty="0"/>
                  <a:t>2. Избор теста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Cyrl-BA" b="1" dirty="0"/>
                  <a:t>	</a:t>
                </a:r>
                <a:r>
                  <a:rPr lang="sr-Latn-BA" dirty="0"/>
                  <a:t> Z </a:t>
                </a:r>
                <a:r>
                  <a:rPr lang="sr-Cyrl-BA" dirty="0"/>
                  <a:t>тест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Cyrl-BA" b="1" dirty="0"/>
                  <a:t>3. Ниво значајности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Cyrl-BA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sr-Latn-B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BA" i="1" smtClean="0">
                        <a:latin typeface="Cambria Math" panose="02040503050406030204" pitchFamily="18" charset="0"/>
                      </a:rPr>
                      <m:t>=0,0</m:t>
                    </m:r>
                    <m:r>
                      <a:rPr lang="sr-Cyrl-BA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sr-Cyrl-B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sr-Cyrl-BA" dirty="0"/>
                  <a:t>  закључак се доноси уз 5% ризика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Cyrl-BA" b="1" dirty="0"/>
                  <a:t>4. Критична област и правило одлучивања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b>
                          </m:sSub>
                        </m:e>
                      </m:d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=1−0,0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75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sr-Cyrl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/2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96</m:t>
                      </m:r>
                    </m:oMath>
                  </m:oMathPara>
                </a14:m>
                <a:endParaRPr lang="sr-Cyrl-BA" b="1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Cyrl-BA" dirty="0">
                    <a:solidFill>
                      <a:schemeClr val="tx1"/>
                    </a:solidFill>
                  </a:rPr>
                  <a:t> не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d>
                    <m:r>
                      <a:rPr lang="sr-Cyrl-BA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Cyrl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Cyrl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96</m:t>
                    </m:r>
                  </m:oMath>
                </a14:m>
                <a:endParaRPr lang="sr-Latn-BA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Cyrl-BA" dirty="0">
                    <a:solidFill>
                      <a:schemeClr val="tx1"/>
                    </a:solidFill>
                  </a:rPr>
                  <a:t>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d>
                    <m:r>
                      <a:rPr lang="sr-Cyrl-BA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Cyrl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Cyrl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96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Cyrl-BA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7DF3DE0-88E6-4530-A8E0-EF1FD71BA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59" y="430306"/>
                <a:ext cx="11152094" cy="5997387"/>
              </a:xfrm>
              <a:prstGeom prst="rect">
                <a:avLst/>
              </a:prstGeom>
              <a:blipFill>
                <a:blip r:embed="rId2"/>
                <a:stretch>
                  <a:fillRect l="-601" t="-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138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4841D827-ADAB-4D36-9FCC-11A8B49607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8587" y="143436"/>
                <a:ext cx="11098306" cy="643665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Cyrl-BA" sz="2000" b="1" dirty="0"/>
                  <a:t>5. Реализована вриједност</a:t>
                </a:r>
                <a:endParaRPr lang="sr-Latn-BA" sz="2000" b="1" dirty="0"/>
              </a:p>
              <a:p>
                <a:pPr marL="0" indent="0">
                  <a:buNone/>
                </a:pPr>
                <a:endParaRPr lang="sr-Latn-BA" sz="2000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acc>
                                <m:accPr>
                                  <m:chr m:val="̅"/>
                                  <m:ctrlP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  <m:d>
                                <m:dPr>
                                  <m:ctrlP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sr-Latn-BA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sr-Latn-BA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sr-Latn-BA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sr-Latn-BA" sz="20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rad>
                        </m:den>
                      </m:f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0,133−0,108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0,12125</m:t>
                              </m:r>
                              <m:d>
                                <m:dPr>
                                  <m:ctrlP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0,12125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sr-Latn-BA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4200</m:t>
                                      </m:r>
                                    </m:den>
                                  </m:f>
                                  <m:r>
                                    <a:rPr lang="sr-Latn-BA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sr-Latn-BA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3800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rad>
                        </m:den>
                      </m:f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=3,42</m:t>
                      </m:r>
                    </m:oMath>
                  </m:oMathPara>
                </a14:m>
                <a:endParaRPr lang="sr-Latn-BA" b="1" dirty="0"/>
              </a:p>
              <a:p>
                <a:pPr marL="0" indent="0" algn="ctr">
                  <a:buNone/>
                </a:pPr>
                <a:endParaRPr lang="sr-Latn-BA" sz="20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=560,  </m:t>
                      </m:r>
                      <m:sSub>
                        <m:sSubPr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=4200,      </m:t>
                      </m:r>
                      <m:sSub>
                        <m:sSubPr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=0,133</m:t>
                      </m:r>
                    </m:oMath>
                  </m:oMathPara>
                </a14:m>
                <a:endParaRPr lang="sr-Latn-BA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=410,  </m:t>
                      </m:r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3800</m:t>
                      </m:r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=0,108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560+410</m:t>
                          </m:r>
                        </m:num>
                        <m:den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4200+3800</m:t>
                          </m:r>
                        </m:den>
                      </m:f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=0,12125</m:t>
                      </m:r>
                    </m:oMath>
                  </m:oMathPara>
                </a14:m>
                <a:endParaRPr lang="sr-Cyrl-BA" sz="2000" b="1" dirty="0"/>
              </a:p>
              <a:p>
                <a:pPr marL="0" indent="0">
                  <a:buNone/>
                </a:pPr>
                <a:endParaRPr lang="sr-Cyrl-BA" sz="2000" b="1" dirty="0"/>
              </a:p>
              <a:p>
                <a:pPr marL="0" indent="0">
                  <a:buNone/>
                </a:pPr>
                <a:r>
                  <a:rPr lang="sr-Cyrl-BA" sz="2000" b="1" dirty="0"/>
                  <a:t>6. Закључак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3,42</m:t>
                        </m:r>
                      </m:e>
                    </m:d>
                    <m:r>
                      <a:rPr lang="sr-Cyrl-BA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Latn-B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1,96</m:t>
                    </m:r>
                  </m:oMath>
                </a14:m>
                <a:r>
                  <a:rPr lang="sr-Cyrl-BA" sz="2000" b="1" dirty="0"/>
                  <a:t>: </a:t>
                </a:r>
                <a:r>
                  <a:rPr lang="sr-Cyrl-BA" sz="2000" dirty="0"/>
                  <a:t>Уз ризик грешке од </a:t>
                </a:r>
                <a:r>
                  <a:rPr lang="sr-Latn-BA" sz="2000" dirty="0"/>
                  <a:t>5</a:t>
                </a:r>
                <a:r>
                  <a:rPr lang="sr-Cyrl-BA" sz="2000" dirty="0"/>
                  <a:t>% одбацујемо нулту хипотезу и закључујемо да постоји значајна разлика у гледаности емисије на два посматрана подручја.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4841D827-ADAB-4D36-9FCC-11A8B49607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8587" y="143436"/>
                <a:ext cx="11098306" cy="6436659"/>
              </a:xfrm>
              <a:blipFill>
                <a:blip r:embed="rId2"/>
                <a:stretch>
                  <a:fillRect l="-604" t="-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7963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FE402-BB1F-455A-B761-1253476800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dirty="0"/>
              <a:t>ХВАЛА НА ПАЖЊИ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CDDC4-A7BA-4037-9ADD-973BFC32AE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9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8D32B7-AA07-43D3-97DA-1E81A4AB2A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2947" y="214603"/>
                <a:ext cx="11066106" cy="6512767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sr-Cyrl-BA" sz="2000" b="1" dirty="0">
                    <a:solidFill>
                      <a:schemeClr val="accent1"/>
                    </a:solidFill>
                  </a:rPr>
                  <a:t>РЈЕШЕЊЕ:</a:t>
                </a:r>
              </a:p>
              <a:p>
                <a:pPr marL="342900" indent="-342900">
                  <a:buAutoNum type="arabicPeriod"/>
                </a:pPr>
                <a:r>
                  <a:rPr lang="sr-Cyrl-BA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dirty="0">
                    <a:solidFill>
                      <a:schemeClr val="tx1"/>
                    </a:solidFill>
                  </a:rPr>
                  <a:t>Формулисање </a:t>
                </a:r>
                <a:r>
                  <a:rPr lang="sr-Cyrl-BA" b="1" dirty="0">
                    <a:solidFill>
                      <a:schemeClr val="tx1"/>
                    </a:solidFill>
                  </a:rPr>
                  <a:t>нулте </a:t>
                </a:r>
                <a:r>
                  <a:rPr lang="sr-Latn-BA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Latn-BA" b="1" dirty="0">
                    <a:solidFill>
                      <a:schemeClr val="tx1"/>
                    </a:solidFill>
                  </a:rPr>
                  <a:t>) </a:t>
                </a:r>
                <a:r>
                  <a:rPr lang="sr-Cyrl-BA" b="1" dirty="0">
                    <a:solidFill>
                      <a:schemeClr val="tx1"/>
                    </a:solidFill>
                  </a:rPr>
                  <a:t>и алтернативне </a:t>
                </a:r>
                <a:r>
                  <a:rPr lang="sr-Latn-BA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sr-Latn-BA" b="1" dirty="0">
                    <a:solidFill>
                      <a:schemeClr val="tx1"/>
                    </a:solidFill>
                  </a:rPr>
                  <a:t>) </a:t>
                </a:r>
                <a:r>
                  <a:rPr lang="sr-Cyrl-BA" dirty="0">
                    <a:solidFill>
                      <a:schemeClr val="tx1"/>
                    </a:solidFill>
                  </a:rPr>
                  <a:t>хипотезе</a:t>
                </a:r>
                <a:endParaRPr lang="sr-Latn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Latn-BA" dirty="0">
                    <a:solidFill>
                      <a:schemeClr val="tx1"/>
                    </a:solidFill>
                  </a:rPr>
                  <a:t>	</a:t>
                </a:r>
                <a:r>
                  <a:rPr lang="sr-Latn-B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r-Latn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sr-Latn-B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=600</m:t>
                    </m:r>
                  </m:oMath>
                </a14:m>
                <a:endParaRPr lang="sr-Latn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Latn-BA" dirty="0">
                    <a:solidFill>
                      <a:schemeClr val="accent1"/>
                    </a:solidFill>
                  </a:rPr>
                  <a:t>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sr-Latn-BA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≠600</m:t>
                    </m:r>
                  </m:oMath>
                </a14:m>
                <a:endParaRPr lang="sr-Cyrl-BA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sr-Latn-BA" dirty="0">
                  <a:solidFill>
                    <a:schemeClr val="accent1"/>
                  </a:solidFill>
                </a:endParaRPr>
              </a:p>
              <a:p>
                <a:pPr marL="342900" indent="-342900">
                  <a:buFont typeface="+mj-lt"/>
                  <a:buAutoNum type="arabicPeriod" startAt="2"/>
                </a:pPr>
                <a:r>
                  <a:rPr lang="sr-Cyrl-BA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dirty="0">
                    <a:solidFill>
                      <a:schemeClr val="tx1"/>
                    </a:solidFill>
                  </a:rPr>
                  <a:t>Избор </a:t>
                </a:r>
                <a:r>
                  <a:rPr lang="sr-Cyrl-BA" b="1" dirty="0">
                    <a:solidFill>
                      <a:schemeClr val="tx1"/>
                    </a:solidFill>
                  </a:rPr>
                  <a:t>статистике теста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sr-Cyrl-BA" b="0" i="1" smtClean="0">
                        <a:latin typeface="Cambria Math" panose="02040503050406030204" pitchFamily="18" charset="0"/>
                      </a:rPr>
                      <m:t>позната</m:t>
                    </m:r>
                  </m:oMath>
                </a14:m>
                <a:endParaRPr lang="sr-Cyrl-BA" b="0" dirty="0"/>
              </a:p>
              <a:p>
                <a:pPr marL="0" indent="0">
                  <a:buNone/>
                </a:pPr>
                <a:r>
                  <a:rPr lang="sr-Cyrl-BA" b="0" dirty="0"/>
                  <a:t>	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=80&gt;30</m:t>
                    </m:r>
                  </m:oMath>
                </a14:m>
                <a:endParaRPr lang="sr-Cyrl-BA" b="0" dirty="0"/>
              </a:p>
              <a:p>
                <a:pPr marL="0" indent="0">
                  <a:buNone/>
                </a:pPr>
                <a:endParaRPr lang="sr-Cyrl-BA" b="0" dirty="0"/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sr-Cyrl-BA" b="0" dirty="0">
                    <a:solidFill>
                      <a:schemeClr val="accent1"/>
                    </a:solidFill>
                  </a:rPr>
                  <a:t>КОРАК:</a:t>
                </a:r>
                <a:r>
                  <a:rPr lang="sr-Cyrl-BA" b="0" dirty="0"/>
                  <a:t> </a:t>
                </a:r>
                <a:r>
                  <a:rPr lang="sr-Cyrl-BA" dirty="0">
                    <a:solidFill>
                      <a:schemeClr val="tx1"/>
                    </a:solidFill>
                  </a:rPr>
                  <a:t>Избор </a:t>
                </a:r>
                <a:r>
                  <a:rPr lang="sr-Cyrl-BA" b="1" dirty="0">
                    <a:solidFill>
                      <a:schemeClr val="tx1"/>
                    </a:solidFill>
                  </a:rPr>
                  <a:t>нивоа значајности теста</a:t>
                </a:r>
              </a:p>
              <a:p>
                <a:pPr marL="0" indent="0">
                  <a:buNone/>
                </a:pPr>
                <a:r>
                  <a:rPr lang="sr-Cyrl-BA" b="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=0,05</m:t>
                    </m:r>
                  </m:oMath>
                </a14:m>
                <a:r>
                  <a:rPr lang="sr-Cyrl-BA" b="0" dirty="0"/>
                  <a:t>          закључак се доноси уз 5% ризика</a:t>
                </a:r>
              </a:p>
              <a:p>
                <a:pPr marL="0" indent="0">
                  <a:buNone/>
                </a:pPr>
                <a:endParaRPr lang="sr-Cyrl-BA" dirty="0"/>
              </a:p>
              <a:p>
                <a:pPr marL="342900" indent="-342900">
                  <a:buFont typeface="+mj-lt"/>
                  <a:buAutoNum type="arabicPeriod" startAt="4"/>
                </a:pPr>
                <a:r>
                  <a:rPr lang="sr-Cyrl-BA" dirty="0">
                    <a:solidFill>
                      <a:schemeClr val="accent1"/>
                    </a:solidFill>
                  </a:rPr>
                  <a:t>КОРАК:</a:t>
                </a:r>
                <a:r>
                  <a:rPr lang="sr-Cyrl-BA" dirty="0"/>
                  <a:t>  Формулисање правила на основу којих се врши закључивање</a:t>
                </a:r>
              </a:p>
              <a:p>
                <a:pPr marL="0" indent="0">
                  <a:buNone/>
                </a:pPr>
                <a:r>
                  <a:rPr lang="sr-Cyrl-BA" b="0" dirty="0"/>
                  <a:t>	</a:t>
                </a:r>
                <a:r>
                  <a:rPr lang="sr-Cyrl-BA" b="1" dirty="0"/>
                  <a:t>Критична област </a:t>
                </a:r>
                <a:r>
                  <a:rPr lang="sr-Cyrl-BA" b="0" dirty="0"/>
                  <a:t>(област одбацивања</a:t>
                </a:r>
                <a:r>
                  <a:rPr lang="sr-Latn-B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Cyrl-BA" b="0" dirty="0"/>
                  <a:t>) је распоређена симетрично на крајевима </a:t>
                </a:r>
                <a:r>
                  <a:rPr lang="sr-Latn-BA" b="0" dirty="0"/>
                  <a:t>Z </a:t>
                </a:r>
                <a:r>
                  <a:rPr lang="sr-Cyrl-BA" b="0" dirty="0"/>
                  <a:t>распореда, па 	доњу и горњу вриједност тражимо у </a:t>
                </a:r>
                <a:r>
                  <a:rPr lang="sr-Latn-BA" dirty="0"/>
                  <a:t>Z</a:t>
                </a:r>
                <a:r>
                  <a:rPr lang="sr-Cyrl-BA" dirty="0"/>
                  <a:t> таблицама:</a:t>
                </a:r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b>
                          </m:sSub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=1−0,025=0,975  →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=1,96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sr-Latn-BA" b="0" dirty="0"/>
              </a:p>
              <a:p>
                <a:pPr marL="0" indent="0">
                  <a:buNone/>
                </a:pPr>
                <a:endParaRPr lang="sr-Latn-BA" b="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Latn-BA" b="0" dirty="0"/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8D32B7-AA07-43D3-97DA-1E81A4AB2A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2947" y="214603"/>
                <a:ext cx="11066106" cy="6512767"/>
              </a:xfrm>
              <a:blipFill>
                <a:blip r:embed="rId2"/>
                <a:stretch>
                  <a:fillRect l="-551" t="-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>
            <a:extLst>
              <a:ext uri="{FF2B5EF4-FFF2-40B4-BE49-F238E27FC236}">
                <a16:creationId xmlns:a16="http://schemas.microsoft.com/office/drawing/2014/main" id="{D62405C4-58A4-45B6-A83C-D77AA72841A0}"/>
              </a:ext>
            </a:extLst>
          </p:cNvPr>
          <p:cNvSpPr/>
          <p:nvPr/>
        </p:nvSpPr>
        <p:spPr>
          <a:xfrm>
            <a:off x="3065106" y="2563198"/>
            <a:ext cx="349898" cy="6811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C84D9A-4451-43C9-86CE-C159445A1C4F}"/>
              </a:ext>
            </a:extLst>
          </p:cNvPr>
          <p:cNvSpPr txBox="1"/>
          <p:nvPr/>
        </p:nvSpPr>
        <p:spPr>
          <a:xfrm>
            <a:off x="3416559" y="2719099"/>
            <a:ext cx="2500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Користимо </a:t>
            </a:r>
            <a:r>
              <a:rPr lang="sr-Latn-BA" b="1" dirty="0"/>
              <a:t>Z </a:t>
            </a:r>
            <a:r>
              <a:rPr lang="sr-Cyrl-BA" b="1" dirty="0"/>
              <a:t>тест</a:t>
            </a:r>
            <a:endParaRPr lang="en-US" b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148941A-01D8-49A4-B7FD-313E566BCED2}"/>
              </a:ext>
            </a:extLst>
          </p:cNvPr>
          <p:cNvCxnSpPr/>
          <p:nvPr/>
        </p:nvCxnSpPr>
        <p:spPr>
          <a:xfrm>
            <a:off x="2516646" y="4137718"/>
            <a:ext cx="2892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305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02DAF-5CF4-477F-BAE7-F28AEFB02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89" y="461210"/>
            <a:ext cx="10828421" cy="5935579"/>
          </a:xfrm>
        </p:spPr>
        <p:txBody>
          <a:bodyPr/>
          <a:lstStyle/>
          <a:p>
            <a:pPr marL="0" indent="0">
              <a:buNone/>
            </a:pPr>
            <a:r>
              <a:rPr lang="sr-Cyrl-BA" dirty="0"/>
              <a:t>На основу критичне области, формирамо правило одлучивања: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6A994DE-13DF-47D3-855C-9B695C383A11}"/>
                  </a:ext>
                </a:extLst>
              </p:cNvPr>
              <p:cNvSpPr txBox="1"/>
              <p:nvPr/>
            </p:nvSpPr>
            <p:spPr>
              <a:xfrm>
                <a:off x="681790" y="895740"/>
                <a:ext cx="4450048" cy="87908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не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d>
                    <m:r>
                      <a:rPr lang="sr-Cyrl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𝟗𝟔</m:t>
                    </m:r>
                  </m:oMath>
                </a14:m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d>
                    <m:r>
                      <a:rPr lang="sr-Cyrl-B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𝟗𝟔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6A994DE-13DF-47D3-855C-9B695C383A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90" y="895740"/>
                <a:ext cx="4450048" cy="879087"/>
              </a:xfrm>
              <a:prstGeom prst="rect">
                <a:avLst/>
              </a:prstGeom>
              <a:blipFill>
                <a:blip r:embed="rId2"/>
                <a:stretch>
                  <a:fillRect b="-9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DBDDAFD-7F69-4428-B3CF-0043C0960F2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64486" y="2467352"/>
            <a:ext cx="6288833" cy="37788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F3C9C8-18BE-432D-9353-9B7EE15D0D6E}"/>
                  </a:ext>
                </a:extLst>
              </p:cNvPr>
              <p:cNvSpPr txBox="1"/>
              <p:nvPr/>
            </p:nvSpPr>
            <p:spPr>
              <a:xfrm>
                <a:off x="5481733" y="4697962"/>
                <a:ext cx="2038741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=0,95</m:t>
                      </m:r>
                    </m:oMath>
                  </m:oMathPara>
                </a14:m>
                <a:endParaRPr lang="sr-Cyrl-BA" dirty="0"/>
              </a:p>
              <a:p>
                <a:endParaRPr lang="sr-Latn-BA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Latn-BA" dirty="0"/>
                  <a:t> </a:t>
                </a:r>
                <a:r>
                  <a:rPr lang="sr-Cyrl-BA" dirty="0"/>
                  <a:t>се не одбацује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F3C9C8-18BE-432D-9353-9B7EE15D0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733" y="4697962"/>
                <a:ext cx="2038741" cy="830997"/>
              </a:xfrm>
              <a:prstGeom prst="rect">
                <a:avLst/>
              </a:prstGeom>
              <a:blipFill>
                <a:blip r:embed="rId4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3A68067-D4E7-4FE8-8C85-DCAFFAE6D6CB}"/>
                  </a:ext>
                </a:extLst>
              </p:cNvPr>
              <p:cNvSpPr txBox="1"/>
              <p:nvPr/>
            </p:nvSpPr>
            <p:spPr>
              <a:xfrm>
                <a:off x="4138127" y="6324968"/>
                <a:ext cx="11616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=−1,96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3A68067-D4E7-4FE8-8C85-DCAFFAE6D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127" y="6324968"/>
                <a:ext cx="1161661" cy="246221"/>
              </a:xfrm>
              <a:prstGeom prst="rect">
                <a:avLst/>
              </a:prstGeom>
              <a:blipFill>
                <a:blip r:embed="rId5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FDC0A8C-3E3F-4995-BA01-2BF6DD80CFBB}"/>
                  </a:ext>
                </a:extLst>
              </p:cNvPr>
              <p:cNvSpPr txBox="1"/>
              <p:nvPr/>
            </p:nvSpPr>
            <p:spPr>
              <a:xfrm>
                <a:off x="7317982" y="6331416"/>
                <a:ext cx="11616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=1,96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FDC0A8C-3E3F-4995-BA01-2BF6DD80CF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7982" y="6331416"/>
                <a:ext cx="1161661" cy="246221"/>
              </a:xfrm>
              <a:prstGeom prst="rect">
                <a:avLst/>
              </a:prstGeom>
              <a:blipFill>
                <a:blip r:embed="rId6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F321F87-4844-411D-9942-E00AE26D9190}"/>
                  </a:ext>
                </a:extLst>
              </p:cNvPr>
              <p:cNvSpPr txBox="1"/>
              <p:nvPr/>
            </p:nvSpPr>
            <p:spPr>
              <a:xfrm>
                <a:off x="7898812" y="5401270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F321F87-4844-411D-9942-E00AE26D9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8812" y="5401270"/>
                <a:ext cx="1770935" cy="276999"/>
              </a:xfrm>
              <a:prstGeom prst="rect">
                <a:avLst/>
              </a:prstGeom>
              <a:blipFill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5D6D1C4-EAFC-4821-AA1F-0CA795A5095A}"/>
                  </a:ext>
                </a:extLst>
              </p:cNvPr>
              <p:cNvSpPr txBox="1"/>
              <p:nvPr/>
            </p:nvSpPr>
            <p:spPr>
              <a:xfrm>
                <a:off x="2998768" y="5401269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5D6D1C4-EAFC-4821-AA1F-0CA795A50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8768" y="5401269"/>
                <a:ext cx="1770935" cy="276999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AF7F664-DCC9-4376-B0C3-F4305EC4C9B3}"/>
              </a:ext>
            </a:extLst>
          </p:cNvPr>
          <p:cNvCxnSpPr>
            <a:cxnSpLocks/>
          </p:cNvCxnSpPr>
          <p:nvPr/>
        </p:nvCxnSpPr>
        <p:spPr>
          <a:xfrm>
            <a:off x="4040155" y="5678269"/>
            <a:ext cx="634482" cy="489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50805F5-8BC6-4030-9304-7C95CF782622}"/>
              </a:ext>
            </a:extLst>
          </p:cNvPr>
          <p:cNvCxnSpPr>
            <a:cxnSpLocks/>
          </p:cNvCxnSpPr>
          <p:nvPr/>
        </p:nvCxnSpPr>
        <p:spPr>
          <a:xfrm flipH="1">
            <a:off x="8294914" y="5722328"/>
            <a:ext cx="462815" cy="421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926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D44074-A209-4ABA-A18E-F98D33A3B2E1}"/>
              </a:ext>
            </a:extLst>
          </p:cNvPr>
          <p:cNvSpPr/>
          <p:nvPr/>
        </p:nvSpPr>
        <p:spPr>
          <a:xfrm>
            <a:off x="1894114" y="4152122"/>
            <a:ext cx="3974841" cy="4758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95D72C-5BD3-426E-B9F2-49FD91E069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34699" y="558282"/>
                <a:ext cx="9972787" cy="6095999"/>
              </a:xfrm>
            </p:spPr>
            <p:txBody>
              <a:bodyPr/>
              <a:lstStyle/>
              <a:p>
                <a:pPr marL="342900" indent="-342900">
                  <a:buFont typeface="+mj-lt"/>
                  <a:buAutoNum type="arabicPeriod" startAt="5"/>
                </a:pPr>
                <a:r>
                  <a:rPr lang="sr-Cyrl-BA" dirty="0">
                    <a:solidFill>
                      <a:schemeClr val="accent1"/>
                    </a:solidFill>
                  </a:rPr>
                  <a:t>КОРАК:</a:t>
                </a:r>
                <a:r>
                  <a:rPr lang="sr-Cyrl-BA" dirty="0"/>
                  <a:t>  </a:t>
                </a:r>
                <a:r>
                  <a:rPr lang="sr-Cyrl-BA" dirty="0">
                    <a:solidFill>
                      <a:schemeClr val="tx1"/>
                    </a:solidFill>
                  </a:rPr>
                  <a:t>Одређивање реализоване вриједности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sr-Latn-BA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sr-Latn-BA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sr-Latn-BA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sr-Latn-BA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  <m:r>
                          <a:rPr lang="sr-Latn-B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sr-Latn-BA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𝝁</m:t>
                            </m:r>
                          </m:e>
                          <m:sub>
                            <m:r>
                              <a:rPr lang="sr-Latn-BA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sr-Latn-BA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𝝈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sr-Latn-BA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sr-Latn-BA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acc>
                          </m:sub>
                        </m:sSub>
                      </m:den>
                    </m:f>
                  </m:oMath>
                </a14:m>
                <a:endParaRPr lang="sr-Latn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3.000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=0,026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&lt;0,05→не користи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мо поправни фактор</m:t>
                      </m:r>
                      <m:r>
                        <a:rPr lang="sr-Cyrl-BA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за </m:t>
                      </m:r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sr-Latn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sr-Latn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sr-Latn-BA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sr-Latn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sr-Latn-BA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590</m:t>
                          </m:r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600</m:t>
                          </m:r>
                        </m:num>
                        <m:den>
                          <m:f>
                            <m:f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4,47</m:t>
                          </m:r>
                        </m:den>
                      </m:f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sr-Cyrl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342900" indent="-342900">
                  <a:buFont typeface="+mj-lt"/>
                  <a:buAutoNum type="arabicPeriod" startAt="6"/>
                </a:pPr>
                <a:r>
                  <a:rPr lang="sr-Cyrl-BA" dirty="0">
                    <a:solidFill>
                      <a:schemeClr val="accent1"/>
                    </a:solidFill>
                  </a:rPr>
                  <a:t>КОРАК: </a:t>
                </a:r>
                <a:r>
                  <a:rPr lang="sr-Cyrl-BA" dirty="0">
                    <a:solidFill>
                      <a:schemeClr val="tx1"/>
                    </a:solidFill>
                  </a:rPr>
                  <a:t>Закључак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</a:t>
                </a:r>
                <a:r>
                  <a:rPr lang="sr-Cyrl-BA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d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𝟐𝟕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𝟗𝟔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m:rPr>
                        <m:nor/>
                      </m:rPr>
                      <a:rPr lang="sr-Latn-BA" b="1" dirty="0"/>
                      <m:t> </m:t>
                    </m:r>
                    <m:r>
                      <m:rPr>
                        <m:nor/>
                      </m:rPr>
                      <a:rPr lang="sr-Cyrl-BA" b="1" dirty="0"/>
                      <m:t>се одбацује</m:t>
                    </m:r>
                  </m:oMath>
                </a14:m>
                <a:endParaRPr lang="sr-Latn-BA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Latn-BA" dirty="0">
                    <a:solidFill>
                      <a:schemeClr val="tx1"/>
                    </a:solidFill>
                  </a:rPr>
                  <a:t>	</a:t>
                </a: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 algn="just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	Одбацујемо нулту хипотезу и са 5% ризика закључујемо да не можемо прихватити 	уводну 	претпоставку као тачну, односно да се </a:t>
                </a:r>
                <a:r>
                  <a:rPr lang="sr-Cyrl-BA" b="1" dirty="0">
                    <a:solidFill>
                      <a:schemeClr val="tx1"/>
                    </a:solidFill>
                  </a:rPr>
                  <a:t>просјечна плата радника статистички 	значајно разликује од 600 ЕУР</a:t>
                </a:r>
                <a:r>
                  <a:rPr lang="sr-Cyrl-BA" dirty="0">
                    <a:solidFill>
                      <a:schemeClr val="tx1"/>
                    </a:solidFill>
                  </a:rPr>
                  <a:t>, како је наведено у извјештају.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95D72C-5BD3-426E-B9F2-49FD91E069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699" y="558282"/>
                <a:ext cx="9972787" cy="6095999"/>
              </a:xfrm>
              <a:blipFill>
                <a:blip r:embed="rId2"/>
                <a:stretch>
                  <a:fillRect l="-489" t="-600" r="-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7492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4271C6-02D5-44E8-80FB-84E4608823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2277" y="349898"/>
                <a:ext cx="11047445" cy="615820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ЗАДАТАК 2:</a:t>
                </a:r>
              </a:p>
              <a:p>
                <a:pPr marL="0" indent="0" algn="just">
                  <a:buNone/>
                </a:pPr>
                <a:r>
                  <a:rPr lang="sr-Cyrl-BA" dirty="0"/>
                  <a:t>Према декларацији произвођача сијалица, просјечан вијек трајања производа износи више од 2.000 часова, са просјечним одступањем од 70 часова. Случајно смо изабрали 30 сијалица и утврдили да је просјечан вијек трајања 1.988 часова.</a:t>
                </a:r>
              </a:p>
              <a:p>
                <a:pPr marL="0" indent="0" algn="just">
                  <a:buNone/>
                </a:pPr>
                <a:r>
                  <a:rPr lang="sr-Cyrl-BA" dirty="0"/>
                  <a:t>Да ли можемо прихватити тврдњу произвођача сијалица као тачну, уз 5% ризика? Претпоставити да распоред сијалица према вијеку трајања има карактеристике нормалног распореда. </a:t>
                </a:r>
              </a:p>
              <a:p>
                <a:pPr marL="0" indent="0">
                  <a:buNone/>
                </a:pPr>
                <a:endParaRPr lang="sr-Cyrl-BA" b="0" dirty="0"/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РЈЕШЕЊЕ:</a:t>
                </a:r>
              </a:p>
              <a:p>
                <a:pPr marL="0" indent="0">
                  <a:buNone/>
                </a:pPr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2.0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1,988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=0,05</m:t>
                      </m:r>
                    </m:oMath>
                  </m:oMathPara>
                </a14:m>
                <a:endParaRPr lang="sr-Cyrl-BA" b="0" dirty="0"/>
              </a:p>
              <a:p>
                <a:pPr marL="0" indent="0">
                  <a:buNone/>
                </a:pPr>
                <a:endParaRPr lang="sr-Latn-BA" b="0" dirty="0"/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:endParaRPr lang="sr-Cyrl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4271C6-02D5-44E8-80FB-84E4608823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2277" y="349898"/>
                <a:ext cx="11047445" cy="6158204"/>
              </a:xfrm>
              <a:blipFill>
                <a:blip r:embed="rId2"/>
                <a:stretch>
                  <a:fillRect l="-497" t="-495" r="-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CB4B93-20A3-4515-8EEC-CDBA1159AE6C}"/>
                  </a:ext>
                </a:extLst>
              </p:cNvPr>
              <p:cNvSpPr txBox="1"/>
              <p:nvPr/>
            </p:nvSpPr>
            <p:spPr>
              <a:xfrm>
                <a:off x="4488189" y="2995126"/>
                <a:ext cx="7439444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sr-Cyrl-BA" dirty="0">
                    <a:solidFill>
                      <a:schemeClr val="accent1"/>
                    </a:solidFill>
                  </a:rPr>
                  <a:t>Одређивање хипотеза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≤2.0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sr-Cyrl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&gt;2.0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sr-Cyrl-BA" dirty="0">
                  <a:solidFill>
                    <a:schemeClr val="accent1"/>
                  </a:solidFill>
                </a:endParaRPr>
              </a:p>
              <a:p>
                <a:endParaRPr lang="sr-Cyrl-BA" dirty="0">
                  <a:solidFill>
                    <a:schemeClr val="accent1"/>
                  </a:solidFill>
                </a:endParaRPr>
              </a:p>
              <a:p>
                <a:pPr marL="342900" indent="-342900">
                  <a:buFont typeface="+mj-lt"/>
                  <a:buAutoNum type="arabicPeriod" startAt="2"/>
                </a:pPr>
                <a:r>
                  <a:rPr lang="sr-Cyrl-BA" dirty="0">
                    <a:solidFill>
                      <a:schemeClr val="accent1"/>
                    </a:solidFill>
                  </a:rPr>
                  <a:t>Избор теста</a:t>
                </a:r>
              </a:p>
              <a:p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sr-Cyrl-BA" b="0" i="1" smtClean="0">
                        <a:latin typeface="Cambria Math" panose="02040503050406030204" pitchFamily="18" charset="0"/>
                      </a:rPr>
                      <m:t>позната</m:t>
                    </m:r>
                  </m:oMath>
                </a14:m>
                <a:r>
                  <a:rPr lang="sr-Cyrl-BA" b="0" dirty="0"/>
                  <a:t>				</a:t>
                </a:r>
                <a:r>
                  <a:rPr lang="sr-Latn-BA" b="0" dirty="0"/>
                  <a:t>Z </a:t>
                </a:r>
                <a:r>
                  <a:rPr lang="sr-Cyrl-BA" b="0" dirty="0"/>
                  <a:t>тест</a:t>
                </a:r>
              </a:p>
              <a:p>
                <a:pPr marL="0" indent="0">
                  <a:buNone/>
                </a:pPr>
                <a:r>
                  <a:rPr lang="sr-Cyrl-BA" dirty="0"/>
                  <a:t>нормалан распоред </a:t>
                </a:r>
                <a:endParaRPr lang="sr-Cyrl-BA" b="0" dirty="0"/>
              </a:p>
              <a:p>
                <a:endParaRPr lang="sr-Cyrl-BA" dirty="0"/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sr-Cyrl-BA" dirty="0">
                    <a:solidFill>
                      <a:schemeClr val="accent1"/>
                    </a:solidFill>
                  </a:rPr>
                  <a:t>Одређивање ризика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=0,05</m:t>
                      </m:r>
                    </m:oMath>
                  </m:oMathPara>
                </a14:m>
                <a:endParaRPr lang="sr-Cyrl-BA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CB4B93-20A3-4515-8EEC-CDBA1159A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189" y="2995126"/>
                <a:ext cx="7439444" cy="3139321"/>
              </a:xfrm>
              <a:prstGeom prst="rect">
                <a:avLst/>
              </a:prstGeom>
              <a:blipFill>
                <a:blip r:embed="rId3"/>
                <a:stretch>
                  <a:fillRect l="-655" t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Brace 4">
            <a:extLst>
              <a:ext uri="{FF2B5EF4-FFF2-40B4-BE49-F238E27FC236}">
                <a16:creationId xmlns:a16="http://schemas.microsoft.com/office/drawing/2014/main" id="{3515749E-28E8-4503-B4A8-F3CDA877A021}"/>
              </a:ext>
            </a:extLst>
          </p:cNvPr>
          <p:cNvSpPr/>
          <p:nvPr/>
        </p:nvSpPr>
        <p:spPr>
          <a:xfrm>
            <a:off x="6805127" y="4247545"/>
            <a:ext cx="398107" cy="6344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3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610376-3358-4F7F-B885-F0E52AA4B6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9446" y="195943"/>
                <a:ext cx="11196735" cy="6466114"/>
              </a:xfrm>
            </p:spPr>
            <p:txBody>
              <a:bodyPr>
                <a:normAutofit lnSpcReduction="10000"/>
              </a:bodyPr>
              <a:lstStyle/>
              <a:p>
                <a:pPr marL="342900" indent="-342900">
                  <a:buFont typeface="+mj-lt"/>
                  <a:buAutoNum type="arabicPeriod" startAt="4"/>
                </a:pPr>
                <a:r>
                  <a:rPr lang="sr-Cyrl-BA" dirty="0">
                    <a:solidFill>
                      <a:schemeClr val="accent1"/>
                    </a:solidFill>
                  </a:rPr>
                  <a:t>Одређивање критичне области и правила одлучивања</a:t>
                </a: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Користимо </a:t>
                </a:r>
                <a:r>
                  <a:rPr lang="sr-Cyrl-BA" b="1" dirty="0">
                    <a:solidFill>
                      <a:schemeClr val="tx1"/>
                    </a:solidFill>
                  </a:rPr>
                  <a:t>једнострани тест</a:t>
                </a:r>
                <a:r>
                  <a:rPr lang="sr-Cyrl-BA" dirty="0">
                    <a:solidFill>
                      <a:schemeClr val="tx1"/>
                    </a:solidFill>
                  </a:rPr>
                  <a:t>, и на основу нулте хипотезе закључујемо да је критична област са десне стране.</a:t>
                </a: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=1−0,0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65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Правила одлучивања: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не треба одбацити ако је  </a:t>
                </a:r>
                <a14:m>
                  <m:oMath xmlns:m="http://schemas.openxmlformats.org/officeDocument/2006/math">
                    <m:r>
                      <a:rPr lang="sr-Latn-BA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𝐙</m:t>
                    </m:r>
                    <m:r>
                      <a:rPr lang="sr-Cyrl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𝟔𝟓</m:t>
                    </m:r>
                  </m:oMath>
                </a14:m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треба одбацити ако је </a:t>
                </a:r>
                <a14:m>
                  <m:oMath xmlns:m="http://schemas.openxmlformats.org/officeDocument/2006/math">
                    <m:r>
                      <a:rPr lang="sr-Latn-BA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𝐙</m:t>
                    </m:r>
                    <m:r>
                      <a:rPr lang="sr-Cyrl-B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𝟔𝟓</m:t>
                    </m:r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610376-3358-4F7F-B885-F0E52AA4B6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9446" y="195943"/>
                <a:ext cx="11196735" cy="6466114"/>
              </a:xfrm>
              <a:blipFill>
                <a:blip r:embed="rId2"/>
                <a:stretch>
                  <a:fillRect l="-435" t="-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54F4396-8E41-4032-BF13-68FC0C764A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6120" y="1953430"/>
            <a:ext cx="4518156" cy="26805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DB6487-88D4-4932-9D84-1FA2AFB561C1}"/>
                  </a:ext>
                </a:extLst>
              </p:cNvPr>
              <p:cNvSpPr txBox="1"/>
              <p:nvPr/>
            </p:nvSpPr>
            <p:spPr>
              <a:xfrm>
                <a:off x="2139370" y="3376019"/>
                <a:ext cx="165165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=0,95</m:t>
                      </m:r>
                    </m:oMath>
                  </m:oMathPara>
                </a14:m>
                <a:endParaRPr lang="sr-Cyrl-BA" dirty="0"/>
              </a:p>
              <a:p>
                <a:endParaRPr lang="sr-Latn-BA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Latn-BA" dirty="0"/>
                  <a:t> </a:t>
                </a:r>
                <a:r>
                  <a:rPr lang="sr-Cyrl-BA" dirty="0"/>
                  <a:t>се не одбацује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DB6487-88D4-4932-9D84-1FA2AFB56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370" y="3376019"/>
                <a:ext cx="1651656" cy="1107996"/>
              </a:xfrm>
              <a:prstGeom prst="rect">
                <a:avLst/>
              </a:prstGeom>
              <a:blipFill>
                <a:blip r:embed="rId4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F6A1DE3-2653-495E-9DFB-9B57AC149CF4}"/>
                  </a:ext>
                </a:extLst>
              </p:cNvPr>
              <p:cNvSpPr txBox="1"/>
              <p:nvPr/>
            </p:nvSpPr>
            <p:spPr>
              <a:xfrm>
                <a:off x="3374585" y="4682690"/>
                <a:ext cx="11616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=1,65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F6A1DE3-2653-495E-9DFB-9B57AC149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585" y="4682690"/>
                <a:ext cx="1161661" cy="246221"/>
              </a:xfrm>
              <a:prstGeom prst="rect">
                <a:avLst/>
              </a:prstGeom>
              <a:blipFill>
                <a:blip r:embed="rId5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44377C-459E-48DC-B246-42DD2CA086B0}"/>
                  </a:ext>
                </a:extLst>
              </p:cNvPr>
              <p:cNvSpPr txBox="1"/>
              <p:nvPr/>
            </p:nvSpPr>
            <p:spPr>
              <a:xfrm>
                <a:off x="3791026" y="3791517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44377C-459E-48DC-B246-42DD2CA08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026" y="3791517"/>
                <a:ext cx="1770935" cy="276999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7B6ED02-BCA0-4ECA-BB63-02704C827D55}"/>
              </a:ext>
            </a:extLst>
          </p:cNvPr>
          <p:cNvCxnSpPr>
            <a:cxnSpLocks/>
          </p:cNvCxnSpPr>
          <p:nvPr/>
        </p:nvCxnSpPr>
        <p:spPr>
          <a:xfrm flipH="1">
            <a:off x="4117700" y="4133452"/>
            <a:ext cx="455751" cy="309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F2E1BA-1B41-4685-B11F-0DA8A59780C4}"/>
                  </a:ext>
                </a:extLst>
              </p:cNvPr>
              <p:cNvSpPr txBox="1"/>
              <p:nvPr/>
            </p:nvSpPr>
            <p:spPr>
              <a:xfrm>
                <a:off x="6244784" y="2003449"/>
                <a:ext cx="4998918" cy="2851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ctr">
                  <a:buFont typeface="+mj-lt"/>
                  <a:buAutoNum type="arabicPeriod" startAt="5"/>
                </a:pPr>
                <a:r>
                  <a:rPr lang="sr-Cyrl-BA" dirty="0">
                    <a:solidFill>
                      <a:schemeClr val="accent1"/>
                    </a:solidFill>
                  </a:rPr>
                  <a:t>Реализована вриједност</a:t>
                </a:r>
              </a:p>
              <a:p>
                <a:pPr marL="342900" indent="-342900" algn="ctr">
                  <a:buFont typeface="+mj-lt"/>
                  <a:buAutoNum type="arabicPeriod" startAt="5"/>
                </a:pPr>
                <a:endParaRPr lang="sr-Cyrl-BA" dirty="0">
                  <a:solidFill>
                    <a:schemeClr val="accent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sr-Latn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sr-Latn-BA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sr-Latn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sr-Latn-BA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sr-Latn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sr-Latn-BA" sz="1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Cyrl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1.988</m:t>
                          </m:r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Cyrl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2.000</m:t>
                          </m:r>
                        </m:num>
                        <m:den>
                          <m:f>
                            <m:f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Cyrl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sr-Cyrl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Cyrl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Cyrl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Cyrl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𝟗𝟒</m:t>
                      </m:r>
                    </m:oMath>
                  </m:oMathPara>
                </a14:m>
                <a:endParaRPr lang="sr-Cyrl-BA" b="1" dirty="0"/>
              </a:p>
              <a:p>
                <a:pPr algn="ctr"/>
                <a:endParaRPr lang="sr-Cyrl-BA" b="1" dirty="0"/>
              </a:p>
              <a:p>
                <a:pPr algn="ctr"/>
                <a:endParaRPr lang="sr-Cyrl-BA" b="1" dirty="0"/>
              </a:p>
              <a:p>
                <a:pPr marL="342900" indent="-342900" algn="ctr">
                  <a:buFont typeface="+mj-lt"/>
                  <a:buAutoNum type="arabicPeriod" startAt="6"/>
                </a:pPr>
                <a:r>
                  <a:rPr lang="sr-Cyrl-BA" b="1" dirty="0">
                    <a:solidFill>
                      <a:srgbClr val="C00000"/>
                    </a:solidFill>
                  </a:rPr>
                  <a:t>Закључак ?</a:t>
                </a:r>
              </a:p>
              <a:p>
                <a:pPr marL="342900" indent="-342900">
                  <a:buFont typeface="+mj-lt"/>
                  <a:buAutoNum type="arabicPeriod" startAt="6"/>
                </a:pPr>
                <a:endParaRPr lang="sr-Cyrl-BA" b="1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F2E1BA-1B41-4685-B11F-0DA8A5978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4784" y="2003449"/>
                <a:ext cx="4998918" cy="2851102"/>
              </a:xfrm>
              <a:prstGeom prst="rect">
                <a:avLst/>
              </a:prstGeom>
              <a:blipFill>
                <a:blip r:embed="rId7"/>
                <a:stretch>
                  <a:fillRect t="-12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273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5D7F48C-C983-452B-9907-0B4830EEC451}"/>
              </a:ext>
            </a:extLst>
          </p:cNvPr>
          <p:cNvSpPr/>
          <p:nvPr/>
        </p:nvSpPr>
        <p:spPr>
          <a:xfrm>
            <a:off x="5965616" y="4254758"/>
            <a:ext cx="3122399" cy="6531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F22207-CB28-4F31-8809-DE381AD958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70402" y="438416"/>
                <a:ext cx="9790431" cy="59811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ЗАДАТАК 3:</a:t>
                </a:r>
              </a:p>
              <a:p>
                <a:pPr marL="0" indent="0" algn="just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Један пољопривредни комбинат жели да утврди да ли и у текућој години може очекивати прошлогодишњи принос пшенице од 3 </a:t>
                </a:r>
                <a:r>
                  <a:rPr lang="sr-Latn-BA" dirty="0">
                    <a:solidFill>
                      <a:schemeClr val="tx1"/>
                    </a:solidFill>
                  </a:rPr>
                  <a:t>t/ha. </a:t>
                </a:r>
                <a:r>
                  <a:rPr lang="sr-Cyrl-BA" dirty="0">
                    <a:solidFill>
                      <a:schemeClr val="tx1"/>
                    </a:solidFill>
                  </a:rPr>
                  <a:t>Случајно одабраних 16 </a:t>
                </a:r>
                <a:r>
                  <a:rPr lang="sr-Latn-BA" dirty="0">
                    <a:solidFill>
                      <a:schemeClr val="tx1"/>
                    </a:solidFill>
                  </a:rPr>
                  <a:t>ha </a:t>
                </a:r>
                <a:r>
                  <a:rPr lang="sr-Cyrl-BA" dirty="0">
                    <a:solidFill>
                      <a:schemeClr val="tx1"/>
                    </a:solidFill>
                  </a:rPr>
                  <a:t>засијане површине дало је просјечан принос од 2,6</a:t>
                </a:r>
                <a:r>
                  <a:rPr lang="sr-Latn-BA" dirty="0">
                    <a:solidFill>
                      <a:schemeClr val="tx1"/>
                    </a:solidFill>
                  </a:rPr>
                  <a:t> t/ha</a:t>
                </a:r>
                <a:r>
                  <a:rPr lang="sr-Cyrl-BA" dirty="0">
                    <a:solidFill>
                      <a:schemeClr val="tx1"/>
                    </a:solidFill>
                  </a:rPr>
                  <a:t>, са просјечним одступањем од 0,23</a:t>
                </a:r>
                <a:r>
                  <a:rPr lang="sr-Latn-BA" dirty="0">
                    <a:solidFill>
                      <a:schemeClr val="tx1"/>
                    </a:solidFill>
                  </a:rPr>
                  <a:t> t</a:t>
                </a:r>
                <a:r>
                  <a:rPr lang="sr-Cyrl-BA" dirty="0">
                    <a:solidFill>
                      <a:schemeClr val="tx1"/>
                    </a:solidFill>
                  </a:rPr>
                  <a:t>. Утврдити уз 5% ризика да ли се може очекивати прошлогодишњи принос пшенице са засијаних површина, ако знамо да су засијане површине нормално распоређене према приносу.</a:t>
                </a:r>
              </a:p>
              <a:p>
                <a:pPr marL="0" indent="0">
                  <a:buNone/>
                </a:pPr>
                <a:endParaRPr lang="sr-Latn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РЈЕШЕЊЕ: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sr-Cyrl-BA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2,6</m:t>
                      </m:r>
                    </m:oMath>
                  </m:oMathPara>
                </a14:m>
                <a:endParaRPr lang="sr-Cyrl-BA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=0,23</m:t>
                      </m:r>
                    </m:oMath>
                  </m:oMathPara>
                </a14:m>
                <a:endParaRPr lang="sr-Cyrl-BA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=0,05</m:t>
                      </m:r>
                    </m:oMath>
                  </m:oMathPara>
                </a14:m>
                <a:endParaRPr lang="sr-Cyrl-BA" b="0" dirty="0"/>
              </a:p>
              <a:p>
                <a:pPr marL="0" indent="0">
                  <a:buNone/>
                </a:pPr>
                <a:endParaRPr lang="sr-Cyrl-BA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F22207-CB28-4F31-8809-DE381AD958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0402" y="438416"/>
                <a:ext cx="9790431" cy="5981168"/>
              </a:xfrm>
              <a:blipFill>
                <a:blip r:embed="rId2"/>
                <a:stretch>
                  <a:fillRect l="-560" t="-612" r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FDCA27E-3E59-4D41-9D88-F11AB25769BD}"/>
                  </a:ext>
                </a:extLst>
              </p:cNvPr>
              <p:cNvSpPr txBox="1"/>
              <p:nvPr/>
            </p:nvSpPr>
            <p:spPr>
              <a:xfrm>
                <a:off x="5898258" y="2818662"/>
                <a:ext cx="503722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sr-Cyrl-BA" dirty="0">
                    <a:solidFill>
                      <a:schemeClr val="accent1"/>
                    </a:solidFill>
                  </a:rPr>
                  <a:t>Одређивање хипотеза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sr-Cyrl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≠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sr-Cyrl-BA" dirty="0">
                  <a:solidFill>
                    <a:schemeClr val="accent1"/>
                  </a:solidFill>
                </a:endParaRPr>
              </a:p>
              <a:p>
                <a:endParaRPr lang="sr-Cyrl-BA" dirty="0">
                  <a:solidFill>
                    <a:schemeClr val="accent1"/>
                  </a:solidFill>
                </a:endParaRPr>
              </a:p>
              <a:p>
                <a:pPr marL="342900" indent="-342900">
                  <a:buFont typeface="+mj-lt"/>
                  <a:buAutoNum type="arabicPeriod" startAt="2"/>
                </a:pPr>
                <a:r>
                  <a:rPr lang="sr-Cyrl-BA" dirty="0">
                    <a:solidFill>
                      <a:schemeClr val="accent1"/>
                    </a:solidFill>
                  </a:rPr>
                  <a:t>Избор теста</a:t>
                </a:r>
              </a:p>
              <a:p>
                <a14:m>
                  <m:oMath xmlns:m="http://schemas.openxmlformats.org/officeDocument/2006/math">
                    <m:r>
                      <a:rPr lang="sr-Latn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  <m:r>
                      <a:rPr lang="sr-Latn-BA" b="1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sr-Cyrl-BA" b="1" i="1" smtClean="0">
                        <a:latin typeface="Cambria Math" panose="02040503050406030204" pitchFamily="18" charset="0"/>
                      </a:rPr>
                      <m:t>непозната</m:t>
                    </m:r>
                  </m:oMath>
                </a14:m>
                <a:r>
                  <a:rPr lang="sr-Cyrl-BA" b="1" dirty="0"/>
                  <a:t>	</a:t>
                </a:r>
                <a:endParaRPr lang="en-US" b="1" dirty="0"/>
              </a:p>
              <a:p>
                <a14:m>
                  <m:oMath xmlns:m="http://schemas.openxmlformats.org/officeDocument/2006/math">
                    <m:r>
                      <a:rPr lang="sr-Latn-BA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US" b="1" dirty="0"/>
                  <a:t>			  </a:t>
                </a:r>
                <a:r>
                  <a:rPr lang="sr-Latn-BA" b="1" dirty="0"/>
                  <a:t>t </a:t>
                </a:r>
                <a:r>
                  <a:rPr lang="sr-Cyrl-BA" b="1" dirty="0"/>
                  <a:t>тест</a:t>
                </a:r>
              </a:p>
              <a:p>
                <a:endParaRPr lang="sr-Cyrl-BA" dirty="0"/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sr-Cyrl-BA" dirty="0">
                    <a:solidFill>
                      <a:schemeClr val="accent1"/>
                    </a:solidFill>
                  </a:rPr>
                  <a:t>Одређивање ризика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=0,05</m:t>
                      </m:r>
                    </m:oMath>
                  </m:oMathPara>
                </a14:m>
                <a:endParaRPr lang="sr-Cyrl-BA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FDCA27E-3E59-4D41-9D88-F11AB2576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258" y="2818662"/>
                <a:ext cx="5037220" cy="3139321"/>
              </a:xfrm>
              <a:prstGeom prst="rect">
                <a:avLst/>
              </a:prstGeom>
              <a:blipFill>
                <a:blip r:embed="rId3"/>
                <a:stretch>
                  <a:fillRect l="-1090" t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phic 5" descr="Crops with solid fill">
            <a:extLst>
              <a:ext uri="{FF2B5EF4-FFF2-40B4-BE49-F238E27FC236}">
                <a16:creationId xmlns:a16="http://schemas.microsoft.com/office/drawing/2014/main" id="{43D9EC6D-025C-43F2-9242-2FBF2A4B9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21280" y="5481981"/>
            <a:ext cx="1445999" cy="1445999"/>
          </a:xfrm>
          <a:prstGeom prst="rect">
            <a:avLst/>
          </a:prstGeom>
        </p:spPr>
      </p:pic>
      <p:sp>
        <p:nvSpPr>
          <p:cNvPr id="7" name="Right Brace 6">
            <a:extLst>
              <a:ext uri="{FF2B5EF4-FFF2-40B4-BE49-F238E27FC236}">
                <a16:creationId xmlns:a16="http://schemas.microsoft.com/office/drawing/2014/main" id="{7BF0841E-2F0E-4576-9A56-351B937C9947}"/>
              </a:ext>
            </a:extLst>
          </p:cNvPr>
          <p:cNvSpPr/>
          <p:nvPr/>
        </p:nvSpPr>
        <p:spPr>
          <a:xfrm>
            <a:off x="7629388" y="4310741"/>
            <a:ext cx="158620" cy="541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4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09482-3AA2-410E-8200-6CDD3447D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373226"/>
            <a:ext cx="11495314" cy="6242178"/>
          </a:xfrm>
        </p:spPr>
        <p:txBody>
          <a:bodyPr/>
          <a:lstStyle/>
          <a:p>
            <a:pPr marL="342900" indent="-342900">
              <a:buFont typeface="+mj-lt"/>
              <a:buAutoNum type="arabicPeriod" startAt="4"/>
            </a:pPr>
            <a:r>
              <a:rPr lang="sr-Cyrl-BA" dirty="0">
                <a:solidFill>
                  <a:schemeClr val="accent1"/>
                </a:solidFill>
              </a:rPr>
              <a:t>Одређивање критичне области и правила одлучивања</a:t>
            </a:r>
          </a:p>
          <a:p>
            <a:pPr marL="0" indent="0">
              <a:buNone/>
            </a:pPr>
            <a:r>
              <a:rPr lang="ru-RU" dirty="0"/>
              <a:t>Критична област (област одбацивања нулте хипотезе) је распоређена симетрично на крајевима t распореда, па доњу и горњу вриједност налазимо у </a:t>
            </a:r>
            <a:r>
              <a:rPr lang="sr-Latn-BA" dirty="0"/>
              <a:t> t </a:t>
            </a:r>
            <a:r>
              <a:rPr lang="sr-Cyrl-BA" dirty="0"/>
              <a:t>т</a:t>
            </a:r>
            <a:r>
              <a:rPr lang="ru-RU" dirty="0"/>
              <a:t>аблицама.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AC579D3-74C3-417E-8DEC-9AFBDFAD4E7F}"/>
                  </a:ext>
                </a:extLst>
              </p:cNvPr>
              <p:cNvSpPr txBox="1"/>
              <p:nvPr/>
            </p:nvSpPr>
            <p:spPr>
              <a:xfrm>
                <a:off x="348343" y="1613581"/>
                <a:ext cx="6862916" cy="1152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sr-Cyrl-BA" dirty="0"/>
                  <a:t>		</a:t>
                </a:r>
                <a:r>
                  <a:rPr lang="sr-Latn-BA" dirty="0"/>
                  <a:t>	</a:t>
                </a:r>
                <a:r>
                  <a:rPr lang="sr-Latn-BA" b="0" dirty="0"/>
                  <a:t>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−1=16−1=15</m:t>
                    </m:r>
                  </m:oMath>
                </a14:m>
                <a:endParaRPr lang="sr-Cyrl-BA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−1, </m:t>
                        </m:r>
                        <m:f>
                          <m:fPr>
                            <m:ctrlP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sr-Latn-BA" dirty="0"/>
                  <a:t>		</a:t>
                </a:r>
                <a:r>
                  <a:rPr lang="sr-Latn-BA" dirty="0">
                    <a:ea typeface="Cambria Math" panose="02040503050406030204" pitchFamily="18" charset="0"/>
                  </a:rPr>
                  <a:t> 						</a:t>
                </a:r>
                <a:r>
                  <a:rPr lang="sr-Cyrl-BA" b="1" dirty="0">
                    <a:ea typeface="Cambria Math" panose="02040503050406030204" pitchFamily="18" charset="0"/>
                  </a:rPr>
                  <a:t>2,1315</a:t>
                </a:r>
                <a:endParaRPr lang="sr-Latn-BA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BA" dirty="0">
                    <a:ea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Cyrl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0,05</m:t>
                        </m:r>
                      </m:num>
                      <m:den>
                        <m: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Cyrl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=0,025</m:t>
                    </m:r>
                  </m:oMath>
                </a14:m>
                <a:endParaRPr lang="sr-Cyrl-BA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AC579D3-74C3-417E-8DEC-9AFBDFAD4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43" y="1613581"/>
                <a:ext cx="6862916" cy="11527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E45E7BA-5E33-4613-8B10-3B8E291F33B2}"/>
              </a:ext>
            </a:extLst>
          </p:cNvPr>
          <p:cNvCxnSpPr/>
          <p:nvPr/>
        </p:nvCxnSpPr>
        <p:spPr>
          <a:xfrm flipV="1">
            <a:off x="1035698" y="1838131"/>
            <a:ext cx="727788" cy="20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216B76-C49E-48FE-9E30-B66F36D73C1A}"/>
              </a:ext>
            </a:extLst>
          </p:cNvPr>
          <p:cNvCxnSpPr/>
          <p:nvPr/>
        </p:nvCxnSpPr>
        <p:spPr>
          <a:xfrm>
            <a:off x="1035698" y="2276669"/>
            <a:ext cx="727788" cy="298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CA108448-A09C-4E4E-B880-4ACC9B28FFDB}"/>
              </a:ext>
            </a:extLst>
          </p:cNvPr>
          <p:cNvSpPr/>
          <p:nvPr/>
        </p:nvSpPr>
        <p:spPr>
          <a:xfrm>
            <a:off x="4189445" y="1632857"/>
            <a:ext cx="177282" cy="10543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F53C8CB-BA2A-4A67-82E7-8116ACFEE3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2837" y="3391457"/>
            <a:ext cx="5498841" cy="294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8DD558-1529-479E-83B1-843A5187A596}"/>
                  </a:ext>
                </a:extLst>
              </p:cNvPr>
              <p:cNvSpPr txBox="1"/>
              <p:nvPr/>
            </p:nvSpPr>
            <p:spPr>
              <a:xfrm>
                <a:off x="2685807" y="4692750"/>
                <a:ext cx="165165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=0,95</m:t>
                      </m:r>
                    </m:oMath>
                  </m:oMathPara>
                </a14:m>
                <a:endParaRPr lang="sr-Cyrl-BA" dirty="0"/>
              </a:p>
              <a:p>
                <a:endParaRPr lang="sr-Latn-BA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Latn-BA" dirty="0"/>
                  <a:t> </a:t>
                </a:r>
                <a:r>
                  <a:rPr lang="sr-Cyrl-BA" dirty="0"/>
                  <a:t>се не одбацује</a:t>
                </a:r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8DD558-1529-479E-83B1-843A5187A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807" y="4692750"/>
                <a:ext cx="1651656" cy="1107996"/>
              </a:xfrm>
              <a:prstGeom prst="rect">
                <a:avLst/>
              </a:prstGeom>
              <a:blipFill>
                <a:blip r:embed="rId4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D35CE38-BAFB-4260-AE65-5D3E02FE3838}"/>
                  </a:ext>
                </a:extLst>
              </p:cNvPr>
              <p:cNvSpPr txBox="1"/>
              <p:nvPr/>
            </p:nvSpPr>
            <p:spPr>
              <a:xfrm>
                <a:off x="457608" y="5347600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D35CE38-BAFB-4260-AE65-5D3E02FE3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08" y="5347600"/>
                <a:ext cx="1770935" cy="276999"/>
              </a:xfrm>
              <a:prstGeom prst="rect">
                <a:avLst/>
              </a:prstGeom>
              <a:blipFill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911F9A-4888-4F9B-86DB-D0F45CAA04E0}"/>
                  </a:ext>
                </a:extLst>
              </p:cNvPr>
              <p:cNvSpPr txBox="1"/>
              <p:nvPr/>
            </p:nvSpPr>
            <p:spPr>
              <a:xfrm>
                <a:off x="4828630" y="5347600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911F9A-4888-4F9B-86DB-D0F45CAA0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630" y="5347600"/>
                <a:ext cx="1770935" cy="276999"/>
              </a:xfrm>
              <a:prstGeom prst="rect">
                <a:avLst/>
              </a:prstGeom>
              <a:blipFill>
                <a:blip r:embed="rId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4B757FF-2002-4029-9B34-1F0FE5E19F85}"/>
              </a:ext>
            </a:extLst>
          </p:cNvPr>
          <p:cNvCxnSpPr>
            <a:cxnSpLocks/>
          </p:cNvCxnSpPr>
          <p:nvPr/>
        </p:nvCxnSpPr>
        <p:spPr>
          <a:xfrm>
            <a:off x="1399592" y="5651012"/>
            <a:ext cx="363894" cy="600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BF3843A-97EA-461F-930C-2389F66A4EFD}"/>
              </a:ext>
            </a:extLst>
          </p:cNvPr>
          <p:cNvCxnSpPr>
            <a:cxnSpLocks/>
          </p:cNvCxnSpPr>
          <p:nvPr/>
        </p:nvCxnSpPr>
        <p:spPr>
          <a:xfrm flipH="1">
            <a:off x="5309937" y="5737352"/>
            <a:ext cx="288758" cy="464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C199B9C-00C4-4A8D-8406-04FACBD767A6}"/>
                  </a:ext>
                </a:extLst>
              </p:cNvPr>
              <p:cNvSpPr txBox="1"/>
              <p:nvPr/>
            </p:nvSpPr>
            <p:spPr>
              <a:xfrm>
                <a:off x="1343075" y="6375849"/>
                <a:ext cx="1739177" cy="3561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−1, </m:t>
                          </m:r>
                          <m:f>
                            <m:fPr>
                              <m:ctrlPr>
                                <a:rPr lang="sr-Latn-BA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sr-Latn-BA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=−2,1315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C199B9C-00C4-4A8D-8406-04FACBD76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075" y="6375849"/>
                <a:ext cx="1739177" cy="356188"/>
              </a:xfrm>
              <a:prstGeom prst="rect">
                <a:avLst/>
              </a:prstGeom>
              <a:blipFill>
                <a:blip r:embed="rId7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04F188A-12F3-41BE-946E-AF7269B7C27B}"/>
                  </a:ext>
                </a:extLst>
              </p:cNvPr>
              <p:cNvSpPr txBox="1"/>
              <p:nvPr/>
            </p:nvSpPr>
            <p:spPr>
              <a:xfrm>
                <a:off x="4356823" y="6371969"/>
                <a:ext cx="1739177" cy="3561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−1, </m:t>
                          </m:r>
                          <m:f>
                            <m:fPr>
                              <m:ctrlPr>
                                <a:rPr lang="sr-Latn-BA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sr-Latn-BA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=2,1315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04F188A-12F3-41BE-946E-AF7269B7C2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823" y="6371969"/>
                <a:ext cx="1739177" cy="356188"/>
              </a:xfrm>
              <a:prstGeom prst="rect">
                <a:avLst/>
              </a:prstGeom>
              <a:blipFill>
                <a:blip r:embed="rId8"/>
                <a:stretch>
                  <a:fillRect b="-11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3B6DDFE-7B9F-4158-8AEB-F1A6288CC063}"/>
                  </a:ext>
                </a:extLst>
              </p:cNvPr>
              <p:cNvSpPr txBox="1"/>
              <p:nvPr/>
            </p:nvSpPr>
            <p:spPr>
              <a:xfrm>
                <a:off x="7211259" y="1666045"/>
                <a:ext cx="4551126" cy="1156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BA" dirty="0"/>
                  <a:t>Правила одлучивања: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не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r-Cyrl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𝟏𝟑𝟏𝟓</m:t>
                    </m:r>
                  </m:oMath>
                </a14:m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>
                    <a:solidFill>
                      <a:schemeClr val="tx1"/>
                    </a:solidFill>
                  </a:rPr>
                  <a:t> треба одбацити ако је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sr-Cyrl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r-Cyrl-B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𝟏𝟑𝟏𝟓</m:t>
                    </m:r>
                  </m:oMath>
                </a14:m>
                <a:endParaRPr lang="sr-Cyrl-BA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3B6DDFE-7B9F-4158-8AEB-F1A6288CC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259" y="1666045"/>
                <a:ext cx="4551126" cy="1156663"/>
              </a:xfrm>
              <a:prstGeom prst="rect">
                <a:avLst/>
              </a:prstGeom>
              <a:blipFill>
                <a:blip r:embed="rId9"/>
                <a:stretch>
                  <a:fillRect l="-1205" t="-2632" b="-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88DBAA6-D3D3-49DD-A6DD-598262777164}"/>
                  </a:ext>
                </a:extLst>
              </p:cNvPr>
              <p:cNvSpPr txBox="1"/>
              <p:nvPr/>
            </p:nvSpPr>
            <p:spPr>
              <a:xfrm>
                <a:off x="7090732" y="3046059"/>
                <a:ext cx="4998154" cy="3682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eriod" startAt="5"/>
                </a:pPr>
                <a:r>
                  <a:rPr lang="sr-Cyrl-BA" dirty="0">
                    <a:solidFill>
                      <a:schemeClr val="accent1"/>
                    </a:solidFill>
                  </a:rPr>
                  <a:t>Реализована вриједност</a:t>
                </a:r>
              </a:p>
              <a:p>
                <a:r>
                  <a:rPr lang="sr-Cyrl-BA" dirty="0">
                    <a:solidFill>
                      <a:schemeClr val="accent1"/>
                    </a:solidFill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sr-Latn-BA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  <m:r>
                            <a:rPr lang="sr-Latn-BA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sr-Latn-BA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sub>
                          </m:sSub>
                        </m:den>
                      </m:f>
                      <m:r>
                        <a:rPr lang="sr-Latn-BA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2,6</m:t>
                          </m:r>
                          <m: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f>
                            <m:f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0,23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sr-Latn-BA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sr-Cyrl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𝟗𝟔</m:t>
                      </m:r>
                    </m:oMath>
                  </m:oMathPara>
                </a14:m>
                <a:endParaRPr lang="sr-Cyrl-BA" b="1" dirty="0"/>
              </a:p>
              <a:p>
                <a:endParaRPr lang="sr-Cyrl-BA" b="1" dirty="0"/>
              </a:p>
              <a:p>
                <a:pPr marL="342900" indent="-342900">
                  <a:buFont typeface="+mj-lt"/>
                  <a:buAutoNum type="arabicPeriod" startAt="6"/>
                </a:pPr>
                <a:r>
                  <a:rPr lang="sr-Cyrl-BA" dirty="0">
                    <a:solidFill>
                      <a:schemeClr val="accent1"/>
                    </a:solidFill>
                  </a:rPr>
                  <a:t>Закључак</a:t>
                </a:r>
              </a:p>
              <a:p>
                <a:r>
                  <a:rPr lang="ru-RU" b="1" dirty="0"/>
                  <a:t>Одбацујемо нулту хипотезу</a:t>
                </a:r>
                <a:r>
                  <a:rPr lang="ru-RU" dirty="0"/>
                  <a:t> и уз 5% ризика закључујемо да се не може очекивати прошлогодишњи принос од 3 t/ha. Другим ријечима, овогодишњи принос пшенице се статистички значајно разликује од прошлогодишњег.</a:t>
                </a:r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88DBAA6-D3D3-49DD-A6DD-5982627771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0732" y="3046059"/>
                <a:ext cx="4998154" cy="3682098"/>
              </a:xfrm>
              <a:prstGeom prst="rect">
                <a:avLst/>
              </a:prstGeom>
              <a:blipFill>
                <a:blip r:embed="rId10"/>
                <a:stretch>
                  <a:fillRect l="-976" t="-993" b="-1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48589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1215</TotalTime>
  <Words>1838</Words>
  <Application>Microsoft Office PowerPoint</Application>
  <PresentationFormat>Widescreen</PresentationFormat>
  <Paragraphs>311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Cambria Math</vt:lpstr>
      <vt:lpstr>Corbel</vt:lpstr>
      <vt:lpstr>Gill Sans</vt:lpstr>
      <vt:lpstr>Gill Sans MT</vt:lpstr>
      <vt:lpstr>Parcel</vt:lpstr>
      <vt:lpstr>ТЕСТИРАЊЕ СТАТИСТИЧКИХ ХИПОТЕЗА</vt:lpstr>
      <vt:lpstr>Тестирање статистичких хипотеза засновано на једном узорку аритметичка средина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Тестирање статистичких хипотеза засновано на једном узорку ПРОПОРЦИЈА</vt:lpstr>
      <vt:lpstr>PowerPoint Presentation</vt:lpstr>
      <vt:lpstr>PowerPoint Presentation</vt:lpstr>
      <vt:lpstr>PowerPoint Presentation</vt:lpstr>
      <vt:lpstr>Тестирање хипотеза о једнакости аритметичких средина два скупа</vt:lpstr>
      <vt:lpstr>PowerPoint Presentation</vt:lpstr>
      <vt:lpstr>PowerPoint Presentation</vt:lpstr>
      <vt:lpstr>Тестирање хипотеза о једнакости Пропорција два скупа</vt:lpstr>
      <vt:lpstr>PowerPoint Presentation</vt:lpstr>
      <vt:lpstr>PowerPoint Presentation</vt:lpstr>
      <vt:lpstr>ХВАЛА НА ПАЖЊИ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ТЕСТИРАЊЕ СТАТИСТИЧКИХ ХИПОТЕЗА</dc:title>
  <dc:creator>Marić, Milica</dc:creator>
  <cp:lastModifiedBy>Marić, Milica</cp:lastModifiedBy>
  <cp:revision>73</cp:revision>
  <dcterms:created xsi:type="dcterms:W3CDTF">2022-04-14T18:08:46Z</dcterms:created>
  <dcterms:modified xsi:type="dcterms:W3CDTF">2024-05-13T11:41:25Z</dcterms:modified>
</cp:coreProperties>
</file>