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6" r:id="rId2"/>
    <p:sldId id="322" r:id="rId3"/>
    <p:sldId id="323" r:id="rId4"/>
    <p:sldId id="32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19"/>
  </p:normalViewPr>
  <p:slideViewPr>
    <p:cSldViewPr snapToGrid="0">
      <p:cViewPr varScale="1">
        <p:scale>
          <a:sx n="88" d="100"/>
          <a:sy n="88" d="100"/>
        </p:scale>
        <p:origin x="176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90FB7-97E5-6729-5296-5334AF002D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76C522-EAE7-2CAE-27DB-22822CFC92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2C1F9-5022-58C5-4951-FEFEF2D7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26357-D7BC-0848-B06C-4730D44208ED}" type="datetimeFigureOut">
              <a:rPr lang="en-US" smtClean="0"/>
              <a:t>3/11/25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2E29A-6630-CB54-694A-83CFC3905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50B0D-2860-E862-9AFB-510C88997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2A98-8BF4-C546-BB42-F98C55D26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423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3E171-1150-415A-A2AE-2AE72B106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FEA7B6-9FFE-0BFE-2468-879B5515ED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88966-05E0-CDF5-ACAE-5CED3073A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26357-D7BC-0848-B06C-4730D44208ED}" type="datetimeFigureOut">
              <a:rPr lang="en-US" smtClean="0"/>
              <a:t>3/11/25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F2887-EA83-C231-1ADA-6144FEFE8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2B5D7-562F-0759-D73E-CB61FB9CE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2A98-8BF4-C546-BB42-F98C55D26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153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013046-3CD4-6B24-8D77-6DC862E607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541C61-42D3-EBE5-9717-8CC757C6A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DBC659-799B-BADD-C225-16733B81D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26357-D7BC-0848-B06C-4730D44208ED}" type="datetimeFigureOut">
              <a:rPr lang="en-US" smtClean="0"/>
              <a:t>3/11/25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21B8E6-38FA-2B53-E92D-0B5DB2534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5632A-7783-6D84-B542-A201B300C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2A98-8BF4-C546-BB42-F98C55D26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7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6737A-A8F9-55E8-3DD4-2E74ECC2D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0C027-67F2-FB5A-DC25-D18C9ACF0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45E9D-F22D-CDB4-BDFD-4877E1FF8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26357-D7BC-0848-B06C-4730D44208ED}" type="datetimeFigureOut">
              <a:rPr lang="en-US" smtClean="0"/>
              <a:t>3/11/25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DE6A43-E013-8CC8-A85F-53A939FFD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E92F1-C2A0-482D-6E84-FA0C21E4B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2A98-8BF4-C546-BB42-F98C55D26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19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7ABA2-3351-C62F-6CAE-6E2C168F3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23AD7F-B910-D21E-C18D-810AF2214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C2C9CB-76CC-E5CF-7317-FCE9102D9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26357-D7BC-0848-B06C-4730D44208ED}" type="datetimeFigureOut">
              <a:rPr lang="en-US" smtClean="0"/>
              <a:t>3/11/25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89FF35-952E-22BE-205B-6C691ABB8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AAF38-7AB4-1923-9985-E354ABFFB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2A98-8BF4-C546-BB42-F98C55D26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633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40219-3716-1E71-C831-1D1E62A58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544C45-CC93-8DE3-4236-78DA7CCD3A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55B676-0068-0DBD-DF39-974255640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FFC6F8-E3A7-8842-5FE6-235474D12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26357-D7BC-0848-B06C-4730D44208ED}" type="datetimeFigureOut">
              <a:rPr lang="en-US" smtClean="0"/>
              <a:t>3/11/25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C2D11B-2C15-AB96-FD7F-E9A59BAF6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33489A-0070-F21C-14A3-C81A9853D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2A98-8BF4-C546-BB42-F98C55D26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681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F240D-9F20-D163-C8B3-D8AEA668D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979434-0E9F-7F11-74F2-08109A063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15C47C-086A-68DF-6705-F9DDCCC6FC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983E67-923C-A975-96C0-FFFF222775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F4C456-EC6C-BE2A-FF5F-4DD786BE65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60AD2A-065D-CC15-E8FF-D27D247D4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26357-D7BC-0848-B06C-4730D44208ED}" type="datetimeFigureOut">
              <a:rPr lang="en-US" smtClean="0"/>
              <a:t>3/11/25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DE7A69-3A3A-849E-6A0F-709D99D79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CDF485-8C41-9AAA-01F7-A85999C82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2A98-8BF4-C546-BB42-F98C55D26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259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6DEF1-0CC3-D3B9-03F3-CB1BD4210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968FE1-2BF1-3FB2-B219-25B7DA377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26357-D7BC-0848-B06C-4730D44208ED}" type="datetimeFigureOut">
              <a:rPr lang="en-US" smtClean="0"/>
              <a:t>3/11/25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1B0EA-E523-765C-3561-EB0145D96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EEC1E-A182-9831-86E4-8819B6A03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2A98-8BF4-C546-BB42-F98C55D26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338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0D3935-F900-6194-2CD7-6E11D0DC1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26357-D7BC-0848-B06C-4730D44208ED}" type="datetimeFigureOut">
              <a:rPr lang="en-US" smtClean="0"/>
              <a:t>3/11/25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2DC78E-6194-AC45-A50E-297891981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23B15E-19D0-1DEB-E1DF-5A0981F36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2A98-8BF4-C546-BB42-F98C55D26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24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A8966-CDF0-56F2-1A88-6973B8095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7A126-1376-C2AD-EFBD-E87468DE8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2C5E42-B30A-C9C1-428E-5F6491D3E8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AC8AFB-765F-ED21-FD83-93BD0A992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26357-D7BC-0848-B06C-4730D44208ED}" type="datetimeFigureOut">
              <a:rPr lang="en-US" smtClean="0"/>
              <a:t>3/11/25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A3FAE0-46B5-9100-6B8E-0B7BAE9DC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899778-7FAB-1D08-DB51-8C8659E99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2A98-8BF4-C546-BB42-F98C55D26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359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FFDE0-5BAA-E955-1E3E-1B08C84D1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8A43BB-8E13-93A0-4ECB-43A3665331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DA028F-CD72-6291-F703-7B3FC60BE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78A52B-2472-55F2-F8A2-6EEA552D4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26357-D7BC-0848-B06C-4730D44208ED}" type="datetimeFigureOut">
              <a:rPr lang="en-US" smtClean="0"/>
              <a:t>3/11/25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C299F8-77A8-F483-B4E1-632282634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42E751-3DB6-D844-8022-D557B787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12A98-8BF4-C546-BB42-F98C55D26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13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CDF21A-FD05-81CA-D9EE-C6708421E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CEB1C3-D957-8FEA-74C2-19DA03DDEC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90F6EA-0087-6A23-C1BD-A29DAD3488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526357-D7BC-0848-B06C-4730D44208ED}" type="datetimeFigureOut">
              <a:rPr lang="en-US" smtClean="0"/>
              <a:t>3/11/25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B81B8-F452-20E9-8575-F64499F5CB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449E0-7448-ED48-C214-8710D57D10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312A98-8BF4-C546-BB42-F98C55D26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352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ot9DFzFRLU&amp;t=106s" TargetMode="External"/><Relationship Id="rId2" Type="http://schemas.openxmlformats.org/officeDocument/2006/relationships/hyperlink" Target="https://www.youtube.com/watch?v=F5vtCRFRAK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xkUjX_c32c8&amp;t=236s" TargetMode="External"/><Relationship Id="rId5" Type="http://schemas.openxmlformats.org/officeDocument/2006/relationships/hyperlink" Target="https://www.youtube.com/watch?v=cAUXHJBB5CM" TargetMode="External"/><Relationship Id="rId4" Type="http://schemas.openxmlformats.org/officeDocument/2006/relationships/hyperlink" Target="https://www.youtube.com/watch?v=CcbogALFNX0&amp;t=2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CB6762-59AF-D72D-7E54-AC04066E1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751" y="2010015"/>
            <a:ext cx="4243589" cy="33206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200" b="0" i="0" u="none" strike="noStrike" dirty="0" err="1">
                <a:effectLst/>
                <a:latin typeface="Söhne"/>
              </a:rPr>
              <a:t>Toyotin</a:t>
            </a:r>
            <a:r>
              <a:rPr lang="en-US" sz="2200" b="0" i="0" u="none" strike="noStrike" dirty="0">
                <a:effectLst/>
                <a:latin typeface="Söhne"/>
              </a:rPr>
              <a:t> </a:t>
            </a:r>
            <a:r>
              <a:rPr lang="en-US" sz="2200" b="0" i="0" u="none" strike="noStrike" dirty="0" err="1">
                <a:effectLst/>
                <a:latin typeface="Söhne"/>
              </a:rPr>
              <a:t>proizvodni</a:t>
            </a:r>
            <a:r>
              <a:rPr lang="en-US" sz="2200" b="0" i="0" u="none" strike="noStrike" dirty="0">
                <a:effectLst/>
                <a:latin typeface="Söhne"/>
              </a:rPr>
              <a:t> </a:t>
            </a:r>
            <a:r>
              <a:rPr lang="en-US" sz="2200" b="0" i="0" u="none" strike="noStrike" dirty="0" err="1">
                <a:effectLst/>
                <a:latin typeface="Söhne"/>
              </a:rPr>
              <a:t>sistem</a:t>
            </a:r>
            <a:r>
              <a:rPr lang="en-US" sz="2200" b="0" i="0" u="none" strike="noStrike" dirty="0">
                <a:effectLst/>
                <a:latin typeface="Söhne"/>
              </a:rPr>
              <a:t> (TPS)</a:t>
            </a:r>
          </a:p>
          <a:p>
            <a:pPr marL="0" indent="0">
              <a:buNone/>
            </a:pPr>
            <a:endParaRPr lang="en-US" sz="2200" dirty="0">
              <a:latin typeface="Söhne"/>
            </a:endParaRPr>
          </a:p>
          <a:p>
            <a:pPr marL="0" indent="0" algn="ctr">
              <a:buNone/>
            </a:pPr>
            <a:r>
              <a:rPr lang="en-US" sz="2200" dirty="0" err="1">
                <a:latin typeface="Söhne"/>
              </a:rPr>
              <a:t>N</a:t>
            </a:r>
            <a:r>
              <a:rPr lang="en-US" sz="2200" b="0" i="0" u="none" strike="noStrike" dirty="0" err="1">
                <a:effectLst/>
                <a:latin typeface="Söhne"/>
              </a:rPr>
              <a:t>aglasak</a:t>
            </a:r>
            <a:r>
              <a:rPr lang="en-US" sz="2200" b="0" i="0" u="none" strike="noStrike" dirty="0">
                <a:effectLst/>
                <a:latin typeface="Söhne"/>
              </a:rPr>
              <a:t> </a:t>
            </a:r>
            <a:r>
              <a:rPr lang="en-US" sz="2200" b="0" i="0" u="none" strike="noStrike" dirty="0" err="1">
                <a:effectLst/>
                <a:latin typeface="Söhne"/>
              </a:rPr>
              <a:t>na</a:t>
            </a:r>
            <a:r>
              <a:rPr lang="en-US" sz="2200" b="0" i="0" u="none" strike="noStrike" dirty="0">
                <a:effectLst/>
                <a:latin typeface="Söhne"/>
              </a:rPr>
              <a:t> </a:t>
            </a:r>
            <a:r>
              <a:rPr lang="en-US" sz="2200" b="0" i="0" u="none" strike="noStrike" dirty="0" err="1">
                <a:effectLst/>
                <a:latin typeface="Söhne"/>
              </a:rPr>
              <a:t>kvalitet</a:t>
            </a:r>
            <a:r>
              <a:rPr lang="en-US" sz="2200" b="0" i="0" u="none" strike="noStrike" dirty="0">
                <a:effectLst/>
                <a:latin typeface="Söhne"/>
              </a:rPr>
              <a:t> u </a:t>
            </a:r>
            <a:r>
              <a:rPr lang="en-US" sz="2200" b="0" i="0" u="none" strike="noStrike" dirty="0" err="1">
                <a:effectLst/>
                <a:latin typeface="Söhne"/>
              </a:rPr>
              <a:t>svakoj</a:t>
            </a:r>
            <a:r>
              <a:rPr lang="en-US" sz="2200" b="0" i="0" u="none" strike="noStrike" dirty="0">
                <a:effectLst/>
                <a:latin typeface="Söhne"/>
              </a:rPr>
              <a:t> </a:t>
            </a:r>
            <a:r>
              <a:rPr lang="en-US" sz="2200" b="0" i="0" u="none" strike="noStrike" dirty="0" err="1">
                <a:effectLst/>
                <a:latin typeface="Söhne"/>
              </a:rPr>
              <a:t>fazi</a:t>
            </a:r>
            <a:r>
              <a:rPr lang="en-US" sz="2200" b="0" i="0" u="none" strike="noStrike" dirty="0">
                <a:effectLst/>
                <a:latin typeface="Söhne"/>
              </a:rPr>
              <a:t> </a:t>
            </a:r>
            <a:r>
              <a:rPr lang="en-US" sz="2200" b="0" i="0" u="none" strike="noStrike" dirty="0" err="1">
                <a:effectLst/>
                <a:latin typeface="Söhne"/>
              </a:rPr>
              <a:t>proizvodnje</a:t>
            </a:r>
            <a:endParaRPr lang="en-US" sz="2200" dirty="0"/>
          </a:p>
        </p:txBody>
      </p:sp>
      <p:pic>
        <p:nvPicPr>
          <p:cNvPr id="5" name="Picture 4" descr="A close-up of a logo&#10;&#10;Description automatically generated">
            <a:extLst>
              <a:ext uri="{FF2B5EF4-FFF2-40B4-BE49-F238E27FC236}">
                <a16:creationId xmlns:a16="http://schemas.microsoft.com/office/drawing/2014/main" id="{60F8414D-7F77-04C6-A102-317497AB9B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914" r="7075" b="2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464548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7C1EB-BBDD-EBD5-8CD0-B2A0ADD10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0" i="0" u="none" strike="noStrike" dirty="0" err="1">
                <a:effectLst/>
                <a:latin typeface="Söhne"/>
              </a:rPr>
              <a:t>Toyotin</a:t>
            </a:r>
            <a:r>
              <a:rPr lang="en-US" sz="4400" b="0" i="0" u="none" strike="noStrike" dirty="0">
                <a:effectLst/>
                <a:latin typeface="Söhne"/>
              </a:rPr>
              <a:t> </a:t>
            </a:r>
            <a:r>
              <a:rPr lang="en-US" sz="4400" b="0" i="0" u="none" strike="noStrike" dirty="0" err="1">
                <a:effectLst/>
                <a:latin typeface="Söhne"/>
              </a:rPr>
              <a:t>proizvodni</a:t>
            </a:r>
            <a:r>
              <a:rPr lang="en-US" sz="4400" b="0" i="0" u="none" strike="noStrike" dirty="0">
                <a:effectLst/>
                <a:latin typeface="Söhne"/>
              </a:rPr>
              <a:t> </a:t>
            </a:r>
            <a:r>
              <a:rPr lang="en-US" sz="4400" b="0" i="0" u="none" strike="noStrike" dirty="0" err="1">
                <a:effectLst/>
                <a:latin typeface="Söhne"/>
              </a:rPr>
              <a:t>sistem</a:t>
            </a:r>
            <a:r>
              <a:rPr lang="en-US" sz="4400" b="0" i="0" u="none" strike="noStrike" dirty="0">
                <a:effectLst/>
                <a:latin typeface="Söhne"/>
              </a:rPr>
              <a:t> (TPS)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70919-FF74-A98B-1720-C37EB1E4C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23621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/>
              <a:t>Proizvodnja</a:t>
            </a:r>
            <a:r>
              <a:rPr lang="en-US" b="1" dirty="0"/>
              <a:t> </a:t>
            </a:r>
            <a:r>
              <a:rPr lang="en-US" b="1" dirty="0" err="1"/>
              <a:t>baš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vreme</a:t>
            </a:r>
            <a:r>
              <a:rPr lang="en-US" b="1" dirty="0"/>
              <a:t> (JIT): </a:t>
            </a:r>
            <a:r>
              <a:rPr lang="en-US" dirty="0"/>
              <a:t>TPS je </a:t>
            </a:r>
            <a:r>
              <a:rPr lang="en-US" dirty="0" err="1"/>
              <a:t>pionir</a:t>
            </a:r>
            <a:r>
              <a:rPr lang="en-US" dirty="0"/>
              <a:t> u </a:t>
            </a:r>
            <a:r>
              <a:rPr lang="en-US" dirty="0" err="1"/>
              <a:t>konceptu</a:t>
            </a:r>
            <a:r>
              <a:rPr lang="en-US" dirty="0"/>
              <a:t> JIT </a:t>
            </a:r>
            <a:r>
              <a:rPr lang="en-US" dirty="0" err="1"/>
              <a:t>proizvodnje</a:t>
            </a:r>
            <a:r>
              <a:rPr lang="en-US" dirty="0"/>
              <a:t>, </a:t>
            </a:r>
            <a:r>
              <a:rPr lang="en-US" dirty="0" err="1"/>
              <a:t>gde</a:t>
            </a:r>
            <a:r>
              <a:rPr lang="en-US" dirty="0"/>
              <a:t> se </a:t>
            </a:r>
            <a:r>
              <a:rPr lang="en-US" dirty="0" err="1"/>
              <a:t>zalihe</a:t>
            </a:r>
            <a:r>
              <a:rPr lang="en-US" dirty="0"/>
              <a:t> </a:t>
            </a:r>
            <a:r>
              <a:rPr lang="en-US" dirty="0" err="1"/>
              <a:t>drže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minimumu</a:t>
            </a:r>
            <a:r>
              <a:rPr lang="en-US" dirty="0"/>
              <a:t>, a </a:t>
            </a:r>
            <a:r>
              <a:rPr lang="en-US" dirty="0" err="1"/>
              <a:t>dijelovi</a:t>
            </a:r>
            <a:r>
              <a:rPr lang="en-US" dirty="0"/>
              <a:t> se </a:t>
            </a:r>
            <a:r>
              <a:rPr lang="en-US" dirty="0" err="1"/>
              <a:t>isporučuju</a:t>
            </a:r>
            <a:r>
              <a:rPr lang="en-US" dirty="0"/>
              <a:t> </a:t>
            </a:r>
            <a:r>
              <a:rPr lang="en-US" dirty="0" err="1"/>
              <a:t>tačno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potrebni</a:t>
            </a:r>
            <a:r>
              <a:rPr lang="en-US" dirty="0"/>
              <a:t> za </a:t>
            </a:r>
            <a:r>
              <a:rPr lang="en-US" dirty="0" err="1"/>
              <a:t>montažu</a:t>
            </a:r>
            <a:r>
              <a:rPr lang="en-US" dirty="0"/>
              <a:t>. Ovo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/>
              <a:t>gubitke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od </a:t>
            </a:r>
            <a:r>
              <a:rPr lang="en-US" dirty="0" err="1"/>
              <a:t>grešaka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nastati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prekomernih</a:t>
            </a:r>
            <a:r>
              <a:rPr lang="en-US" dirty="0"/>
              <a:t> </a:t>
            </a:r>
            <a:r>
              <a:rPr lang="en-US" dirty="0" err="1"/>
              <a:t>zaliha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dirty="0" err="1"/>
              <a:t>Jidoka</a:t>
            </a:r>
            <a:r>
              <a:rPr lang="en-US" b="1" dirty="0"/>
              <a:t> (</a:t>
            </a:r>
            <a:r>
              <a:rPr lang="en-US" b="1" dirty="0" err="1"/>
              <a:t>Autonomacija</a:t>
            </a:r>
            <a:r>
              <a:rPr lang="en-US" b="1" dirty="0"/>
              <a:t>)</a:t>
            </a:r>
            <a:r>
              <a:rPr lang="en-US" dirty="0"/>
              <a:t>: </a:t>
            </a:r>
            <a:r>
              <a:rPr lang="en-US" dirty="0" err="1"/>
              <a:t>Jidoka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mašinama</a:t>
            </a:r>
            <a:r>
              <a:rPr lang="en-US" dirty="0"/>
              <a:t> da </a:t>
            </a:r>
            <a:r>
              <a:rPr lang="en-US" dirty="0" err="1"/>
              <a:t>automatski</a:t>
            </a:r>
            <a:r>
              <a:rPr lang="en-US" dirty="0"/>
              <a:t> </a:t>
            </a:r>
            <a:r>
              <a:rPr lang="en-US" dirty="0" err="1"/>
              <a:t>zaustave</a:t>
            </a:r>
            <a:r>
              <a:rPr lang="en-US" dirty="0"/>
              <a:t> rad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pojave</a:t>
            </a:r>
            <a:r>
              <a:rPr lang="en-US" dirty="0"/>
              <a:t> </a:t>
            </a:r>
            <a:r>
              <a:rPr lang="en-US" dirty="0" err="1"/>
              <a:t>abnormalnosti</a:t>
            </a:r>
            <a:r>
              <a:rPr lang="en-US" dirty="0"/>
              <a:t>, </a:t>
            </a:r>
            <a:r>
              <a:rPr lang="en-US" dirty="0" err="1"/>
              <a:t>sprečavajući</a:t>
            </a:r>
            <a:r>
              <a:rPr lang="en-US" dirty="0"/>
              <a:t> </a:t>
            </a:r>
            <a:r>
              <a:rPr lang="en-US" dirty="0" err="1"/>
              <a:t>greške</a:t>
            </a:r>
            <a:r>
              <a:rPr lang="en-US" dirty="0"/>
              <a:t> da se </a:t>
            </a:r>
            <a:r>
              <a:rPr lang="en-US" dirty="0" err="1"/>
              <a:t>šire</a:t>
            </a:r>
            <a:r>
              <a:rPr lang="en-US" dirty="0"/>
              <a:t> </a:t>
            </a:r>
            <a:r>
              <a:rPr lang="en-US" dirty="0" err="1"/>
              <a:t>nizvodno</a:t>
            </a:r>
            <a:r>
              <a:rPr lang="en-US" dirty="0"/>
              <a:t>.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proaktivni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kontroli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 </a:t>
            </a:r>
            <a:r>
              <a:rPr lang="en-US" dirty="0" err="1"/>
              <a:t>osigurava</a:t>
            </a:r>
            <a:r>
              <a:rPr lang="en-US" dirty="0"/>
              <a:t> da se </a:t>
            </a:r>
            <a:r>
              <a:rPr lang="en-US" dirty="0" err="1"/>
              <a:t>problemi</a:t>
            </a:r>
            <a:r>
              <a:rPr lang="en-US" dirty="0"/>
              <a:t> </a:t>
            </a:r>
            <a:r>
              <a:rPr lang="en-US" dirty="0" err="1"/>
              <a:t>rešavaju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, </a:t>
            </a:r>
            <a:r>
              <a:rPr lang="en-US" dirty="0" err="1"/>
              <a:t>poboljšavajući</a:t>
            </a:r>
            <a:r>
              <a:rPr lang="en-US" dirty="0"/>
              <a:t> </a:t>
            </a:r>
            <a:r>
              <a:rPr lang="en-US" dirty="0" err="1"/>
              <a:t>ukupan</a:t>
            </a:r>
            <a:r>
              <a:rPr lang="en-US" dirty="0"/>
              <a:t>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dirty="0" err="1"/>
              <a:t>Kontinuirano</a:t>
            </a:r>
            <a:r>
              <a:rPr lang="en-US" b="1" dirty="0"/>
              <a:t> </a:t>
            </a:r>
            <a:r>
              <a:rPr lang="en-US" b="1" dirty="0" err="1"/>
              <a:t>poboljšanje</a:t>
            </a:r>
            <a:r>
              <a:rPr lang="en-US" b="1" dirty="0"/>
              <a:t> (Kaizen): </a:t>
            </a:r>
            <a:r>
              <a:rPr lang="en-US" dirty="0"/>
              <a:t>TPS </a:t>
            </a:r>
            <a:r>
              <a:rPr lang="en-US" dirty="0" err="1"/>
              <a:t>njeguje</a:t>
            </a:r>
            <a:r>
              <a:rPr lang="en-US" dirty="0"/>
              <a:t> </a:t>
            </a:r>
            <a:r>
              <a:rPr lang="en-US" dirty="0" err="1"/>
              <a:t>kulturu</a:t>
            </a:r>
            <a:r>
              <a:rPr lang="en-US" dirty="0"/>
              <a:t> </a:t>
            </a:r>
            <a:r>
              <a:rPr lang="en-US" dirty="0" err="1"/>
              <a:t>kontinuiranog</a:t>
            </a:r>
            <a:r>
              <a:rPr lang="en-US" dirty="0"/>
              <a:t> </a:t>
            </a:r>
            <a:r>
              <a:rPr lang="en-US" dirty="0" err="1"/>
              <a:t>poboljšanja</a:t>
            </a:r>
            <a:r>
              <a:rPr lang="en-US" dirty="0"/>
              <a:t>, </a:t>
            </a:r>
            <a:r>
              <a:rPr lang="en-US" dirty="0" err="1"/>
              <a:t>gde</a:t>
            </a:r>
            <a:r>
              <a:rPr lang="en-US" dirty="0"/>
              <a:t> se </a:t>
            </a:r>
            <a:r>
              <a:rPr lang="en-US" dirty="0" err="1"/>
              <a:t>zaposlenima</a:t>
            </a:r>
            <a:r>
              <a:rPr lang="en-US" dirty="0"/>
              <a:t> </a:t>
            </a:r>
            <a:r>
              <a:rPr lang="en-US" dirty="0" err="1"/>
              <a:t>podstiče</a:t>
            </a:r>
            <a:r>
              <a:rPr lang="en-US" dirty="0"/>
              <a:t> </a:t>
            </a:r>
            <a:r>
              <a:rPr lang="en-US" dirty="0" err="1"/>
              <a:t>identifikacija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implementacija</a:t>
            </a:r>
            <a:r>
              <a:rPr lang="en-US" dirty="0"/>
              <a:t> </a:t>
            </a:r>
            <a:r>
              <a:rPr lang="en-US" dirty="0" err="1"/>
              <a:t>malih</a:t>
            </a:r>
            <a:r>
              <a:rPr lang="en-US" dirty="0"/>
              <a:t>, </a:t>
            </a:r>
            <a:r>
              <a:rPr lang="en-US" dirty="0" err="1"/>
              <a:t>inkrementalnih</a:t>
            </a:r>
            <a:r>
              <a:rPr lang="en-US" dirty="0"/>
              <a:t> </a:t>
            </a:r>
            <a:r>
              <a:rPr lang="en-US" dirty="0" err="1"/>
              <a:t>promjena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poboljšanja</a:t>
            </a:r>
            <a:r>
              <a:rPr lang="en-US" dirty="0"/>
              <a:t> </a:t>
            </a:r>
            <a:r>
              <a:rPr lang="en-US" dirty="0" err="1"/>
              <a:t>efikasnosti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.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od </a:t>
            </a:r>
            <a:r>
              <a:rPr lang="en-US" dirty="0" err="1"/>
              <a:t>dna</a:t>
            </a:r>
            <a:r>
              <a:rPr lang="en-US" dirty="0"/>
              <a:t> ka </a:t>
            </a:r>
            <a:r>
              <a:rPr lang="en-US" dirty="0" err="1"/>
              <a:t>vrhu</a:t>
            </a:r>
            <a:r>
              <a:rPr lang="en-US" dirty="0"/>
              <a:t> </a:t>
            </a:r>
            <a:r>
              <a:rPr lang="en-US" dirty="0" err="1"/>
              <a:t>osnažuje</a:t>
            </a:r>
            <a:r>
              <a:rPr lang="en-US" dirty="0"/>
              <a:t> </a:t>
            </a:r>
            <a:r>
              <a:rPr lang="en-US" dirty="0" err="1"/>
              <a:t>radnike</a:t>
            </a:r>
            <a:r>
              <a:rPr lang="en-US" dirty="0"/>
              <a:t> da </a:t>
            </a:r>
            <a:r>
              <a:rPr lang="en-US" dirty="0" err="1"/>
              <a:t>preuzmu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za </a:t>
            </a:r>
            <a:r>
              <a:rPr lang="en-US" dirty="0" err="1"/>
              <a:t>proizvodni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vode</a:t>
            </a:r>
            <a:r>
              <a:rPr lang="en-US" dirty="0"/>
              <a:t> </a:t>
            </a:r>
            <a:r>
              <a:rPr lang="en-US" dirty="0" err="1"/>
              <a:t>stalna</a:t>
            </a:r>
            <a:r>
              <a:rPr lang="en-US" dirty="0"/>
              <a:t> </a:t>
            </a:r>
            <a:r>
              <a:rPr lang="en-US" dirty="0" err="1"/>
              <a:t>poboljšanja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6707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41460-4833-9990-2D24-0142C22CC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Rezultati</a:t>
            </a:r>
            <a:r>
              <a:rPr lang="en-US" dirty="0"/>
              <a:t> TPS-a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54A93-EA72-8755-B9AF-A454D87E5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err="1"/>
              <a:t>Poboljšana</a:t>
            </a:r>
            <a:r>
              <a:rPr lang="en-US" b="1" dirty="0"/>
              <a:t> </a:t>
            </a:r>
            <a:r>
              <a:rPr lang="en-US" b="1" dirty="0" err="1"/>
              <a:t>produktivnost</a:t>
            </a:r>
            <a:r>
              <a:rPr lang="en-US" b="1" dirty="0"/>
              <a:t>: </a:t>
            </a:r>
            <a:r>
              <a:rPr lang="en-US" dirty="0"/>
              <a:t>TPS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Toyoti</a:t>
            </a:r>
            <a:r>
              <a:rPr lang="en-US" dirty="0"/>
              <a:t> da </a:t>
            </a:r>
            <a:r>
              <a:rPr lang="en-US" dirty="0" err="1"/>
              <a:t>proizvodi</a:t>
            </a:r>
            <a:r>
              <a:rPr lang="en-US" dirty="0"/>
              <a:t> </a:t>
            </a:r>
            <a:r>
              <a:rPr lang="en-US" dirty="0" err="1"/>
              <a:t>vozila</a:t>
            </a:r>
            <a:r>
              <a:rPr lang="en-US" dirty="0"/>
              <a:t> </a:t>
            </a:r>
            <a:r>
              <a:rPr lang="en-US" dirty="0" err="1"/>
              <a:t>efikasnije</a:t>
            </a:r>
            <a:r>
              <a:rPr lang="en-US" dirty="0"/>
              <a:t>, </a:t>
            </a:r>
            <a:r>
              <a:rPr lang="en-US" dirty="0" err="1"/>
              <a:t>smanjujući</a:t>
            </a:r>
            <a:r>
              <a:rPr lang="en-US" dirty="0"/>
              <a:t> </a:t>
            </a:r>
            <a:r>
              <a:rPr lang="en-US" dirty="0" err="1"/>
              <a:t>vreme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optimizujući</a:t>
            </a:r>
            <a:r>
              <a:rPr lang="en-US" dirty="0"/>
              <a:t> </a:t>
            </a:r>
            <a:r>
              <a:rPr lang="en-US" dirty="0" err="1"/>
              <a:t>iskorišćenje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dirty="0" err="1"/>
              <a:t>Poboljšan</a:t>
            </a:r>
            <a:r>
              <a:rPr lang="en-US" b="1" dirty="0"/>
              <a:t> </a:t>
            </a:r>
            <a:r>
              <a:rPr lang="en-US" b="1" dirty="0" err="1"/>
              <a:t>kvalitet</a:t>
            </a:r>
            <a:r>
              <a:rPr lang="en-US" b="1" dirty="0"/>
              <a:t>: </a:t>
            </a:r>
            <a:r>
              <a:rPr lang="en-US" dirty="0" err="1"/>
              <a:t>Zahvaljujući</a:t>
            </a:r>
            <a:r>
              <a:rPr lang="en-US" dirty="0"/>
              <a:t> </a:t>
            </a:r>
            <a:r>
              <a:rPr lang="en-US" dirty="0" err="1"/>
              <a:t>naglasku</a:t>
            </a:r>
            <a:r>
              <a:rPr lang="en-US" dirty="0"/>
              <a:t> TPS-a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prevenciju</a:t>
            </a:r>
            <a:r>
              <a:rPr lang="en-US" dirty="0"/>
              <a:t> </a:t>
            </a:r>
            <a:r>
              <a:rPr lang="en-US" dirty="0" err="1"/>
              <a:t>grešaka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kontinuirano</a:t>
            </a:r>
            <a:r>
              <a:rPr lang="en-US" dirty="0"/>
              <a:t> </a:t>
            </a:r>
            <a:r>
              <a:rPr lang="en-US" dirty="0" err="1"/>
              <a:t>poboljšanje</a:t>
            </a:r>
            <a:r>
              <a:rPr lang="en-US" dirty="0"/>
              <a:t>, Toyota je </a:t>
            </a:r>
            <a:r>
              <a:rPr lang="en-US" dirty="0" err="1"/>
              <a:t>dosljedno</a:t>
            </a:r>
            <a:r>
              <a:rPr lang="en-US" dirty="0"/>
              <a:t> </a:t>
            </a:r>
            <a:r>
              <a:rPr lang="en-US" dirty="0" err="1"/>
              <a:t>isporučivala</a:t>
            </a:r>
            <a:r>
              <a:rPr lang="en-US" dirty="0"/>
              <a:t> </a:t>
            </a:r>
            <a:r>
              <a:rPr lang="en-US" dirty="0" err="1"/>
              <a:t>visokokvalitetna</a:t>
            </a:r>
            <a:r>
              <a:rPr lang="en-US" dirty="0"/>
              <a:t> </a:t>
            </a:r>
            <a:r>
              <a:rPr lang="en-US" dirty="0" err="1"/>
              <a:t>vozila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prevazilaze</a:t>
            </a:r>
            <a:r>
              <a:rPr lang="en-US" dirty="0"/>
              <a:t> </a:t>
            </a:r>
            <a:r>
              <a:rPr lang="en-US" dirty="0" err="1"/>
              <a:t>očekivanja</a:t>
            </a:r>
            <a:r>
              <a:rPr lang="en-US" dirty="0"/>
              <a:t> </a:t>
            </a:r>
            <a:r>
              <a:rPr lang="en-US" dirty="0" err="1"/>
              <a:t>kupaca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dirty="0" err="1"/>
              <a:t>Konkurentska</a:t>
            </a:r>
            <a:r>
              <a:rPr lang="en-US" b="1" dirty="0"/>
              <a:t> </a:t>
            </a:r>
            <a:r>
              <a:rPr lang="en-US" b="1" dirty="0" err="1"/>
              <a:t>prednost</a:t>
            </a:r>
            <a:r>
              <a:rPr lang="en-US" b="1" dirty="0"/>
              <a:t>: </a:t>
            </a:r>
            <a:r>
              <a:rPr lang="en-US" dirty="0" err="1"/>
              <a:t>Reputacija</a:t>
            </a:r>
            <a:r>
              <a:rPr lang="en-US" dirty="0"/>
              <a:t> </a:t>
            </a:r>
            <a:r>
              <a:rPr lang="en-US" dirty="0" err="1"/>
              <a:t>Toyote</a:t>
            </a:r>
            <a:r>
              <a:rPr lang="en-US" dirty="0"/>
              <a:t> za </a:t>
            </a:r>
            <a:r>
              <a:rPr lang="en-US" dirty="0" err="1"/>
              <a:t>pouzdanost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pretočila</a:t>
            </a:r>
            <a:r>
              <a:rPr lang="en-US" dirty="0"/>
              <a:t> se u </a:t>
            </a:r>
            <a:r>
              <a:rPr lang="en-US" dirty="0" err="1"/>
              <a:t>značajnu</a:t>
            </a:r>
            <a:r>
              <a:rPr lang="en-US" dirty="0"/>
              <a:t> </a:t>
            </a:r>
            <a:r>
              <a:rPr lang="en-US" dirty="0" err="1"/>
              <a:t>konkurentsku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, </a:t>
            </a:r>
            <a:r>
              <a:rPr lang="en-US" dirty="0" err="1"/>
              <a:t>omogućavajući</a:t>
            </a:r>
            <a:r>
              <a:rPr lang="en-US" dirty="0"/>
              <a:t> </a:t>
            </a:r>
            <a:r>
              <a:rPr lang="en-US" dirty="0" err="1"/>
              <a:t>kompaniji</a:t>
            </a:r>
            <a:r>
              <a:rPr lang="en-US" dirty="0"/>
              <a:t> da </a:t>
            </a:r>
            <a:r>
              <a:rPr lang="en-US" dirty="0" err="1"/>
              <a:t>osvoji</a:t>
            </a:r>
            <a:r>
              <a:rPr lang="en-US" dirty="0"/>
              <a:t> </a:t>
            </a:r>
            <a:r>
              <a:rPr lang="en-US" dirty="0" err="1"/>
              <a:t>lojalnost</a:t>
            </a:r>
            <a:r>
              <a:rPr lang="en-US" dirty="0"/>
              <a:t> </a:t>
            </a:r>
            <a:r>
              <a:rPr lang="en-US" dirty="0" err="1"/>
              <a:t>kupaca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dominira</a:t>
            </a:r>
            <a:r>
              <a:rPr lang="en-US" dirty="0"/>
              <a:t> </a:t>
            </a:r>
            <a:r>
              <a:rPr lang="en-US" dirty="0" err="1"/>
              <a:t>globalnim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0187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F847C-46A1-56B9-DDAC-C21D79CD8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/>
              <a:t>Video za pogledati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38840-A6DF-D347-EF67-71A198EB5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sz="2200" b="1" i="0" u="none" strike="noStrike" dirty="0">
              <a:effectLst/>
              <a:latin typeface="Roboto" panose="02000000000000000000" pitchFamily="2" charset="0"/>
            </a:endParaRPr>
          </a:p>
          <a:p>
            <a:r>
              <a:rPr lang="en-US" sz="2200" b="1" i="0" u="none" strike="noStrike" dirty="0">
                <a:effectLst/>
                <a:latin typeface="Roboto" panose="02000000000000000000" pitchFamily="2" charset="0"/>
              </a:rPr>
              <a:t>How Toyota Changed The Way We Make Things - </a:t>
            </a:r>
            <a:r>
              <a:rPr lang="en-US" sz="2200" dirty="0">
                <a:hlinkClick r:id="rId2"/>
              </a:rPr>
              <a:t>https://www.youtube.com/watch?v=F5vtCRFRAK0</a:t>
            </a:r>
            <a:endParaRPr lang="en-US" sz="2200" dirty="0"/>
          </a:p>
          <a:p>
            <a:endParaRPr lang="en-US" sz="2200" dirty="0"/>
          </a:p>
          <a:p>
            <a:r>
              <a:rPr lang="en-US" sz="2200" b="1" i="0" u="none" strike="noStrike" dirty="0">
                <a:effectLst/>
                <a:latin typeface="Roboto" panose="02000000000000000000" pitchFamily="2" charset="0"/>
              </a:rPr>
              <a:t>Toyota Kaizen - </a:t>
            </a:r>
            <a:r>
              <a:rPr lang="en-US" sz="2200" i="0" u="none" strike="noStrike" dirty="0">
                <a:effectLst/>
                <a:latin typeface="Roboto" panose="02000000000000000000" pitchFamily="2" charset="0"/>
                <a:hlinkClick r:id="rId3"/>
              </a:rPr>
              <a:t>https://www.youtube.com/watch?v=wot9DFzFRLU&amp;t=106s</a:t>
            </a:r>
            <a:endParaRPr lang="en-US" sz="2200" i="0" u="none" strike="noStrike" dirty="0">
              <a:effectLst/>
              <a:latin typeface="Roboto" panose="02000000000000000000" pitchFamily="2" charset="0"/>
            </a:endParaRPr>
          </a:p>
          <a:p>
            <a:endParaRPr lang="en-US" sz="2200" i="0" u="none" strike="noStrike" dirty="0">
              <a:effectLst/>
              <a:latin typeface="Roboto" panose="02000000000000000000" pitchFamily="2" charset="0"/>
            </a:endParaRPr>
          </a:p>
          <a:p>
            <a:r>
              <a:rPr lang="en-US" sz="2200" b="1" dirty="0">
                <a:latin typeface="Roboto" panose="02000000000000000000" pitchFamily="2" charset="0"/>
              </a:rPr>
              <a:t>Toyota Material Handling | Why 5S? </a:t>
            </a:r>
            <a:r>
              <a:rPr lang="en-US" sz="1600" b="1" i="0" u="none" strike="noStrike" dirty="0">
                <a:solidFill>
                  <a:srgbClr val="0F0F0F"/>
                </a:solidFill>
                <a:effectLst/>
                <a:latin typeface="Roboto" panose="02000000000000000000" pitchFamily="2" charset="0"/>
              </a:rPr>
              <a:t>- </a:t>
            </a:r>
            <a:r>
              <a:rPr lang="en-US" sz="2200" i="0" u="none" strike="noStrike" dirty="0">
                <a:effectLst/>
                <a:latin typeface="Roboto" panose="02000000000000000000" pitchFamily="2" charset="0"/>
                <a:hlinkClick r:id="rId4"/>
              </a:rPr>
              <a:t>https://www.youtube.com/watch?v=CcbogALFNX0&amp;t=2s</a:t>
            </a:r>
            <a:endParaRPr lang="en-US" sz="2200" i="0" u="none" strike="noStrike" dirty="0"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endParaRPr lang="en-US" sz="2200" dirty="0">
              <a:latin typeface="Roboto" panose="02000000000000000000" pitchFamily="2" charset="0"/>
            </a:endParaRPr>
          </a:p>
          <a:p>
            <a:r>
              <a:rPr lang="en-US" sz="2200" b="1" dirty="0">
                <a:latin typeface="Roboto" panose="02000000000000000000" pitchFamily="2" charset="0"/>
              </a:rPr>
              <a:t>Just in Time by Toyota: The Smartest Production System in The World - </a:t>
            </a:r>
            <a:r>
              <a:rPr lang="en-US" sz="2200" dirty="0">
                <a:latin typeface="Roboto" panose="02000000000000000000" pitchFamily="2" charset="0"/>
                <a:hlinkClick r:id="rId5"/>
              </a:rPr>
              <a:t>https://www.youtube.com/watch?v=cAUXHJBB5CM</a:t>
            </a:r>
            <a:r>
              <a:rPr lang="en-US" sz="2200" dirty="0">
                <a:latin typeface="Roboto" panose="02000000000000000000" pitchFamily="2" charset="0"/>
              </a:rPr>
              <a:t> </a:t>
            </a:r>
          </a:p>
          <a:p>
            <a:endParaRPr lang="en-US" sz="2200" dirty="0">
              <a:latin typeface="Roboto" panose="02000000000000000000" pitchFamily="2" charset="0"/>
            </a:endParaRPr>
          </a:p>
          <a:p>
            <a:r>
              <a:rPr lang="en-US" sz="2200" b="1" dirty="0">
                <a:latin typeface="Roboto" panose="02000000000000000000" pitchFamily="2" charset="0"/>
              </a:rPr>
              <a:t>Lean Manufacturing | A pursuit of perfection - </a:t>
            </a:r>
            <a:r>
              <a:rPr lang="en-US" sz="2200" dirty="0">
                <a:latin typeface="Roboto" panose="02000000000000000000" pitchFamily="2" charset="0"/>
                <a:hlinkClick r:id="rId6"/>
              </a:rPr>
              <a:t>https://www.youtube.com/watch?v=xkUjX_c32c8&amp;t=236s</a:t>
            </a:r>
            <a:endParaRPr lang="en-US" sz="2200" dirty="0">
              <a:latin typeface="Roboto" panose="02000000000000000000" pitchFamily="2" charset="0"/>
            </a:endParaRPr>
          </a:p>
          <a:p>
            <a:pPr marL="0" indent="0">
              <a:buNone/>
            </a:pPr>
            <a:endParaRPr lang="en-US" sz="2200" dirty="0">
              <a:latin typeface="Roboto" panose="02000000000000000000" pitchFamily="2" charset="0"/>
            </a:endParaRPr>
          </a:p>
          <a:p>
            <a:pPr marL="0" indent="0">
              <a:buNone/>
            </a:pPr>
            <a:endParaRPr lang="en-US" sz="2200" b="1" i="0" u="none" strike="noStrike" dirty="0">
              <a:effectLst/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797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350</Words>
  <Application>Microsoft Macintosh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Roboto</vt:lpstr>
      <vt:lpstr>Söhne</vt:lpstr>
      <vt:lpstr>Office Theme</vt:lpstr>
      <vt:lpstr>PowerPoint Presentation</vt:lpstr>
      <vt:lpstr>Toyotin proizvodni sistem (TPS)</vt:lpstr>
      <vt:lpstr>Rezultati TPS-a</vt:lpstr>
      <vt:lpstr>Video za pogledati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Igor Todorovic</dc:creator>
  <cp:lastModifiedBy>Igor Todorovic</cp:lastModifiedBy>
  <cp:revision>1</cp:revision>
  <dcterms:created xsi:type="dcterms:W3CDTF">2025-03-11T10:10:14Z</dcterms:created>
  <dcterms:modified xsi:type="dcterms:W3CDTF">2025-03-11T10:11:23Z</dcterms:modified>
</cp:coreProperties>
</file>