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62" r:id="rId2"/>
    <p:sldId id="263" r:id="rId3"/>
    <p:sldId id="264" r:id="rId4"/>
    <p:sldId id="266" r:id="rId5"/>
    <p:sldId id="265" r:id="rId6"/>
    <p:sldId id="345" r:id="rId7"/>
    <p:sldId id="268" r:id="rId8"/>
    <p:sldId id="269" r:id="rId9"/>
    <p:sldId id="270" r:id="rId10"/>
    <p:sldId id="341" r:id="rId11"/>
    <p:sldId id="335" r:id="rId12"/>
    <p:sldId id="340" r:id="rId13"/>
    <p:sldId id="347" r:id="rId14"/>
    <p:sldId id="339" r:id="rId15"/>
    <p:sldId id="337" r:id="rId16"/>
    <p:sldId id="338" r:id="rId17"/>
    <p:sldId id="343" r:id="rId18"/>
    <p:sldId id="344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330" r:id="rId27"/>
    <p:sldId id="332" r:id="rId28"/>
    <p:sldId id="331" r:id="rId29"/>
    <p:sldId id="333" r:id="rId30"/>
    <p:sldId id="334" r:id="rId31"/>
    <p:sldId id="342" r:id="rId32"/>
    <p:sldId id="349" r:id="rId33"/>
    <p:sldId id="283" r:id="rId34"/>
    <p:sldId id="308" r:id="rId35"/>
    <p:sldId id="309" r:id="rId36"/>
    <p:sldId id="310" r:id="rId37"/>
    <p:sldId id="311" r:id="rId38"/>
    <p:sldId id="312" r:id="rId39"/>
    <p:sldId id="313" r:id="rId40"/>
    <p:sldId id="350" r:id="rId41"/>
    <p:sldId id="314" r:id="rId42"/>
    <p:sldId id="315" r:id="rId43"/>
    <p:sldId id="316" r:id="rId44"/>
    <p:sldId id="317" r:id="rId45"/>
    <p:sldId id="318" r:id="rId46"/>
    <p:sldId id="320" r:id="rId47"/>
    <p:sldId id="321" r:id="rId48"/>
    <p:sldId id="322" r:id="rId49"/>
    <p:sldId id="323" r:id="rId50"/>
    <p:sldId id="324" r:id="rId51"/>
    <p:sldId id="325" r:id="rId52"/>
    <p:sldId id="326" r:id="rId53"/>
    <p:sldId id="327" r:id="rId54"/>
    <p:sldId id="348" r:id="rId55"/>
    <p:sldId id="328" r:id="rId56"/>
    <p:sldId id="329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42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446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42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5262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339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6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168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9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87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05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681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348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2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3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297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487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02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20EC3FA-0CAB-46F1-8D3D-BB2546947434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76D1CB-A5EF-4EFE-ADBA-EAE9450889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14276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fzs.ba/" TargetMode="External"/><Relationship Id="rId2" Type="http://schemas.openxmlformats.org/officeDocument/2006/relationships/hyperlink" Target="https://www.rzs.rs.ba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has.gov.ba/Calendar/Category/10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c2QQhDS-XgM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038600" y="1676401"/>
            <a:ext cx="7400192" cy="2047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sr-Cyrl-CS" b="1" dirty="0"/>
              <a:t>МЈЕРЕЊЕ ИНФЛАЦИЈЕ</a:t>
            </a:r>
            <a:br>
              <a:rPr lang="sr-Cyrl-CS" b="1" dirty="0"/>
            </a:br>
            <a:r>
              <a:rPr lang="sr-Cyrl-CS" b="1" dirty="0"/>
              <a:t>У  БиХ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62629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731" y="1122159"/>
            <a:ext cx="10131425" cy="3649133"/>
          </a:xfrm>
        </p:spPr>
        <p:txBody>
          <a:bodyPr>
            <a:normAutofit/>
          </a:bodyPr>
          <a:lstStyle/>
          <a:p>
            <a:r>
              <a:rPr lang="ru-RU" sz="2400" dirty="0"/>
              <a:t>Цијене произвођача индустријских производа на домаћем тржишту </a:t>
            </a:r>
            <a:r>
              <a:rPr lang="ru-RU" sz="2400" dirty="0" smtClean="0"/>
              <a:t>се прикупљају </a:t>
            </a:r>
            <a:r>
              <a:rPr lang="ru-RU" sz="2400" dirty="0"/>
              <a:t>на основу репрезентативне листе производа коју у 2024</a:t>
            </a:r>
            <a:r>
              <a:rPr lang="ru-RU" sz="2400" dirty="0" smtClean="0"/>
              <a:t>. години </a:t>
            </a:r>
            <a:r>
              <a:rPr lang="ru-RU" sz="2400" dirty="0"/>
              <a:t>чини 363 производa. Сваког мјесеца прикупља се 1 159 цијенa</a:t>
            </a:r>
            <a:r>
              <a:rPr lang="ru-RU" sz="2400" dirty="0" smtClean="0"/>
              <a:t>, које </a:t>
            </a:r>
            <a:r>
              <a:rPr lang="ru-RU" sz="2400" dirty="0"/>
              <a:t>доставља 330 изабраних предузећа</a:t>
            </a:r>
            <a:r>
              <a:rPr lang="ru-RU" sz="2400" dirty="0" smtClean="0"/>
              <a:t>.</a:t>
            </a:r>
          </a:p>
          <a:p>
            <a:endParaRPr lang="ru-RU" sz="2400" dirty="0"/>
          </a:p>
          <a:p>
            <a:r>
              <a:rPr lang="ru-RU" sz="2400" dirty="0"/>
              <a:t>Цијене произвођача индустријских производа на страном тржишту </a:t>
            </a:r>
            <a:r>
              <a:rPr lang="ru-RU" sz="2400" dirty="0" smtClean="0"/>
              <a:t>се прикупљају </a:t>
            </a:r>
            <a:r>
              <a:rPr lang="ru-RU" sz="2400" dirty="0"/>
              <a:t>на основу репрезентативне листе производа коју у 2024</a:t>
            </a:r>
            <a:r>
              <a:rPr lang="ru-RU" sz="2400" dirty="0" smtClean="0"/>
              <a:t>. години </a:t>
            </a:r>
            <a:r>
              <a:rPr lang="ru-RU" sz="2400" dirty="0"/>
              <a:t>чини 171 производ. Сваког мјесеца прикупе се 653 цијене </a:t>
            </a:r>
            <a:r>
              <a:rPr lang="ru-RU" sz="2400" dirty="0" smtClean="0"/>
              <a:t>које </a:t>
            </a:r>
            <a:r>
              <a:rPr lang="sr-Cyrl-BA" sz="2400" dirty="0" smtClean="0"/>
              <a:t>доставља </a:t>
            </a:r>
            <a:r>
              <a:rPr lang="sr-Cyrl-BA" sz="2400" dirty="0"/>
              <a:t>225 изабраних предузећа.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38408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14950" y="1847851"/>
            <a:ext cx="6124575" cy="1407258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500" b="1" dirty="0" smtClean="0"/>
              <a:t>Табела 1. Индекс потрошачких цијена у БиХ по COICOP одјељцима и групама. Година 2024. 		</a:t>
            </a:r>
            <a:br>
              <a:rPr lang="ru-RU" sz="2500" b="1" dirty="0" smtClean="0"/>
            </a:br>
            <a:r>
              <a:rPr lang="sr-Cyrl-BA" sz="2500" b="1" dirty="0" smtClean="0"/>
              <a:t>(база индекса: 2023=100)</a:t>
            </a:r>
            <a:br>
              <a:rPr lang="sr-Cyrl-BA" sz="2500" b="1" dirty="0" smtClean="0"/>
            </a:br>
            <a:endParaRPr lang="en-US" sz="2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1145" t="10556" r="35521" b="7222"/>
          <a:stretch/>
        </p:blipFill>
        <p:spPr>
          <a:xfrm>
            <a:off x="209550" y="149470"/>
            <a:ext cx="4724400" cy="664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6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355" y="237392"/>
            <a:ext cx="11623430" cy="6435969"/>
          </a:xfrm>
        </p:spPr>
        <p:txBody>
          <a:bodyPr>
            <a:normAutofit lnSpcReduction="10000"/>
          </a:bodyPr>
          <a:lstStyle/>
          <a:p>
            <a:r>
              <a:rPr lang="ru-RU" sz="2200" dirty="0"/>
              <a:t>Уколико посматрамо просјечно кретање </a:t>
            </a:r>
            <a:r>
              <a:rPr lang="ru-RU" sz="2200" dirty="0" smtClean="0"/>
              <a:t>индекса потрошачких </a:t>
            </a:r>
            <a:r>
              <a:rPr lang="ru-RU" sz="2200" dirty="0"/>
              <a:t>цијена у Босни и </a:t>
            </a:r>
            <a:r>
              <a:rPr lang="ru-RU" sz="2200" dirty="0" smtClean="0"/>
              <a:t>Херцеговини у </a:t>
            </a:r>
            <a:r>
              <a:rPr lang="ru-RU" sz="2200" dirty="0"/>
              <a:t>2024. години у односу на просјек 2023</a:t>
            </a:r>
            <a:r>
              <a:rPr lang="ru-RU" sz="2200" dirty="0" smtClean="0"/>
              <a:t>. године</a:t>
            </a:r>
            <a:r>
              <a:rPr lang="ru-RU" sz="2200" dirty="0"/>
              <a:t>, можемо закључити да је у том </a:t>
            </a:r>
            <a:r>
              <a:rPr lang="ru-RU" sz="2200" dirty="0" smtClean="0"/>
              <a:t>периоду забиљежена </a:t>
            </a:r>
            <a:r>
              <a:rPr lang="ru-RU" sz="2200" dirty="0">
                <a:solidFill>
                  <a:srgbClr val="FFFF00"/>
                </a:solidFill>
              </a:rPr>
              <a:t>просјечна инфлација од 1,7%.</a:t>
            </a:r>
          </a:p>
          <a:p>
            <a:r>
              <a:rPr lang="ru-RU" sz="2200" dirty="0"/>
              <a:t>Ако посматрамо стопе инфлације у </a:t>
            </a:r>
            <a:r>
              <a:rPr lang="ru-RU" sz="2200" dirty="0" smtClean="0"/>
              <a:t>2024.години у </a:t>
            </a:r>
            <a:r>
              <a:rPr lang="ru-RU" sz="2200" dirty="0"/>
              <a:t>односу на оне из 2023. године према </a:t>
            </a:r>
            <a:r>
              <a:rPr lang="ru-RU" sz="2200" dirty="0" smtClean="0"/>
              <a:t>намјени потрошње</a:t>
            </a:r>
            <a:r>
              <a:rPr lang="ru-RU" sz="2200" dirty="0"/>
              <a:t>, примјетићемо да је у 2024. </a:t>
            </a:r>
            <a:r>
              <a:rPr lang="ru-RU" sz="2200" dirty="0" smtClean="0"/>
              <a:t>години забиљежен </a:t>
            </a:r>
            <a:r>
              <a:rPr lang="ru-RU" sz="2200" dirty="0"/>
              <a:t>просјечан раст цијена у </a:t>
            </a:r>
            <a:r>
              <a:rPr lang="ru-RU" sz="2200" dirty="0" smtClean="0"/>
              <a:t>одјељцима:</a:t>
            </a:r>
            <a:endParaRPr lang="ru-RU" sz="2200" dirty="0"/>
          </a:p>
          <a:p>
            <a:pPr lvl="2"/>
            <a:r>
              <a:rPr lang="ru-RU" sz="1600" dirty="0"/>
              <a:t>Храна и безалкохолна пића за 2,1%, </a:t>
            </a:r>
            <a:endParaRPr lang="ru-RU" sz="1600" dirty="0" smtClean="0"/>
          </a:p>
          <a:p>
            <a:pPr lvl="2"/>
            <a:r>
              <a:rPr lang="ru-RU" sz="1600" dirty="0" smtClean="0"/>
              <a:t>Алкохолних пића </a:t>
            </a:r>
            <a:r>
              <a:rPr lang="ru-RU" sz="1600" dirty="0"/>
              <a:t>и дувана за 4,2%, </a:t>
            </a:r>
            <a:endParaRPr lang="ru-RU" sz="1600" dirty="0" smtClean="0"/>
          </a:p>
          <a:p>
            <a:pPr lvl="2"/>
            <a:r>
              <a:rPr lang="ru-RU" sz="1600" dirty="0" smtClean="0"/>
              <a:t>Становања </a:t>
            </a:r>
            <a:r>
              <a:rPr lang="ru-RU" sz="1600" dirty="0"/>
              <a:t>и </a:t>
            </a:r>
            <a:r>
              <a:rPr lang="ru-RU" sz="1600" dirty="0" smtClean="0"/>
              <a:t>режијских издатака </a:t>
            </a:r>
            <a:r>
              <a:rPr lang="ru-RU" sz="1600" dirty="0"/>
              <a:t>за 0,1%, </a:t>
            </a:r>
            <a:endParaRPr lang="ru-RU" sz="1600" dirty="0" smtClean="0"/>
          </a:p>
          <a:p>
            <a:pPr lvl="2"/>
            <a:r>
              <a:rPr lang="ru-RU" sz="1600" dirty="0" smtClean="0"/>
              <a:t>Намјештаја </a:t>
            </a:r>
            <a:r>
              <a:rPr lang="ru-RU" sz="1600" dirty="0"/>
              <a:t>и кућанских </a:t>
            </a:r>
            <a:r>
              <a:rPr lang="ru-RU" sz="1600" dirty="0" smtClean="0"/>
              <a:t>уређаја за </a:t>
            </a:r>
            <a:r>
              <a:rPr lang="ru-RU" sz="1600" dirty="0"/>
              <a:t>1,2%, </a:t>
            </a:r>
            <a:endParaRPr lang="ru-RU" sz="1600" dirty="0" smtClean="0"/>
          </a:p>
          <a:p>
            <a:pPr lvl="2"/>
            <a:r>
              <a:rPr lang="ru-RU" sz="1600" dirty="0" smtClean="0"/>
              <a:t>Здравства </a:t>
            </a:r>
            <a:r>
              <a:rPr lang="ru-RU" sz="1600" dirty="0"/>
              <a:t>за 3,6%, </a:t>
            </a:r>
            <a:endParaRPr lang="ru-RU" sz="1600" dirty="0" smtClean="0"/>
          </a:p>
          <a:p>
            <a:pPr lvl="2"/>
            <a:r>
              <a:rPr lang="ru-RU" sz="1600" dirty="0" smtClean="0"/>
              <a:t>Комуникација за 1,2</a:t>
            </a:r>
            <a:r>
              <a:rPr lang="ru-RU" sz="1600" dirty="0"/>
              <a:t>%, </a:t>
            </a:r>
            <a:endParaRPr lang="ru-RU" sz="1600" dirty="0" smtClean="0"/>
          </a:p>
          <a:p>
            <a:pPr lvl="2"/>
            <a:r>
              <a:rPr lang="ru-RU" sz="1600" dirty="0" smtClean="0"/>
              <a:t>Рекреације </a:t>
            </a:r>
            <a:r>
              <a:rPr lang="ru-RU" sz="1600" dirty="0"/>
              <a:t>и културе за 3,6%, </a:t>
            </a:r>
            <a:endParaRPr lang="ru-RU" sz="1600" dirty="0" smtClean="0"/>
          </a:p>
          <a:p>
            <a:pPr lvl="2"/>
            <a:r>
              <a:rPr lang="ru-RU" sz="1600" dirty="0" smtClean="0"/>
              <a:t>Образовања за </a:t>
            </a:r>
            <a:r>
              <a:rPr lang="ru-RU" sz="1600" dirty="0"/>
              <a:t>1,4%, </a:t>
            </a:r>
            <a:endParaRPr lang="ru-RU" sz="1600" dirty="0" smtClean="0"/>
          </a:p>
          <a:p>
            <a:pPr lvl="2"/>
            <a:r>
              <a:rPr lang="ru-RU" sz="1600" dirty="0" smtClean="0"/>
              <a:t>Ресторана </a:t>
            </a:r>
            <a:r>
              <a:rPr lang="ru-RU" sz="1600" dirty="0"/>
              <a:t>и хотела за 7,2% те </a:t>
            </a:r>
            <a:endParaRPr lang="ru-RU" sz="1600" dirty="0" smtClean="0"/>
          </a:p>
          <a:p>
            <a:pPr lvl="2"/>
            <a:r>
              <a:rPr lang="ru-RU" sz="1600" dirty="0" smtClean="0"/>
              <a:t>Осталих добара </a:t>
            </a:r>
            <a:r>
              <a:rPr lang="ru-RU" sz="1600" dirty="0"/>
              <a:t>и услуга за 5,3%.</a:t>
            </a:r>
          </a:p>
          <a:p>
            <a:r>
              <a:rPr lang="ru-RU" sz="2200" dirty="0"/>
              <a:t>Посматрано по COICOP одјељцима, </a:t>
            </a:r>
            <a:r>
              <a:rPr lang="ru-RU" sz="2200" dirty="0">
                <a:solidFill>
                  <a:srgbClr val="FFFF00"/>
                </a:solidFill>
              </a:rPr>
              <a:t>пад </a:t>
            </a:r>
            <a:r>
              <a:rPr lang="ru-RU" sz="2200" dirty="0" smtClean="0">
                <a:solidFill>
                  <a:srgbClr val="FFFF00"/>
                </a:solidFill>
              </a:rPr>
              <a:t>цијена (дефлација) </a:t>
            </a:r>
            <a:r>
              <a:rPr lang="ru-RU" sz="2200" dirty="0" smtClean="0"/>
              <a:t>у </a:t>
            </a:r>
            <a:r>
              <a:rPr lang="ru-RU" sz="2200" dirty="0"/>
              <a:t>истом периоду је забиљежен у </a:t>
            </a:r>
            <a:r>
              <a:rPr lang="ru-RU" sz="2200" dirty="0" smtClean="0"/>
              <a:t>одјељцима Одјеће </a:t>
            </a:r>
            <a:r>
              <a:rPr lang="ru-RU" sz="2200" dirty="0"/>
              <a:t>и обуће за 7,5% те Превоза за 0,8%.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49575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7857" t="11446" r="23095" b="10529"/>
          <a:stretch/>
        </p:blipFill>
        <p:spPr>
          <a:xfrm>
            <a:off x="333828" y="0"/>
            <a:ext cx="7843018" cy="6804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19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833" t="12406" r="19167" b="3704"/>
          <a:stretch/>
        </p:blipFill>
        <p:spPr>
          <a:xfrm>
            <a:off x="781049" y="131885"/>
            <a:ext cx="7193573" cy="653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4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0521" t="17779" r="18854" b="8333"/>
          <a:stretch/>
        </p:blipFill>
        <p:spPr>
          <a:xfrm>
            <a:off x="228600" y="226719"/>
            <a:ext cx="8077200" cy="6478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699" t="14086" r="23333" b="31147"/>
          <a:stretch/>
        </p:blipFill>
        <p:spPr>
          <a:xfrm>
            <a:off x="263770" y="164869"/>
            <a:ext cx="4287382" cy="28732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731" t="23549" r="12366" b="12509"/>
          <a:stretch/>
        </p:blipFill>
        <p:spPr>
          <a:xfrm>
            <a:off x="4776891" y="2153265"/>
            <a:ext cx="7242193" cy="414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6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813" t="12407" r="16666" b="16667"/>
          <a:stretch/>
        </p:blipFill>
        <p:spPr>
          <a:xfrm>
            <a:off x="266700" y="152400"/>
            <a:ext cx="9066706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08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3413" t="9612" r="12540" b="5167"/>
          <a:stretch/>
        </p:blipFill>
        <p:spPr>
          <a:xfrm>
            <a:off x="275772" y="187066"/>
            <a:ext cx="10668000" cy="6518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6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86200" y="2257425"/>
            <a:ext cx="4158762" cy="2286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Утицај посљедњих криза на раст инфлације у БиХ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82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idx="1"/>
          </p:nvPr>
        </p:nvSpPr>
        <p:spPr>
          <a:xfrm>
            <a:off x="782515" y="381001"/>
            <a:ext cx="8774723" cy="5943599"/>
          </a:xfrm>
        </p:spPr>
        <p:txBody>
          <a:bodyPr>
            <a:normAutofit/>
          </a:bodyPr>
          <a:lstStyle/>
          <a:p>
            <a:pPr marL="0" indent="0" eaLnBrk="1" hangingPunct="1">
              <a:spcBef>
                <a:spcPct val="30000"/>
              </a:spcBef>
              <a:buNone/>
            </a:pPr>
            <a:r>
              <a:rPr lang="sr-Cyrl-CS" sz="2400" dirty="0"/>
              <a:t>У Босни и Херцеговини: </a:t>
            </a:r>
          </a:p>
          <a:p>
            <a:pPr eaLnBrk="1" hangingPunct="1">
              <a:spcBef>
                <a:spcPct val="30000"/>
              </a:spcBef>
              <a:buNone/>
            </a:pPr>
            <a:r>
              <a:rPr lang="sr-Cyrl-CS" sz="2400" b="1" dirty="0" smtClean="0"/>
              <a:t>	</a:t>
            </a:r>
            <a:r>
              <a:rPr lang="sr-Latn-CS" sz="2400" b="1" dirty="0" smtClean="0"/>
              <a:t>Индекс потрошачких цијена </a:t>
            </a:r>
            <a:r>
              <a:rPr lang="sr-Cyrl-CS" sz="2400" dirty="0" smtClean="0"/>
              <a:t>- </a:t>
            </a:r>
            <a:r>
              <a:rPr lang="sr-Latn-CS" sz="2400" dirty="0" smtClean="0"/>
              <a:t>мјер</a:t>
            </a:r>
            <a:r>
              <a:rPr lang="sr-Cyrl-CS" sz="2400" dirty="0" smtClean="0"/>
              <a:t>и</a:t>
            </a:r>
            <a:r>
              <a:rPr lang="sr-Latn-CS" sz="2400" dirty="0" smtClean="0"/>
              <a:t> промјен</a:t>
            </a:r>
            <a:r>
              <a:rPr lang="sr-Cyrl-CS" sz="2400" dirty="0" smtClean="0"/>
              <a:t>у</a:t>
            </a:r>
            <a:r>
              <a:rPr lang="sr-Latn-CS" sz="2400" dirty="0" smtClean="0"/>
              <a:t> цијена производа и услуга које домаћинства купују ради задовољења својих личних потреба на економској територији БиХ </a:t>
            </a:r>
            <a:endParaRPr lang="sr-Cyrl-BA" sz="2400" dirty="0" smtClean="0"/>
          </a:p>
          <a:p>
            <a:pPr eaLnBrk="1" hangingPunct="1">
              <a:spcBef>
                <a:spcPct val="30000"/>
              </a:spcBef>
            </a:pPr>
            <a:endParaRPr lang="sr-Cyrl-CS" sz="2400" dirty="0" smtClean="0"/>
          </a:p>
          <a:p>
            <a:r>
              <a:rPr lang="en-US" sz="2400" b="1" dirty="0" err="1" smtClean="0"/>
              <a:t>Индекс</a:t>
            </a:r>
            <a:r>
              <a:rPr lang="en-US" sz="2400" b="1" dirty="0" smtClean="0"/>
              <a:t> </a:t>
            </a:r>
            <a:r>
              <a:rPr lang="en-US" sz="2400" b="1" dirty="0" err="1"/>
              <a:t>потрошачких</a:t>
            </a:r>
            <a:r>
              <a:rPr lang="en-US" sz="2400" b="1" dirty="0"/>
              <a:t> </a:t>
            </a:r>
            <a:r>
              <a:rPr lang="en-US" sz="2400" b="1" dirty="0" err="1"/>
              <a:t>цијена</a:t>
            </a:r>
            <a:r>
              <a:rPr lang="en-US" sz="2400" b="1" dirty="0"/>
              <a:t> </a:t>
            </a:r>
            <a:r>
              <a:rPr lang="en-US" sz="2400" b="1" dirty="0" err="1"/>
              <a:t>представља</a:t>
            </a:r>
            <a:r>
              <a:rPr lang="en-US" sz="2400" b="1" dirty="0"/>
              <a:t> </a:t>
            </a:r>
            <a:r>
              <a:rPr lang="en-US" sz="2400" b="1" dirty="0" err="1"/>
              <a:t>мјеру</a:t>
            </a:r>
            <a:r>
              <a:rPr lang="en-US" sz="2400" b="1" dirty="0"/>
              <a:t> </a:t>
            </a:r>
            <a:r>
              <a:rPr lang="en-US" sz="2400" b="1" dirty="0" err="1"/>
              <a:t>инфлације</a:t>
            </a:r>
            <a:r>
              <a:rPr lang="en-US" sz="2400" b="1" dirty="0"/>
              <a:t> у </a:t>
            </a:r>
            <a:r>
              <a:rPr lang="en-US" sz="2400" b="1" dirty="0" err="1"/>
              <a:t>држави</a:t>
            </a:r>
            <a:r>
              <a:rPr lang="en-US" sz="2400" b="1" dirty="0"/>
              <a:t>. </a:t>
            </a:r>
            <a:endParaRPr lang="sr-Cyrl-BA" sz="2400" b="1" dirty="0"/>
          </a:p>
          <a:p>
            <a:endParaRPr lang="sr-Cyrl-BA" sz="2400" dirty="0"/>
          </a:p>
          <a:p>
            <a:r>
              <a:rPr lang="en-US" sz="2400" dirty="0" err="1"/>
              <a:t>Он</a:t>
            </a:r>
            <a:r>
              <a:rPr lang="en-US" sz="2400" dirty="0"/>
              <a:t> </a:t>
            </a:r>
            <a:r>
              <a:rPr lang="en-US" sz="2400" dirty="0" err="1"/>
              <a:t>служи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усклађивање</a:t>
            </a:r>
            <a:r>
              <a:rPr lang="en-US" sz="2400" dirty="0"/>
              <a:t> </a:t>
            </a:r>
            <a:r>
              <a:rPr lang="en-US" sz="2400" dirty="0" err="1"/>
              <a:t>плата</a:t>
            </a:r>
            <a:r>
              <a:rPr lang="en-US" sz="2400" dirty="0"/>
              <a:t> и </a:t>
            </a:r>
            <a:r>
              <a:rPr lang="en-US" sz="2400" dirty="0" err="1"/>
              <a:t>зарада</a:t>
            </a:r>
            <a:r>
              <a:rPr lang="en-US" sz="2400" dirty="0"/>
              <a:t> у </a:t>
            </a:r>
            <a:r>
              <a:rPr lang="en-US" sz="2400" dirty="0" err="1"/>
              <a:t>складу</a:t>
            </a:r>
            <a:r>
              <a:rPr lang="en-US" sz="2400" dirty="0"/>
              <a:t> </a:t>
            </a:r>
            <a:r>
              <a:rPr lang="en-US" sz="2400" dirty="0" err="1"/>
              <a:t>са</a:t>
            </a:r>
            <a:r>
              <a:rPr lang="en-US" sz="2400" dirty="0"/>
              <a:t> </a:t>
            </a:r>
            <a:r>
              <a:rPr lang="en-US" sz="2400" dirty="0" err="1"/>
              <a:t>колективним</a:t>
            </a:r>
            <a:r>
              <a:rPr lang="en-US" sz="2400" dirty="0"/>
              <a:t> </a:t>
            </a:r>
            <a:r>
              <a:rPr lang="en-US" sz="2400" dirty="0" err="1"/>
              <a:t>уговорима</a:t>
            </a:r>
            <a:r>
              <a:rPr lang="en-US" sz="2400" dirty="0"/>
              <a:t>, </a:t>
            </a:r>
            <a:r>
              <a:rPr lang="en-US" sz="2400" dirty="0" err="1"/>
              <a:t>те</a:t>
            </a:r>
            <a:r>
              <a:rPr lang="en-US" sz="2400" dirty="0"/>
              <a:t> </a:t>
            </a:r>
            <a:r>
              <a:rPr lang="en-US" sz="2400" dirty="0" err="1"/>
              <a:t>пензија</a:t>
            </a:r>
            <a:r>
              <a:rPr lang="en-US" sz="2400" dirty="0"/>
              <a:t> и </a:t>
            </a:r>
            <a:r>
              <a:rPr lang="en-US" sz="2400" dirty="0" err="1"/>
              <a:t>социјалних</a:t>
            </a:r>
            <a:r>
              <a:rPr lang="en-US" sz="2400" dirty="0"/>
              <a:t> </a:t>
            </a:r>
            <a:r>
              <a:rPr lang="sr-Cyrl-BA" sz="2400" dirty="0"/>
              <a:t>д</a:t>
            </a:r>
            <a:r>
              <a:rPr lang="en-US" sz="2400" dirty="0" err="1"/>
              <a:t>авања</a:t>
            </a:r>
            <a:r>
              <a:rPr lang="en-US" sz="2400" dirty="0"/>
              <a:t>. </a:t>
            </a:r>
          </a:p>
          <a:p>
            <a:endParaRPr lang="sr-Cyrl-BA" sz="2400" dirty="0"/>
          </a:p>
          <a:p>
            <a:pPr lvl="2" eaLnBrk="1" hangingPunct="1">
              <a:lnSpc>
                <a:spcPct val="80000"/>
              </a:lnSpc>
              <a:buNone/>
            </a:pPr>
            <a:endParaRPr lang="sr-Cyrl-CS" sz="2400" dirty="0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9A64B5-13F9-4E8D-B527-F3E3AF2A4919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59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54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254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63870" y="1271953"/>
            <a:ext cx="2611315" cy="4613031"/>
          </a:xfrm>
        </p:spPr>
        <p:txBody>
          <a:bodyPr/>
          <a:lstStyle/>
          <a:p>
            <a:r>
              <a:rPr lang="sr-Cyrl-BA" dirty="0"/>
              <a:t>Прије пандемије инфлација у БиХ прати инфлацију у Е(М)У и глобална кретања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 cstate="print"/>
          <a:srcRect l="22207" t="21225" r="40841" b="29771"/>
          <a:stretch>
            <a:fillRect/>
          </a:stretch>
        </p:blipFill>
        <p:spPr bwMode="auto">
          <a:xfrm>
            <a:off x="4838701" y="1160584"/>
            <a:ext cx="6553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7218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381000"/>
            <a:ext cx="10182225" cy="6324600"/>
          </a:xfrm>
        </p:spPr>
        <p:txBody>
          <a:bodyPr>
            <a:normAutofit/>
          </a:bodyPr>
          <a:lstStyle/>
          <a:p>
            <a:pPr algn="just"/>
            <a:r>
              <a:rPr lang="sr-Cyrl-CS" sz="2500" dirty="0"/>
              <a:t>Н</a:t>
            </a:r>
            <a:r>
              <a:rPr lang="en-US" sz="2500" dirty="0" err="1"/>
              <a:t>агли</a:t>
            </a:r>
            <a:r>
              <a:rPr lang="en-US" sz="2500" dirty="0"/>
              <a:t> </a:t>
            </a:r>
            <a:r>
              <a:rPr lang="en-US" sz="2500" dirty="0" err="1"/>
              <a:t>пад</a:t>
            </a:r>
            <a:r>
              <a:rPr lang="en-US" sz="2500" dirty="0"/>
              <a:t> </a:t>
            </a:r>
            <a:r>
              <a:rPr lang="en-US" sz="2500" dirty="0" err="1"/>
              <a:t>производње</a:t>
            </a:r>
            <a:r>
              <a:rPr lang="en-US" sz="2500" dirty="0"/>
              <a:t> и </a:t>
            </a:r>
            <a:r>
              <a:rPr lang="en-US" sz="2500" dirty="0" err="1"/>
              <a:t>међународне</a:t>
            </a:r>
            <a:r>
              <a:rPr lang="en-US" sz="2500" dirty="0"/>
              <a:t> </a:t>
            </a:r>
            <a:r>
              <a:rPr lang="en-US" sz="2500" dirty="0" err="1"/>
              <a:t>трговине</a:t>
            </a:r>
            <a:r>
              <a:rPr lang="en-US" sz="2500" dirty="0"/>
              <a:t> </a:t>
            </a:r>
            <a:r>
              <a:rPr lang="sr-Cyrl-CS" sz="2500" dirty="0"/>
              <a:t>услијед </a:t>
            </a:r>
            <a:r>
              <a:rPr lang="en-US" sz="2500" dirty="0" err="1"/>
              <a:t>коронавирус</a:t>
            </a:r>
            <a:r>
              <a:rPr lang="sr-Cyrl-CS" sz="2500" dirty="0"/>
              <a:t>а,</a:t>
            </a:r>
            <a:r>
              <a:rPr lang="en-US" sz="2500" dirty="0"/>
              <a:t> </a:t>
            </a:r>
            <a:r>
              <a:rPr lang="en-US" sz="2500" dirty="0" err="1"/>
              <a:t>драстично</a:t>
            </a:r>
            <a:r>
              <a:rPr lang="sr-Cyrl-CS" sz="2500" dirty="0"/>
              <a:t> је</a:t>
            </a:r>
            <a:r>
              <a:rPr lang="en-US" sz="2500" dirty="0"/>
              <a:t> </a:t>
            </a:r>
            <a:r>
              <a:rPr lang="en-US" sz="2500" dirty="0" err="1"/>
              <a:t>утица</a:t>
            </a:r>
            <a:r>
              <a:rPr lang="sr-Cyrl-CS" sz="2500" dirty="0"/>
              <a:t>л</a:t>
            </a:r>
            <a:r>
              <a:rPr lang="en-US" sz="2500" dirty="0"/>
              <a:t>о </a:t>
            </a:r>
            <a:r>
              <a:rPr lang="en-US" sz="2500" dirty="0" err="1"/>
              <a:t>на</a:t>
            </a:r>
            <a:r>
              <a:rPr lang="en-US" sz="2500" dirty="0"/>
              <a:t> </a:t>
            </a:r>
            <a:r>
              <a:rPr lang="en-US" sz="2500" dirty="0" err="1"/>
              <a:t>глобалне</a:t>
            </a:r>
            <a:r>
              <a:rPr lang="en-US" sz="2500" dirty="0"/>
              <a:t> </a:t>
            </a:r>
            <a:r>
              <a:rPr lang="en-US" sz="2500" dirty="0" err="1"/>
              <a:t>економске</a:t>
            </a:r>
            <a:r>
              <a:rPr lang="en-US" sz="2500" dirty="0"/>
              <a:t> </a:t>
            </a:r>
            <a:r>
              <a:rPr lang="sr-Cyrl-CS" sz="2500" dirty="0"/>
              <a:t>перформансе</a:t>
            </a:r>
            <a:r>
              <a:rPr lang="en-US" sz="2500" dirty="0"/>
              <a:t>. </a:t>
            </a:r>
            <a:endParaRPr lang="sr-Latn-BA" sz="2500" dirty="0"/>
          </a:p>
          <a:p>
            <a:endParaRPr lang="sr-Cyrl-RS" sz="2500" dirty="0"/>
          </a:p>
          <a:p>
            <a:r>
              <a:rPr lang="sr-Cyrl-BA" sz="2500" dirty="0"/>
              <a:t>Ц</a:t>
            </a:r>
            <a:r>
              <a:rPr lang="en-US" sz="2500" dirty="0" err="1"/>
              <a:t>ентралн</a:t>
            </a:r>
            <a:r>
              <a:rPr lang="sr-Cyrl-BA" sz="2500" dirty="0"/>
              <a:t>е </a:t>
            </a:r>
            <a:r>
              <a:rPr lang="en-US" sz="2500" dirty="0"/>
              <a:t> </a:t>
            </a:r>
            <a:r>
              <a:rPr lang="en-US" sz="2500" dirty="0" err="1"/>
              <a:t>банк</a:t>
            </a:r>
            <a:r>
              <a:rPr lang="sr-Cyrl-BA" sz="2500" dirty="0"/>
              <a:t>е</a:t>
            </a:r>
            <a:r>
              <a:rPr lang="en-US" sz="2500" dirty="0"/>
              <a:t> </a:t>
            </a:r>
            <a:r>
              <a:rPr lang="en-US" sz="2500" dirty="0" err="1"/>
              <a:t>традиционално</a:t>
            </a:r>
            <a:r>
              <a:rPr lang="en-US" sz="2500" dirty="0"/>
              <a:t> </a:t>
            </a:r>
            <a:r>
              <a:rPr lang="en-US" sz="2500" dirty="0" err="1"/>
              <a:t>фокусиран</a:t>
            </a:r>
            <a:r>
              <a:rPr lang="sr-Cyrl-BA" sz="2500" dirty="0"/>
              <a:t>е</a:t>
            </a:r>
            <a:r>
              <a:rPr lang="en-US" sz="2500" dirty="0"/>
              <a:t> </a:t>
            </a:r>
            <a:r>
              <a:rPr lang="en-US" sz="2500" dirty="0" err="1"/>
              <a:t>на</a:t>
            </a:r>
            <a:r>
              <a:rPr lang="en-US" sz="2500" dirty="0"/>
              <a:t> </a:t>
            </a:r>
            <a:r>
              <a:rPr lang="en-US" sz="2500" dirty="0" err="1"/>
              <a:t>циљеве</a:t>
            </a:r>
            <a:r>
              <a:rPr lang="en-US" sz="2500" dirty="0"/>
              <a:t> </a:t>
            </a:r>
            <a:r>
              <a:rPr lang="en-US" sz="2500" dirty="0" err="1"/>
              <a:t>очувања</a:t>
            </a:r>
            <a:r>
              <a:rPr lang="en-US" sz="2500" dirty="0"/>
              <a:t> </a:t>
            </a:r>
            <a:r>
              <a:rPr lang="en-US" sz="2500" dirty="0" err="1"/>
              <a:t>финансијске</a:t>
            </a:r>
            <a:r>
              <a:rPr lang="en-US" sz="2500" dirty="0"/>
              <a:t> и </a:t>
            </a:r>
            <a:r>
              <a:rPr lang="sr-Cyrl-RS" sz="2500" dirty="0"/>
              <a:t>цјеновн</a:t>
            </a:r>
            <a:r>
              <a:rPr lang="en-US" sz="2500" dirty="0"/>
              <a:t>е </a:t>
            </a:r>
            <a:r>
              <a:rPr lang="en-US" sz="2500" dirty="0" err="1"/>
              <a:t>стабилности</a:t>
            </a:r>
            <a:r>
              <a:rPr lang="sr-Cyrl-RS" sz="2500" dirty="0"/>
              <a:t>, </a:t>
            </a:r>
            <a:r>
              <a:rPr lang="en-US" sz="2500" dirty="0" err="1"/>
              <a:t>одлучиле</a:t>
            </a:r>
            <a:r>
              <a:rPr lang="en-US" sz="2500" dirty="0"/>
              <a:t> </a:t>
            </a:r>
            <a:r>
              <a:rPr lang="en-US" sz="2500" dirty="0" err="1"/>
              <a:t>за</a:t>
            </a:r>
            <a:r>
              <a:rPr lang="en-US" sz="2500" dirty="0"/>
              <a:t> </a:t>
            </a:r>
            <a:r>
              <a:rPr lang="en-US" sz="2500" b="1" dirty="0" err="1"/>
              <a:t>неконвенционалне</a:t>
            </a:r>
            <a:r>
              <a:rPr lang="en-US" sz="2500" b="1" dirty="0"/>
              <a:t> м</a:t>
            </a:r>
            <a:r>
              <a:rPr lang="sr-Cyrl-CS" sz="2500" b="1" dirty="0"/>
              <a:t>ј</a:t>
            </a:r>
            <a:r>
              <a:rPr lang="en-US" sz="2500" b="1" dirty="0" err="1"/>
              <a:t>ере</a:t>
            </a:r>
            <a:r>
              <a:rPr lang="en-US" sz="2500" b="1" dirty="0"/>
              <a:t> </a:t>
            </a:r>
            <a:r>
              <a:rPr lang="en-US" sz="2500" b="1" dirty="0" err="1"/>
              <a:t>монетарне</a:t>
            </a:r>
            <a:r>
              <a:rPr lang="en-US" sz="2500" b="1" dirty="0"/>
              <a:t> </a:t>
            </a:r>
            <a:r>
              <a:rPr lang="en-US" sz="2500" b="1" dirty="0" err="1"/>
              <a:t>политике</a:t>
            </a:r>
            <a:r>
              <a:rPr lang="sr-Cyrl-RS" sz="2500" dirty="0"/>
              <a:t> а прије свега за даље </a:t>
            </a:r>
            <a:r>
              <a:rPr lang="en-US" sz="2500" dirty="0" err="1"/>
              <a:t>квантитативно</a:t>
            </a:r>
            <a:r>
              <a:rPr lang="en-US" sz="2500" dirty="0"/>
              <a:t> </a:t>
            </a:r>
            <a:r>
              <a:rPr lang="sr-Cyrl-RS" sz="2500" dirty="0"/>
              <a:t>попуштање. </a:t>
            </a:r>
            <a:endParaRPr lang="sr-Latn-BA" sz="2500" dirty="0"/>
          </a:p>
          <a:p>
            <a:endParaRPr lang="sr-Latn-BA" sz="2500" dirty="0"/>
          </a:p>
          <a:p>
            <a:r>
              <a:rPr lang="sr-Cyrl-BA" sz="2500" dirty="0"/>
              <a:t>До </a:t>
            </a:r>
            <a:r>
              <a:rPr lang="en-US" sz="2500" dirty="0" err="1"/>
              <a:t>пораст</a:t>
            </a:r>
            <a:r>
              <a:rPr lang="sr-Cyrl-RS" sz="2500" dirty="0"/>
              <a:t>а</a:t>
            </a:r>
            <a:r>
              <a:rPr lang="en-US" sz="2500" dirty="0"/>
              <a:t> </a:t>
            </a:r>
            <a:r>
              <a:rPr lang="en-US" sz="2500" dirty="0" err="1"/>
              <a:t>притисака</a:t>
            </a:r>
            <a:r>
              <a:rPr lang="en-US" sz="2500" dirty="0"/>
              <a:t> </a:t>
            </a:r>
            <a:r>
              <a:rPr lang="en-US" sz="2500" dirty="0" err="1"/>
              <a:t>на</a:t>
            </a:r>
            <a:r>
              <a:rPr lang="en-US" sz="2500" dirty="0"/>
              <a:t> ц</a:t>
            </a:r>
            <a:r>
              <a:rPr lang="sr-Cyrl-BA" sz="2500" dirty="0"/>
              <a:t>иј</a:t>
            </a:r>
            <a:r>
              <a:rPr lang="en-US" sz="2500" dirty="0" err="1"/>
              <a:t>ене</a:t>
            </a:r>
            <a:r>
              <a:rPr lang="en-US" sz="2500" dirty="0"/>
              <a:t> </a:t>
            </a:r>
            <a:r>
              <a:rPr lang="sr-Cyrl-RS" sz="2500" dirty="0"/>
              <a:t>дошло је услијед </a:t>
            </a:r>
            <a:r>
              <a:rPr lang="sr-Cyrl-BA" sz="2500" dirty="0"/>
              <a:t>снажнијег замаха економског </a:t>
            </a:r>
            <a:r>
              <a:rPr lang="en-US" sz="2500" dirty="0" err="1"/>
              <a:t>опоравк</a:t>
            </a:r>
            <a:r>
              <a:rPr lang="sr-Cyrl-BA" sz="2500" dirty="0"/>
              <a:t>а.</a:t>
            </a:r>
          </a:p>
          <a:p>
            <a:endParaRPr lang="sr-Cyrl-BA" sz="2500" dirty="0"/>
          </a:p>
        </p:txBody>
      </p:sp>
    </p:spTree>
    <p:extLst>
      <p:ext uri="{BB962C8B-B14F-4D97-AF65-F5344CB8AC3E}">
        <p14:creationId xmlns:p14="http://schemas.microsoft.com/office/powerpoint/2010/main" val="25319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4" y="1371600"/>
            <a:ext cx="9401175" cy="4876800"/>
          </a:xfrm>
        </p:spPr>
        <p:txBody>
          <a:bodyPr>
            <a:normAutofit/>
          </a:bodyPr>
          <a:lstStyle/>
          <a:p>
            <a:pPr algn="just"/>
            <a:r>
              <a:rPr lang="sr-Cyrl-BA" sz="2400" dirty="0"/>
              <a:t>Фискални и монетарни стимуланси резултирали су опоравком глобалне економије стварајући нови страх да ће масовно штампање новца покренути високе инфлације.</a:t>
            </a:r>
            <a:endParaRPr lang="en-US" sz="2400" dirty="0"/>
          </a:p>
          <a:p>
            <a:pPr algn="just"/>
            <a:endParaRPr lang="sr-Latn-BA" sz="2400" dirty="0"/>
          </a:p>
          <a:p>
            <a:pPr algn="just"/>
            <a:r>
              <a:rPr lang="sr-Cyrl-BA" sz="2400" dirty="0"/>
              <a:t>Могући узрок: квантитативно попуштање</a:t>
            </a:r>
            <a:r>
              <a:rPr lang="sr-Latn-BA" sz="2400" dirty="0"/>
              <a:t> </a:t>
            </a:r>
            <a:endParaRPr lang="sr-Cyrl-BA" sz="2400" dirty="0"/>
          </a:p>
          <a:p>
            <a:pPr algn="just"/>
            <a:endParaRPr lang="sr-Latn-BA" sz="2400" dirty="0"/>
          </a:p>
          <a:p>
            <a:pPr algn="just"/>
            <a:r>
              <a:rPr lang="en-US" sz="2400" dirty="0"/>
              <a:t>У </a:t>
            </a:r>
            <a:r>
              <a:rPr lang="en-US" sz="2400" dirty="0" err="1"/>
              <a:t>условима</a:t>
            </a:r>
            <a:r>
              <a:rPr lang="en-US" sz="2400" dirty="0"/>
              <a:t> </a:t>
            </a:r>
            <a:r>
              <a:rPr lang="en-US" sz="2400" dirty="0" err="1"/>
              <a:t>веће</a:t>
            </a:r>
            <a:r>
              <a:rPr lang="en-US" sz="2400" dirty="0"/>
              <a:t> </a:t>
            </a:r>
            <a:r>
              <a:rPr lang="en-US" sz="2400" dirty="0" err="1"/>
              <a:t>понуде</a:t>
            </a:r>
            <a:r>
              <a:rPr lang="en-US" sz="2400" dirty="0"/>
              <a:t> </a:t>
            </a:r>
            <a:r>
              <a:rPr lang="en-US" sz="2400" dirty="0" err="1"/>
              <a:t>новца</a:t>
            </a:r>
            <a:r>
              <a:rPr lang="en-US" sz="2400" dirty="0"/>
              <a:t>, </a:t>
            </a:r>
            <a:r>
              <a:rPr lang="en-US" sz="2400" dirty="0" err="1" smtClean="0"/>
              <a:t>нови</a:t>
            </a:r>
            <a:r>
              <a:rPr lang="en-US" sz="2400" dirty="0" smtClean="0"/>
              <a:t> </a:t>
            </a:r>
            <a:r>
              <a:rPr lang="en-US" sz="2400" dirty="0" err="1"/>
              <a:t>кредити</a:t>
            </a:r>
            <a:r>
              <a:rPr lang="en-US" sz="2400" dirty="0"/>
              <a:t> </a:t>
            </a:r>
            <a:r>
              <a:rPr lang="en-US" sz="2400" dirty="0" err="1"/>
              <a:t>постају</a:t>
            </a:r>
            <a:r>
              <a:rPr lang="en-US" sz="2400" dirty="0"/>
              <a:t> „</a:t>
            </a:r>
            <a:r>
              <a:rPr lang="en-US" sz="2400" dirty="0" err="1"/>
              <a:t>јефтинији</a:t>
            </a:r>
            <a:r>
              <a:rPr lang="en-US" sz="2400" dirty="0"/>
              <a:t>“</a:t>
            </a:r>
            <a:r>
              <a:rPr lang="sr-Latn-BA" sz="2400" dirty="0"/>
              <a:t>- </a:t>
            </a:r>
            <a:r>
              <a:rPr lang="en-US" sz="2400" dirty="0" err="1"/>
              <a:t>као</a:t>
            </a:r>
            <a:r>
              <a:rPr lang="en-US" sz="2400" dirty="0"/>
              <a:t> </a:t>
            </a:r>
            <a:r>
              <a:rPr lang="en-US" sz="2400" dirty="0" err="1"/>
              <a:t>резултат</a:t>
            </a:r>
            <a:r>
              <a:rPr lang="en-US" sz="2400" dirty="0"/>
              <a:t> </a:t>
            </a:r>
            <a:r>
              <a:rPr lang="en-US" sz="2400" dirty="0" err="1"/>
              <a:t>тога</a:t>
            </a:r>
            <a:r>
              <a:rPr lang="en-US" sz="2400" dirty="0"/>
              <a:t> </a:t>
            </a:r>
            <a:r>
              <a:rPr lang="en-US" sz="2400" dirty="0" err="1"/>
              <a:t>расту</a:t>
            </a:r>
            <a:r>
              <a:rPr lang="en-US" sz="2400" dirty="0"/>
              <a:t> </a:t>
            </a:r>
            <a:r>
              <a:rPr lang="en-US" sz="2400" dirty="0" err="1"/>
              <a:t>улагања</a:t>
            </a:r>
            <a:r>
              <a:rPr lang="sr-Cyrl-RS" sz="2400" dirty="0"/>
              <a:t>, </a:t>
            </a:r>
            <a:r>
              <a:rPr lang="en-US" sz="2400" dirty="0" err="1"/>
              <a:t>потрошња</a:t>
            </a:r>
            <a:r>
              <a:rPr lang="en-US" sz="2400" dirty="0"/>
              <a:t>, </a:t>
            </a:r>
            <a:r>
              <a:rPr lang="en-US" sz="2400" dirty="0" err="1"/>
              <a:t>кредитирање</a:t>
            </a:r>
            <a:r>
              <a:rPr lang="en-US" sz="2400" dirty="0"/>
              <a:t> и </a:t>
            </a:r>
            <a:r>
              <a:rPr lang="en-US" sz="2400" dirty="0" err="1"/>
              <a:t>запошљавање</a:t>
            </a:r>
            <a:r>
              <a:rPr lang="en-US" sz="2400" dirty="0"/>
              <a:t>. </a:t>
            </a:r>
            <a:r>
              <a:rPr lang="en-US" sz="2400" dirty="0" err="1"/>
              <a:t>Ширење</a:t>
            </a:r>
            <a:r>
              <a:rPr lang="en-US" sz="2400" dirty="0"/>
              <a:t> </a:t>
            </a:r>
            <a:r>
              <a:rPr lang="en-US" sz="2400" dirty="0" err="1"/>
              <a:t>економије</a:t>
            </a:r>
            <a:r>
              <a:rPr lang="en-US" sz="2400" dirty="0"/>
              <a:t> и </a:t>
            </a:r>
            <a:r>
              <a:rPr lang="en-US" sz="2400" dirty="0" err="1"/>
              <a:t>потрошње</a:t>
            </a:r>
            <a:r>
              <a:rPr lang="en-US" sz="2400" dirty="0"/>
              <a:t> </a:t>
            </a:r>
            <a:r>
              <a:rPr lang="en-US" sz="2400" dirty="0" err="1"/>
              <a:t>такође</a:t>
            </a:r>
            <a:r>
              <a:rPr lang="en-US" sz="2400" dirty="0"/>
              <a:t> </a:t>
            </a:r>
            <a:r>
              <a:rPr lang="en-US" sz="2400" dirty="0" err="1"/>
              <a:t>подстиче</a:t>
            </a:r>
            <a:r>
              <a:rPr lang="en-US" sz="2400" dirty="0"/>
              <a:t> </a:t>
            </a:r>
            <a:r>
              <a:rPr lang="en-US" sz="2400" dirty="0" err="1"/>
              <a:t>раст</a:t>
            </a:r>
            <a:r>
              <a:rPr lang="en-US" sz="2400" dirty="0"/>
              <a:t> </a:t>
            </a:r>
            <a:r>
              <a:rPr lang="en-US" sz="2400" dirty="0" err="1"/>
              <a:t>општег</a:t>
            </a:r>
            <a:r>
              <a:rPr lang="en-US" sz="2400" dirty="0"/>
              <a:t> </a:t>
            </a:r>
            <a:r>
              <a:rPr lang="en-US" sz="2400" dirty="0" err="1"/>
              <a:t>нивоа</a:t>
            </a:r>
            <a:r>
              <a:rPr lang="en-US" sz="2400" dirty="0"/>
              <a:t> </a:t>
            </a:r>
            <a:r>
              <a:rPr lang="en-US" sz="2400" dirty="0" err="1"/>
              <a:t>цијена</a:t>
            </a:r>
            <a:r>
              <a:rPr lang="en-US" sz="2400" dirty="0"/>
              <a:t>. </a:t>
            </a:r>
          </a:p>
          <a:p>
            <a:endParaRPr lang="sr-Cyrl-BA" sz="2000" dirty="0"/>
          </a:p>
          <a:p>
            <a:pPr marL="82296" indent="0">
              <a:buNone/>
            </a:pPr>
            <a:endParaRPr lang="sr-Cyrl-BA" sz="2000" dirty="0"/>
          </a:p>
          <a:p>
            <a:pPr marL="82296" indent="0">
              <a:buNone/>
            </a:pPr>
            <a:endParaRPr lang="sr-Cyrl-BA" sz="1500" dirty="0"/>
          </a:p>
          <a:p>
            <a:pPr marL="8229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 cstate="print"/>
          <a:srcRect l="14467" t="33147" r="49977" b="16128"/>
          <a:stretch/>
        </p:blipFill>
        <p:spPr bwMode="auto">
          <a:xfrm>
            <a:off x="171450" y="1771651"/>
            <a:ext cx="5178694" cy="39370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 cstate="print"/>
          <a:srcRect l="22307" t="32021" r="49944" b="32306"/>
          <a:stretch/>
        </p:blipFill>
        <p:spPr bwMode="auto">
          <a:xfrm>
            <a:off x="5781676" y="1771651"/>
            <a:ext cx="4791074" cy="3857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800101" y="571501"/>
            <a:ext cx="7619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dirty="0" err="1"/>
              <a:t>Глобални</a:t>
            </a:r>
            <a:r>
              <a:rPr lang="en-US" sz="2200" dirty="0"/>
              <a:t> </a:t>
            </a:r>
            <a:r>
              <a:rPr lang="en-US" sz="2200" dirty="0" err="1"/>
              <a:t>трендови</a:t>
            </a:r>
            <a:r>
              <a:rPr lang="en-US" sz="2200" dirty="0"/>
              <a:t> </a:t>
            </a:r>
            <a:r>
              <a:rPr lang="en-US" sz="2200" dirty="0" err="1"/>
              <a:t>инфлације</a:t>
            </a:r>
            <a:r>
              <a:rPr lang="en-US" sz="2200" dirty="0"/>
              <a:t> </a:t>
            </a:r>
            <a:r>
              <a:rPr lang="en-US" sz="2200" dirty="0" err="1"/>
              <a:t>пр</a:t>
            </a:r>
            <a:r>
              <a:rPr lang="sr-Cyrl-BA" sz="2200" dirty="0"/>
              <a:t>иј</a:t>
            </a:r>
            <a:r>
              <a:rPr lang="en-US" sz="2200" dirty="0"/>
              <a:t>е </a:t>
            </a:r>
            <a:r>
              <a:rPr lang="en-US" sz="2200" dirty="0" err="1"/>
              <a:t>рата</a:t>
            </a:r>
            <a:r>
              <a:rPr lang="en-US" sz="2200" dirty="0"/>
              <a:t> у </a:t>
            </a:r>
            <a:r>
              <a:rPr lang="en-US" sz="2200" dirty="0" err="1"/>
              <a:t>Украјини</a:t>
            </a:r>
            <a:r>
              <a:rPr lang="en-US" sz="2200" dirty="0"/>
              <a:t> </a:t>
            </a:r>
            <a:endParaRPr lang="sr-Cyrl-BA" sz="2200" dirty="0"/>
          </a:p>
          <a:p>
            <a:pPr algn="ctr"/>
            <a:r>
              <a:rPr lang="en-US" sz="2200" dirty="0"/>
              <a:t>(</a:t>
            </a:r>
            <a:r>
              <a:rPr lang="en-US" sz="2200" dirty="0" err="1"/>
              <a:t>земље</a:t>
            </a:r>
            <a:r>
              <a:rPr lang="en-US" sz="2200" dirty="0"/>
              <a:t> ОЕЦД и </a:t>
            </a:r>
            <a:r>
              <a:rPr lang="en-US" sz="2200" dirty="0" err="1"/>
              <a:t>прогноза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развијене</a:t>
            </a:r>
            <a:r>
              <a:rPr lang="en-US" sz="2200" dirty="0"/>
              <a:t> </a:t>
            </a:r>
            <a:r>
              <a:rPr lang="en-US" sz="2200" dirty="0" err="1"/>
              <a:t>земље</a:t>
            </a:r>
            <a:r>
              <a:rPr lang="en-US" sz="2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5390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/>
          <a:srcRect l="7973" t="31190" r="28223" b="24048"/>
          <a:stretch>
            <a:fillRect/>
          </a:stretch>
        </p:blipFill>
        <p:spPr bwMode="auto">
          <a:xfrm>
            <a:off x="914401" y="1828801"/>
            <a:ext cx="9175750" cy="395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952876" y="5879069"/>
            <a:ext cx="307141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sr-Cyrl-CS" b="1" baseline="30000" dirty="0">
                <a:solidFill>
                  <a:srgbClr val="8DB3E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________</a:t>
            </a:r>
            <a:r>
              <a:rPr lang="sr-Cyrl-C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ЕУ           --------- САД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15006" y="876300"/>
            <a:ext cx="371916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dirty="0">
                <a:latin typeface="Times New Roman" panose="02020603050405020304" pitchFamily="18" charset="0"/>
                <a:ea typeface="Calibri" panose="020F0502020204030204" pitchFamily="34" charset="0"/>
              </a:rPr>
              <a:t>Стопе инфлације у ЕУ и САД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9677399" cy="6096000"/>
          </a:xfrm>
        </p:spPr>
        <p:txBody>
          <a:bodyPr>
            <a:normAutofit/>
          </a:bodyPr>
          <a:lstStyle/>
          <a:p>
            <a:pPr algn="just"/>
            <a:r>
              <a:rPr lang="ru-RU" sz="2200" dirty="0"/>
              <a:t>На раст ц</a:t>
            </a:r>
            <a:r>
              <a:rPr lang="sr-Cyrl-CS" sz="2200" dirty="0"/>
              <a:t>иј</a:t>
            </a:r>
            <a:r>
              <a:rPr lang="ru-RU" sz="2200" dirty="0"/>
              <a:t>ена </a:t>
            </a:r>
            <a:r>
              <a:rPr lang="ru-RU" sz="2200" dirty="0" smtClean="0"/>
              <a:t>утицало </a:t>
            </a:r>
            <a:r>
              <a:rPr lang="ru-RU" sz="2200" dirty="0"/>
              <a:t>је повећање цијена транспорта, очекивани раст цијена енергената на међународним тржиштима. </a:t>
            </a:r>
            <a:endParaRPr lang="sr-Latn-BA" sz="2200" dirty="0"/>
          </a:p>
          <a:p>
            <a:endParaRPr lang="sr-Latn-BA" sz="2200" dirty="0"/>
          </a:p>
          <a:p>
            <a:pPr algn="just"/>
            <a:r>
              <a:rPr lang="ru-RU" sz="2200" dirty="0"/>
              <a:t>Јача утицај домаће агрегатне тражње на потрошачке цијене</a:t>
            </a:r>
            <a:endParaRPr lang="en-US" sz="2200" dirty="0"/>
          </a:p>
          <a:p>
            <a:endParaRPr lang="ru-RU" sz="2200" dirty="0"/>
          </a:p>
          <a:p>
            <a:r>
              <a:rPr lang="ru-RU" sz="2200" dirty="0"/>
              <a:t>Фактори који изазивају инфлаторни шок су</a:t>
            </a:r>
            <a:r>
              <a:rPr lang="sr-Latn-BA" sz="2200" dirty="0"/>
              <a:t>:</a:t>
            </a:r>
          </a:p>
          <a:p>
            <a:pPr lvl="1"/>
            <a:r>
              <a:rPr lang="ru-RU" sz="2200" dirty="0"/>
              <a:t>наставак раста глобалних транспортних цијена робе, </a:t>
            </a:r>
            <a:endParaRPr lang="sr-Latn-BA" sz="2200" dirty="0"/>
          </a:p>
          <a:p>
            <a:pPr lvl="1"/>
            <a:r>
              <a:rPr lang="ru-RU" sz="2200" dirty="0"/>
              <a:t>снажан могући раст цијена метала и</a:t>
            </a:r>
            <a:endParaRPr lang="sr-Latn-BA" sz="2200" dirty="0"/>
          </a:p>
          <a:p>
            <a:pPr lvl="1"/>
            <a:r>
              <a:rPr lang="ru-RU" sz="2200" dirty="0"/>
              <a:t>снажне промјене курсева валута важних за међународну робну размјену (Централна банка БиХ).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3448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100" y="2581033"/>
            <a:ext cx="10131425" cy="674075"/>
          </a:xfrm>
        </p:spPr>
        <p:txBody>
          <a:bodyPr>
            <a:normAutofit fontScale="90000"/>
          </a:bodyPr>
          <a:lstStyle/>
          <a:p>
            <a:r>
              <a:rPr lang="ru-RU" sz="2500" b="1" dirty="0"/>
              <a:t>Табела 1. Индекс потрошачких цијена у БиХ по COICOP одјељцима и групама. Година 2024</a:t>
            </a:r>
            <a:r>
              <a:rPr lang="ru-RU" sz="2500" b="1" dirty="0" smtClean="0"/>
              <a:t>. 		</a:t>
            </a:r>
            <a:br>
              <a:rPr lang="ru-RU" sz="2500" b="1" dirty="0" smtClean="0"/>
            </a:br>
            <a:r>
              <a:rPr lang="sr-Cyrl-BA" sz="2500" b="1" dirty="0" smtClean="0"/>
              <a:t>(</a:t>
            </a:r>
            <a:r>
              <a:rPr lang="sr-Cyrl-BA" sz="2500" b="1" dirty="0"/>
              <a:t>база индекса: 2015=100)</a:t>
            </a:r>
            <a:br>
              <a:rPr lang="sr-Cyrl-BA" sz="2500" b="1" dirty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3680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937" t="10459" r="22619" b="10698"/>
          <a:stretch/>
        </p:blipFill>
        <p:spPr>
          <a:xfrm>
            <a:off x="885372" y="70339"/>
            <a:ext cx="8211003" cy="6646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57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0555" t="7778" r="19376" b="5926"/>
          <a:stretch/>
        </p:blipFill>
        <p:spPr>
          <a:xfrm>
            <a:off x="266700" y="165100"/>
            <a:ext cx="8867775" cy="652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35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0729" t="14629" r="19376" b="10741"/>
          <a:stretch/>
        </p:blipFill>
        <p:spPr>
          <a:xfrm>
            <a:off x="933449" y="209550"/>
            <a:ext cx="8334376" cy="648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39715" y="533400"/>
            <a:ext cx="9275885" cy="5922336"/>
          </a:xfrm>
        </p:spPr>
        <p:txBody>
          <a:bodyPr>
            <a:normAutofit/>
          </a:bodyPr>
          <a:lstStyle/>
          <a:p>
            <a:r>
              <a:rPr lang="sr-Cyrl-BA" sz="2400" dirty="0"/>
              <a:t>О</a:t>
            </a:r>
            <a:r>
              <a:rPr lang="en-US" sz="2400" dirty="0" err="1"/>
              <a:t>могућује</a:t>
            </a:r>
            <a:r>
              <a:rPr lang="sr-Latn-BA" sz="2400" dirty="0"/>
              <a:t>:</a:t>
            </a:r>
          </a:p>
          <a:p>
            <a:pPr lvl="1"/>
            <a:r>
              <a:rPr lang="en-US" sz="2400" dirty="0" err="1"/>
              <a:t>упоређивање</a:t>
            </a:r>
            <a:r>
              <a:rPr lang="en-US" sz="2400" dirty="0"/>
              <a:t> </a:t>
            </a:r>
            <a:r>
              <a:rPr lang="en-US" sz="2400" dirty="0" err="1"/>
              <a:t>стопе</a:t>
            </a:r>
            <a:r>
              <a:rPr lang="en-US" sz="2400" dirty="0"/>
              <a:t> </a:t>
            </a:r>
            <a:r>
              <a:rPr lang="en-US" sz="2400" dirty="0" err="1"/>
              <a:t>инфлације</a:t>
            </a:r>
            <a:r>
              <a:rPr lang="en-US" sz="2400" dirty="0"/>
              <a:t> с </a:t>
            </a:r>
            <a:r>
              <a:rPr lang="en-US" sz="2400" dirty="0" err="1"/>
              <a:t>другим</a:t>
            </a:r>
            <a:r>
              <a:rPr lang="en-US" sz="2400" dirty="0"/>
              <a:t> </a:t>
            </a:r>
            <a:r>
              <a:rPr lang="en-US" sz="2400" dirty="0" err="1"/>
              <a:t>земљама</a:t>
            </a:r>
            <a:r>
              <a:rPr lang="en-US" sz="2400" dirty="0"/>
              <a:t>, </a:t>
            </a:r>
            <a:endParaRPr lang="sr-Latn-BA" sz="2400" dirty="0"/>
          </a:p>
          <a:p>
            <a:pPr lvl="1"/>
            <a:r>
              <a:rPr lang="en-US" sz="2400" dirty="0" err="1"/>
              <a:t>упоређивање</a:t>
            </a:r>
            <a:r>
              <a:rPr lang="en-US" sz="2400" dirty="0"/>
              <a:t> </a:t>
            </a:r>
            <a:r>
              <a:rPr lang="en-US" sz="2400" dirty="0" err="1"/>
              <a:t>кретања</a:t>
            </a:r>
            <a:r>
              <a:rPr lang="en-US" sz="2400" dirty="0"/>
              <a:t> </a:t>
            </a:r>
            <a:r>
              <a:rPr lang="en-US" sz="2400" dirty="0" err="1"/>
              <a:t>цијена</a:t>
            </a:r>
            <a:r>
              <a:rPr lang="en-US" sz="2400" dirty="0"/>
              <a:t> </a:t>
            </a:r>
            <a:r>
              <a:rPr lang="en-US" sz="2400" dirty="0" err="1"/>
              <a:t>унутар</a:t>
            </a:r>
            <a:r>
              <a:rPr lang="en-US" sz="2400" dirty="0"/>
              <a:t> </a:t>
            </a:r>
            <a:r>
              <a:rPr lang="en-US" sz="2400" dirty="0" err="1"/>
              <a:t>земље</a:t>
            </a:r>
            <a:r>
              <a:rPr lang="en-US" sz="2400" dirty="0"/>
              <a:t> </a:t>
            </a:r>
            <a:r>
              <a:rPr lang="en-US" sz="2400" dirty="0" err="1"/>
              <a:t>између</a:t>
            </a:r>
            <a:r>
              <a:rPr lang="en-US" sz="2400" dirty="0"/>
              <a:t> </a:t>
            </a:r>
            <a:r>
              <a:rPr lang="en-US" sz="2400" dirty="0" err="1"/>
              <a:t>појединих</a:t>
            </a:r>
            <a:r>
              <a:rPr lang="en-US" sz="2400" dirty="0"/>
              <a:t> </a:t>
            </a:r>
            <a:r>
              <a:rPr lang="en-US" sz="2400" dirty="0" err="1"/>
              <a:t>региона</a:t>
            </a:r>
            <a:r>
              <a:rPr lang="en-US" sz="2400" dirty="0"/>
              <a:t>, </a:t>
            </a:r>
            <a:r>
              <a:rPr lang="en-US" sz="2400" dirty="0" err="1"/>
              <a:t>те</a:t>
            </a:r>
            <a:r>
              <a:rPr lang="en-US" sz="2400" dirty="0"/>
              <a:t> </a:t>
            </a:r>
            <a:endParaRPr lang="sr-Latn-BA" sz="2400" dirty="0"/>
          </a:p>
          <a:p>
            <a:pPr lvl="1"/>
            <a:r>
              <a:rPr lang="en-US" sz="2400" dirty="0" err="1"/>
              <a:t>служи</a:t>
            </a:r>
            <a:r>
              <a:rPr lang="en-US" sz="2400" dirty="0"/>
              <a:t> </a:t>
            </a:r>
            <a:r>
              <a:rPr lang="en-US" sz="2400" dirty="0" err="1"/>
              <a:t>као</a:t>
            </a:r>
            <a:r>
              <a:rPr lang="en-US" sz="2400" dirty="0"/>
              <a:t> </a:t>
            </a:r>
            <a:r>
              <a:rPr lang="en-US" sz="2400" dirty="0" err="1"/>
              <a:t>основ</a:t>
            </a:r>
            <a:r>
              <a:rPr lang="en-US" sz="2400" dirty="0"/>
              <a:t> </a:t>
            </a:r>
            <a:r>
              <a:rPr lang="en-US" sz="2400" dirty="0" err="1"/>
              <a:t>за</a:t>
            </a:r>
            <a:r>
              <a:rPr lang="en-US" sz="2400" dirty="0"/>
              <a:t> </a:t>
            </a:r>
            <a:r>
              <a:rPr lang="en-US" sz="2400" dirty="0" err="1"/>
              <a:t>дефлационирање</a:t>
            </a:r>
            <a:r>
              <a:rPr lang="en-US" sz="2400" dirty="0"/>
              <a:t> </a:t>
            </a:r>
            <a:r>
              <a:rPr lang="en-US" sz="2400" dirty="0" err="1"/>
              <a:t>појединих</a:t>
            </a:r>
            <a:r>
              <a:rPr lang="en-US" sz="2400" dirty="0"/>
              <a:t> </a:t>
            </a:r>
            <a:r>
              <a:rPr lang="en-US" sz="2400" dirty="0" err="1"/>
              <a:t>макроекономских</a:t>
            </a:r>
            <a:r>
              <a:rPr lang="en-US" sz="2400" dirty="0"/>
              <a:t> </a:t>
            </a:r>
            <a:r>
              <a:rPr lang="en-US" sz="2400" dirty="0" err="1"/>
              <a:t>агрегата</a:t>
            </a:r>
            <a:r>
              <a:rPr lang="en-US" sz="2400" dirty="0"/>
              <a:t> у </a:t>
            </a:r>
            <a:r>
              <a:rPr lang="en-US" sz="2400" dirty="0" err="1"/>
              <a:t>статистици</a:t>
            </a:r>
            <a:r>
              <a:rPr lang="en-US" sz="2400" dirty="0"/>
              <a:t> </a:t>
            </a:r>
            <a:r>
              <a:rPr lang="en-US" sz="2400" dirty="0" err="1"/>
              <a:t>националних</a:t>
            </a:r>
            <a:r>
              <a:rPr lang="en-US" sz="2400" dirty="0"/>
              <a:t> </a:t>
            </a:r>
            <a:r>
              <a:rPr lang="en-US" sz="2400" dirty="0" err="1"/>
              <a:t>рачуна</a:t>
            </a:r>
            <a:r>
              <a:rPr lang="en-US" sz="2400" dirty="0"/>
              <a:t> и у </a:t>
            </a:r>
            <a:r>
              <a:rPr lang="en-US" sz="2400" dirty="0" err="1"/>
              <a:t>друге</a:t>
            </a:r>
            <a:r>
              <a:rPr lang="en-US" sz="2400" dirty="0"/>
              <a:t> </a:t>
            </a:r>
            <a:r>
              <a:rPr lang="en-US" sz="2400" dirty="0" err="1"/>
              <a:t>сврхе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ru-RU" sz="2400" dirty="0"/>
              <a:t>Индекс потрошачких цијена у Босни </a:t>
            </a:r>
            <a:r>
              <a:rPr lang="ru-RU" sz="2400" dirty="0" smtClean="0"/>
              <a:t>и Херцеговини </a:t>
            </a:r>
            <a:r>
              <a:rPr lang="ru-RU" sz="2400" dirty="0"/>
              <a:t>израчунава се на </a:t>
            </a:r>
            <a:r>
              <a:rPr lang="ru-RU" sz="2400" dirty="0" smtClean="0"/>
              <a:t>основу репрезентативне </a:t>
            </a:r>
            <a:r>
              <a:rPr lang="ru-RU" sz="2400" dirty="0"/>
              <a:t>листе производа коју у 2024</a:t>
            </a:r>
            <a:r>
              <a:rPr lang="ru-RU" sz="2400" dirty="0" smtClean="0"/>
              <a:t>. години </a:t>
            </a:r>
            <a:r>
              <a:rPr lang="ru-RU" sz="2400" dirty="0"/>
              <a:t>чини 610 производа.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573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1562" t="27778" r="23021" b="13148"/>
          <a:stretch/>
        </p:blipFill>
        <p:spPr>
          <a:xfrm>
            <a:off x="80895" y="175846"/>
            <a:ext cx="4281555" cy="31326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1250" t="30926" r="19375" b="17222"/>
          <a:stretch/>
        </p:blipFill>
        <p:spPr>
          <a:xfrm>
            <a:off x="4647383" y="2247899"/>
            <a:ext cx="7476789" cy="441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31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7709" t="14259" r="21250" b="17593"/>
          <a:stretch/>
        </p:blipFill>
        <p:spPr>
          <a:xfrm>
            <a:off x="161925" y="114300"/>
            <a:ext cx="93345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5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r-Latn-BA" sz="2200" b="1" dirty="0" smtClean="0"/>
              <a:t>Uzroci deflacije u sektoru odjeće i obuće:</a:t>
            </a:r>
          </a:p>
          <a:p>
            <a:pPr marL="0" indent="0">
              <a:buNone/>
            </a:pPr>
            <a:r>
              <a:rPr lang="sr-Latn-BA" sz="2200" dirty="0" smtClean="0"/>
              <a:t>1. </a:t>
            </a:r>
            <a:r>
              <a:rPr lang="en-US" sz="2200" dirty="0" err="1" smtClean="0"/>
              <a:t>Globalizacija</a:t>
            </a:r>
            <a:r>
              <a:rPr lang="en-US" sz="2200" dirty="0" smtClean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jeftina</a:t>
            </a:r>
            <a:r>
              <a:rPr lang="en-US" sz="2200" dirty="0"/>
              <a:t> </a:t>
            </a:r>
            <a:r>
              <a:rPr lang="en-US" sz="2200" dirty="0" err="1" smtClean="0"/>
              <a:t>proizvodnja</a:t>
            </a:r>
            <a:endParaRPr lang="sr-Latn-BA" sz="2200" dirty="0" smtClean="0"/>
          </a:p>
          <a:p>
            <a:pPr marL="0" indent="0">
              <a:buNone/>
            </a:pPr>
            <a:r>
              <a:rPr lang="en-US" sz="2200" dirty="0"/>
              <a:t>2. </a:t>
            </a:r>
            <a:r>
              <a:rPr lang="en-US" sz="2200" dirty="0" err="1"/>
              <a:t>Snažna</a:t>
            </a:r>
            <a:r>
              <a:rPr lang="en-US" sz="2200" dirty="0"/>
              <a:t> </a:t>
            </a:r>
            <a:r>
              <a:rPr lang="en-US" sz="2200" dirty="0" err="1"/>
              <a:t>konkurencija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en-US" sz="2200" dirty="0" err="1"/>
              <a:t>brza</a:t>
            </a:r>
            <a:r>
              <a:rPr lang="en-US" sz="2200" dirty="0"/>
              <a:t> </a:t>
            </a:r>
            <a:r>
              <a:rPr lang="en-US" sz="2200" dirty="0" err="1"/>
              <a:t>moda</a:t>
            </a:r>
            <a:r>
              <a:rPr lang="en-US" sz="2200" dirty="0"/>
              <a:t> (fast fashion</a:t>
            </a:r>
            <a:r>
              <a:rPr lang="en-US" sz="2200" dirty="0" smtClean="0"/>
              <a:t>)</a:t>
            </a:r>
            <a:endParaRPr lang="sr-Latn-BA" sz="2200" dirty="0" smtClean="0"/>
          </a:p>
          <a:p>
            <a:pPr marL="0" indent="0">
              <a:buNone/>
            </a:pPr>
            <a:r>
              <a:rPr lang="pl-PL" sz="2200" dirty="0"/>
              <a:t>3. Promjene u potrošačkim </a:t>
            </a:r>
            <a:r>
              <a:rPr lang="pl-PL" sz="2200" dirty="0" smtClean="0"/>
              <a:t>navikama nakon pandemije</a:t>
            </a:r>
          </a:p>
          <a:p>
            <a:pPr marL="0" indent="0">
              <a:buNone/>
            </a:pPr>
            <a:r>
              <a:rPr lang="en-US" sz="2200" dirty="0"/>
              <a:t>4. </a:t>
            </a:r>
            <a:r>
              <a:rPr lang="en-US" sz="2200" dirty="0" err="1"/>
              <a:t>Digitalna</a:t>
            </a:r>
            <a:r>
              <a:rPr lang="en-US" sz="2200" dirty="0"/>
              <a:t> </a:t>
            </a:r>
            <a:r>
              <a:rPr lang="en-US" sz="2200" dirty="0" err="1"/>
              <a:t>prodaja</a:t>
            </a:r>
            <a:r>
              <a:rPr lang="en-US" sz="2200" dirty="0"/>
              <a:t> </a:t>
            </a:r>
            <a:r>
              <a:rPr lang="en-US" sz="2200" dirty="0" err="1"/>
              <a:t>i</a:t>
            </a:r>
            <a:r>
              <a:rPr lang="en-US" sz="2200" dirty="0"/>
              <a:t> </a:t>
            </a:r>
            <a:r>
              <a:rPr lang="sr-Latn-BA" sz="2200" dirty="0" smtClean="0"/>
              <a:t>o</a:t>
            </a:r>
            <a:r>
              <a:rPr lang="en-US" sz="2200" dirty="0" err="1" smtClean="0"/>
              <a:t>nline</a:t>
            </a:r>
            <a:r>
              <a:rPr lang="en-US" sz="2200" dirty="0" smtClean="0"/>
              <a:t> </a:t>
            </a:r>
            <a:r>
              <a:rPr lang="en-US" sz="2200" dirty="0" err="1"/>
              <a:t>platforme</a:t>
            </a:r>
            <a:endParaRPr lang="en-US" sz="2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6636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Linkovi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https://www.rzs.rs.ba/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3"/>
              </a:rPr>
              <a:t>https://fzs.ba/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https://bhas.gov.ba/Calendar/Category/10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32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najveć</a:t>
            </a:r>
            <a:r>
              <a:rPr lang="sr-Latn-BA" dirty="0" smtClean="0"/>
              <a:t>e</a:t>
            </a:r>
            <a:r>
              <a:rPr lang="en-US" dirty="0" smtClean="0"/>
              <a:t> </a:t>
            </a:r>
            <a:r>
              <a:rPr lang="en-US" dirty="0" err="1" smtClean="0"/>
              <a:t>hiperinflacij</a:t>
            </a:r>
            <a:r>
              <a:rPr lang="sr-Latn-BA" dirty="0" smtClean="0"/>
              <a:t>e</a:t>
            </a:r>
            <a:r>
              <a:rPr lang="en-US" dirty="0" smtClean="0"/>
              <a:t> u </a:t>
            </a:r>
            <a:r>
              <a:rPr lang="sr-Latn-BA" dirty="0" smtClean="0"/>
              <a:t>SAVREMENOJ </a:t>
            </a:r>
            <a:r>
              <a:rPr lang="en-US" dirty="0" err="1" smtClean="0"/>
              <a:t>istoriji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232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4" y="1372810"/>
            <a:ext cx="10131425" cy="3649133"/>
          </a:xfrm>
        </p:spPr>
        <p:txBody>
          <a:bodyPr>
            <a:normAutofit/>
          </a:bodyPr>
          <a:lstStyle/>
          <a:p>
            <a:r>
              <a:rPr lang="hr-HR" sz="2200" dirty="0" smtClean="0"/>
              <a:t>U prošlom vijeku ukupno je zabilježeno 16 hiperinflacija. </a:t>
            </a: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r>
              <a:rPr lang="sr-Latn-CS" sz="2200" dirty="0" smtClean="0"/>
              <a:t>Desila su se </a:t>
            </a:r>
            <a:r>
              <a:rPr lang="sr-Latn-CS" sz="2200" b="1" dirty="0" smtClean="0"/>
              <a:t>3 talasa </a:t>
            </a:r>
            <a:r>
              <a:rPr lang="sr-Latn-CS" sz="2200" dirty="0" smtClean="0"/>
              <a:t>hiperinflacije:</a:t>
            </a:r>
            <a:endParaRPr lang="en-US" sz="2200" dirty="0" smtClean="0"/>
          </a:p>
          <a:p>
            <a:pPr lvl="0"/>
            <a:r>
              <a:rPr lang="sr-Latn-CS" sz="2200" dirty="0" smtClean="0"/>
              <a:t>Nakon I svjetskog rata;</a:t>
            </a:r>
            <a:endParaRPr lang="en-US" sz="2200" dirty="0" smtClean="0"/>
          </a:p>
          <a:p>
            <a:pPr lvl="0"/>
            <a:r>
              <a:rPr lang="sr-Latn-CS" sz="2200" dirty="0" smtClean="0"/>
              <a:t>Nakon II svjetskog rata;</a:t>
            </a:r>
            <a:endParaRPr lang="en-US" sz="2200" dirty="0" smtClean="0"/>
          </a:p>
          <a:p>
            <a:pPr lvl="0"/>
            <a:r>
              <a:rPr lang="sr-Latn-CS" sz="2200" dirty="0" smtClean="0"/>
              <a:t>Nakon „dužničke krize“ koja se pojavila na svjetskoj sceni 80-ih </a:t>
            </a:r>
            <a:r>
              <a:rPr lang="sr-Latn-CS" sz="2200" dirty="0" smtClean="0"/>
              <a:t>godina;</a:t>
            </a:r>
          </a:p>
          <a:p>
            <a:pPr lvl="0"/>
            <a:r>
              <a:rPr lang="sr-Latn-CS" sz="2200" dirty="0" smtClean="0"/>
              <a:t>Posljednju deceniju.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6565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389" y="2296583"/>
            <a:ext cx="2238374" cy="1456267"/>
          </a:xfrm>
        </p:spPr>
        <p:txBody>
          <a:bodyPr>
            <a:normAutofit/>
          </a:bodyPr>
          <a:lstStyle/>
          <a:p>
            <a:r>
              <a:rPr lang="sr-Latn-CS" sz="3000" b="1" dirty="0" smtClean="0"/>
              <a:t>I </a:t>
            </a:r>
            <a:r>
              <a:rPr lang="hr-HR" sz="3200" dirty="0"/>
              <a:t>talas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9112" y="2052638"/>
            <a:ext cx="6953250" cy="3400424"/>
          </a:xfrm>
        </p:spPr>
        <p:txBody>
          <a:bodyPr>
            <a:normAutofit/>
          </a:bodyPr>
          <a:lstStyle/>
          <a:p>
            <a:r>
              <a:rPr lang="hr-HR" sz="2200" dirty="0" smtClean="0"/>
              <a:t>Prvi talas nakon I svjetskog rata u periodu 1921-24. zadesio je Austriju, Njemačku, Mađarsku, Poljsku i Rusiju. </a:t>
            </a:r>
          </a:p>
          <a:p>
            <a:endParaRPr lang="hr-HR" sz="2200" dirty="0" smtClean="0"/>
          </a:p>
          <a:p>
            <a:r>
              <a:rPr lang="hr-HR" sz="2200" dirty="0" smtClean="0"/>
              <a:t>Najduže je trajala u Rusiji - 26 mjeseci. </a:t>
            </a:r>
          </a:p>
          <a:p>
            <a:endParaRPr lang="hr-HR" sz="2200" dirty="0" smtClean="0"/>
          </a:p>
          <a:p>
            <a:endParaRPr lang="hr-HR" sz="2200" dirty="0" smtClean="0"/>
          </a:p>
          <a:p>
            <a:endParaRPr lang="en-US" sz="2200" dirty="0" smtClean="0"/>
          </a:p>
        </p:txBody>
      </p:sp>
    </p:spTree>
    <p:extLst>
      <p:ext uri="{BB962C8B-B14F-4D97-AF65-F5344CB8AC3E}">
        <p14:creationId xmlns:p14="http://schemas.microsoft.com/office/powerpoint/2010/main" val="109499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3225" y="1418263"/>
            <a:ext cx="6711951" cy="3649133"/>
          </a:xfrm>
        </p:spPr>
        <p:txBody>
          <a:bodyPr>
            <a:normAutofit/>
          </a:bodyPr>
          <a:lstStyle/>
          <a:p>
            <a:r>
              <a:rPr lang="sr-Latn-CS" sz="2500" dirty="0" smtClean="0"/>
              <a:t>nakon II svjetskog rata, hiperinflacija je zadesila Kinu (26 mjeseci), Grčku i Mađarsku (usljed nemogućnosti izgradnje </a:t>
            </a:r>
            <a:r>
              <a:rPr lang="en-US" sz="2500" dirty="0" err="1" smtClean="0"/>
              <a:t>adekvat</a:t>
            </a:r>
            <a:r>
              <a:rPr lang="sr-Latn-CS" sz="2500" dirty="0" smtClean="0"/>
              <a:t>nog društvenog sistema).</a:t>
            </a:r>
            <a:endParaRPr lang="en-US" sz="2500" dirty="0" smtClean="0"/>
          </a:p>
          <a:p>
            <a:endParaRPr lang="en-US" sz="25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81026" y="2409825"/>
            <a:ext cx="2247899" cy="1456267"/>
          </a:xfrm>
        </p:spPr>
        <p:txBody>
          <a:bodyPr/>
          <a:lstStyle/>
          <a:p>
            <a:r>
              <a:rPr lang="sr-Latn-CS" b="1" smtClean="0"/>
              <a:t>II </a:t>
            </a:r>
            <a:r>
              <a:rPr lang="sr-Latn-CS" b="1" dirty="0" smtClean="0"/>
              <a:t>talas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16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3076" y="2447925"/>
            <a:ext cx="2552699" cy="1456267"/>
          </a:xfrm>
        </p:spPr>
        <p:txBody>
          <a:bodyPr/>
          <a:lstStyle/>
          <a:p>
            <a:r>
              <a:rPr lang="sr-Latn-CS" b="1" dirty="0" smtClean="0"/>
              <a:t>III talas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078" y="931986"/>
            <a:ext cx="6031522" cy="4528038"/>
          </a:xfrm>
        </p:spPr>
        <p:txBody>
          <a:bodyPr>
            <a:normAutofit/>
          </a:bodyPr>
          <a:lstStyle/>
          <a:p>
            <a:r>
              <a:rPr lang="sr-Latn-CS" sz="2200" dirty="0" smtClean="0"/>
              <a:t>Nastaje 80-ih godina</a:t>
            </a:r>
            <a:endParaRPr lang="en-US" sz="2200" dirty="0" smtClean="0"/>
          </a:p>
          <a:p>
            <a:endParaRPr lang="sr-Latn-CS" sz="2200" dirty="0" smtClean="0"/>
          </a:p>
          <a:p>
            <a:r>
              <a:rPr lang="en-US" sz="2200" dirty="0" smtClean="0"/>
              <a:t>U</a:t>
            </a:r>
            <a:r>
              <a:rPr lang="hr-HR" sz="2200" dirty="0" smtClean="0"/>
              <a:t>mjesto rata, sada je u pitanju bila prezaduženost zemalja </a:t>
            </a:r>
            <a:r>
              <a:rPr lang="sr-Latn-CS" sz="2200" dirty="0" smtClean="0"/>
              <a:t>(kriza zaduženosti): Argentina, Bolivija, Nikaragva, Peru, Poljska, SFRJ 1989. godine (dug kod Pariskog i Londonskog kluba, Svjetske banke)</a:t>
            </a:r>
          </a:p>
          <a:p>
            <a:endParaRPr lang="sr-Latn-CS" sz="2200" dirty="0" smtClean="0"/>
          </a:p>
          <a:p>
            <a:r>
              <a:rPr lang="sr-Latn-CS" sz="2200" dirty="0" smtClean="0"/>
              <a:t>Nevraćanje dugova dovelo je do propasti mnogih velikih banaka.</a:t>
            </a:r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8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</a:t>
            </a:r>
            <a:r>
              <a:rPr lang="sr-Latn-ME" smtClean="0"/>
              <a:t>ajveće hiperinflacije</a:t>
            </a:r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7388" t="55559" r="28229" b="22554"/>
          <a:stretch>
            <a:fillRect/>
          </a:stretch>
        </p:blipFill>
        <p:spPr bwMode="auto">
          <a:xfrm>
            <a:off x="153266" y="1895475"/>
            <a:ext cx="11724409" cy="429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9546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2323" y="609600"/>
            <a:ext cx="9360877" cy="5846136"/>
          </a:xfrm>
        </p:spPr>
        <p:txBody>
          <a:bodyPr>
            <a:normAutofit/>
          </a:bodyPr>
          <a:lstStyle/>
          <a:p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потребе</a:t>
            </a:r>
            <a:r>
              <a:rPr lang="en-US" sz="2200" dirty="0"/>
              <a:t> </a:t>
            </a:r>
            <a:r>
              <a:rPr lang="en-US" sz="2200" dirty="0" err="1"/>
              <a:t>индекса</a:t>
            </a:r>
            <a:r>
              <a:rPr lang="en-US" sz="2200" dirty="0"/>
              <a:t> </a:t>
            </a:r>
            <a:r>
              <a:rPr lang="en-US" sz="2200" dirty="0" err="1"/>
              <a:t>потрошачких</a:t>
            </a:r>
            <a:r>
              <a:rPr lang="en-US" sz="2200" dirty="0"/>
              <a:t> </a:t>
            </a:r>
            <a:r>
              <a:rPr lang="en-US" sz="2200" dirty="0" err="1"/>
              <a:t>цијена</a:t>
            </a:r>
            <a:r>
              <a:rPr lang="en-US" sz="2200" dirty="0"/>
              <a:t>, </a:t>
            </a:r>
            <a:r>
              <a:rPr lang="en-US" sz="2200" dirty="0" err="1"/>
              <a:t>снимање</a:t>
            </a:r>
            <a:r>
              <a:rPr lang="en-US" sz="2200" dirty="0"/>
              <a:t> </a:t>
            </a:r>
            <a:r>
              <a:rPr lang="en-US" sz="2200" dirty="0" err="1"/>
              <a:t>цијена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врши</a:t>
            </a:r>
            <a:r>
              <a:rPr lang="en-US" sz="2200" dirty="0"/>
              <a:t> </a:t>
            </a:r>
            <a:r>
              <a:rPr lang="en-US" sz="2200" dirty="0" err="1"/>
              <a:t>сљедећих</a:t>
            </a:r>
            <a:r>
              <a:rPr lang="en-US" sz="2200" dirty="0"/>
              <a:t> </a:t>
            </a:r>
            <a:r>
              <a:rPr lang="en-US" sz="2200" dirty="0" err="1"/>
              <a:t>дана</a:t>
            </a:r>
            <a:r>
              <a:rPr lang="en-US" sz="2200" dirty="0"/>
              <a:t> у </a:t>
            </a:r>
            <a:r>
              <a:rPr lang="en-US" sz="2200" dirty="0" err="1"/>
              <a:t>мјесецу</a:t>
            </a:r>
            <a:r>
              <a:rPr lang="en-US" sz="2200" dirty="0"/>
              <a:t>:</a:t>
            </a:r>
          </a:p>
          <a:p>
            <a:pPr>
              <a:buNone/>
            </a:pPr>
            <a:r>
              <a:rPr lang="sr-Cyrl-BA" sz="2200" dirty="0" smtClean="0"/>
              <a:t>	</a:t>
            </a:r>
            <a:r>
              <a:rPr lang="en-US" sz="2200" dirty="0" smtClean="0"/>
              <a:t>•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u="sng" dirty="0" err="1"/>
              <a:t>пољопривредне</a:t>
            </a:r>
            <a:r>
              <a:rPr lang="en-US" sz="2200" u="sng" dirty="0"/>
              <a:t> </a:t>
            </a:r>
            <a:r>
              <a:rPr lang="en-US" sz="2200" u="sng" dirty="0" err="1"/>
              <a:t>производе</a:t>
            </a:r>
            <a:r>
              <a:rPr lang="en-US" sz="2200" u="sng" dirty="0"/>
              <a:t> </a:t>
            </a:r>
            <a:r>
              <a:rPr lang="en-US" sz="2200" dirty="0" err="1"/>
              <a:t>који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продају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sr-Cyrl-BA" sz="2200" dirty="0"/>
              <a:t> </a:t>
            </a:r>
            <a:r>
              <a:rPr lang="en-US" sz="2200" dirty="0" err="1"/>
              <a:t>тржницама</a:t>
            </a:r>
            <a:r>
              <a:rPr lang="en-US" sz="2200" dirty="0"/>
              <a:t> </a:t>
            </a:r>
            <a:r>
              <a:rPr lang="en-US" sz="2200" dirty="0" err="1"/>
              <a:t>цијене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прикупљају</a:t>
            </a:r>
            <a:r>
              <a:rPr lang="en-US" sz="2200" dirty="0"/>
              <a:t> </a:t>
            </a:r>
            <a:r>
              <a:rPr lang="en-US" sz="2200" dirty="0" err="1"/>
              <a:t>два</a:t>
            </a:r>
            <a:r>
              <a:rPr lang="en-US" sz="2200" dirty="0"/>
              <a:t> </a:t>
            </a:r>
            <a:r>
              <a:rPr lang="en-US" sz="2200" dirty="0" err="1"/>
              <a:t>пута</a:t>
            </a:r>
            <a:r>
              <a:rPr lang="en-US" sz="2200" dirty="0"/>
              <a:t> </a:t>
            </a:r>
            <a:r>
              <a:rPr lang="en-US" sz="2200" dirty="0" err="1"/>
              <a:t>мјесечно</a:t>
            </a:r>
            <a:r>
              <a:rPr lang="en-US" sz="2200" dirty="0"/>
              <a:t>,</a:t>
            </a:r>
            <a:r>
              <a:rPr lang="sr-Cyrl-BA" sz="2200" dirty="0"/>
              <a:t> </a:t>
            </a:r>
            <a:r>
              <a:rPr lang="en-US" sz="2200" dirty="0"/>
              <a:t>и </a:t>
            </a:r>
            <a:r>
              <a:rPr lang="en-US" sz="2200" dirty="0" err="1"/>
              <a:t>то</a:t>
            </a:r>
            <a:r>
              <a:rPr lang="en-US" sz="2200" dirty="0"/>
              <a:t> у </a:t>
            </a:r>
            <a:r>
              <a:rPr lang="en-US" sz="2200" dirty="0" err="1"/>
              <a:t>првој</a:t>
            </a:r>
            <a:r>
              <a:rPr lang="en-US" sz="2200" dirty="0"/>
              <a:t> и </a:t>
            </a:r>
            <a:r>
              <a:rPr lang="en-US" sz="2200" dirty="0" err="1"/>
              <a:t>трећој</a:t>
            </a:r>
            <a:r>
              <a:rPr lang="en-US" sz="2200" dirty="0"/>
              <a:t> </a:t>
            </a:r>
            <a:r>
              <a:rPr lang="en-US" sz="2200" dirty="0" err="1"/>
              <a:t>седмици</a:t>
            </a:r>
            <a:r>
              <a:rPr lang="en-US" sz="2200" dirty="0"/>
              <a:t> у </a:t>
            </a:r>
            <a:r>
              <a:rPr lang="en-US" sz="2200" dirty="0" err="1"/>
              <a:t>мјесецу</a:t>
            </a:r>
            <a:r>
              <a:rPr lang="en-US" sz="2200" dirty="0"/>
              <a:t>;</a:t>
            </a:r>
          </a:p>
          <a:p>
            <a:pPr>
              <a:buNone/>
            </a:pPr>
            <a:r>
              <a:rPr lang="sr-Cyrl-BA" sz="2200" dirty="0" smtClean="0"/>
              <a:t>	</a:t>
            </a:r>
            <a:r>
              <a:rPr lang="en-US" sz="2200" dirty="0" smtClean="0"/>
              <a:t>•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све</a:t>
            </a:r>
            <a:r>
              <a:rPr lang="en-US" sz="2200" dirty="0"/>
              <a:t> </a:t>
            </a:r>
            <a:r>
              <a:rPr lang="en-US" sz="2200" u="sng" dirty="0" err="1"/>
              <a:t>остале</a:t>
            </a:r>
            <a:r>
              <a:rPr lang="en-US" sz="2200" u="sng" dirty="0"/>
              <a:t> </a:t>
            </a:r>
            <a:r>
              <a:rPr lang="en-US" sz="2200" u="sng" dirty="0" err="1"/>
              <a:t>производе</a:t>
            </a:r>
            <a:r>
              <a:rPr lang="en-US" sz="2200" u="sng" dirty="0"/>
              <a:t> </a:t>
            </a:r>
            <a:r>
              <a:rPr lang="en-US" sz="2200" dirty="0" err="1"/>
              <a:t>цијене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, у </a:t>
            </a:r>
            <a:r>
              <a:rPr lang="en-US" sz="2200" dirty="0" err="1"/>
              <a:t>складу</a:t>
            </a:r>
            <a:r>
              <a:rPr lang="en-US" sz="2200" dirty="0"/>
              <a:t> </a:t>
            </a:r>
            <a:r>
              <a:rPr lang="en-US" sz="2200" dirty="0" err="1"/>
              <a:t>са</a:t>
            </a:r>
            <a:r>
              <a:rPr lang="sr-Cyrl-BA" sz="2200" dirty="0"/>
              <a:t> </a:t>
            </a:r>
            <a:r>
              <a:rPr lang="en-US" sz="2200" dirty="0" err="1"/>
              <a:t>важећим</a:t>
            </a:r>
            <a:r>
              <a:rPr lang="en-US" sz="2200" dirty="0"/>
              <a:t> </a:t>
            </a:r>
            <a:r>
              <a:rPr lang="en-US" sz="2200" dirty="0" err="1"/>
              <a:t>европским</a:t>
            </a:r>
            <a:r>
              <a:rPr lang="en-US" sz="2200" dirty="0"/>
              <a:t> </a:t>
            </a:r>
            <a:r>
              <a:rPr lang="en-US" sz="2200" dirty="0" err="1"/>
              <a:t>регулативама</a:t>
            </a:r>
            <a:r>
              <a:rPr lang="en-US" sz="2200" dirty="0"/>
              <a:t>, </a:t>
            </a:r>
            <a:r>
              <a:rPr lang="en-US" sz="2200" dirty="0" err="1"/>
              <a:t>прикупљају</a:t>
            </a:r>
            <a:r>
              <a:rPr lang="sr-Cyrl-BA" sz="2200" dirty="0"/>
              <a:t> </a:t>
            </a:r>
            <a:r>
              <a:rPr lang="en-US" sz="2200" dirty="0" err="1"/>
              <a:t>једанпут</a:t>
            </a:r>
            <a:r>
              <a:rPr lang="en-US" sz="2200" dirty="0"/>
              <a:t> </a:t>
            </a:r>
            <a:r>
              <a:rPr lang="en-US" sz="2200" dirty="0" err="1"/>
              <a:t>мјесечно</a:t>
            </a:r>
            <a:r>
              <a:rPr lang="en-US" sz="2200" dirty="0"/>
              <a:t> (</a:t>
            </a:r>
            <a:r>
              <a:rPr lang="en-US" sz="2200" dirty="0" err="1"/>
              <a:t>између</a:t>
            </a:r>
            <a:r>
              <a:rPr lang="en-US" sz="2200" dirty="0"/>
              <a:t> </a:t>
            </a:r>
            <a:r>
              <a:rPr lang="sr-Latn-BA" sz="2200" dirty="0"/>
              <a:t>1</a:t>
            </a:r>
            <a:r>
              <a:rPr lang="en-US" sz="2200" dirty="0"/>
              <a:t>. и 21. у </a:t>
            </a:r>
            <a:r>
              <a:rPr lang="en-US" sz="2200" dirty="0" err="1"/>
              <a:t>мјесецу</a:t>
            </a:r>
            <a:r>
              <a:rPr lang="en-US" sz="2200" dirty="0"/>
              <a:t>), с</a:t>
            </a:r>
            <a:r>
              <a:rPr lang="sr-Cyrl-BA" sz="2200" dirty="0"/>
              <a:t> </a:t>
            </a:r>
            <a:r>
              <a:rPr lang="en-US" sz="2200" dirty="0" err="1"/>
              <a:t>тим</a:t>
            </a:r>
            <a:r>
              <a:rPr lang="en-US" sz="2200" dirty="0"/>
              <a:t> </a:t>
            </a:r>
            <a:r>
              <a:rPr lang="en-US" sz="2200" dirty="0" err="1"/>
              <a:t>да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нужно</a:t>
            </a:r>
            <a:r>
              <a:rPr lang="en-US" sz="2200" dirty="0"/>
              <a:t> </a:t>
            </a:r>
            <a:r>
              <a:rPr lang="en-US" sz="2200" dirty="0" err="1"/>
              <a:t>одржава</a:t>
            </a:r>
            <a:r>
              <a:rPr lang="en-US" sz="2200" dirty="0"/>
              <a:t> </a:t>
            </a:r>
            <a:r>
              <a:rPr lang="en-US" sz="2200" dirty="0" err="1"/>
              <a:t>исти</a:t>
            </a:r>
            <a:r>
              <a:rPr lang="en-US" sz="2200" dirty="0"/>
              <a:t> </a:t>
            </a:r>
            <a:r>
              <a:rPr lang="en-US" sz="2200" dirty="0" err="1"/>
              <a:t>интервал</a:t>
            </a:r>
            <a:r>
              <a:rPr lang="en-US" sz="2200" dirty="0"/>
              <a:t> </a:t>
            </a:r>
            <a:r>
              <a:rPr lang="en-US" sz="2200" dirty="0" err="1"/>
              <a:t>између</a:t>
            </a:r>
            <a:r>
              <a:rPr lang="sr-Cyrl-BA" sz="2200" dirty="0"/>
              <a:t> </a:t>
            </a:r>
            <a:r>
              <a:rPr lang="en-US" sz="2200" dirty="0" err="1"/>
              <a:t>прикупљања</a:t>
            </a:r>
            <a:r>
              <a:rPr lang="en-US" sz="2200" dirty="0" smtClean="0"/>
              <a:t>.</a:t>
            </a:r>
            <a:endParaRPr lang="sr-Cyrl-BA" sz="2200" dirty="0" smtClean="0"/>
          </a:p>
          <a:p>
            <a:pPr>
              <a:buNone/>
            </a:pPr>
            <a:endParaRPr lang="sr-Cyrl-BA" sz="2200" dirty="0"/>
          </a:p>
          <a:p>
            <a:r>
              <a:rPr lang="sr-Cyrl-BA" sz="2200" b="1" dirty="0"/>
              <a:t>Обухват производа</a:t>
            </a:r>
          </a:p>
          <a:p>
            <a:r>
              <a:rPr lang="ru-RU" sz="2200" dirty="0"/>
              <a:t>Обухваћени су најважнији производи и </a:t>
            </a:r>
            <a:r>
              <a:rPr lang="ru-RU" sz="2200" dirty="0" smtClean="0"/>
              <a:t>услуге које </a:t>
            </a:r>
            <a:r>
              <a:rPr lang="ru-RU" sz="2200" dirty="0"/>
              <a:t>купује становништво ради </a:t>
            </a:r>
            <a:r>
              <a:rPr lang="ru-RU" sz="2200" dirty="0" smtClean="0"/>
              <a:t>финалне потрошње</a:t>
            </a:r>
            <a:r>
              <a:rPr lang="ru-RU" sz="2200" dirty="0"/>
              <a:t>. Обухват добара и услуга редовно </a:t>
            </a:r>
            <a:r>
              <a:rPr lang="ru-RU" sz="2200" dirty="0" smtClean="0"/>
              <a:t>се ревидира </a:t>
            </a:r>
            <a:r>
              <a:rPr lang="ru-RU" sz="2200" dirty="0"/>
              <a:t>да би се очувала </a:t>
            </a:r>
            <a:r>
              <a:rPr lang="ru-RU" sz="2200" dirty="0" smtClean="0"/>
              <a:t>репрезентативност листе </a:t>
            </a:r>
            <a:r>
              <a:rPr lang="ru-RU" sz="2200" dirty="0"/>
              <a:t>производа с обзиром на укусе </a:t>
            </a:r>
            <a:r>
              <a:rPr lang="ru-RU" sz="2200" dirty="0" smtClean="0"/>
              <a:t>потрошача и </a:t>
            </a:r>
            <a:r>
              <a:rPr lang="ru-RU" sz="2200" dirty="0"/>
              <a:t>њихове навике у погледу куповине.</a:t>
            </a:r>
            <a:endParaRPr lang="en-U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428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1011115"/>
            <a:ext cx="10131425" cy="720644"/>
          </a:xfrm>
        </p:spPr>
        <p:txBody>
          <a:bodyPr/>
          <a:lstStyle/>
          <a:p>
            <a:r>
              <a:rPr lang="sr-Latn-BA" cap="none" dirty="0"/>
              <a:t>P</a:t>
            </a:r>
            <a:r>
              <a:rPr lang="sr-Latn-BA" cap="none" dirty="0" smtClean="0"/>
              <a:t>osljednjih 10 godina</a:t>
            </a:r>
            <a:endParaRPr lang="en-US" cap="none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834402"/>
              </p:ext>
            </p:extLst>
          </p:nvPr>
        </p:nvGraphicFramePr>
        <p:xfrm>
          <a:off x="685798" y="1863249"/>
          <a:ext cx="10717824" cy="3878127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3572608">
                  <a:extLst>
                    <a:ext uri="{9D8B030D-6E8A-4147-A177-3AD203B41FA5}">
                      <a16:colId xmlns:a16="http://schemas.microsoft.com/office/drawing/2014/main" val="3850906169"/>
                    </a:ext>
                  </a:extLst>
                </a:gridCol>
                <a:gridCol w="3572608">
                  <a:extLst>
                    <a:ext uri="{9D8B030D-6E8A-4147-A177-3AD203B41FA5}">
                      <a16:colId xmlns:a16="http://schemas.microsoft.com/office/drawing/2014/main" val="3613469536"/>
                    </a:ext>
                  </a:extLst>
                </a:gridCol>
                <a:gridCol w="3572608">
                  <a:extLst>
                    <a:ext uri="{9D8B030D-6E8A-4147-A177-3AD203B41FA5}">
                      <a16:colId xmlns:a16="http://schemas.microsoft.com/office/drawing/2014/main" val="1058757128"/>
                    </a:ext>
                  </a:extLst>
                </a:gridCol>
              </a:tblGrid>
              <a:tr h="430903">
                <a:tc>
                  <a:txBody>
                    <a:bodyPr/>
                    <a:lstStyle/>
                    <a:p>
                      <a:r>
                        <a:rPr lang="en-US" sz="2000" b="1"/>
                        <a:t>Zemlja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 smtClean="0"/>
                        <a:t>Godina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Procijenjena</a:t>
                      </a:r>
                      <a:r>
                        <a:rPr lang="en-US" sz="2000" b="1" dirty="0"/>
                        <a:t> </a:t>
                      </a:r>
                      <a:r>
                        <a:rPr lang="sr-Latn-BA" sz="2000" b="1" dirty="0" smtClean="0"/>
                        <a:t>godišnja </a:t>
                      </a:r>
                      <a:r>
                        <a:rPr lang="en-US" sz="2000" b="1" dirty="0" err="1" smtClean="0"/>
                        <a:t>stopa</a:t>
                      </a:r>
                      <a:endParaRPr lang="en-US" sz="2000" b="1" dirty="0"/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9635339"/>
                  </a:ext>
                </a:extLst>
              </a:tr>
              <a:tr h="430903">
                <a:tc>
                  <a:txBody>
                    <a:bodyPr/>
                    <a:lstStyle/>
                    <a:p>
                      <a:r>
                        <a:rPr lang="en-US" sz="2000" b="1"/>
                        <a:t>Venezuela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~ 1.698.000 %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82482085"/>
                  </a:ext>
                </a:extLst>
              </a:tr>
              <a:tr h="430903">
                <a:tc>
                  <a:txBody>
                    <a:bodyPr/>
                    <a:lstStyle/>
                    <a:p>
                      <a:r>
                        <a:rPr lang="en-US" sz="2000" b="1"/>
                        <a:t>Zimbabwe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~ 558 %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79784926"/>
                  </a:ext>
                </a:extLst>
              </a:tr>
              <a:tr h="430903">
                <a:tc>
                  <a:txBody>
                    <a:bodyPr/>
                    <a:lstStyle/>
                    <a:p>
                      <a:r>
                        <a:rPr lang="en-US" sz="2000" b="1"/>
                        <a:t>Sudan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~ 331 %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66965733"/>
                  </a:ext>
                </a:extLst>
              </a:tr>
              <a:tr h="430903">
                <a:tc>
                  <a:txBody>
                    <a:bodyPr/>
                    <a:lstStyle/>
                    <a:p>
                      <a:r>
                        <a:rPr lang="en-US" sz="2000" b="1"/>
                        <a:t>Libanon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~ 221 %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9251449"/>
                  </a:ext>
                </a:extLst>
              </a:tr>
              <a:tr h="430903">
                <a:tc>
                  <a:txBody>
                    <a:bodyPr/>
                    <a:lstStyle/>
                    <a:p>
                      <a:r>
                        <a:rPr lang="en-US" sz="2000" b="1"/>
                        <a:t>Argentina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~ 211 %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5330251"/>
                  </a:ext>
                </a:extLst>
              </a:tr>
              <a:tr h="430903">
                <a:tc>
                  <a:txBody>
                    <a:bodyPr/>
                    <a:lstStyle/>
                    <a:p>
                      <a:r>
                        <a:rPr lang="en-US" sz="2000" b="1"/>
                        <a:t>Turska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~ 72 %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79621004"/>
                  </a:ext>
                </a:extLst>
              </a:tr>
              <a:tr h="430903">
                <a:tc>
                  <a:txBody>
                    <a:bodyPr/>
                    <a:lstStyle/>
                    <a:p>
                      <a:r>
                        <a:rPr lang="en-US" sz="2000" b="1"/>
                        <a:t>Iran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~ 49 %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845374"/>
                  </a:ext>
                </a:extLst>
              </a:tr>
              <a:tr h="430903">
                <a:tc>
                  <a:txBody>
                    <a:bodyPr/>
                    <a:lstStyle/>
                    <a:p>
                      <a:r>
                        <a:rPr lang="en-US" sz="2000" b="1" dirty="0" err="1"/>
                        <a:t>Jemen</a:t>
                      </a:r>
                      <a:endParaRPr lang="en-US" sz="20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~ </a:t>
                      </a:r>
                      <a:r>
                        <a:rPr lang="sr-Latn-BA" sz="2000" b="1" dirty="0" smtClean="0"/>
                        <a:t>99</a:t>
                      </a:r>
                      <a:r>
                        <a:rPr lang="en-US" sz="2000" b="1" dirty="0" smtClean="0"/>
                        <a:t> %</a:t>
                      </a:r>
                      <a:endParaRPr lang="en-US" sz="20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455434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741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561" y="2887846"/>
            <a:ext cx="3525716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1. </a:t>
            </a:r>
            <a:r>
              <a:rPr lang="en-US" b="1" dirty="0" err="1" smtClean="0"/>
              <a:t>Mađarska</a:t>
            </a:r>
            <a:r>
              <a:rPr lang="en-US" b="1" dirty="0" smtClean="0"/>
              <a:t> 1946.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9823" y="492369"/>
            <a:ext cx="7763607" cy="626891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sz="1900" dirty="0" err="1" smtClean="0"/>
              <a:t>Dnevna</a:t>
            </a:r>
            <a:r>
              <a:rPr lang="en-US" sz="1900" dirty="0" smtClean="0"/>
              <a:t> </a:t>
            </a:r>
            <a:r>
              <a:rPr lang="en-US" sz="1900" dirty="0" err="1" smtClean="0"/>
              <a:t>stopa</a:t>
            </a:r>
            <a:r>
              <a:rPr lang="en-US" sz="1900" dirty="0" smtClean="0"/>
              <a:t> </a:t>
            </a:r>
            <a:r>
              <a:rPr lang="en-US" sz="1900" dirty="0" err="1" smtClean="0"/>
              <a:t>inflacije</a:t>
            </a:r>
            <a:r>
              <a:rPr lang="en-US" sz="1900" dirty="0" smtClean="0"/>
              <a:t>: 207 </a:t>
            </a:r>
            <a:r>
              <a:rPr lang="en-US" sz="1900" dirty="0" err="1" smtClean="0"/>
              <a:t>odsto</a:t>
            </a:r>
            <a:endParaRPr lang="en-US" sz="1900" dirty="0" smtClean="0"/>
          </a:p>
          <a:p>
            <a:pPr lvl="0"/>
            <a:r>
              <a:rPr lang="en-US" sz="1900" dirty="0" err="1" smtClean="0"/>
              <a:t>Dupliranje</a:t>
            </a:r>
            <a:r>
              <a:rPr lang="en-US" sz="1900" dirty="0" smtClean="0"/>
              <a:t> </a:t>
            </a:r>
            <a:r>
              <a:rPr lang="en-US" sz="1900" dirty="0" err="1" smtClean="0"/>
              <a:t>cijena</a:t>
            </a:r>
            <a:r>
              <a:rPr lang="en-US" sz="1900" dirty="0" smtClean="0"/>
              <a:t> </a:t>
            </a:r>
            <a:r>
              <a:rPr lang="en-US" sz="1900" dirty="0" err="1" smtClean="0"/>
              <a:t>svakih</a:t>
            </a:r>
            <a:r>
              <a:rPr lang="en-US" sz="1900" dirty="0" smtClean="0"/>
              <a:t> 15 sati</a:t>
            </a:r>
          </a:p>
          <a:p>
            <a:pPr lvl="0"/>
            <a:endParaRPr lang="en-US" sz="1900" dirty="0" smtClean="0"/>
          </a:p>
          <a:p>
            <a:r>
              <a:rPr lang="en-US" sz="1900" dirty="0" smtClean="0"/>
              <a:t>U </a:t>
            </a:r>
            <a:r>
              <a:rPr lang="sr-Latn-BA" sz="1900" dirty="0" err="1"/>
              <a:t>j</a:t>
            </a:r>
            <a:r>
              <a:rPr lang="en-US" sz="1900" dirty="0" smtClean="0"/>
              <a:t>ulu 1946. </a:t>
            </a:r>
            <a:r>
              <a:rPr lang="en-US" sz="1900" dirty="0" err="1" smtClean="0"/>
              <a:t>inflacija</a:t>
            </a:r>
            <a:r>
              <a:rPr lang="en-US" sz="1900" dirty="0" smtClean="0"/>
              <a:t> u </a:t>
            </a:r>
            <a:r>
              <a:rPr lang="en-US" sz="1900" dirty="0" err="1" smtClean="0"/>
              <a:t>Mađarskoj</a:t>
            </a:r>
            <a:r>
              <a:rPr lang="en-US" sz="1900" dirty="0" smtClean="0"/>
              <a:t> </a:t>
            </a:r>
            <a:r>
              <a:rPr lang="en-US" sz="1900" dirty="0" err="1" smtClean="0"/>
              <a:t>dostigla</a:t>
            </a:r>
            <a:r>
              <a:rPr lang="en-US" sz="1900" dirty="0" smtClean="0"/>
              <a:t> je </a:t>
            </a:r>
            <a:r>
              <a:rPr lang="en-US" sz="1900" dirty="0" err="1" smtClean="0"/>
              <a:t>nevjerovatnih</a:t>
            </a:r>
            <a:r>
              <a:rPr lang="en-US" sz="1900" dirty="0" smtClean="0"/>
              <a:t> 41,9 </a:t>
            </a:r>
            <a:r>
              <a:rPr lang="en-US" sz="1900" dirty="0" err="1" smtClean="0"/>
              <a:t>bilijardi</a:t>
            </a:r>
            <a:r>
              <a:rPr lang="en-US" sz="1900" dirty="0" smtClean="0"/>
              <a:t> </a:t>
            </a:r>
            <a:r>
              <a:rPr lang="en-US" sz="1900" dirty="0" err="1" smtClean="0"/>
              <a:t>odsto</a:t>
            </a:r>
            <a:r>
              <a:rPr lang="en-US" sz="1900" dirty="0" smtClean="0"/>
              <a:t>, </a:t>
            </a:r>
            <a:r>
              <a:rPr lang="en-US" sz="1900" dirty="0" err="1" smtClean="0"/>
              <a:t>što</a:t>
            </a:r>
            <a:r>
              <a:rPr lang="en-US" sz="1900" dirty="0" smtClean="0"/>
              <a:t> je </a:t>
            </a:r>
            <a:r>
              <a:rPr lang="en-US" sz="1900" dirty="0" err="1" smtClean="0"/>
              <a:t>najveća</a:t>
            </a:r>
            <a:r>
              <a:rPr lang="en-US" sz="1900" dirty="0" smtClean="0"/>
              <a:t> </a:t>
            </a:r>
            <a:r>
              <a:rPr lang="en-US" sz="1900" dirty="0" err="1" smtClean="0"/>
              <a:t>hiperinflacija</a:t>
            </a:r>
            <a:r>
              <a:rPr lang="en-US" sz="1900" dirty="0" smtClean="0"/>
              <a:t> </a:t>
            </a:r>
            <a:r>
              <a:rPr lang="en-US" sz="1900" dirty="0" err="1" smtClean="0"/>
              <a:t>ikad</a:t>
            </a:r>
            <a:r>
              <a:rPr lang="en-US" sz="1900" dirty="0" smtClean="0"/>
              <a:t> </a:t>
            </a:r>
            <a:r>
              <a:rPr lang="en-US" sz="1900" dirty="0" err="1" smtClean="0"/>
              <a:t>zabilježena</a:t>
            </a:r>
            <a:r>
              <a:rPr lang="en-US" sz="1900" dirty="0" smtClean="0"/>
              <a:t>.</a:t>
            </a:r>
          </a:p>
          <a:p>
            <a:endParaRPr lang="en-US" sz="1900" dirty="0" smtClean="0"/>
          </a:p>
          <a:p>
            <a:r>
              <a:rPr lang="en-US" sz="1900" dirty="0" err="1" smtClean="0"/>
              <a:t>Kako</a:t>
            </a:r>
            <a:r>
              <a:rPr lang="en-US" sz="1900" dirty="0" smtClean="0"/>
              <a:t> </a:t>
            </a:r>
            <a:r>
              <a:rPr lang="en-US" sz="1900" dirty="0" err="1" smtClean="0"/>
              <a:t>su</a:t>
            </a:r>
            <a:r>
              <a:rPr lang="en-US" sz="1900" dirty="0" smtClean="0"/>
              <a:t> se </a:t>
            </a:r>
            <a:r>
              <a:rPr lang="en-US" sz="1900" dirty="0" err="1" smtClean="0"/>
              <a:t>cijene</a:t>
            </a:r>
            <a:r>
              <a:rPr lang="en-US" sz="1900" dirty="0" smtClean="0"/>
              <a:t> </a:t>
            </a:r>
            <a:r>
              <a:rPr lang="en-US" sz="1900" dirty="0" err="1" smtClean="0"/>
              <a:t>udvostručavale</a:t>
            </a:r>
            <a:r>
              <a:rPr lang="en-US" sz="1900" dirty="0" smtClean="0"/>
              <a:t> </a:t>
            </a:r>
            <a:r>
              <a:rPr lang="en-US" sz="1900" dirty="0" err="1" smtClean="0"/>
              <a:t>svakih</a:t>
            </a:r>
            <a:r>
              <a:rPr lang="en-US" sz="1900" dirty="0" smtClean="0"/>
              <a:t> 15 sati, </a:t>
            </a:r>
            <a:r>
              <a:rPr lang="en-US" sz="1900" dirty="0" err="1" smtClean="0"/>
              <a:t>šta</a:t>
            </a:r>
            <a:r>
              <a:rPr lang="en-US" sz="1900" dirty="0" smtClean="0"/>
              <a:t> god da </a:t>
            </a:r>
            <a:r>
              <a:rPr lang="en-US" sz="1900" dirty="0" err="1" smtClean="0"/>
              <a:t>su</a:t>
            </a:r>
            <a:r>
              <a:rPr lang="en-US" sz="1900" dirty="0" smtClean="0"/>
              <a:t> </a:t>
            </a:r>
            <a:r>
              <a:rPr lang="en-US" sz="1900" dirty="0" err="1" smtClean="0"/>
              <a:t>ljudi</a:t>
            </a:r>
            <a:r>
              <a:rPr lang="en-US" sz="1900" dirty="0" smtClean="0"/>
              <a:t> </a:t>
            </a:r>
            <a:r>
              <a:rPr lang="en-US" sz="1900" dirty="0" err="1" smtClean="0"/>
              <a:t>imali</a:t>
            </a:r>
            <a:r>
              <a:rPr lang="en-US" sz="1900" dirty="0" smtClean="0"/>
              <a:t> u </a:t>
            </a:r>
            <a:r>
              <a:rPr lang="en-US" sz="1900" dirty="0" err="1" smtClean="0"/>
              <a:t>svojim</a:t>
            </a:r>
            <a:r>
              <a:rPr lang="en-US" sz="1900" dirty="0" smtClean="0"/>
              <a:t> </a:t>
            </a:r>
            <a:r>
              <a:rPr lang="en-US" sz="1900" dirty="0" err="1" smtClean="0"/>
              <a:t>novčanicima</a:t>
            </a:r>
            <a:r>
              <a:rPr lang="en-US" sz="1900" dirty="0" smtClean="0"/>
              <a:t> </a:t>
            </a:r>
            <a:r>
              <a:rPr lang="en-US" sz="1900" dirty="0" err="1" smtClean="0"/>
              <a:t>ujutru</a:t>
            </a:r>
            <a:r>
              <a:rPr lang="en-US" sz="1900" dirty="0" smtClean="0"/>
              <a:t>, </a:t>
            </a:r>
            <a:r>
              <a:rPr lang="en-US" sz="1900" dirty="0" err="1" smtClean="0"/>
              <a:t>uveče</a:t>
            </a:r>
            <a:r>
              <a:rPr lang="en-US" sz="1900" dirty="0" smtClean="0"/>
              <a:t> bi </a:t>
            </a:r>
            <a:r>
              <a:rPr lang="en-US" sz="1900" dirty="0" err="1" smtClean="0"/>
              <a:t>bilo</a:t>
            </a:r>
            <a:r>
              <a:rPr lang="en-US" sz="1900" dirty="0" smtClean="0"/>
              <a:t> </a:t>
            </a:r>
            <a:r>
              <a:rPr lang="en-US" sz="1900" dirty="0" err="1" smtClean="0"/>
              <a:t>dvostruko</a:t>
            </a:r>
            <a:r>
              <a:rPr lang="en-US" sz="1900" dirty="0" smtClean="0"/>
              <a:t> </a:t>
            </a:r>
            <a:r>
              <a:rPr lang="en-US" sz="1900" dirty="0" err="1" smtClean="0"/>
              <a:t>manje</a:t>
            </a:r>
            <a:r>
              <a:rPr lang="en-US" sz="1900" dirty="0" smtClean="0"/>
              <a:t>.</a:t>
            </a:r>
            <a:endParaRPr lang="sr-Latn-BA" sz="1900" dirty="0" smtClean="0"/>
          </a:p>
          <a:p>
            <a:endParaRPr lang="sr-Latn-BA" sz="1900" dirty="0"/>
          </a:p>
          <a:p>
            <a:r>
              <a:rPr lang="en-US" sz="1900" dirty="0" err="1" smtClean="0"/>
              <a:t>Drugi</a:t>
            </a:r>
            <a:r>
              <a:rPr lang="en-US" sz="1900" dirty="0" smtClean="0"/>
              <a:t> </a:t>
            </a:r>
            <a:r>
              <a:rPr lang="en-US" sz="1900" dirty="0" err="1" smtClean="0"/>
              <a:t>svjetski</a:t>
            </a:r>
            <a:r>
              <a:rPr lang="en-US" sz="1900" dirty="0" smtClean="0"/>
              <a:t> rat </a:t>
            </a:r>
            <a:r>
              <a:rPr lang="en-US" sz="1900" dirty="0" err="1" smtClean="0"/>
              <a:t>izbrisao</a:t>
            </a:r>
            <a:r>
              <a:rPr lang="en-US" sz="1900" dirty="0" smtClean="0"/>
              <a:t> je 40 </a:t>
            </a:r>
            <a:r>
              <a:rPr lang="en-US" sz="1900" dirty="0" err="1" smtClean="0"/>
              <a:t>odsto</a:t>
            </a:r>
            <a:r>
              <a:rPr lang="en-US" sz="1900" dirty="0" smtClean="0"/>
              <a:t> </a:t>
            </a:r>
            <a:r>
              <a:rPr lang="en-US" sz="1900" dirty="0" err="1" smtClean="0"/>
              <a:t>mađarskog</a:t>
            </a:r>
            <a:r>
              <a:rPr lang="en-US" sz="1900" dirty="0" smtClean="0"/>
              <a:t> </a:t>
            </a:r>
            <a:r>
              <a:rPr lang="en-US" sz="1900" dirty="0" err="1" smtClean="0"/>
              <a:t>bogatstva</a:t>
            </a:r>
            <a:r>
              <a:rPr lang="en-US" sz="1900" dirty="0" smtClean="0"/>
              <a:t>, 80 </a:t>
            </a:r>
            <a:r>
              <a:rPr lang="en-US" sz="1900" dirty="0" err="1" smtClean="0"/>
              <a:t>odsto</a:t>
            </a:r>
            <a:r>
              <a:rPr lang="en-US" sz="1900" dirty="0" smtClean="0"/>
              <a:t> </a:t>
            </a:r>
            <a:r>
              <a:rPr lang="en-US" sz="1900" dirty="0" err="1" smtClean="0"/>
              <a:t>Budimpešte</a:t>
            </a:r>
            <a:r>
              <a:rPr lang="en-US" sz="1900" dirty="0" smtClean="0"/>
              <a:t> je </a:t>
            </a:r>
            <a:r>
              <a:rPr lang="en-US" sz="1900" dirty="0" err="1" smtClean="0"/>
              <a:t>uništeno</a:t>
            </a:r>
            <a:r>
              <a:rPr lang="en-US" sz="1900" dirty="0" smtClean="0"/>
              <a:t>, </a:t>
            </a:r>
            <a:r>
              <a:rPr lang="en-US" sz="1900" dirty="0" err="1" smtClean="0"/>
              <a:t>željezničke</a:t>
            </a:r>
            <a:r>
              <a:rPr lang="en-US" sz="1900" dirty="0" smtClean="0"/>
              <a:t> </a:t>
            </a:r>
            <a:r>
              <a:rPr lang="en-US" sz="1900" dirty="0" err="1" smtClean="0"/>
              <a:t>pruge</a:t>
            </a:r>
            <a:r>
              <a:rPr lang="en-US" sz="1900" dirty="0" smtClean="0"/>
              <a:t> </a:t>
            </a:r>
            <a:r>
              <a:rPr lang="en-US" sz="1900" dirty="0" err="1" smtClean="0"/>
              <a:t>i</a:t>
            </a:r>
            <a:r>
              <a:rPr lang="en-US" sz="1900" dirty="0" smtClean="0"/>
              <a:t> </a:t>
            </a:r>
            <a:r>
              <a:rPr lang="en-US" sz="1900" dirty="0" err="1" smtClean="0"/>
              <a:t>putevi</a:t>
            </a:r>
            <a:r>
              <a:rPr lang="en-US" sz="1900" dirty="0" smtClean="0"/>
              <a:t> </a:t>
            </a:r>
            <a:r>
              <a:rPr lang="en-US" sz="1900" dirty="0" err="1" smtClean="0"/>
              <a:t>su</a:t>
            </a:r>
            <a:r>
              <a:rPr lang="en-US" sz="1900" dirty="0" smtClean="0"/>
              <a:t> </a:t>
            </a:r>
            <a:r>
              <a:rPr lang="en-US" sz="1900" dirty="0" err="1" smtClean="0"/>
              <a:t>bombardovani</a:t>
            </a:r>
            <a:r>
              <a:rPr lang="en-US" sz="1900" dirty="0" smtClean="0"/>
              <a:t>, a </a:t>
            </a:r>
            <a:r>
              <a:rPr lang="en-US" sz="1900" dirty="0" err="1" smtClean="0"/>
              <a:t>vlada</a:t>
            </a:r>
            <a:r>
              <a:rPr lang="en-US" sz="1900" dirty="0" smtClean="0"/>
              <a:t> je </a:t>
            </a:r>
            <a:r>
              <a:rPr lang="en-US" sz="1900" dirty="0" err="1" smtClean="0"/>
              <a:t>morala</a:t>
            </a:r>
            <a:r>
              <a:rPr lang="en-US" sz="1900" dirty="0" smtClean="0"/>
              <a:t> </a:t>
            </a:r>
            <a:r>
              <a:rPr lang="en-US" sz="1900" dirty="0" err="1" smtClean="0"/>
              <a:t>dati</a:t>
            </a:r>
            <a:r>
              <a:rPr lang="en-US" sz="1900" dirty="0" smtClean="0"/>
              <a:t> </a:t>
            </a:r>
            <a:r>
              <a:rPr lang="en-US" sz="1900" dirty="0" err="1" smtClean="0"/>
              <a:t>milione</a:t>
            </a:r>
            <a:r>
              <a:rPr lang="en-US" sz="1900" dirty="0" smtClean="0"/>
              <a:t> u </a:t>
            </a:r>
            <a:r>
              <a:rPr lang="en-US" sz="1900" dirty="0" err="1" smtClean="0"/>
              <a:t>kompenzaciji</a:t>
            </a:r>
            <a:r>
              <a:rPr lang="en-US" sz="1900" dirty="0" smtClean="0"/>
              <a:t> </a:t>
            </a:r>
            <a:r>
              <a:rPr lang="en-US" sz="1900" dirty="0" err="1" smtClean="0"/>
              <a:t>nakon</a:t>
            </a:r>
            <a:r>
              <a:rPr lang="en-US" sz="1900" dirty="0" smtClean="0"/>
              <a:t> rata.</a:t>
            </a:r>
          </a:p>
          <a:p>
            <a:pPr>
              <a:buNone/>
            </a:pPr>
            <a:endParaRPr lang="en-US" sz="1900" dirty="0" smtClean="0"/>
          </a:p>
          <a:p>
            <a:r>
              <a:rPr lang="en-US" sz="1900" dirty="0" err="1" smtClean="0"/>
              <a:t>Zemlja</a:t>
            </a:r>
            <a:r>
              <a:rPr lang="en-US" sz="1900" dirty="0" smtClean="0"/>
              <a:t> je </a:t>
            </a:r>
            <a:r>
              <a:rPr lang="en-US" sz="1900" dirty="0" err="1" smtClean="0"/>
              <a:t>nekoliko</a:t>
            </a:r>
            <a:r>
              <a:rPr lang="en-US" sz="1900" dirty="0" smtClean="0"/>
              <a:t> puta </a:t>
            </a:r>
            <a:r>
              <a:rPr lang="en-US" sz="1900" dirty="0" err="1" smtClean="0"/>
              <a:t>pokušala</a:t>
            </a:r>
            <a:r>
              <a:rPr lang="en-US" sz="1900" dirty="0" smtClean="0"/>
              <a:t> da </a:t>
            </a:r>
            <a:r>
              <a:rPr lang="en-US" sz="1900" dirty="0" err="1" smtClean="0"/>
              <a:t>učvrsti</a:t>
            </a:r>
            <a:r>
              <a:rPr lang="en-US" sz="1900" dirty="0" smtClean="0"/>
              <a:t> </a:t>
            </a:r>
            <a:r>
              <a:rPr lang="en-US" sz="1900" dirty="0" err="1" smtClean="0"/>
              <a:t>valutu</a:t>
            </a:r>
            <a:r>
              <a:rPr lang="en-US" sz="1900" dirty="0" smtClean="0"/>
              <a:t>, </a:t>
            </a:r>
            <a:r>
              <a:rPr lang="en-US" sz="1900" dirty="0" err="1" smtClean="0"/>
              <a:t>tokom</a:t>
            </a:r>
            <a:r>
              <a:rPr lang="en-US" sz="1900" dirty="0" smtClean="0"/>
              <a:t> </a:t>
            </a:r>
            <a:r>
              <a:rPr lang="en-US" sz="1900" dirty="0" err="1" smtClean="0"/>
              <a:t>čega</a:t>
            </a:r>
            <a:r>
              <a:rPr lang="en-US" sz="1900" dirty="0" smtClean="0"/>
              <a:t> </a:t>
            </a:r>
            <a:r>
              <a:rPr lang="en-US" sz="1900" dirty="0" err="1" smtClean="0"/>
              <a:t>su</a:t>
            </a:r>
            <a:r>
              <a:rPr lang="en-US" sz="1900" dirty="0" smtClean="0"/>
              <a:t> </a:t>
            </a:r>
            <a:r>
              <a:rPr lang="en-US" sz="1900" dirty="0" err="1" smtClean="0"/>
              <a:t>stanovnici</a:t>
            </a:r>
            <a:r>
              <a:rPr lang="en-US" sz="1900" dirty="0" smtClean="0"/>
              <a:t> </a:t>
            </a:r>
            <a:r>
              <a:rPr lang="en-US" sz="1900" dirty="0" err="1" smtClean="0"/>
              <a:t>prestali</a:t>
            </a:r>
            <a:r>
              <a:rPr lang="en-US" sz="1900" dirty="0" smtClean="0"/>
              <a:t> da </a:t>
            </a:r>
            <a:r>
              <a:rPr lang="en-US" sz="1900" dirty="0" err="1" smtClean="0"/>
              <a:t>razlikuju</a:t>
            </a:r>
            <a:r>
              <a:rPr lang="en-US" sz="1900" dirty="0" smtClean="0"/>
              <a:t> </a:t>
            </a:r>
            <a:r>
              <a:rPr lang="en-US" sz="1900" dirty="0" err="1" smtClean="0"/>
              <a:t>novčanice</a:t>
            </a:r>
            <a:r>
              <a:rPr lang="en-US" sz="1900" dirty="0" smtClean="0"/>
              <a:t> </a:t>
            </a:r>
            <a:r>
              <a:rPr lang="en-US" sz="1900" dirty="0" err="1" smtClean="0"/>
              <a:t>po</a:t>
            </a:r>
            <a:r>
              <a:rPr lang="en-US" sz="1900" dirty="0" smtClean="0"/>
              <a:t> </a:t>
            </a:r>
            <a:r>
              <a:rPr lang="en-US" sz="1900" dirty="0" err="1" smtClean="0"/>
              <a:t>vrijednosti</a:t>
            </a:r>
            <a:r>
              <a:rPr lang="en-US" sz="1900" dirty="0" smtClean="0"/>
              <a:t>, </a:t>
            </a:r>
            <a:r>
              <a:rPr lang="en-US" sz="1900" dirty="0" err="1" smtClean="0"/>
              <a:t>već</a:t>
            </a:r>
            <a:r>
              <a:rPr lang="en-US" sz="1900" dirty="0" smtClean="0"/>
              <a:t> </a:t>
            </a:r>
            <a:r>
              <a:rPr lang="en-US" sz="1900" dirty="0" err="1" smtClean="0"/>
              <a:t>su</a:t>
            </a:r>
            <a:r>
              <a:rPr lang="en-US" sz="1900" dirty="0" smtClean="0"/>
              <a:t> </a:t>
            </a:r>
            <a:r>
              <a:rPr lang="en-US" sz="1900" dirty="0" err="1" smtClean="0"/>
              <a:t>ih</a:t>
            </a:r>
            <a:r>
              <a:rPr lang="en-US" sz="1900" dirty="0" smtClean="0"/>
              <a:t> </a:t>
            </a:r>
            <a:r>
              <a:rPr lang="en-US" sz="1900" dirty="0" err="1" smtClean="0"/>
              <a:t>umjesto</a:t>
            </a:r>
            <a:r>
              <a:rPr lang="en-US" sz="1900" dirty="0" smtClean="0"/>
              <a:t> toga </a:t>
            </a:r>
            <a:r>
              <a:rPr lang="en-US" sz="1900" dirty="0" err="1" smtClean="0"/>
              <a:t>razlikovali</a:t>
            </a:r>
            <a:r>
              <a:rPr lang="en-US" sz="1900" dirty="0" smtClean="0"/>
              <a:t> </a:t>
            </a:r>
            <a:r>
              <a:rPr lang="en-US" sz="1900" dirty="0" err="1" smtClean="0"/>
              <a:t>po</a:t>
            </a:r>
            <a:r>
              <a:rPr lang="en-US" sz="1900" dirty="0" smtClean="0"/>
              <a:t> </a:t>
            </a:r>
            <a:r>
              <a:rPr lang="en-US" sz="1900" dirty="0" err="1" smtClean="0"/>
              <a:t>boji</a:t>
            </a:r>
            <a:r>
              <a:rPr lang="en-US" sz="1900" dirty="0" smtClean="0"/>
              <a:t>.</a:t>
            </a:r>
            <a:endParaRPr lang="sr-Latn-BA" sz="1900" dirty="0" smtClean="0"/>
          </a:p>
          <a:p>
            <a:endParaRPr lang="sr-Latn-BA" sz="1900" dirty="0"/>
          </a:p>
          <a:p>
            <a:r>
              <a:rPr lang="en-US" sz="1900" b="1" dirty="0"/>
              <a:t>Plate </a:t>
            </a:r>
            <a:r>
              <a:rPr lang="en-US" sz="1900" b="1" dirty="0" err="1"/>
              <a:t>su</a:t>
            </a:r>
            <a:r>
              <a:rPr lang="en-US" sz="1900" b="1" dirty="0"/>
              <a:t> morale </a:t>
            </a:r>
            <a:r>
              <a:rPr lang="en-US" sz="1900" b="1" dirty="0" err="1"/>
              <a:t>biti</a:t>
            </a:r>
            <a:r>
              <a:rPr lang="en-US" sz="1900" b="1" dirty="0"/>
              <a:t> </a:t>
            </a:r>
            <a:r>
              <a:rPr lang="en-US" sz="1900" b="1" dirty="0" err="1"/>
              <a:t>isplaćivane</a:t>
            </a:r>
            <a:r>
              <a:rPr lang="en-US" sz="1900" b="1" dirty="0"/>
              <a:t> </a:t>
            </a:r>
            <a:r>
              <a:rPr lang="en-US" sz="1900" b="1" dirty="0" err="1"/>
              <a:t>dva</a:t>
            </a:r>
            <a:r>
              <a:rPr lang="en-US" sz="1900" b="1" dirty="0"/>
              <a:t> puta </a:t>
            </a:r>
            <a:r>
              <a:rPr lang="en-US" sz="1900" b="1" dirty="0" err="1"/>
              <a:t>dnevno</a:t>
            </a:r>
            <a:r>
              <a:rPr lang="en-US" sz="1900" b="1" dirty="0"/>
              <a:t>, </a:t>
            </a:r>
            <a:r>
              <a:rPr lang="en-US" sz="1900" b="1" dirty="0" err="1"/>
              <a:t>jer</a:t>
            </a:r>
            <a:r>
              <a:rPr lang="en-US" sz="1900" b="1" dirty="0"/>
              <a:t> bi do </a:t>
            </a:r>
            <a:r>
              <a:rPr lang="en-US" sz="1900" b="1" dirty="0" err="1"/>
              <a:t>kraja</a:t>
            </a:r>
            <a:r>
              <a:rPr lang="en-US" sz="1900" b="1" dirty="0"/>
              <a:t> dana </a:t>
            </a:r>
            <a:r>
              <a:rPr lang="en-US" sz="1900" b="1" dirty="0" err="1"/>
              <a:t>novac</a:t>
            </a:r>
            <a:r>
              <a:rPr lang="en-US" sz="1900" b="1" dirty="0"/>
              <a:t> </a:t>
            </a:r>
            <a:r>
              <a:rPr lang="en-US" sz="1900" b="1" dirty="0" err="1"/>
              <a:t>izgubio</a:t>
            </a:r>
            <a:r>
              <a:rPr lang="en-US" sz="1900" b="1" dirty="0"/>
              <a:t> </a:t>
            </a:r>
            <a:r>
              <a:rPr lang="en-US" sz="1900" b="1" dirty="0" err="1"/>
              <a:t>vrijednost</a:t>
            </a:r>
            <a:r>
              <a:rPr lang="en-US" sz="1900" b="1" dirty="0"/>
              <a:t>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51511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222" y="2878626"/>
            <a:ext cx="3493477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2. </a:t>
            </a:r>
            <a:r>
              <a:rPr lang="en-US" b="1" dirty="0" err="1" smtClean="0"/>
              <a:t>Zimbabve</a:t>
            </a:r>
            <a:r>
              <a:rPr lang="en-US" b="1" dirty="0" smtClean="0"/>
              <a:t> 2008.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0162" y="342900"/>
            <a:ext cx="7447084" cy="6233746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 smtClean="0"/>
              <a:t>Dnevna</a:t>
            </a:r>
            <a:r>
              <a:rPr lang="en-US" sz="2000" dirty="0" smtClean="0"/>
              <a:t> </a:t>
            </a:r>
            <a:r>
              <a:rPr lang="en-US" sz="2000" dirty="0" err="1" smtClean="0"/>
              <a:t>stopa</a:t>
            </a:r>
            <a:r>
              <a:rPr lang="en-US" sz="2000" dirty="0" smtClean="0"/>
              <a:t> </a:t>
            </a:r>
            <a:r>
              <a:rPr lang="en-US" sz="2000" dirty="0" err="1" smtClean="0"/>
              <a:t>inflacije</a:t>
            </a:r>
            <a:r>
              <a:rPr lang="en-US" sz="2000" dirty="0" smtClean="0"/>
              <a:t>: 98%</a:t>
            </a:r>
          </a:p>
          <a:p>
            <a:pPr lvl="0"/>
            <a:r>
              <a:rPr lang="en-US" sz="2000" dirty="0" err="1" smtClean="0"/>
              <a:t>Dupliranje</a:t>
            </a:r>
            <a:r>
              <a:rPr lang="en-US" sz="2000" dirty="0" smtClean="0"/>
              <a:t> </a:t>
            </a:r>
            <a:r>
              <a:rPr lang="en-US" sz="2000" dirty="0" err="1" smtClean="0"/>
              <a:t>cijena</a:t>
            </a:r>
            <a:r>
              <a:rPr lang="en-US" sz="2000" dirty="0" smtClean="0"/>
              <a:t> </a:t>
            </a:r>
            <a:r>
              <a:rPr lang="en-US" sz="2000" dirty="0" err="1" smtClean="0"/>
              <a:t>svakih</a:t>
            </a:r>
            <a:r>
              <a:rPr lang="en-US" sz="2000" dirty="0" smtClean="0"/>
              <a:t> 25 sati</a:t>
            </a:r>
          </a:p>
          <a:p>
            <a:pPr lvl="0"/>
            <a:endParaRPr lang="en-US" sz="2000" dirty="0" smtClean="0"/>
          </a:p>
          <a:p>
            <a:r>
              <a:rPr lang="en-US" sz="2000" dirty="0" err="1" smtClean="0"/>
              <a:t>Nakon</a:t>
            </a:r>
            <a:r>
              <a:rPr lang="en-US" sz="2000" dirty="0" smtClean="0"/>
              <a:t> </a:t>
            </a:r>
            <a:r>
              <a:rPr lang="en-US" sz="2000" dirty="0" err="1" smtClean="0"/>
              <a:t>kontroverznog</a:t>
            </a:r>
            <a:r>
              <a:rPr lang="en-US" sz="2000" dirty="0" smtClean="0"/>
              <a:t> </a:t>
            </a:r>
            <a:r>
              <a:rPr lang="en-US" sz="2000" dirty="0" err="1" smtClean="0"/>
              <a:t>programa</a:t>
            </a:r>
            <a:r>
              <a:rPr lang="en-US" sz="2000" dirty="0" smtClean="0"/>
              <a:t> </a:t>
            </a:r>
            <a:r>
              <a:rPr lang="en-US" sz="2000" dirty="0" err="1" smtClean="0"/>
              <a:t>reforme</a:t>
            </a:r>
            <a:r>
              <a:rPr lang="en-US" sz="2000" dirty="0" smtClean="0"/>
              <a:t> </a:t>
            </a:r>
            <a:r>
              <a:rPr lang="en-US" sz="2000" dirty="0" err="1" smtClean="0"/>
              <a:t>zemljišta</a:t>
            </a:r>
            <a:r>
              <a:rPr lang="en-US" sz="2000" dirty="0" smtClean="0"/>
              <a:t>, </a:t>
            </a:r>
            <a:r>
              <a:rPr lang="en-US" sz="2000" dirty="0" err="1" smtClean="0"/>
              <a:t>koji</a:t>
            </a:r>
            <a:r>
              <a:rPr lang="en-US" sz="2000" dirty="0" smtClean="0"/>
              <a:t> je </a:t>
            </a:r>
            <a:r>
              <a:rPr lang="en-US" sz="2000" dirty="0" err="1" smtClean="0"/>
              <a:t>uključivao</a:t>
            </a:r>
            <a:r>
              <a:rPr lang="en-US" sz="2000" dirty="0" smtClean="0"/>
              <a:t> </a:t>
            </a:r>
            <a:r>
              <a:rPr lang="en-US" sz="2000" dirty="0" err="1" smtClean="0"/>
              <a:t>eksproprijaciju</a:t>
            </a:r>
            <a:r>
              <a:rPr lang="en-US" sz="2000" dirty="0" smtClean="0"/>
              <a:t> </a:t>
            </a:r>
            <a:r>
              <a:rPr lang="en-US" sz="2000" dirty="0" err="1" smtClean="0"/>
              <a:t>imovine</a:t>
            </a:r>
            <a:r>
              <a:rPr lang="en-US" sz="2000" dirty="0" smtClean="0"/>
              <a:t> </a:t>
            </a:r>
            <a:r>
              <a:rPr lang="en-US" sz="2000" dirty="0" err="1" smtClean="0"/>
              <a:t>bijelaca</a:t>
            </a:r>
            <a:r>
              <a:rPr lang="en-US" sz="2000" dirty="0" smtClean="0"/>
              <a:t> </a:t>
            </a:r>
            <a:r>
              <a:rPr lang="en-US" sz="2000" dirty="0" err="1" smtClean="0"/>
              <a:t>krajem</a:t>
            </a:r>
            <a:r>
              <a:rPr lang="en-US" sz="2000" dirty="0" smtClean="0"/>
              <a:t> </a:t>
            </a:r>
            <a:r>
              <a:rPr lang="en-US" sz="2000" dirty="0" err="1" smtClean="0"/>
              <a:t>devedesetih</a:t>
            </a:r>
            <a:r>
              <a:rPr lang="en-US" sz="2000" dirty="0" smtClean="0"/>
              <a:t>, </a:t>
            </a:r>
            <a:r>
              <a:rPr lang="en-US" sz="2000" dirty="0" err="1" smtClean="0"/>
              <a:t>Zimbabve</a:t>
            </a:r>
            <a:r>
              <a:rPr lang="en-US" sz="2000" dirty="0" smtClean="0"/>
              <a:t> je </a:t>
            </a:r>
            <a:r>
              <a:rPr lang="en-US" sz="2000" dirty="0" err="1" smtClean="0"/>
              <a:t>doživio</a:t>
            </a:r>
            <a:r>
              <a:rPr lang="en-US" sz="2000" dirty="0" smtClean="0"/>
              <a:t> </a:t>
            </a:r>
            <a:r>
              <a:rPr lang="en-US" sz="2000" dirty="0" err="1" smtClean="0"/>
              <a:t>oštar</a:t>
            </a:r>
            <a:r>
              <a:rPr lang="en-US" sz="2000" dirty="0" smtClean="0"/>
              <a:t> pad </a:t>
            </a:r>
            <a:r>
              <a:rPr lang="en-US" sz="2000" dirty="0" err="1" smtClean="0"/>
              <a:t>poljoprivrede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U </a:t>
            </a:r>
            <a:r>
              <a:rPr lang="en-US" sz="2000" dirty="0" err="1" smtClean="0"/>
              <a:t>novembru</a:t>
            </a:r>
            <a:r>
              <a:rPr lang="en-US" sz="2000" dirty="0" smtClean="0"/>
              <a:t> 2008. </a:t>
            </a:r>
            <a:r>
              <a:rPr lang="en-US" sz="2000" dirty="0" err="1" smtClean="0"/>
              <a:t>mjesečna</a:t>
            </a:r>
            <a:r>
              <a:rPr lang="en-US" sz="2000" dirty="0" smtClean="0"/>
              <a:t> </a:t>
            </a:r>
            <a:r>
              <a:rPr lang="en-US" sz="2000" dirty="0" err="1" smtClean="0"/>
              <a:t>inflacija</a:t>
            </a:r>
            <a:r>
              <a:rPr lang="en-US" sz="2000" dirty="0" smtClean="0"/>
              <a:t> je </a:t>
            </a:r>
            <a:r>
              <a:rPr lang="en-US" sz="2000" dirty="0" err="1" smtClean="0"/>
              <a:t>dostigla</a:t>
            </a:r>
            <a:r>
              <a:rPr lang="en-US" sz="2000" dirty="0" smtClean="0"/>
              <a:t> 79 </a:t>
            </a:r>
            <a:r>
              <a:rPr lang="en-US" sz="2000" dirty="0" err="1" smtClean="0"/>
              <a:t>milijardi</a:t>
            </a:r>
            <a:r>
              <a:rPr lang="en-US" sz="2000" dirty="0" smtClean="0"/>
              <a:t> </a:t>
            </a:r>
            <a:r>
              <a:rPr lang="en-US" sz="2000" dirty="0" err="1" smtClean="0"/>
              <a:t>procenata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Prodavnice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povećavale</a:t>
            </a:r>
            <a:r>
              <a:rPr lang="en-US" sz="2000" dirty="0" smtClean="0"/>
              <a:t> </a:t>
            </a:r>
            <a:r>
              <a:rPr lang="en-US" sz="2000" dirty="0" err="1" smtClean="0"/>
              <a:t>cijene</a:t>
            </a:r>
            <a:r>
              <a:rPr lang="en-US" sz="2000" dirty="0" smtClean="0"/>
              <a:t> </a:t>
            </a:r>
            <a:r>
              <a:rPr lang="en-US" sz="2000" dirty="0" err="1" smtClean="0"/>
              <a:t>nekoliko</a:t>
            </a:r>
            <a:r>
              <a:rPr lang="en-US" sz="2000" dirty="0" smtClean="0"/>
              <a:t> </a:t>
            </a:r>
            <a:r>
              <a:rPr lang="en-US" sz="2000" dirty="0" err="1" smtClean="0"/>
              <a:t>puta</a:t>
            </a:r>
            <a:r>
              <a:rPr lang="en-US" sz="2000" dirty="0" smtClean="0"/>
              <a:t> </a:t>
            </a:r>
            <a:r>
              <a:rPr lang="en-US" sz="2000" dirty="0" err="1" smtClean="0"/>
              <a:t>dnevno</a:t>
            </a:r>
            <a:r>
              <a:rPr lang="en-US" sz="2000" dirty="0" smtClean="0"/>
              <a:t>. </a:t>
            </a:r>
            <a:r>
              <a:rPr lang="en-US" sz="2000" dirty="0" err="1" smtClean="0"/>
              <a:t>Kolaps</a:t>
            </a:r>
            <a:r>
              <a:rPr lang="en-US" sz="2000" dirty="0" smtClean="0"/>
              <a:t> </a:t>
            </a:r>
            <a:r>
              <a:rPr lang="en-US" sz="2000" dirty="0" err="1" smtClean="0"/>
              <a:t>ekonomije</a:t>
            </a:r>
            <a:r>
              <a:rPr lang="en-US" sz="2000" dirty="0" smtClean="0"/>
              <a:t> </a:t>
            </a:r>
            <a:r>
              <a:rPr lang="en-US" sz="2000" dirty="0" err="1" smtClean="0"/>
              <a:t>značio</a:t>
            </a:r>
            <a:r>
              <a:rPr lang="en-US" sz="2000" dirty="0" smtClean="0"/>
              <a:t> je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česte</a:t>
            </a:r>
            <a:r>
              <a:rPr lang="en-US" sz="2000" dirty="0" smtClean="0"/>
              <a:t> </a:t>
            </a:r>
            <a:r>
              <a:rPr lang="en-US" sz="2000" dirty="0" err="1" smtClean="0"/>
              <a:t>restrikcije</a:t>
            </a:r>
            <a:r>
              <a:rPr lang="en-US" sz="2000" dirty="0" smtClean="0"/>
              <a:t> </a:t>
            </a:r>
            <a:r>
              <a:rPr lang="en-US" sz="2000" dirty="0" err="1" smtClean="0"/>
              <a:t>vode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struje</a:t>
            </a:r>
            <a:r>
              <a:rPr lang="en-US" sz="2000" dirty="0" smtClean="0"/>
              <a:t>, </a:t>
            </a:r>
            <a:r>
              <a:rPr lang="en-US" sz="2000" dirty="0" err="1" smtClean="0"/>
              <a:t>redove</a:t>
            </a:r>
            <a:r>
              <a:rPr lang="en-US" sz="2000" dirty="0" smtClean="0"/>
              <a:t> </a:t>
            </a:r>
            <a:r>
              <a:rPr lang="en-US" sz="2000" dirty="0" err="1" smtClean="0"/>
              <a:t>ispred</a:t>
            </a:r>
            <a:r>
              <a:rPr lang="en-US" sz="2000" dirty="0" smtClean="0"/>
              <a:t> </a:t>
            </a:r>
            <a:r>
              <a:rPr lang="en-US" sz="2000" dirty="0" err="1" smtClean="0"/>
              <a:t>banaka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benzinskim</a:t>
            </a:r>
            <a:r>
              <a:rPr lang="en-US" sz="2000" dirty="0" smtClean="0"/>
              <a:t> </a:t>
            </a:r>
            <a:r>
              <a:rPr lang="en-US" sz="2000" dirty="0" err="1" smtClean="0"/>
              <a:t>stanicama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ogromnu</a:t>
            </a:r>
            <a:r>
              <a:rPr lang="en-US" sz="2000" dirty="0" smtClean="0"/>
              <a:t> </a:t>
            </a:r>
            <a:r>
              <a:rPr lang="en-US" sz="2000" dirty="0" err="1" smtClean="0"/>
              <a:t>nestašicu</a:t>
            </a:r>
            <a:r>
              <a:rPr lang="en-US" sz="2000" dirty="0" smtClean="0"/>
              <a:t> </a:t>
            </a:r>
            <a:r>
              <a:rPr lang="en-US" sz="2000" dirty="0" err="1" smtClean="0"/>
              <a:t>hrane</a:t>
            </a:r>
            <a:r>
              <a:rPr lang="en-US" sz="2000" dirty="0" smtClean="0"/>
              <a:t> u </a:t>
            </a:r>
            <a:r>
              <a:rPr lang="en-US" sz="2000" dirty="0" err="1" smtClean="0"/>
              <a:t>supermarketima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21329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147" y="2850784"/>
            <a:ext cx="3560885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err="1"/>
              <a:t>Njemačka</a:t>
            </a:r>
            <a:r>
              <a:rPr lang="en-US" dirty="0"/>
              <a:t> 1923.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9777" y="167055"/>
            <a:ext cx="7218485" cy="6690946"/>
          </a:xfrm>
        </p:spPr>
        <p:txBody>
          <a:bodyPr>
            <a:normAutofit/>
          </a:bodyPr>
          <a:lstStyle/>
          <a:p>
            <a:pPr lvl="0"/>
            <a:r>
              <a:rPr lang="en-US" sz="2000" dirty="0" err="1" smtClean="0"/>
              <a:t>Dnevna</a:t>
            </a:r>
            <a:r>
              <a:rPr lang="en-US" sz="2000" dirty="0" smtClean="0"/>
              <a:t> </a:t>
            </a:r>
            <a:r>
              <a:rPr lang="en-US" sz="2000" dirty="0" err="1" smtClean="0"/>
              <a:t>stopa</a:t>
            </a:r>
            <a:r>
              <a:rPr lang="en-US" sz="2000" dirty="0" smtClean="0"/>
              <a:t> </a:t>
            </a:r>
            <a:r>
              <a:rPr lang="en-US" sz="2000" dirty="0" err="1" smtClean="0"/>
              <a:t>inflacije</a:t>
            </a:r>
            <a:r>
              <a:rPr lang="en-US" sz="2000" dirty="0" smtClean="0"/>
              <a:t>: 21 </a:t>
            </a:r>
            <a:r>
              <a:rPr lang="en-US" sz="2000" dirty="0" err="1" smtClean="0"/>
              <a:t>odsto</a:t>
            </a:r>
            <a:endParaRPr lang="en-US" sz="2000" dirty="0" smtClean="0"/>
          </a:p>
          <a:p>
            <a:pPr lvl="0"/>
            <a:r>
              <a:rPr lang="en-US" sz="2000" dirty="0" err="1" smtClean="0"/>
              <a:t>Dupliranje</a:t>
            </a:r>
            <a:r>
              <a:rPr lang="en-US" sz="2000" dirty="0" smtClean="0"/>
              <a:t> </a:t>
            </a:r>
            <a:r>
              <a:rPr lang="en-US" sz="2000" dirty="0" err="1" smtClean="0"/>
              <a:t>cijena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svaka</a:t>
            </a:r>
            <a:r>
              <a:rPr lang="en-US" sz="2000" dirty="0" smtClean="0"/>
              <a:t> tri </a:t>
            </a:r>
            <a:r>
              <a:rPr lang="en-US" sz="2000" dirty="0" err="1" smtClean="0"/>
              <a:t>dana</a:t>
            </a:r>
            <a:endParaRPr lang="en-US" sz="2000" dirty="0" smtClean="0"/>
          </a:p>
          <a:p>
            <a:pPr lvl="0"/>
            <a:endParaRPr lang="en-US" sz="2000" dirty="0" smtClean="0"/>
          </a:p>
          <a:p>
            <a:r>
              <a:rPr lang="en-US" sz="2000" dirty="0" err="1" smtClean="0"/>
              <a:t>Kraj</a:t>
            </a:r>
            <a:r>
              <a:rPr lang="en-US" sz="2000" dirty="0" smtClean="0"/>
              <a:t> </a:t>
            </a:r>
            <a:r>
              <a:rPr lang="en-US" sz="2000" dirty="0" err="1" smtClean="0"/>
              <a:t>Prvog</a:t>
            </a:r>
            <a:r>
              <a:rPr lang="en-US" sz="2000" dirty="0" smtClean="0"/>
              <a:t> </a:t>
            </a:r>
            <a:r>
              <a:rPr lang="en-US" sz="2000" dirty="0" err="1" smtClean="0"/>
              <a:t>svjetskog</a:t>
            </a:r>
            <a:r>
              <a:rPr lang="en-US" sz="2000" dirty="0" smtClean="0"/>
              <a:t> rata 1918. </a:t>
            </a:r>
            <a:r>
              <a:rPr lang="en-US" sz="2000" dirty="0" err="1" smtClean="0"/>
              <a:t>Njemačku</a:t>
            </a:r>
            <a:r>
              <a:rPr lang="en-US" sz="2000" dirty="0" smtClean="0"/>
              <a:t> je </a:t>
            </a:r>
            <a:r>
              <a:rPr lang="en-US" sz="2000" dirty="0" err="1" smtClean="0"/>
              <a:t>ostavio</a:t>
            </a:r>
            <a:r>
              <a:rPr lang="en-US" sz="2000" dirty="0" smtClean="0"/>
              <a:t> </a:t>
            </a:r>
            <a:r>
              <a:rPr lang="en-US" sz="2000" dirty="0" err="1" smtClean="0"/>
              <a:t>sa</a:t>
            </a:r>
            <a:r>
              <a:rPr lang="en-US" sz="2000" dirty="0" smtClean="0"/>
              <a:t> </a:t>
            </a:r>
            <a:r>
              <a:rPr lang="en-US" sz="2000" dirty="0" err="1" smtClean="0"/>
              <a:t>ogromnim</a:t>
            </a:r>
            <a:r>
              <a:rPr lang="en-US" sz="2000" dirty="0" smtClean="0"/>
              <a:t> </a:t>
            </a:r>
            <a:r>
              <a:rPr lang="en-US" sz="2000" dirty="0" err="1" smtClean="0"/>
              <a:t>dugovima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troškovima</a:t>
            </a:r>
            <a:r>
              <a:rPr lang="en-US" sz="2000" dirty="0" smtClean="0"/>
              <a:t> </a:t>
            </a:r>
            <a:r>
              <a:rPr lang="en-US" sz="2000" dirty="0" err="1" smtClean="0"/>
              <a:t>obnove</a:t>
            </a:r>
            <a:r>
              <a:rPr lang="en-US" sz="2000" dirty="0" smtClean="0"/>
              <a:t>. </a:t>
            </a:r>
            <a:r>
              <a:rPr lang="en-US" sz="2000" dirty="0" err="1" smtClean="0"/>
              <a:t>Vlada</a:t>
            </a:r>
            <a:r>
              <a:rPr lang="en-US" sz="2000" dirty="0" smtClean="0"/>
              <a:t> je </a:t>
            </a:r>
            <a:r>
              <a:rPr lang="en-US" sz="2000" dirty="0" err="1" smtClean="0"/>
              <a:t>počela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štampa</a:t>
            </a:r>
            <a:r>
              <a:rPr lang="en-US" sz="2000" dirty="0" smtClean="0"/>
              <a:t> </a:t>
            </a:r>
            <a:r>
              <a:rPr lang="en-US" sz="2000" dirty="0" err="1" smtClean="0"/>
              <a:t>novčanice</a:t>
            </a:r>
            <a:r>
              <a:rPr lang="en-US" sz="2000" dirty="0" smtClean="0"/>
              <a:t> u </a:t>
            </a:r>
            <a:r>
              <a:rPr lang="en-US" sz="2000" dirty="0" err="1" smtClean="0"/>
              <a:t>nacionalnoj</a:t>
            </a:r>
            <a:r>
              <a:rPr lang="en-US" sz="2000" dirty="0" smtClean="0"/>
              <a:t> </a:t>
            </a:r>
            <a:r>
              <a:rPr lang="en-US" sz="2000" dirty="0" err="1" smtClean="0"/>
              <a:t>valuti</a:t>
            </a:r>
            <a:r>
              <a:rPr lang="en-US" sz="2000" dirty="0" smtClean="0"/>
              <a:t>, </a:t>
            </a:r>
            <a:r>
              <a:rPr lang="en-US" sz="2000" dirty="0" err="1" smtClean="0"/>
              <a:t>kako</a:t>
            </a:r>
            <a:r>
              <a:rPr lang="en-US" sz="2000" dirty="0" smtClean="0"/>
              <a:t> bi </a:t>
            </a:r>
            <a:r>
              <a:rPr lang="en-US" sz="2000" dirty="0" err="1" smtClean="0"/>
              <a:t>ojačala</a:t>
            </a:r>
            <a:r>
              <a:rPr lang="en-US" sz="2000" dirty="0" smtClean="0"/>
              <a:t> </a:t>
            </a:r>
            <a:r>
              <a:rPr lang="en-US" sz="2000" dirty="0" err="1" smtClean="0"/>
              <a:t>valutu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platila</a:t>
            </a:r>
            <a:r>
              <a:rPr lang="en-US" sz="2000" dirty="0" smtClean="0"/>
              <a:t> </a:t>
            </a:r>
            <a:r>
              <a:rPr lang="en-US" sz="2000" dirty="0" err="1" smtClean="0"/>
              <a:t>dugove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Kako</a:t>
            </a:r>
            <a:r>
              <a:rPr lang="en-US" sz="2000" dirty="0" smtClean="0"/>
              <a:t> je </a:t>
            </a:r>
            <a:r>
              <a:rPr lang="en-US" sz="2000" dirty="0" err="1" smtClean="0"/>
              <a:t>sve</a:t>
            </a:r>
            <a:r>
              <a:rPr lang="en-US" sz="2000" dirty="0" smtClean="0"/>
              <a:t> </a:t>
            </a:r>
            <a:r>
              <a:rPr lang="en-US" sz="2000" dirty="0" err="1" smtClean="0"/>
              <a:t>više</a:t>
            </a:r>
            <a:r>
              <a:rPr lang="en-US" sz="2000" dirty="0" smtClean="0"/>
              <a:t> </a:t>
            </a:r>
            <a:r>
              <a:rPr lang="en-US" sz="2000" dirty="0" err="1" smtClean="0"/>
              <a:t>novčanica</a:t>
            </a:r>
            <a:r>
              <a:rPr lang="en-US" sz="2000" dirty="0" smtClean="0"/>
              <a:t> </a:t>
            </a:r>
            <a:r>
              <a:rPr lang="en-US" sz="2000" dirty="0" err="1" smtClean="0"/>
              <a:t>štampano</a:t>
            </a:r>
            <a:r>
              <a:rPr lang="en-US" sz="2000" dirty="0" smtClean="0"/>
              <a:t>, </a:t>
            </a:r>
            <a:r>
              <a:rPr lang="en-US" sz="2000" dirty="0" err="1" smtClean="0"/>
              <a:t>njihova</a:t>
            </a:r>
            <a:r>
              <a:rPr lang="en-US" sz="2000" dirty="0" smtClean="0"/>
              <a:t> </a:t>
            </a:r>
            <a:r>
              <a:rPr lang="en-US" sz="2000" dirty="0" err="1" smtClean="0"/>
              <a:t>vrijednost</a:t>
            </a:r>
            <a:r>
              <a:rPr lang="en-US" sz="2000" dirty="0" smtClean="0"/>
              <a:t> je </a:t>
            </a:r>
            <a:r>
              <a:rPr lang="en-US" sz="2000" dirty="0" err="1" smtClean="0"/>
              <a:t>padala</a:t>
            </a:r>
            <a:r>
              <a:rPr lang="en-US" sz="2000" dirty="0" smtClean="0"/>
              <a:t>. Ali </a:t>
            </a:r>
            <a:r>
              <a:rPr lang="en-US" sz="2000" dirty="0" err="1" smtClean="0"/>
              <a:t>najveća</a:t>
            </a:r>
            <a:r>
              <a:rPr lang="en-US" sz="2000" dirty="0" smtClean="0"/>
              <a:t> </a:t>
            </a:r>
            <a:r>
              <a:rPr lang="en-US" sz="2000" dirty="0" err="1" smtClean="0"/>
              <a:t>kriza</a:t>
            </a:r>
            <a:r>
              <a:rPr lang="en-US" sz="2000" dirty="0" smtClean="0"/>
              <a:t> je </a:t>
            </a:r>
            <a:r>
              <a:rPr lang="en-US" sz="2000" dirty="0" err="1" smtClean="0"/>
              <a:t>stupila</a:t>
            </a:r>
            <a:r>
              <a:rPr lang="en-US" sz="2000" dirty="0" smtClean="0"/>
              <a:t> </a:t>
            </a:r>
            <a:r>
              <a:rPr lang="en-US" sz="2000" dirty="0" err="1" smtClean="0"/>
              <a:t>nakon</a:t>
            </a:r>
            <a:r>
              <a:rPr lang="en-US" sz="2000" dirty="0" smtClean="0"/>
              <a:t> </a:t>
            </a:r>
            <a:r>
              <a:rPr lang="en-US" sz="2000" dirty="0" err="1" smtClean="0"/>
              <a:t>što</a:t>
            </a:r>
            <a:r>
              <a:rPr lang="en-US" sz="2000" dirty="0" smtClean="0"/>
              <a:t> je </a:t>
            </a:r>
            <a:r>
              <a:rPr lang="en-US" sz="2000" dirty="0" err="1" smtClean="0"/>
              <a:t>Njemačka</a:t>
            </a:r>
            <a:r>
              <a:rPr lang="en-US" sz="2000" dirty="0" smtClean="0"/>
              <a:t> </a:t>
            </a:r>
            <a:r>
              <a:rPr lang="en-US" sz="2000" dirty="0" err="1" smtClean="0"/>
              <a:t>propuštala</a:t>
            </a:r>
            <a:r>
              <a:rPr lang="en-US" sz="2000" dirty="0" smtClean="0"/>
              <a:t> </a:t>
            </a:r>
            <a:r>
              <a:rPr lang="en-US" sz="2000" dirty="0" err="1" smtClean="0"/>
              <a:t>plaćanje</a:t>
            </a:r>
            <a:r>
              <a:rPr lang="en-US" sz="2000" dirty="0" smtClean="0"/>
              <a:t> </a:t>
            </a:r>
            <a:r>
              <a:rPr lang="en-US" sz="2000" dirty="0" err="1" smtClean="0"/>
              <a:t>dugova</a:t>
            </a:r>
            <a:r>
              <a:rPr lang="en-US" sz="2000" dirty="0" smtClean="0"/>
              <a:t> 1923, </a:t>
            </a:r>
            <a:r>
              <a:rPr lang="en-US" sz="2000" dirty="0" err="1" smtClean="0"/>
              <a:t>što</a:t>
            </a:r>
            <a:r>
              <a:rPr lang="en-US" sz="2000" dirty="0" smtClean="0"/>
              <a:t> je </a:t>
            </a:r>
            <a:r>
              <a:rPr lang="en-US" sz="2000" dirty="0" err="1" smtClean="0"/>
              <a:t>dovelo</a:t>
            </a:r>
            <a:r>
              <a:rPr lang="en-US" sz="2000" dirty="0" smtClean="0"/>
              <a:t> do toga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francuske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belgijske</a:t>
            </a:r>
            <a:r>
              <a:rPr lang="en-US" sz="2000" dirty="0" smtClean="0"/>
              <a:t> </a:t>
            </a:r>
            <a:r>
              <a:rPr lang="en-US" sz="2000" dirty="0" err="1" smtClean="0"/>
              <a:t>trupe</a:t>
            </a:r>
            <a:r>
              <a:rPr lang="en-US" sz="2000" dirty="0" smtClean="0"/>
              <a:t> </a:t>
            </a:r>
            <a:r>
              <a:rPr lang="en-US" sz="2000" dirty="0" err="1" smtClean="0"/>
              <a:t>zauzmu</a:t>
            </a:r>
            <a:r>
              <a:rPr lang="en-US" sz="2000" dirty="0" smtClean="0"/>
              <a:t> </a:t>
            </a:r>
            <a:r>
              <a:rPr lang="en-US" sz="2000" dirty="0" err="1" smtClean="0"/>
              <a:t>dolinu</a:t>
            </a:r>
            <a:r>
              <a:rPr lang="en-US" sz="2000" dirty="0" smtClean="0"/>
              <a:t> </a:t>
            </a:r>
            <a:r>
              <a:rPr lang="en-US" sz="2000" dirty="0" err="1" smtClean="0"/>
              <a:t>Rur</a:t>
            </a:r>
            <a:r>
              <a:rPr lang="en-US" sz="2000" dirty="0" smtClean="0"/>
              <a:t>, </a:t>
            </a:r>
            <a:r>
              <a:rPr lang="en-US" sz="2000" dirty="0" err="1" smtClean="0"/>
              <a:t>njemačku</a:t>
            </a:r>
            <a:r>
              <a:rPr lang="en-US" sz="2000" dirty="0" smtClean="0"/>
              <a:t> </a:t>
            </a:r>
            <a:r>
              <a:rPr lang="en-US" sz="2000" dirty="0" err="1" smtClean="0"/>
              <a:t>industrijsku</a:t>
            </a:r>
            <a:r>
              <a:rPr lang="en-US" sz="2000" dirty="0" smtClean="0"/>
              <a:t> </a:t>
            </a:r>
            <a:r>
              <a:rPr lang="en-US" sz="2000" dirty="0" err="1" smtClean="0"/>
              <a:t>centralu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traže</a:t>
            </a:r>
            <a:r>
              <a:rPr lang="en-US" sz="2000" dirty="0" smtClean="0"/>
              <a:t> </a:t>
            </a:r>
            <a:r>
              <a:rPr lang="en-US" sz="2000" dirty="0" err="1" smtClean="0"/>
              <a:t>isplatu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90484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138" y="404446"/>
            <a:ext cx="9170377" cy="5969977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Oktobra</a:t>
            </a:r>
            <a:r>
              <a:rPr lang="en-US" sz="2000" dirty="0" smtClean="0"/>
              <a:t> 1923. </a:t>
            </a:r>
            <a:r>
              <a:rPr lang="en-US" sz="2000" dirty="0" err="1" smtClean="0"/>
              <a:t>mjesečna</a:t>
            </a:r>
            <a:r>
              <a:rPr lang="en-US" sz="2000" dirty="0" smtClean="0"/>
              <a:t> </a:t>
            </a:r>
            <a:r>
              <a:rPr lang="en-US" sz="2000" dirty="0" err="1" smtClean="0"/>
              <a:t>inflacija</a:t>
            </a:r>
            <a:r>
              <a:rPr lang="en-US" sz="2000" dirty="0" smtClean="0"/>
              <a:t> </a:t>
            </a:r>
            <a:r>
              <a:rPr lang="en-US" sz="2000" dirty="0" err="1" smtClean="0"/>
              <a:t>dostigla</a:t>
            </a:r>
            <a:r>
              <a:rPr lang="en-US" sz="2000" dirty="0" smtClean="0"/>
              <a:t> je 29.500 </a:t>
            </a:r>
            <a:r>
              <a:rPr lang="en-US" sz="2000" dirty="0" err="1" smtClean="0"/>
              <a:t>odsto</a:t>
            </a:r>
            <a:r>
              <a:rPr lang="en-US" sz="2000" dirty="0" smtClean="0"/>
              <a:t> – a </a:t>
            </a:r>
            <a:r>
              <a:rPr lang="en-US" sz="2000" dirty="0" err="1" smtClean="0"/>
              <a:t>cijene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se </a:t>
            </a:r>
            <a:r>
              <a:rPr lang="en-US" sz="2000" dirty="0" err="1" smtClean="0"/>
              <a:t>duplirale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svaka</a:t>
            </a:r>
            <a:r>
              <a:rPr lang="en-US" sz="2000" dirty="0" smtClean="0"/>
              <a:t> tri-</a:t>
            </a:r>
            <a:r>
              <a:rPr lang="en-US" sz="2000" dirty="0" err="1" smtClean="0"/>
              <a:t>četiri</a:t>
            </a:r>
            <a:r>
              <a:rPr lang="en-US" sz="2000" dirty="0" smtClean="0"/>
              <a:t> dana. </a:t>
            </a:r>
            <a:endParaRPr lang="sr-Latn-BA" sz="2000" dirty="0" smtClean="0"/>
          </a:p>
          <a:p>
            <a:endParaRPr lang="sr-Latn-BA" sz="2000" dirty="0"/>
          </a:p>
          <a:p>
            <a:r>
              <a:rPr lang="en-US" sz="2000" dirty="0" err="1" smtClean="0"/>
              <a:t>Za</a:t>
            </a:r>
            <a:r>
              <a:rPr lang="en-US" sz="2000" dirty="0" smtClean="0"/>
              <a:t> </a:t>
            </a:r>
            <a:r>
              <a:rPr lang="en-US" sz="2000" dirty="0" err="1" smtClean="0"/>
              <a:t>veknu</a:t>
            </a:r>
            <a:r>
              <a:rPr lang="en-US" sz="2000" dirty="0" smtClean="0"/>
              <a:t> </a:t>
            </a:r>
            <a:r>
              <a:rPr lang="en-US" sz="2000" dirty="0" err="1" smtClean="0"/>
              <a:t>hljeba</a:t>
            </a:r>
            <a:r>
              <a:rPr lang="en-US" sz="2000" dirty="0" smtClean="0"/>
              <a:t>, </a:t>
            </a:r>
            <a:r>
              <a:rPr lang="en-US" sz="2000" dirty="0" err="1" smtClean="0"/>
              <a:t>koja</a:t>
            </a:r>
            <a:r>
              <a:rPr lang="en-US" sz="2000" dirty="0" smtClean="0"/>
              <a:t> je u </a:t>
            </a:r>
            <a:r>
              <a:rPr lang="en-US" sz="2000" dirty="0" err="1" smtClean="0"/>
              <a:t>januaru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godine</a:t>
            </a:r>
            <a:r>
              <a:rPr lang="en-US" sz="2000" dirty="0" smtClean="0"/>
              <a:t> </a:t>
            </a:r>
            <a:r>
              <a:rPr lang="en-US" sz="2000" dirty="0" err="1" smtClean="0"/>
              <a:t>koštala</a:t>
            </a:r>
            <a:r>
              <a:rPr lang="en-US" sz="2000" dirty="0" smtClean="0"/>
              <a:t> 250 </a:t>
            </a:r>
            <a:r>
              <a:rPr lang="en-US" sz="2000" dirty="0" err="1" smtClean="0"/>
              <a:t>maraka</a:t>
            </a:r>
            <a:r>
              <a:rPr lang="en-US" sz="2000" dirty="0" smtClean="0"/>
              <a:t>, u </a:t>
            </a:r>
            <a:r>
              <a:rPr lang="en-US" sz="2000" dirty="0" err="1" smtClean="0"/>
              <a:t>novembru</a:t>
            </a:r>
            <a:r>
              <a:rPr lang="en-US" sz="2000" dirty="0" smtClean="0"/>
              <a:t> je </a:t>
            </a:r>
            <a:r>
              <a:rPr lang="en-US" sz="2000" dirty="0" err="1" smtClean="0"/>
              <a:t>trebalo</a:t>
            </a:r>
            <a:r>
              <a:rPr lang="en-US" sz="2000" dirty="0" smtClean="0"/>
              <a:t> </a:t>
            </a:r>
            <a:r>
              <a:rPr lang="en-US" sz="2000" dirty="0" err="1" smtClean="0"/>
              <a:t>izdvojiti</a:t>
            </a:r>
            <a:r>
              <a:rPr lang="en-US" sz="2000" dirty="0" smtClean="0"/>
              <a:t> 200 </a:t>
            </a:r>
            <a:r>
              <a:rPr lang="en-US" sz="2000" dirty="0" err="1" smtClean="0"/>
              <a:t>milijardi</a:t>
            </a:r>
            <a:r>
              <a:rPr lang="en-US" sz="2000" dirty="0" smtClean="0"/>
              <a:t> </a:t>
            </a:r>
            <a:r>
              <a:rPr lang="en-US" sz="2000" dirty="0" err="1" smtClean="0"/>
              <a:t>maraka</a:t>
            </a:r>
            <a:r>
              <a:rPr lang="en-US" sz="2000" dirty="0" smtClean="0"/>
              <a:t>. </a:t>
            </a:r>
            <a:r>
              <a:rPr lang="en-US" sz="2000" dirty="0" err="1" smtClean="0"/>
              <a:t>Ljudi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plate </a:t>
            </a:r>
            <a:r>
              <a:rPr lang="en-US" sz="2000" dirty="0" err="1" smtClean="0"/>
              <a:t>pakovali</a:t>
            </a:r>
            <a:r>
              <a:rPr lang="en-US" sz="2000" dirty="0" smtClean="0"/>
              <a:t> u </a:t>
            </a:r>
            <a:r>
              <a:rPr lang="en-US" sz="2000" dirty="0" err="1" smtClean="0"/>
              <a:t>kofere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err="1" smtClean="0"/>
              <a:t>Nastale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>
                <a:solidFill>
                  <a:srgbClr val="FFFF00"/>
                </a:solidFill>
              </a:rPr>
              <a:t>anegdote</a:t>
            </a:r>
            <a:r>
              <a:rPr lang="en-US" sz="2000" dirty="0" smtClean="0"/>
              <a:t> </a:t>
            </a:r>
            <a:r>
              <a:rPr lang="en-US" sz="2000" dirty="0" err="1" smtClean="0"/>
              <a:t>koje</a:t>
            </a:r>
            <a:r>
              <a:rPr lang="en-US" sz="2000" dirty="0" smtClean="0"/>
              <a:t> </a:t>
            </a:r>
            <a:r>
              <a:rPr lang="en-US" sz="2000" dirty="0" err="1" smtClean="0"/>
              <a:t>ilustruju</a:t>
            </a:r>
            <a:r>
              <a:rPr lang="en-US" sz="2000" dirty="0" smtClean="0"/>
              <a:t> </a:t>
            </a:r>
            <a:r>
              <a:rPr lang="en-US" sz="2000" dirty="0" err="1" smtClean="0"/>
              <a:t>dramatičnu</a:t>
            </a:r>
            <a:r>
              <a:rPr lang="en-US" sz="2000" dirty="0" smtClean="0"/>
              <a:t> </a:t>
            </a:r>
            <a:r>
              <a:rPr lang="en-US" sz="2000" dirty="0" err="1" smtClean="0"/>
              <a:t>situaciju</a:t>
            </a:r>
            <a:r>
              <a:rPr lang="en-US" sz="2000" dirty="0" smtClean="0"/>
              <a:t>: </a:t>
            </a:r>
            <a:endParaRPr lang="sr-Latn-BA" sz="2000" dirty="0" smtClean="0"/>
          </a:p>
          <a:p>
            <a:pPr lvl="1"/>
            <a:r>
              <a:rPr lang="en-US" sz="1800" dirty="0" err="1" smtClean="0"/>
              <a:t>jedna</a:t>
            </a:r>
            <a:r>
              <a:rPr lang="en-US" sz="1800" dirty="0" smtClean="0"/>
              <a:t> </a:t>
            </a:r>
            <a:r>
              <a:rPr lang="en-US" sz="1800" dirty="0" err="1" smtClean="0"/>
              <a:t>osoba</a:t>
            </a:r>
            <a:r>
              <a:rPr lang="en-US" sz="1800" dirty="0" smtClean="0"/>
              <a:t> je </a:t>
            </a:r>
            <a:r>
              <a:rPr lang="en-US" sz="1800" dirty="0" err="1" smtClean="0"/>
              <a:t>ostavila</a:t>
            </a:r>
            <a:r>
              <a:rPr lang="en-US" sz="1800" dirty="0" smtClean="0"/>
              <a:t> </a:t>
            </a:r>
            <a:r>
              <a:rPr lang="en-US" sz="1800" dirty="0" err="1" smtClean="0"/>
              <a:t>kofer</a:t>
            </a:r>
            <a:r>
              <a:rPr lang="en-US" sz="1800" dirty="0" smtClean="0"/>
              <a:t> </a:t>
            </a:r>
            <a:r>
              <a:rPr lang="sr-Latn-BA" sz="1800" dirty="0" smtClean="0"/>
              <a:t>s novcem </a:t>
            </a:r>
            <a:r>
              <a:rPr lang="en-US" sz="1800" dirty="0" smtClean="0"/>
              <a:t>bez </a:t>
            </a:r>
            <a:r>
              <a:rPr lang="en-US" sz="1800" dirty="0" err="1" smtClean="0"/>
              <a:t>nadzora</a:t>
            </a:r>
            <a:r>
              <a:rPr lang="en-US" sz="1800" dirty="0" smtClean="0"/>
              <a:t> da bi </a:t>
            </a:r>
            <a:r>
              <a:rPr lang="en-US" sz="1800" dirty="0" err="1" smtClean="0"/>
              <a:t>kasnije</a:t>
            </a:r>
            <a:r>
              <a:rPr lang="en-US" sz="1800" dirty="0" smtClean="0"/>
              <a:t> </a:t>
            </a:r>
            <a:r>
              <a:rPr lang="en-US" sz="1800" dirty="0" err="1" smtClean="0"/>
              <a:t>saznao</a:t>
            </a:r>
            <a:r>
              <a:rPr lang="en-US" sz="1800" dirty="0" smtClean="0"/>
              <a:t> da je </a:t>
            </a:r>
            <a:r>
              <a:rPr lang="en-US" sz="1800" dirty="0" err="1" smtClean="0"/>
              <a:t>lopov</a:t>
            </a:r>
            <a:r>
              <a:rPr lang="en-US" sz="1800" dirty="0" smtClean="0"/>
              <a:t> </a:t>
            </a:r>
            <a:r>
              <a:rPr lang="en-US" sz="1800" dirty="0" err="1" smtClean="0"/>
              <a:t>ukrao</a:t>
            </a:r>
            <a:r>
              <a:rPr lang="en-US" sz="1800" dirty="0" smtClean="0"/>
              <a:t> </a:t>
            </a:r>
            <a:r>
              <a:rPr lang="en-US" sz="1800" dirty="0" err="1" smtClean="0"/>
              <a:t>kofer</a:t>
            </a:r>
            <a:r>
              <a:rPr lang="en-US" sz="1800" dirty="0" smtClean="0"/>
              <a:t>, </a:t>
            </a:r>
            <a:r>
              <a:rPr lang="en-US" sz="1800" dirty="0" err="1" smtClean="0"/>
              <a:t>ali</a:t>
            </a:r>
            <a:r>
              <a:rPr lang="en-US" sz="1800" dirty="0" smtClean="0"/>
              <a:t> ne </a:t>
            </a:r>
            <a:r>
              <a:rPr lang="en-US" sz="1800" dirty="0" err="1" smtClean="0"/>
              <a:t>i</a:t>
            </a:r>
            <a:r>
              <a:rPr lang="en-US" sz="1800" dirty="0" smtClean="0"/>
              <a:t> </a:t>
            </a:r>
            <a:r>
              <a:rPr lang="en-US" sz="1800" dirty="0" err="1" smtClean="0"/>
              <a:t>novac</a:t>
            </a:r>
            <a:r>
              <a:rPr lang="en-US" sz="1800" dirty="0" smtClean="0"/>
              <a:t>; </a:t>
            </a:r>
            <a:endParaRPr lang="sr-Latn-BA" sz="1800" dirty="0" smtClean="0"/>
          </a:p>
          <a:p>
            <a:pPr lvl="1"/>
            <a:r>
              <a:rPr lang="sr-Latn-BA" sz="1800" dirty="0"/>
              <a:t>Ljudi su </a:t>
            </a:r>
            <a:r>
              <a:rPr lang="sr-Latn-BA" sz="1800" dirty="0" smtClean="0"/>
              <a:t>ložili </a:t>
            </a:r>
            <a:r>
              <a:rPr lang="sr-Latn-BA" sz="1800" dirty="0"/>
              <a:t>peći novčanicama, jer je to bilo jeftinije nego kupovati drva za ogrjev</a:t>
            </a:r>
            <a:r>
              <a:rPr lang="sr-Latn-BA" sz="1800" dirty="0" smtClean="0"/>
              <a:t>.</a:t>
            </a:r>
          </a:p>
          <a:p>
            <a:pPr lvl="1"/>
            <a:r>
              <a:rPr lang="sr-Latn-BA" sz="1800" dirty="0" smtClean="0"/>
              <a:t>Kafa </a:t>
            </a:r>
            <a:r>
              <a:rPr lang="sr-Latn-BA" sz="1800" dirty="0"/>
              <a:t>bi koštala 5.000 maraka kada biste je naručili, a 8.000 kada bi stigla na </a:t>
            </a:r>
            <a:r>
              <a:rPr lang="sr-Latn-BA" sz="1800" dirty="0" smtClean="0"/>
              <a:t>sto.</a:t>
            </a:r>
          </a:p>
          <a:p>
            <a:pPr>
              <a:buNone/>
            </a:pPr>
            <a:r>
              <a:rPr lang="sr-Latn-BA" sz="2000" dirty="0" smtClean="0"/>
              <a:t>    </a:t>
            </a:r>
            <a:r>
              <a:rPr lang="en-US" sz="2000" dirty="0" smtClean="0"/>
              <a:t>		</a:t>
            </a:r>
          </a:p>
          <a:p>
            <a:r>
              <a:rPr lang="en-US" sz="2000" dirty="0" err="1" smtClean="0"/>
              <a:t>Kasnije</a:t>
            </a:r>
            <a:r>
              <a:rPr lang="en-US" sz="2000" dirty="0" smtClean="0"/>
              <a:t> </a:t>
            </a:r>
            <a:r>
              <a:rPr lang="en-US" sz="2000" dirty="0" err="1" smtClean="0"/>
              <a:t>te</a:t>
            </a:r>
            <a:r>
              <a:rPr lang="en-US" sz="2000" dirty="0" smtClean="0"/>
              <a:t> </a:t>
            </a:r>
            <a:r>
              <a:rPr lang="en-US" sz="2000" dirty="0" err="1" smtClean="0"/>
              <a:t>godine</a:t>
            </a:r>
            <a:r>
              <a:rPr lang="en-US" sz="2000" dirty="0" smtClean="0"/>
              <a:t> </a:t>
            </a:r>
            <a:r>
              <a:rPr lang="sr-Latn-BA" sz="2000" dirty="0" smtClean="0"/>
              <a:t>V</a:t>
            </a:r>
            <a:r>
              <a:rPr lang="en-US" sz="2000" dirty="0" err="1" smtClean="0"/>
              <a:t>lada</a:t>
            </a:r>
            <a:r>
              <a:rPr lang="en-US" sz="2000" dirty="0" smtClean="0"/>
              <a:t> je </a:t>
            </a:r>
            <a:r>
              <a:rPr lang="en-US" sz="2000" dirty="0" err="1" smtClean="0"/>
              <a:t>uvela</a:t>
            </a:r>
            <a:r>
              <a:rPr lang="en-US" sz="2000" dirty="0" smtClean="0"/>
              <a:t> </a:t>
            </a:r>
            <a:r>
              <a:rPr lang="en-US" sz="2000" dirty="0" err="1" smtClean="0"/>
              <a:t>novu</a:t>
            </a:r>
            <a:r>
              <a:rPr lang="en-US" sz="2000" dirty="0" smtClean="0"/>
              <a:t> </a:t>
            </a:r>
            <a:r>
              <a:rPr lang="en-US" sz="2000" dirty="0" err="1" smtClean="0"/>
              <a:t>valutu</a:t>
            </a:r>
            <a:r>
              <a:rPr lang="en-US" sz="2000" dirty="0" smtClean="0"/>
              <a:t>, </a:t>
            </a:r>
            <a:r>
              <a:rPr lang="en-US" sz="2000" dirty="0" err="1" smtClean="0"/>
              <a:t>rentenmarku</a:t>
            </a:r>
            <a:r>
              <a:rPr lang="en-US" sz="2000" dirty="0" smtClean="0"/>
              <a:t>. </a:t>
            </a:r>
            <a:r>
              <a:rPr lang="en-US" sz="2000" dirty="0" err="1" smtClean="0"/>
              <a:t>Cijene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stabilizovane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kasnije</a:t>
            </a:r>
            <a:r>
              <a:rPr lang="en-US" sz="2000" dirty="0" smtClean="0"/>
              <a:t> </a:t>
            </a:r>
            <a:r>
              <a:rPr lang="en-US" sz="2000" dirty="0" err="1" smtClean="0"/>
              <a:t>su</a:t>
            </a:r>
            <a:r>
              <a:rPr lang="en-US" sz="2000" dirty="0" smtClean="0"/>
              <a:t> </a:t>
            </a:r>
            <a:r>
              <a:rPr lang="en-US" sz="2000" dirty="0" err="1" smtClean="0"/>
              <a:t>i</a:t>
            </a:r>
            <a:r>
              <a:rPr lang="en-US" sz="2000" dirty="0" smtClean="0"/>
              <a:t> </a:t>
            </a:r>
            <a:r>
              <a:rPr lang="en-US" sz="2000" dirty="0" err="1" smtClean="0"/>
              <a:t>njemački</a:t>
            </a:r>
            <a:r>
              <a:rPr lang="en-US" sz="2000" dirty="0" smtClean="0"/>
              <a:t> </a:t>
            </a:r>
            <a:r>
              <a:rPr lang="en-US" sz="2000" dirty="0" err="1" smtClean="0"/>
              <a:t>povjerioci</a:t>
            </a:r>
            <a:r>
              <a:rPr lang="en-US" sz="2000" dirty="0" smtClean="0"/>
              <a:t> </a:t>
            </a:r>
            <a:r>
              <a:rPr lang="en-US" sz="2000" dirty="0" err="1" smtClean="0"/>
              <a:t>pristali</a:t>
            </a:r>
            <a:r>
              <a:rPr lang="en-US" sz="2000" dirty="0" smtClean="0"/>
              <a:t> </a:t>
            </a:r>
            <a:r>
              <a:rPr lang="en-US" sz="2000" dirty="0" err="1" smtClean="0"/>
              <a:t>na</a:t>
            </a:r>
            <a:r>
              <a:rPr lang="en-US" sz="2000" dirty="0" smtClean="0"/>
              <a:t> </a:t>
            </a:r>
            <a:r>
              <a:rPr lang="en-US" sz="2000" dirty="0" err="1" smtClean="0"/>
              <a:t>restruktuiranje</a:t>
            </a:r>
            <a:r>
              <a:rPr lang="en-US" sz="2000" dirty="0" smtClean="0"/>
              <a:t> </a:t>
            </a:r>
            <a:r>
              <a:rPr lang="en-US" sz="2000" dirty="0" err="1" smtClean="0"/>
              <a:t>ratnih</a:t>
            </a:r>
            <a:r>
              <a:rPr lang="en-US" sz="2000" dirty="0" smtClean="0"/>
              <a:t> </a:t>
            </a:r>
            <a:r>
              <a:rPr lang="en-US" sz="2000" dirty="0" err="1" smtClean="0"/>
              <a:t>dugova</a:t>
            </a:r>
            <a:r>
              <a:rPr lang="en-US" sz="2000" dirty="0" smtClean="0"/>
              <a:t>.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7610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1" y="143608"/>
            <a:ext cx="10131425" cy="1456267"/>
          </a:xfrm>
        </p:spPr>
        <p:txBody>
          <a:bodyPr/>
          <a:lstStyle/>
          <a:p>
            <a:r>
              <a:rPr lang="en-US" dirty="0" smtClean="0"/>
              <a:t>4</a:t>
            </a:r>
            <a:r>
              <a:rPr lang="sr-Latn-BA" dirty="0" smtClean="0"/>
              <a:t>. Grčka 1944.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9277" y="1415562"/>
            <a:ext cx="10447949" cy="5020407"/>
          </a:xfrm>
        </p:spPr>
        <p:txBody>
          <a:bodyPr>
            <a:normAutofit/>
          </a:bodyPr>
          <a:lstStyle/>
          <a:p>
            <a:pPr lvl="0"/>
            <a:r>
              <a:rPr lang="en-US" sz="1600" dirty="0" err="1"/>
              <a:t>Dnevna</a:t>
            </a:r>
            <a:r>
              <a:rPr lang="en-US" sz="1600" dirty="0"/>
              <a:t> </a:t>
            </a:r>
            <a:r>
              <a:rPr lang="en-US" sz="1600" dirty="0" err="1"/>
              <a:t>stopa</a:t>
            </a:r>
            <a:r>
              <a:rPr lang="en-US" sz="1600" dirty="0"/>
              <a:t> </a:t>
            </a:r>
            <a:r>
              <a:rPr lang="en-US" sz="1600" dirty="0" err="1"/>
              <a:t>inflacije</a:t>
            </a:r>
            <a:r>
              <a:rPr lang="en-US" sz="1600" dirty="0"/>
              <a:t>: 18 </a:t>
            </a:r>
            <a:r>
              <a:rPr lang="en-US" sz="1600" dirty="0" err="1"/>
              <a:t>odsto</a:t>
            </a:r>
            <a:endParaRPr lang="en-US" sz="1600" dirty="0"/>
          </a:p>
          <a:p>
            <a:pPr lvl="0"/>
            <a:r>
              <a:rPr lang="en-US" sz="1600" dirty="0" err="1"/>
              <a:t>Dupliranje</a:t>
            </a:r>
            <a:r>
              <a:rPr lang="en-US" sz="1600" dirty="0"/>
              <a:t> </a:t>
            </a:r>
            <a:r>
              <a:rPr lang="en-US" sz="1600" dirty="0" err="1"/>
              <a:t>cijena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svaka</a:t>
            </a:r>
            <a:r>
              <a:rPr lang="en-US" sz="1600" dirty="0"/>
              <a:t> </a:t>
            </a:r>
            <a:r>
              <a:rPr lang="en-US" sz="1600" dirty="0" err="1"/>
              <a:t>četiri</a:t>
            </a:r>
            <a:r>
              <a:rPr lang="en-US" sz="1600" dirty="0"/>
              <a:t> dana </a:t>
            </a:r>
          </a:p>
          <a:p>
            <a:pPr lvl="0"/>
            <a:endParaRPr lang="en-US" sz="1600" dirty="0"/>
          </a:p>
          <a:p>
            <a:r>
              <a:rPr lang="en-US" sz="1600" dirty="0"/>
              <a:t>Na </a:t>
            </a:r>
            <a:r>
              <a:rPr lang="en-US" sz="1600" dirty="0" err="1"/>
              <a:t>grčku</a:t>
            </a:r>
            <a:r>
              <a:rPr lang="en-US" sz="1600" dirty="0"/>
              <a:t> </a:t>
            </a:r>
            <a:r>
              <a:rPr lang="en-US" sz="1600" dirty="0" err="1"/>
              <a:t>ekonomiju</a:t>
            </a:r>
            <a:r>
              <a:rPr lang="en-US" sz="1600" dirty="0"/>
              <a:t> </a:t>
            </a:r>
            <a:r>
              <a:rPr lang="en-US" sz="1600" dirty="0" err="1"/>
              <a:t>dosta</a:t>
            </a:r>
            <a:r>
              <a:rPr lang="en-US" sz="1600" dirty="0"/>
              <a:t> je </a:t>
            </a:r>
            <a:r>
              <a:rPr lang="en-US" sz="1600" dirty="0" err="1"/>
              <a:t>uticala</a:t>
            </a:r>
            <a:r>
              <a:rPr lang="en-US" sz="1600" dirty="0"/>
              <a:t> </a:t>
            </a:r>
            <a:r>
              <a:rPr lang="en-US" sz="1600" dirty="0" err="1"/>
              <a:t>okupacija</a:t>
            </a:r>
            <a:r>
              <a:rPr lang="en-US" sz="1600" dirty="0"/>
              <a:t> </a:t>
            </a:r>
            <a:r>
              <a:rPr lang="en-US" sz="1600" dirty="0" err="1"/>
              <a:t>tokom</a:t>
            </a:r>
            <a:r>
              <a:rPr lang="en-US" sz="1600" dirty="0"/>
              <a:t> </a:t>
            </a:r>
            <a:r>
              <a:rPr lang="en-US" sz="1600" dirty="0" err="1"/>
              <a:t>Drugog</a:t>
            </a:r>
            <a:r>
              <a:rPr lang="en-US" sz="1600" dirty="0"/>
              <a:t> </a:t>
            </a:r>
            <a:r>
              <a:rPr lang="en-US" sz="1600" dirty="0" err="1"/>
              <a:t>svjetskog</a:t>
            </a:r>
            <a:r>
              <a:rPr lang="en-US" sz="1600" dirty="0"/>
              <a:t> rata. </a:t>
            </a:r>
            <a:r>
              <a:rPr lang="en-US" sz="1600" dirty="0" err="1"/>
              <a:t>Već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se </a:t>
            </a:r>
            <a:r>
              <a:rPr lang="en-US" sz="1600" dirty="0" err="1"/>
              <a:t>osjećale</a:t>
            </a:r>
            <a:r>
              <a:rPr lang="en-US" sz="1600" dirty="0"/>
              <a:t> </a:t>
            </a:r>
            <a:r>
              <a:rPr lang="en-US" sz="1600" dirty="0" err="1"/>
              <a:t>posljedice</a:t>
            </a:r>
            <a:r>
              <a:rPr lang="en-US" sz="1600" dirty="0"/>
              <a:t> </a:t>
            </a:r>
            <a:r>
              <a:rPr lang="en-US" sz="1600" dirty="0" err="1"/>
              <a:t>nekoliko</a:t>
            </a:r>
            <a:r>
              <a:rPr lang="en-US" sz="1600" dirty="0"/>
              <a:t> </a:t>
            </a:r>
            <a:r>
              <a:rPr lang="en-US" sz="1600" dirty="0" err="1"/>
              <a:t>napada</a:t>
            </a:r>
            <a:r>
              <a:rPr lang="en-US" sz="1600" dirty="0"/>
              <a:t> </a:t>
            </a:r>
            <a:r>
              <a:rPr lang="en-US" sz="1600" dirty="0" err="1"/>
              <a:t>krajem</a:t>
            </a:r>
            <a:r>
              <a:rPr lang="en-US" sz="1600" dirty="0"/>
              <a:t> 1940. </a:t>
            </a:r>
            <a:r>
              <a:rPr lang="en-US" sz="1600" dirty="0" err="1"/>
              <a:t>godine</a:t>
            </a:r>
            <a:r>
              <a:rPr lang="en-US" sz="1600" dirty="0"/>
              <a:t>, </a:t>
            </a:r>
            <a:r>
              <a:rPr lang="en-US" sz="1600" dirty="0" err="1"/>
              <a:t>prije</a:t>
            </a:r>
            <a:r>
              <a:rPr lang="en-US" sz="1600" dirty="0"/>
              <a:t> </a:t>
            </a:r>
            <a:r>
              <a:rPr lang="en-US" sz="1600" dirty="0" err="1"/>
              <a:t>nego</a:t>
            </a:r>
            <a:r>
              <a:rPr lang="en-US" sz="1600" dirty="0"/>
              <a:t> </a:t>
            </a:r>
            <a:r>
              <a:rPr lang="en-US" sz="1600" dirty="0" err="1"/>
              <a:t>što</a:t>
            </a:r>
            <a:r>
              <a:rPr lang="en-US" sz="1600" dirty="0"/>
              <a:t> je </a:t>
            </a:r>
            <a:r>
              <a:rPr lang="en-US" sz="1600" dirty="0" err="1"/>
              <a:t>zemlja</a:t>
            </a:r>
            <a:r>
              <a:rPr lang="en-US" sz="1600" dirty="0"/>
              <a:t> </a:t>
            </a:r>
            <a:r>
              <a:rPr lang="en-US" sz="1600" dirty="0" err="1"/>
              <a:t>zauzeta</a:t>
            </a:r>
            <a:r>
              <a:rPr lang="en-US" sz="1600" dirty="0"/>
              <a:t> u </a:t>
            </a:r>
            <a:r>
              <a:rPr lang="en-US" sz="1600" dirty="0" err="1"/>
              <a:t>proljeće</a:t>
            </a:r>
            <a:r>
              <a:rPr lang="en-US" sz="1600" dirty="0"/>
              <a:t> 1941.</a:t>
            </a:r>
          </a:p>
          <a:p>
            <a:endParaRPr lang="en-US" sz="1600" dirty="0"/>
          </a:p>
          <a:p>
            <a:r>
              <a:rPr lang="en-US" sz="1600" dirty="0" err="1"/>
              <a:t>Okupatori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uzimali</a:t>
            </a:r>
            <a:r>
              <a:rPr lang="en-US" sz="1600" dirty="0"/>
              <a:t> </a:t>
            </a:r>
            <a:r>
              <a:rPr lang="en-US" sz="1600" dirty="0" err="1"/>
              <a:t>sirovine</a:t>
            </a:r>
            <a:r>
              <a:rPr lang="en-US" sz="1600" dirty="0"/>
              <a:t>, </a:t>
            </a:r>
            <a:r>
              <a:rPr lang="en-US" sz="1600" dirty="0" err="1"/>
              <a:t>stoku</a:t>
            </a:r>
            <a:r>
              <a:rPr lang="en-US" sz="1600" dirty="0"/>
              <a:t> i </a:t>
            </a:r>
            <a:r>
              <a:rPr lang="en-US" sz="1600" dirty="0" err="1"/>
              <a:t>hranu</a:t>
            </a:r>
            <a:r>
              <a:rPr lang="en-US" sz="1600" dirty="0"/>
              <a:t>, a </a:t>
            </a:r>
            <a:r>
              <a:rPr lang="en-US" sz="1600" dirty="0" err="1"/>
              <a:t>vlada</a:t>
            </a:r>
            <a:r>
              <a:rPr lang="en-US" sz="1600" dirty="0"/>
              <a:t> je </a:t>
            </a:r>
            <a:r>
              <a:rPr lang="en-US" sz="1600" dirty="0" err="1"/>
              <a:t>bila</a:t>
            </a:r>
            <a:r>
              <a:rPr lang="en-US" sz="1600" dirty="0"/>
              <a:t> </a:t>
            </a:r>
            <a:r>
              <a:rPr lang="en-US" sz="1600" dirty="0" err="1"/>
              <a:t>primorana</a:t>
            </a:r>
            <a:r>
              <a:rPr lang="en-US" sz="1600" dirty="0"/>
              <a:t> da </a:t>
            </a:r>
            <a:r>
              <a:rPr lang="en-US" sz="1600" dirty="0" err="1"/>
              <a:t>prihvati</a:t>
            </a:r>
            <a:r>
              <a:rPr lang="en-US" sz="1600" dirty="0"/>
              <a:t> </a:t>
            </a:r>
            <a:r>
              <a:rPr lang="en-US" sz="1600" dirty="0" err="1"/>
              <a:t>troškove</a:t>
            </a:r>
            <a:r>
              <a:rPr lang="en-US" sz="1600" dirty="0"/>
              <a:t> </a:t>
            </a:r>
            <a:r>
              <a:rPr lang="en-US" sz="1600" dirty="0" err="1"/>
              <a:t>okupacije</a:t>
            </a:r>
            <a:r>
              <a:rPr lang="en-US" sz="1600" dirty="0"/>
              <a:t>. Pad </a:t>
            </a:r>
            <a:r>
              <a:rPr lang="en-US" sz="1600" dirty="0" err="1"/>
              <a:t>poljoprivredne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 </a:t>
            </a:r>
            <a:r>
              <a:rPr lang="en-US" sz="1600" dirty="0" err="1"/>
              <a:t>doveo</a:t>
            </a:r>
            <a:r>
              <a:rPr lang="en-US" sz="1600" dirty="0"/>
              <a:t> je do </a:t>
            </a:r>
            <a:r>
              <a:rPr lang="en-US" sz="1600" dirty="0" err="1"/>
              <a:t>velikih</a:t>
            </a:r>
            <a:r>
              <a:rPr lang="en-US" sz="1600" dirty="0"/>
              <a:t> </a:t>
            </a:r>
            <a:r>
              <a:rPr lang="en-US" sz="1600" dirty="0" err="1"/>
              <a:t>nedostataka</a:t>
            </a:r>
            <a:r>
              <a:rPr lang="en-US" sz="1600" dirty="0"/>
              <a:t> </a:t>
            </a:r>
            <a:r>
              <a:rPr lang="en-US" sz="1600" dirty="0" err="1"/>
              <a:t>hrane</a:t>
            </a:r>
            <a:r>
              <a:rPr lang="en-US" sz="1600" dirty="0"/>
              <a:t> u </a:t>
            </a:r>
            <a:r>
              <a:rPr lang="en-US" sz="1600" dirty="0" err="1"/>
              <a:t>gradovima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perioda</a:t>
            </a:r>
            <a:r>
              <a:rPr lang="en-US" sz="1600" dirty="0"/>
              <a:t> </a:t>
            </a:r>
            <a:r>
              <a:rPr lang="en-US" sz="1600" dirty="0" err="1"/>
              <a:t>poznatog</a:t>
            </a:r>
            <a:r>
              <a:rPr lang="en-US" sz="1600" dirty="0"/>
              <a:t> </a:t>
            </a:r>
            <a:r>
              <a:rPr lang="en-US" sz="1600" dirty="0" err="1"/>
              <a:t>kao</a:t>
            </a:r>
            <a:r>
              <a:rPr lang="en-US" sz="1600" dirty="0"/>
              <a:t> </a:t>
            </a:r>
            <a:r>
              <a:rPr lang="en-US" sz="1600" dirty="0" err="1"/>
              <a:t>velika</a:t>
            </a:r>
            <a:r>
              <a:rPr lang="en-US" sz="1600" dirty="0"/>
              <a:t> glad. </a:t>
            </a:r>
          </a:p>
          <a:p>
            <a:r>
              <a:rPr lang="en-US" sz="1600" dirty="0" err="1" smtClean="0"/>
              <a:t>Smanjenje</a:t>
            </a:r>
            <a:r>
              <a:rPr lang="en-US" sz="1600" dirty="0" smtClean="0"/>
              <a:t> </a:t>
            </a:r>
            <a:r>
              <a:rPr lang="en-US" sz="1600" dirty="0" err="1"/>
              <a:t>poreza</a:t>
            </a:r>
            <a:r>
              <a:rPr lang="en-US" sz="1600" dirty="0"/>
              <a:t> </a:t>
            </a:r>
            <a:r>
              <a:rPr lang="en-US" sz="1600" dirty="0" err="1"/>
              <a:t>doprinijelo</a:t>
            </a:r>
            <a:r>
              <a:rPr lang="en-US" sz="1600" dirty="0"/>
              <a:t> je </a:t>
            </a:r>
            <a:r>
              <a:rPr lang="en-US" sz="1600" dirty="0" err="1"/>
              <a:t>povećanju</a:t>
            </a:r>
            <a:r>
              <a:rPr lang="en-US" sz="1600" dirty="0"/>
              <a:t> </a:t>
            </a:r>
            <a:r>
              <a:rPr lang="en-US" sz="1600" dirty="0" err="1"/>
              <a:t>inflacije</a:t>
            </a:r>
            <a:r>
              <a:rPr lang="en-US" sz="1600" dirty="0"/>
              <a:t>, </a:t>
            </a:r>
            <a:r>
              <a:rPr lang="en-US" sz="1600" dirty="0" err="1"/>
              <a:t>koja</a:t>
            </a:r>
            <a:r>
              <a:rPr lang="en-US" sz="1600" dirty="0"/>
              <a:t> je u </a:t>
            </a:r>
            <a:r>
              <a:rPr lang="en-US" sz="1600" dirty="0" err="1"/>
              <a:t>novembru</a:t>
            </a:r>
            <a:r>
              <a:rPr lang="en-US" sz="1600" dirty="0"/>
              <a:t> 1944. </a:t>
            </a:r>
            <a:r>
              <a:rPr lang="en-US" sz="1600" dirty="0" err="1"/>
              <a:t>dostigla</a:t>
            </a:r>
            <a:r>
              <a:rPr lang="en-US" sz="1600" dirty="0"/>
              <a:t> </a:t>
            </a:r>
            <a:r>
              <a:rPr lang="en-US" sz="1600" dirty="0" err="1"/>
              <a:t>vrhunac</a:t>
            </a:r>
            <a:r>
              <a:rPr lang="en-US" sz="1600" dirty="0"/>
              <a:t> od 13.800 </a:t>
            </a:r>
            <a:r>
              <a:rPr lang="en-US" sz="1600" dirty="0" err="1"/>
              <a:t>odsto</a:t>
            </a:r>
            <a:r>
              <a:rPr lang="en-US" sz="1600" dirty="0"/>
              <a:t> </a:t>
            </a:r>
            <a:r>
              <a:rPr lang="en-US" sz="1600" dirty="0" smtClean="0"/>
              <a:t>m</a:t>
            </a:r>
            <a:r>
              <a:rPr lang="sr-Latn-BA" sz="1600" dirty="0" smtClean="0"/>
              <a:t>j</a:t>
            </a:r>
            <a:r>
              <a:rPr lang="en-US" sz="1600" dirty="0" err="1" smtClean="0"/>
              <a:t>esečno</a:t>
            </a:r>
            <a:r>
              <a:rPr lang="en-US" sz="1600" dirty="0" smtClean="0"/>
              <a:t>.</a:t>
            </a:r>
            <a:endParaRPr lang="sr-Latn-BA" sz="1600" dirty="0"/>
          </a:p>
          <a:p>
            <a:endParaRPr lang="sr-Latn-BA" sz="1600" dirty="0" smtClean="0"/>
          </a:p>
          <a:p>
            <a:r>
              <a:rPr lang="en-US" dirty="0" err="1" smtClean="0"/>
              <a:t>Ljudi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se </a:t>
            </a:r>
            <a:r>
              <a:rPr lang="en-US" dirty="0" err="1"/>
              <a:t>vratili</a:t>
            </a:r>
            <a:r>
              <a:rPr lang="en-US" dirty="0"/>
              <a:t> </a:t>
            </a:r>
            <a:r>
              <a:rPr lang="en-US" dirty="0" err="1">
                <a:solidFill>
                  <a:srgbClr val="FFFF00"/>
                </a:solidFill>
              </a:rPr>
              <a:t>sistemu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 err="1">
                <a:solidFill>
                  <a:srgbClr val="FFFF00"/>
                </a:solidFill>
              </a:rPr>
              <a:t>trampe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– </a:t>
            </a:r>
            <a:r>
              <a:rPr lang="en-US" dirty="0" err="1"/>
              <a:t>jaja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brašno</a:t>
            </a:r>
            <a:r>
              <a:rPr lang="en-US" dirty="0"/>
              <a:t>, </a:t>
            </a:r>
            <a:r>
              <a:rPr lang="en-US" dirty="0" err="1"/>
              <a:t>ulje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šećer</a:t>
            </a:r>
            <a:r>
              <a:rPr lang="en-US" dirty="0"/>
              <a:t>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129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5531" y="1943100"/>
            <a:ext cx="8763000" cy="28384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 smtClean="0"/>
              <a:t>Hiperinflacija</a:t>
            </a:r>
            <a:r>
              <a:rPr lang="en-US" b="1" dirty="0" smtClean="0"/>
              <a:t> u SR </a:t>
            </a:r>
            <a:r>
              <a:rPr lang="en-US" b="1" dirty="0" err="1" smtClean="0"/>
              <a:t>Jugoslaviji</a:t>
            </a:r>
            <a:r>
              <a:rPr lang="en-US" b="1" dirty="0" smtClean="0"/>
              <a:t> u </a:t>
            </a:r>
            <a:r>
              <a:rPr lang="en-US" b="1" dirty="0" err="1" smtClean="0"/>
              <a:t>periodu</a:t>
            </a:r>
            <a:r>
              <a:rPr lang="en-US" b="1" dirty="0" smtClean="0"/>
              <a:t> od 1992. do 1994. </a:t>
            </a:r>
            <a:r>
              <a:rPr lang="en-US" b="1" dirty="0" err="1" smtClean="0"/>
              <a:t>godine</a:t>
            </a:r>
            <a:r>
              <a:rPr lang="en-US" b="1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4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" y="2312377"/>
            <a:ext cx="3475891" cy="191672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Stanje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jugoslovenske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privrede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periodu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1992-1994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god.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2723" y="140677"/>
            <a:ext cx="7570177" cy="641838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Inflacija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bivšu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SR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Jugoslaviju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zahvatila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periodu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od 1992. do 1994.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trajala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22 </a:t>
            </a:r>
            <a:r>
              <a:rPr lang="en-US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mjeseca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sr-Latn-BA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Najveća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hiperinflacija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Evropi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nakon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Drugog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svjetskog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sr-Latn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</a:t>
            </a:r>
            <a:endParaRPr lang="en-US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Maksimalni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mjesečni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rast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cijena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dostigao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nivo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od 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314 000 000 %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Stopa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inflacije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januaru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1994.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godine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preračunata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godišnji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nivo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iznosila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116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hiljada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milijardi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odsto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istom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mjesecu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dnevna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inflacija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iznosila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je 62%, a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inflacija</a:t>
            </a:r>
            <a:r>
              <a:rPr lang="en-US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u </a:t>
            </a:r>
            <a:r>
              <a:rPr lang="en-US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jednom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satu</a:t>
            </a:r>
            <a:r>
              <a:rPr lang="en-US" sz="2000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2%. 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Cijene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izražavane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uslovnoj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jedinici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bonu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čija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vrijednost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bila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jednaka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njemačkoj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marki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sr-Latn-BA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endParaRPr lang="sr-Latn-BA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Hiperinflacija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istiskivala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dinar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upotrebe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tako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da je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novčana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masa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iznosila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samo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0,4%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društvenog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proizvoda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brzina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opticaja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dostigla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koeficijent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od 3673</a:t>
            </a:r>
            <a:endParaRPr lang="en-US" sz="2000" dirty="0">
              <a:latin typeface="Bradley Hand ITC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01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062" y="2728546"/>
            <a:ext cx="353743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Faktori</a:t>
            </a:r>
            <a:r>
              <a:rPr lang="pl-PL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koji su doveli do nastanka inflacije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3692" y="114300"/>
            <a:ext cx="7148146" cy="6743700"/>
          </a:xfrm>
        </p:spPr>
        <p:txBody>
          <a:bodyPr>
            <a:normAutofit fontScale="85000" lnSpcReduction="20000"/>
          </a:bodyPr>
          <a:lstStyle/>
          <a:p>
            <a:r>
              <a:rPr lang="vi-VN" sz="2300" dirty="0">
                <a:solidFill>
                  <a:srgbClr val="FFFF00"/>
                </a:solidFill>
              </a:rPr>
              <a:t>Politički</a:t>
            </a:r>
            <a:r>
              <a:rPr lang="vi-VN" sz="2300" dirty="0"/>
              <a:t> - raspad SFRJ i građanski rat, politička </a:t>
            </a:r>
            <a:r>
              <a:rPr lang="vi-VN" sz="2300" dirty="0" smtClean="0"/>
              <a:t>nestabilno</a:t>
            </a:r>
            <a:r>
              <a:rPr lang="sr-Latn-BA" sz="23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2300" dirty="0" smtClean="0"/>
              <a:t>t </a:t>
            </a:r>
            <a:r>
              <a:rPr lang="vi-VN" sz="2300" dirty="0"/>
              <a:t>u Srbiji - demonstracije, promjena čak pet vlada u razdoblju 1990-1994. godine, nepovoljno međunarodno političko i ekonomsko</a:t>
            </a:r>
            <a:r>
              <a:rPr lang="en-US" sz="2300" dirty="0"/>
              <a:t> </a:t>
            </a:r>
            <a:r>
              <a:rPr lang="en-US" sz="2300" dirty="0">
                <a:latin typeface="Tahoma" pitchFamily="34" charset="0"/>
                <a:ea typeface="Tahoma" pitchFamily="34" charset="0"/>
                <a:cs typeface="Tahoma" pitchFamily="34" charset="0"/>
              </a:rPr>
              <a:t>ok., </a:t>
            </a:r>
            <a:r>
              <a:rPr lang="vi-VN" sz="2300" dirty="0">
                <a:latin typeface="Tahoma" pitchFamily="34" charset="0"/>
                <a:ea typeface="Tahoma" pitchFamily="34" charset="0"/>
                <a:cs typeface="Tahoma" pitchFamily="34" charset="0"/>
              </a:rPr>
              <a:t>zamrznuto </a:t>
            </a:r>
            <a:r>
              <a:rPr lang="vi-VN" sz="2300" dirty="0"/>
              <a:t>članstvo u međunarodnim </a:t>
            </a:r>
            <a:r>
              <a:rPr lang="vi-VN" sz="2300" dirty="0" smtClean="0"/>
              <a:t>institucijama</a:t>
            </a:r>
            <a:endParaRPr lang="sr-Latn-BA" sz="2300" dirty="0" smtClean="0"/>
          </a:p>
          <a:p>
            <a:endParaRPr lang="en-US" sz="2300" dirty="0"/>
          </a:p>
          <a:p>
            <a:r>
              <a:rPr lang="vi-VN" sz="2300" dirty="0">
                <a:solidFill>
                  <a:srgbClr val="FFFF00"/>
                </a:solidFill>
              </a:rPr>
              <a:t>Šokovi na strani ponude i tražnje </a:t>
            </a:r>
            <a:r>
              <a:rPr lang="vi-VN" sz="2300" dirty="0"/>
              <a:t>- izazvani cijepanjem ranije jedninstvenog tržišta SFRJ, gubitkom istočnoevropskog tržišta, a da nisu osvojena nova tržišta, sankcije međunarodne zajednice</a:t>
            </a:r>
            <a:endParaRPr lang="en-US" sz="2300" dirty="0"/>
          </a:p>
          <a:p>
            <a:endParaRPr lang="en-US" sz="2300" dirty="0"/>
          </a:p>
          <a:p>
            <a:r>
              <a:rPr lang="vi-VN" sz="2300" dirty="0">
                <a:solidFill>
                  <a:srgbClr val="FFFF00"/>
                </a:solidFill>
              </a:rPr>
              <a:t>Ekonomski</a:t>
            </a:r>
            <a:r>
              <a:rPr lang="vi-VN" sz="2300" dirty="0"/>
              <a:t> </a:t>
            </a:r>
            <a:endParaRPr lang="sr-Latn-BA" sz="2300" dirty="0" smtClean="0"/>
          </a:p>
          <a:p>
            <a:pPr lvl="2"/>
            <a:r>
              <a:rPr lang="vi-VN" sz="1900" dirty="0" smtClean="0"/>
              <a:t>monetizacija </a:t>
            </a:r>
            <a:r>
              <a:rPr lang="vi-VN" sz="1900" dirty="0"/>
              <a:t>izrazito visokog budžetskog deficita, </a:t>
            </a:r>
            <a:endParaRPr lang="sr-Latn-BA" sz="1900" dirty="0" smtClean="0"/>
          </a:p>
          <a:p>
            <a:pPr lvl="2"/>
            <a:r>
              <a:rPr lang="vi-VN" sz="1900" dirty="0" smtClean="0"/>
              <a:t>veoma </a:t>
            </a:r>
            <a:r>
              <a:rPr lang="vi-VN" sz="1900" dirty="0"/>
              <a:t>loša ekonomska politika, </a:t>
            </a:r>
            <a:endParaRPr lang="sr-Latn-BA" sz="1900" dirty="0" smtClean="0"/>
          </a:p>
          <a:p>
            <a:pPr lvl="2"/>
            <a:r>
              <a:rPr lang="vi-VN" sz="1900" dirty="0" smtClean="0"/>
              <a:t>ogroman </a:t>
            </a:r>
            <a:r>
              <a:rPr lang="vi-VN" sz="1900" dirty="0"/>
              <a:t>rast novčane mase, </a:t>
            </a:r>
            <a:endParaRPr lang="sr-Latn-BA" sz="1900" dirty="0" smtClean="0"/>
          </a:p>
          <a:p>
            <a:pPr lvl="2"/>
            <a:r>
              <a:rPr lang="vi-VN" sz="1900" dirty="0" smtClean="0"/>
              <a:t>platno-bilansni </a:t>
            </a:r>
            <a:r>
              <a:rPr lang="vi-VN" sz="1900" dirty="0"/>
              <a:t>deficit, </a:t>
            </a:r>
            <a:endParaRPr lang="sr-Latn-BA" sz="1900" dirty="0" smtClean="0"/>
          </a:p>
          <a:p>
            <a:pPr lvl="2"/>
            <a:r>
              <a:rPr lang="vi-VN" sz="1900" dirty="0" smtClean="0"/>
              <a:t>spora </a:t>
            </a:r>
            <a:r>
              <a:rPr lang="vi-VN" sz="1900" dirty="0"/>
              <a:t>privatizacija, </a:t>
            </a:r>
            <a:endParaRPr lang="sr-Latn-BA" sz="1900" dirty="0" smtClean="0"/>
          </a:p>
          <a:p>
            <a:pPr lvl="2"/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bez</a:t>
            </a:r>
            <a:r>
              <a:rPr lang="vi-VN" sz="1900" dirty="0" smtClean="0"/>
              <a:t> </a:t>
            </a:r>
            <a:r>
              <a:rPr lang="vi-VN" sz="1900" dirty="0"/>
              <a:t>promjen</a:t>
            </a:r>
            <a:r>
              <a:rPr lang="en-US" sz="1900" dirty="0"/>
              <a:t>e</a:t>
            </a:r>
            <a:r>
              <a:rPr lang="vi-VN" sz="1900" dirty="0"/>
              <a:t> privrednog sistema i izgradnje tržišnih institucija, </a:t>
            </a:r>
            <a:endParaRPr lang="sr-Latn-BA" sz="1900" dirty="0" smtClean="0"/>
          </a:p>
          <a:p>
            <a:pPr lvl="2"/>
            <a:r>
              <a:rPr lang="vi-VN" sz="1900" dirty="0" smtClean="0"/>
              <a:t>ogroman </a:t>
            </a:r>
            <a:r>
              <a:rPr lang="vi-VN" sz="1900" dirty="0"/>
              <a:t>prikriveni višak zaposlenih i </a:t>
            </a:r>
            <a:r>
              <a:rPr lang="vi-VN" sz="1900" dirty="0" smtClean="0"/>
              <a:t>održavanje </a:t>
            </a:r>
            <a:r>
              <a:rPr lang="vi-VN" sz="1900" dirty="0"/>
              <a:t>socijalnog mira, </a:t>
            </a:r>
            <a:endParaRPr lang="sr-Latn-BA" sz="1900" dirty="0" smtClean="0"/>
          </a:p>
          <a:p>
            <a:pPr lvl="2"/>
            <a:r>
              <a:rPr lang="vi-VN" sz="1900" dirty="0" smtClean="0"/>
              <a:t>pojava </a:t>
            </a:r>
            <a:r>
              <a:rPr lang="vi-VN" sz="1900" dirty="0"/>
              <a:t>špekulativnih banaka</a:t>
            </a: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343312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3092"/>
            <a:ext cx="8765932" cy="6477000"/>
          </a:xfrm>
        </p:spPr>
        <p:txBody>
          <a:bodyPr>
            <a:normAutofit/>
          </a:bodyPr>
          <a:lstStyle/>
          <a:p>
            <a:r>
              <a:rPr lang="vi-VN" sz="2200" dirty="0" smtClean="0"/>
              <a:t>Zbog svega prethodno pomenutog privreda SRJ je bila u veoma lošem stanju:</a:t>
            </a:r>
            <a:endParaRPr lang="en-US" sz="2200" dirty="0" smtClean="0"/>
          </a:p>
          <a:p>
            <a:pPr marL="0" indent="0" algn="just">
              <a:buNone/>
            </a:pPr>
            <a:r>
              <a:rPr lang="sr-Latn-BA" sz="2200" dirty="0" smtClean="0"/>
              <a:t>		</a:t>
            </a:r>
            <a:r>
              <a:rPr lang="vi-VN" sz="2200" dirty="0" smtClean="0"/>
              <a:t>-</a:t>
            </a:r>
            <a:r>
              <a:rPr lang="en-US" sz="2200" dirty="0" smtClean="0"/>
              <a:t> </a:t>
            </a:r>
            <a:r>
              <a:rPr lang="vi-VN" sz="2200" dirty="0" smtClean="0"/>
              <a:t>u zemlji je došlo do ogromnog pada realne privredne aktinosti (pada društvenog proizvoda, industrijske proizvodnje, zaposlenosti, lične i investicione potrošnje),</a:t>
            </a:r>
            <a:endParaRPr lang="en-US" sz="2200" dirty="0" smtClean="0"/>
          </a:p>
          <a:p>
            <a:endParaRPr lang="en-US" sz="2200" dirty="0" smtClean="0"/>
          </a:p>
          <a:p>
            <a:pPr marL="0" indent="0" algn="just">
              <a:buNone/>
            </a:pPr>
            <a:r>
              <a:rPr lang="sr-Latn-BA" sz="2200" dirty="0" smtClean="0"/>
              <a:t>		</a:t>
            </a:r>
            <a:r>
              <a:rPr lang="vi-VN" sz="2200" dirty="0" smtClean="0"/>
              <a:t>-</a:t>
            </a:r>
            <a:r>
              <a:rPr lang="en-US" sz="2200" dirty="0" smtClean="0"/>
              <a:t> </a:t>
            </a:r>
            <a:r>
              <a:rPr lang="vi-VN" sz="2200" dirty="0" smtClean="0"/>
              <a:t>visokog deficita trgovinskog i tekućeg platnog bilansa, izrazito visokog rasta cijena, novčane mase i troškova života</a:t>
            </a:r>
            <a:endParaRPr lang="en-US" sz="2200" dirty="0" smtClean="0"/>
          </a:p>
          <a:p>
            <a:endParaRPr lang="en-US" sz="2200" dirty="0" smtClean="0"/>
          </a:p>
          <a:p>
            <a:pPr marL="0" indent="0" algn="just">
              <a:buNone/>
            </a:pPr>
            <a:r>
              <a:rPr lang="sr-Latn-BA" sz="2200" dirty="0" smtClean="0"/>
              <a:t>		</a:t>
            </a:r>
            <a:r>
              <a:rPr lang="vi-VN" sz="2200" dirty="0" smtClean="0"/>
              <a:t>-</a:t>
            </a:r>
            <a:r>
              <a:rPr lang="en-US" sz="2200" dirty="0" smtClean="0"/>
              <a:t> </a:t>
            </a:r>
            <a:r>
              <a:rPr lang="vi-VN" sz="2200" dirty="0" smtClean="0"/>
              <a:t>veliki pad budžetskih prihoda vodio je rastu budžetskog deficita. Opadanje budžetskih prihoda odnosilo se, prvenstveno, na poreske prihode. Do toga je došlo zbog pada privredne aktivnosti i smanjenja plata i broja zaposlenih radnika.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68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431" y="729762"/>
            <a:ext cx="10955215" cy="5407269"/>
          </a:xfrm>
        </p:spPr>
        <p:txBody>
          <a:bodyPr>
            <a:normAutofit/>
          </a:bodyPr>
          <a:lstStyle/>
          <a:p>
            <a:r>
              <a:rPr lang="ru-RU" sz="2200" dirty="0"/>
              <a:t>Сваког </a:t>
            </a:r>
            <a:r>
              <a:rPr lang="ru-RU" sz="2200" dirty="0" smtClean="0"/>
              <a:t>мјесеца прикупља </a:t>
            </a:r>
            <a:r>
              <a:rPr lang="ru-RU" sz="2200" dirty="0"/>
              <a:t>се око 21 000 цијена на </a:t>
            </a:r>
            <a:r>
              <a:rPr lang="ru-RU" sz="2200" dirty="0" smtClean="0"/>
              <a:t>унапријед дефинисаном </a:t>
            </a:r>
            <a:r>
              <a:rPr lang="ru-RU" sz="2200" dirty="0"/>
              <a:t>узорку продајних мјеста </a:t>
            </a:r>
            <a:r>
              <a:rPr lang="ru-RU" sz="2200" dirty="0" smtClean="0"/>
              <a:t>на </a:t>
            </a:r>
            <a:r>
              <a:rPr lang="sr-Cyrl-BA" sz="2200" dirty="0" smtClean="0"/>
              <a:t>дванаест </a:t>
            </a:r>
            <a:r>
              <a:rPr lang="sr-Cyrl-BA" sz="2200" dirty="0"/>
              <a:t>географских локација</a:t>
            </a:r>
            <a:r>
              <a:rPr lang="sr-Cyrl-BA" sz="2200" dirty="0" smtClean="0"/>
              <a:t>.</a:t>
            </a:r>
            <a:endParaRPr lang="sr-Latn-BA" sz="2200" dirty="0" smtClean="0"/>
          </a:p>
          <a:p>
            <a:endParaRPr lang="en-US" sz="2200" dirty="0"/>
          </a:p>
          <a:p>
            <a:r>
              <a:rPr lang="en-US" sz="2200" dirty="0" err="1" smtClean="0"/>
              <a:t>Цијене</a:t>
            </a:r>
            <a:r>
              <a:rPr lang="en-US" sz="2200" dirty="0" smtClean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прикупљају</a:t>
            </a:r>
            <a:r>
              <a:rPr lang="en-US" sz="2200" dirty="0"/>
              <a:t> </a:t>
            </a:r>
            <a:r>
              <a:rPr lang="sr-Cyrl-BA" sz="2200" dirty="0"/>
              <a:t>у </a:t>
            </a:r>
            <a:r>
              <a:rPr lang="en-US" sz="2200" dirty="0" err="1"/>
              <a:t>дванаест</a:t>
            </a:r>
            <a:r>
              <a:rPr lang="en-US" sz="2200" dirty="0"/>
              <a:t> </a:t>
            </a:r>
            <a:r>
              <a:rPr lang="en-US" sz="2200" dirty="0" err="1" smtClean="0"/>
              <a:t>градова</a:t>
            </a:r>
            <a:r>
              <a:rPr lang="sr-Cyrl-BA" sz="2200" dirty="0" smtClean="0"/>
              <a:t> </a:t>
            </a:r>
            <a:r>
              <a:rPr lang="sr-Cyrl-BA" sz="2200" dirty="0" smtClean="0">
                <a:solidFill>
                  <a:srgbClr val="FFFF00"/>
                </a:solidFill>
              </a:rPr>
              <a:t>БиХ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Бања</a:t>
            </a:r>
            <a:r>
              <a:rPr lang="en-US" sz="2200" dirty="0"/>
              <a:t> </a:t>
            </a:r>
            <a:r>
              <a:rPr lang="en-US" sz="2200" dirty="0" err="1"/>
              <a:t>Лука</a:t>
            </a:r>
            <a:r>
              <a:rPr lang="en-US" sz="2200" dirty="0"/>
              <a:t>, </a:t>
            </a:r>
            <a:r>
              <a:rPr lang="en-US" sz="2200" dirty="0" err="1"/>
              <a:t>Бихаћ</a:t>
            </a:r>
            <a:r>
              <a:rPr lang="en-US" sz="2200" dirty="0"/>
              <a:t>, </a:t>
            </a:r>
            <a:r>
              <a:rPr lang="en-US" sz="2200" dirty="0" err="1"/>
              <a:t>Бијељина</a:t>
            </a:r>
            <a:r>
              <a:rPr lang="en-US" sz="2200" dirty="0"/>
              <a:t>, </a:t>
            </a:r>
            <a:r>
              <a:rPr lang="en-US" sz="2200" dirty="0" err="1"/>
              <a:t>Брчко</a:t>
            </a:r>
            <a:r>
              <a:rPr lang="en-US" sz="2200" dirty="0"/>
              <a:t>, </a:t>
            </a:r>
            <a:r>
              <a:rPr lang="en-US" sz="2200" dirty="0" err="1"/>
              <a:t>Добој</a:t>
            </a:r>
            <a:r>
              <a:rPr lang="en-US" sz="2200" dirty="0"/>
              <a:t>, </a:t>
            </a:r>
            <a:r>
              <a:rPr lang="en-US" sz="2200" dirty="0" err="1"/>
              <a:t>Источно</a:t>
            </a:r>
            <a:r>
              <a:rPr lang="en-US" sz="2200" dirty="0"/>
              <a:t> </a:t>
            </a:r>
            <a:r>
              <a:rPr lang="en-US" sz="2200" dirty="0" err="1"/>
              <a:t>Сарајево</a:t>
            </a:r>
            <a:r>
              <a:rPr lang="en-US" sz="2200" dirty="0"/>
              <a:t>, </a:t>
            </a:r>
            <a:r>
              <a:rPr lang="en-US" sz="2200" dirty="0" err="1"/>
              <a:t>Мостар</a:t>
            </a:r>
            <a:r>
              <a:rPr lang="en-US" sz="2200" dirty="0"/>
              <a:t>, </a:t>
            </a:r>
            <a:r>
              <a:rPr lang="en-US" sz="2200" dirty="0" err="1"/>
              <a:t>Приједор</a:t>
            </a:r>
            <a:r>
              <a:rPr lang="en-US" sz="2200" dirty="0"/>
              <a:t>, </a:t>
            </a:r>
            <a:r>
              <a:rPr lang="en-US" sz="2200" dirty="0" err="1"/>
              <a:t>Сарајево</a:t>
            </a:r>
            <a:r>
              <a:rPr lang="en-US" sz="2200" dirty="0"/>
              <a:t>, </a:t>
            </a:r>
            <a:r>
              <a:rPr lang="en-US" sz="2200" dirty="0" err="1"/>
              <a:t>Требиње</a:t>
            </a:r>
            <a:r>
              <a:rPr lang="en-US" sz="2200" dirty="0"/>
              <a:t>, </a:t>
            </a:r>
            <a:r>
              <a:rPr lang="en-US" sz="2200" dirty="0" err="1"/>
              <a:t>Тузла</a:t>
            </a:r>
            <a:r>
              <a:rPr lang="en-US" sz="2200" dirty="0"/>
              <a:t>, </a:t>
            </a:r>
            <a:r>
              <a:rPr lang="en-US" sz="2200" dirty="0" err="1"/>
              <a:t>Зеница</a:t>
            </a:r>
            <a:r>
              <a:rPr lang="en-US" sz="2200" dirty="0"/>
              <a:t>) </a:t>
            </a:r>
            <a:r>
              <a:rPr lang="en-US" sz="2200" dirty="0" err="1"/>
              <a:t>одабраних</a:t>
            </a:r>
            <a:r>
              <a:rPr lang="en-US" sz="2200" dirty="0"/>
              <a:t> </a:t>
            </a:r>
            <a:r>
              <a:rPr lang="en-US" sz="2200" dirty="0" err="1"/>
              <a:t>према</a:t>
            </a:r>
            <a:r>
              <a:rPr lang="en-US" sz="2200" dirty="0"/>
              <a:t> </a:t>
            </a:r>
            <a:r>
              <a:rPr lang="en-US" sz="2200" dirty="0" err="1"/>
              <a:t>критерију</a:t>
            </a:r>
            <a:r>
              <a:rPr lang="en-US" sz="2200" dirty="0"/>
              <a:t> </a:t>
            </a:r>
            <a:r>
              <a:rPr lang="en-US" sz="2200" dirty="0" err="1"/>
              <a:t>броја</a:t>
            </a:r>
            <a:r>
              <a:rPr lang="en-US" sz="2200" dirty="0"/>
              <a:t> </a:t>
            </a:r>
            <a:r>
              <a:rPr lang="en-US" sz="2200" dirty="0" err="1"/>
              <a:t>становника</a:t>
            </a:r>
            <a:r>
              <a:rPr lang="en-US" sz="2200" dirty="0"/>
              <a:t> и </a:t>
            </a:r>
            <a:r>
              <a:rPr lang="en-US" sz="2200" dirty="0" err="1"/>
              <a:t>њиховој</a:t>
            </a:r>
            <a:r>
              <a:rPr lang="en-US" sz="2200" dirty="0"/>
              <a:t> </a:t>
            </a:r>
            <a:r>
              <a:rPr lang="en-US" sz="2200" dirty="0" err="1"/>
              <a:t>улози</a:t>
            </a:r>
            <a:r>
              <a:rPr lang="en-US" sz="2200" dirty="0"/>
              <a:t> у </a:t>
            </a:r>
            <a:r>
              <a:rPr lang="en-US" sz="2200" dirty="0" err="1"/>
              <a:t>географском</a:t>
            </a:r>
            <a:r>
              <a:rPr lang="en-US" sz="2200" dirty="0"/>
              <a:t> </a:t>
            </a:r>
            <a:r>
              <a:rPr lang="en-US" sz="2200" dirty="0" err="1"/>
              <a:t>подручју</a:t>
            </a:r>
            <a:r>
              <a:rPr lang="en-US" sz="2200" dirty="0"/>
              <a:t> </a:t>
            </a:r>
            <a:r>
              <a:rPr lang="en-US" sz="2200" dirty="0" err="1"/>
              <a:t>којем</a:t>
            </a:r>
            <a:r>
              <a:rPr lang="en-US" sz="2200" dirty="0"/>
              <a:t> </a:t>
            </a:r>
            <a:r>
              <a:rPr lang="en-US" sz="2200" dirty="0" err="1"/>
              <a:t>припадају</a:t>
            </a:r>
            <a:r>
              <a:rPr lang="en-US" sz="2200" dirty="0" smtClean="0"/>
              <a:t>.</a:t>
            </a:r>
            <a:endParaRPr lang="sr-Cyrl-BA" sz="2200" dirty="0" smtClean="0"/>
          </a:p>
          <a:p>
            <a:endParaRPr lang="sr-Cyrl-BA" sz="22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898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522" y="342900"/>
            <a:ext cx="9574824" cy="5882054"/>
          </a:xfrm>
        </p:spPr>
        <p:txBody>
          <a:bodyPr>
            <a:normAutofit/>
          </a:bodyPr>
          <a:lstStyle/>
          <a:p>
            <a:pPr algn="just"/>
            <a:r>
              <a:rPr lang="vi-VN" sz="2500" dirty="0" smtClean="0"/>
              <a:t>Pored toga, veliki dio društvenog proizvoda ostao je neoporezovan zbog </a:t>
            </a:r>
            <a:r>
              <a:rPr lang="vi-VN" sz="2500" dirty="0"/>
              <a:t>rasta </a:t>
            </a:r>
            <a:r>
              <a:rPr lang="vi-VN" sz="2500" dirty="0" smtClean="0"/>
              <a:t>učešća "sive" ekonomije (zbog sankcija). </a:t>
            </a:r>
            <a:endParaRPr lang="en-US" sz="2500" dirty="0" smtClean="0"/>
          </a:p>
          <a:p>
            <a:endParaRPr lang="en-US" sz="2500" dirty="0" smtClean="0"/>
          </a:p>
          <a:p>
            <a:pPr algn="just"/>
            <a:r>
              <a:rPr lang="en-US" sz="2500" dirty="0" smtClean="0"/>
              <a:t>N</a:t>
            </a:r>
            <a:r>
              <a:rPr lang="vi-VN" sz="2500" dirty="0" smtClean="0"/>
              <a:t>a rast budžetskog deficita uticalo je i značajno povećanje javne potrošnje. Novostvorena SR Jugoslavija preuzela je na sebe finansiranje vojske, administracije, boračko-invalidske zaštite, ali je pomagala i izbjeglice i srpski narod u Hrvatskoj i BiH. </a:t>
            </a:r>
            <a:r>
              <a:rPr lang="vi-VN" sz="2500" dirty="0" smtClean="0">
                <a:solidFill>
                  <a:srgbClr val="FFFF00"/>
                </a:solidFill>
              </a:rPr>
              <a:t>Ovako visok budžetski deficit finansiran je monetizacijom.</a:t>
            </a:r>
            <a:endParaRPr lang="en-US" sz="2500" u="sng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2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815" y="2681654"/>
            <a:ext cx="3393831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vi-VN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Ante Markovića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0451" y="808892"/>
            <a:ext cx="5372101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2200" dirty="0" err="1" smtClean="0"/>
              <a:t>Prvi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donijet</a:t>
            </a:r>
            <a:r>
              <a:rPr lang="en-US" sz="2200" dirty="0" smtClean="0"/>
              <a:t> je </a:t>
            </a:r>
            <a:r>
              <a:rPr lang="en-US" sz="2200" dirty="0" err="1" smtClean="0"/>
              <a:t>krajem</a:t>
            </a:r>
            <a:r>
              <a:rPr lang="en-US" sz="2200" dirty="0" smtClean="0"/>
              <a:t> 80-ih </a:t>
            </a:r>
            <a:r>
              <a:rPr lang="en-US" sz="2200" dirty="0" err="1" smtClean="0"/>
              <a:t>godina</a:t>
            </a:r>
            <a:r>
              <a:rPr lang="en-US" sz="2200" dirty="0" smtClean="0"/>
              <a:t> XX </a:t>
            </a:r>
            <a:r>
              <a:rPr lang="en-US" sz="2200" dirty="0" err="1" smtClean="0"/>
              <a:t>vijeka</a:t>
            </a:r>
            <a:r>
              <a:rPr lang="en-US" sz="2200" dirty="0" smtClean="0"/>
              <a:t> pod </a:t>
            </a:r>
            <a:r>
              <a:rPr lang="en-US" sz="2200" dirty="0" err="1" smtClean="0"/>
              <a:t>nazivom</a:t>
            </a:r>
            <a:r>
              <a:rPr lang="en-US" sz="2200" dirty="0" smtClean="0"/>
              <a:t> </a:t>
            </a:r>
            <a:r>
              <a:rPr lang="en-US" sz="2200" dirty="0" smtClean="0">
                <a:solidFill>
                  <a:srgbClr val="FFFF00"/>
                </a:solidFill>
              </a:rPr>
              <a:t>«Program </a:t>
            </a:r>
            <a:r>
              <a:rPr lang="en-US" sz="2200" dirty="0" err="1" smtClean="0">
                <a:solidFill>
                  <a:srgbClr val="FFFF00"/>
                </a:solidFill>
              </a:rPr>
              <a:t>ekonomske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reforme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i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mjere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za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njegovu</a:t>
            </a:r>
            <a:r>
              <a:rPr lang="en-US" sz="2200" dirty="0" smtClean="0">
                <a:solidFill>
                  <a:srgbClr val="FFFF00"/>
                </a:solidFill>
              </a:rPr>
              <a:t> </a:t>
            </a:r>
            <a:r>
              <a:rPr lang="en-US" sz="2200" dirty="0" err="1" smtClean="0">
                <a:solidFill>
                  <a:srgbClr val="FFFF00"/>
                </a:solidFill>
              </a:rPr>
              <a:t>realizaciju</a:t>
            </a:r>
            <a:r>
              <a:rPr lang="en-US" sz="2200" dirty="0" smtClean="0">
                <a:solidFill>
                  <a:srgbClr val="FFFF00"/>
                </a:solidFill>
              </a:rPr>
              <a:t>» </a:t>
            </a:r>
            <a:endParaRPr lang="sr-Latn-BA" sz="2200" dirty="0" smtClean="0">
              <a:solidFill>
                <a:srgbClr val="FFFF00"/>
              </a:solidFill>
            </a:endParaRPr>
          </a:p>
          <a:p>
            <a:endParaRPr lang="en-US" sz="2200" dirty="0" smtClean="0"/>
          </a:p>
          <a:p>
            <a:r>
              <a:rPr lang="en-US" sz="2200" dirty="0" err="1" smtClean="0"/>
              <a:t>može</a:t>
            </a:r>
            <a:r>
              <a:rPr lang="en-US" sz="2200" dirty="0" smtClean="0"/>
              <a:t> se </a:t>
            </a:r>
            <a:r>
              <a:rPr lang="en-US" sz="2200" dirty="0" err="1" smtClean="0"/>
              <a:t>uvrstiti</a:t>
            </a:r>
            <a:r>
              <a:rPr lang="en-US" sz="2200" dirty="0" smtClean="0"/>
              <a:t> u </a:t>
            </a:r>
            <a:r>
              <a:rPr lang="en-US" sz="2200" dirty="0" err="1" smtClean="0"/>
              <a:t>heterodoksni</a:t>
            </a:r>
            <a:r>
              <a:rPr lang="en-US" sz="2200" dirty="0" smtClean="0"/>
              <a:t> program </a:t>
            </a:r>
            <a:r>
              <a:rPr lang="en-US" sz="2200" dirty="0" err="1" smtClean="0"/>
              <a:t>stabilizacije</a:t>
            </a:r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err="1" smtClean="0"/>
              <a:t>Kratkoročno</a:t>
            </a:r>
            <a:r>
              <a:rPr lang="en-US" sz="2200" dirty="0" smtClean="0"/>
              <a:t>, Program je </a:t>
            </a:r>
            <a:r>
              <a:rPr lang="en-US" sz="2200" dirty="0" err="1" smtClean="0"/>
              <a:t>pokazao</a:t>
            </a:r>
            <a:r>
              <a:rPr lang="en-US" sz="2200" dirty="0" smtClean="0"/>
              <a:t> </a:t>
            </a:r>
            <a:r>
              <a:rPr lang="en-US" sz="2200" dirty="0" err="1" smtClean="0"/>
              <a:t>neke</a:t>
            </a:r>
            <a:r>
              <a:rPr lang="en-US" sz="2200" dirty="0" smtClean="0"/>
              <a:t> </a:t>
            </a:r>
            <a:r>
              <a:rPr lang="en-US" sz="2200" dirty="0" err="1" smtClean="0"/>
              <a:t>dobre</a:t>
            </a:r>
            <a:r>
              <a:rPr lang="en-US" sz="2200" dirty="0" smtClean="0"/>
              <a:t> </a:t>
            </a:r>
            <a:r>
              <a:rPr lang="en-US" sz="2200" dirty="0" err="1" smtClean="0"/>
              <a:t>rezultate</a:t>
            </a:r>
            <a:r>
              <a:rPr lang="en-US" sz="2200" dirty="0" smtClean="0"/>
              <a:t>: </a:t>
            </a:r>
            <a:endParaRPr lang="sr-Latn-BA" sz="2200" dirty="0" smtClean="0"/>
          </a:p>
          <a:p>
            <a:r>
              <a:rPr lang="en-US" sz="2200" dirty="0" err="1" smtClean="0"/>
              <a:t>došlo</a:t>
            </a:r>
            <a:r>
              <a:rPr lang="en-US" sz="2200" dirty="0" smtClean="0"/>
              <a:t> je do </a:t>
            </a:r>
            <a:r>
              <a:rPr lang="en-US" sz="2200" dirty="0" err="1" smtClean="0"/>
              <a:t>značajnog</a:t>
            </a:r>
            <a:r>
              <a:rPr lang="en-US" sz="2200" dirty="0" smtClean="0"/>
              <a:t> </a:t>
            </a:r>
            <a:r>
              <a:rPr lang="en-US" sz="2200" dirty="0" err="1" smtClean="0"/>
              <a:t>usporavanja</a:t>
            </a:r>
            <a:r>
              <a:rPr lang="en-US" sz="2200" dirty="0" smtClean="0"/>
              <a:t> </a:t>
            </a:r>
            <a:r>
              <a:rPr lang="en-US" sz="2200" dirty="0" err="1" smtClean="0"/>
              <a:t>rasta</a:t>
            </a:r>
            <a:r>
              <a:rPr lang="en-US" sz="2200" dirty="0" smtClean="0"/>
              <a:t> </a:t>
            </a:r>
            <a:r>
              <a:rPr lang="en-US" sz="2200" dirty="0" err="1" smtClean="0"/>
              <a:t>cijena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plata</a:t>
            </a:r>
            <a:r>
              <a:rPr lang="en-US" sz="2200" dirty="0" smtClean="0"/>
              <a:t>, </a:t>
            </a:r>
            <a:endParaRPr lang="sr-Latn-BA" sz="2200" dirty="0" smtClean="0"/>
          </a:p>
          <a:p>
            <a:r>
              <a:rPr lang="en-US" sz="2200" dirty="0" err="1" smtClean="0"/>
              <a:t>devizne</a:t>
            </a:r>
            <a:r>
              <a:rPr lang="en-US" sz="2200" dirty="0" smtClean="0"/>
              <a:t> </a:t>
            </a:r>
            <a:r>
              <a:rPr lang="en-US" sz="2200" dirty="0" err="1" smtClean="0"/>
              <a:t>rezerve</a:t>
            </a:r>
            <a:r>
              <a:rPr lang="en-US" sz="2200" dirty="0" smtClean="0"/>
              <a:t> </a:t>
            </a:r>
            <a:r>
              <a:rPr lang="en-US" sz="2200" dirty="0" err="1" smtClean="0"/>
              <a:t>počele</a:t>
            </a:r>
            <a:r>
              <a:rPr lang="en-US" sz="2200" dirty="0" smtClean="0"/>
              <a:t> </a:t>
            </a:r>
            <a:r>
              <a:rPr lang="en-US" sz="2200" dirty="0" err="1" smtClean="0"/>
              <a:t>su</a:t>
            </a:r>
            <a:r>
              <a:rPr lang="en-US" sz="2200" dirty="0" smtClean="0"/>
              <a:t> da </a:t>
            </a:r>
            <a:r>
              <a:rPr lang="en-US" sz="2200" dirty="0" err="1" smtClean="0"/>
              <a:t>rastu</a:t>
            </a:r>
            <a:r>
              <a:rPr lang="en-US" sz="2200" dirty="0" smtClean="0"/>
              <a:t>, </a:t>
            </a:r>
            <a:endParaRPr lang="sr-Latn-BA" sz="2200" dirty="0" smtClean="0"/>
          </a:p>
          <a:p>
            <a:r>
              <a:rPr lang="en-US" sz="2200" dirty="0" err="1" smtClean="0"/>
              <a:t>osjetni</a:t>
            </a:r>
            <a:r>
              <a:rPr lang="en-US" sz="2200" dirty="0" smtClean="0"/>
              <a:t> </a:t>
            </a:r>
            <a:r>
              <a:rPr lang="en-US" sz="2200" dirty="0" err="1" smtClean="0"/>
              <a:t>pozitivni</a:t>
            </a:r>
            <a:r>
              <a:rPr lang="en-US" sz="2200" dirty="0" smtClean="0"/>
              <a:t> </a:t>
            </a:r>
            <a:r>
              <a:rPr lang="en-US" sz="2200" dirty="0" err="1" smtClean="0"/>
              <a:t>pomaci</a:t>
            </a:r>
            <a:r>
              <a:rPr lang="en-US" sz="2200" dirty="0" smtClean="0"/>
              <a:t> u </a:t>
            </a:r>
            <a:r>
              <a:rPr lang="en-US" sz="2200" dirty="0" err="1" smtClean="0"/>
              <a:t>smanjivanju</a:t>
            </a:r>
            <a:r>
              <a:rPr lang="en-US" sz="2200" dirty="0" smtClean="0"/>
              <a:t> </a:t>
            </a:r>
            <a:r>
              <a:rPr lang="en-US" sz="2200" dirty="0" err="1" smtClean="0"/>
              <a:t>spoljnotrgovinskog</a:t>
            </a:r>
            <a:r>
              <a:rPr lang="en-US" sz="2200" dirty="0" smtClean="0"/>
              <a:t> </a:t>
            </a:r>
            <a:r>
              <a:rPr lang="en-US" sz="2200" dirty="0" err="1" smtClean="0"/>
              <a:t>i</a:t>
            </a:r>
            <a:r>
              <a:rPr lang="en-US" sz="2200" dirty="0" smtClean="0"/>
              <a:t> </a:t>
            </a:r>
            <a:r>
              <a:rPr lang="en-US" sz="2200" dirty="0" err="1" smtClean="0"/>
              <a:t>budžetskog</a:t>
            </a:r>
            <a:r>
              <a:rPr lang="en-US" sz="2200" dirty="0" smtClean="0"/>
              <a:t> </a:t>
            </a:r>
            <a:r>
              <a:rPr lang="en-US" sz="2200" dirty="0" err="1" smtClean="0"/>
              <a:t>deficita</a:t>
            </a:r>
            <a:r>
              <a:rPr lang="en-US" sz="2200" dirty="0" smtClean="0"/>
              <a:t> </a:t>
            </a:r>
            <a:r>
              <a:rPr lang="en-US" sz="2200" dirty="0" err="1" smtClean="0"/>
              <a:t>itd</a:t>
            </a:r>
            <a:r>
              <a:rPr lang="en-US" sz="2200" dirty="0" smtClean="0"/>
              <a:t>.</a:t>
            </a:r>
            <a:endParaRPr lang="sr-Cyrl-CS" sz="22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4373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8" y="211015"/>
            <a:ext cx="9082454" cy="6242538"/>
          </a:xfrm>
        </p:spPr>
        <p:txBody>
          <a:bodyPr>
            <a:normAutofit fontScale="92500" lnSpcReduction="20000"/>
          </a:bodyPr>
          <a:lstStyle/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vi-VN" sz="2200" dirty="0"/>
              <a:t>Međutim, od samog početka bilježi se pad industrijske proizvodnje i zaposlenosti, a nešto kasnije izostaju i početni pozitivni rezultati (rast crnog deviznog tržišta)</a:t>
            </a:r>
            <a:endParaRPr lang="en-US" sz="2200" dirty="0"/>
          </a:p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2200" dirty="0"/>
          </a:p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vi-VN" sz="2200" dirty="0"/>
              <a:t>Smatralo se da je dovoljno zamrznuti samo cijene glavnih inputa, a da u uslovima restriktivne monetarne politike i liberalizovanog uvoza, neće doći do rasta ostalih cijena</a:t>
            </a:r>
            <a:endParaRPr lang="en-US" sz="2200" dirty="0"/>
          </a:p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endParaRPr lang="en-US" sz="2200" dirty="0"/>
          </a:p>
          <a:p>
            <a:pPr marL="365760" lvl="1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en-US" sz="2400" dirty="0" err="1"/>
              <a:t>Ipak</a:t>
            </a:r>
            <a:r>
              <a:rPr lang="vi-VN" sz="2400" dirty="0"/>
              <a:t>, očekivanja se nisu </a:t>
            </a:r>
            <a:r>
              <a:rPr lang="vi-VN" sz="2400" dirty="0" smtClean="0"/>
              <a:t>ostvarila</a:t>
            </a:r>
            <a:r>
              <a:rPr lang="sr-Latn-BA" sz="2400" dirty="0" smtClean="0"/>
              <a:t>:</a:t>
            </a:r>
          </a:p>
          <a:p>
            <a:pPr marL="822960" lvl="2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vi-VN" sz="2400" dirty="0" smtClean="0"/>
              <a:t>cijene </a:t>
            </a:r>
            <a:r>
              <a:rPr lang="vi-VN" sz="2400" dirty="0"/>
              <a:t>su i dalje imale značajan rast </a:t>
            </a:r>
            <a:endParaRPr lang="sr-Latn-BA" sz="2400" dirty="0" smtClean="0"/>
          </a:p>
          <a:p>
            <a:pPr marL="822960" lvl="2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vi-VN" sz="2400" dirty="0" smtClean="0"/>
              <a:t>porast </a:t>
            </a:r>
            <a:r>
              <a:rPr lang="vi-VN" sz="2400" dirty="0"/>
              <a:t>plata koje su čak rasle brže od rasta </a:t>
            </a:r>
            <a:r>
              <a:rPr lang="vi-VN" sz="2400" dirty="0" smtClean="0"/>
              <a:t>cijena</a:t>
            </a:r>
            <a:endParaRPr lang="sr-Latn-BA" sz="2400" dirty="0" smtClean="0"/>
          </a:p>
          <a:p>
            <a:pPr marL="822960" lvl="2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sr-Latn-BA" sz="2400" dirty="0" smtClean="0"/>
              <a:t>i</a:t>
            </a:r>
            <a:r>
              <a:rPr lang="vi-VN" sz="2400" dirty="0" smtClean="0"/>
              <a:t>strajava </a:t>
            </a:r>
            <a:r>
              <a:rPr lang="vi-VN" sz="2400" dirty="0"/>
              <a:t>se na fiksnom deviznom kursu - dolazi do slabljenja konkurentske sposobnosti domaće privrede, izvoz postaje ekonomski neisplativ, a uvoz veoma unosan. </a:t>
            </a:r>
            <a:endParaRPr lang="sr-Latn-BA" sz="2400" dirty="0" smtClean="0"/>
          </a:p>
          <a:p>
            <a:pPr marL="822960" lvl="2" indent="-283464" algn="just">
              <a:spcBef>
                <a:spcPts val="600"/>
              </a:spcBef>
              <a:buSzPct val="80000"/>
              <a:buFont typeface="Wingdings 2"/>
              <a:buChar char=""/>
            </a:pPr>
            <a:r>
              <a:rPr lang="vi-VN" sz="2400" dirty="0"/>
              <a:t>poslije samo 1,5 godine sprovođenja ovog programa industrijska proizvodnja je smanjena za 25%, a nezaposlenost povećana za 18%.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5834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446" y="2549769"/>
            <a:ext cx="3947746" cy="1332035"/>
          </a:xfrm>
        </p:spPr>
        <p:txBody>
          <a:bodyPr>
            <a:normAutofit fontScale="90000"/>
          </a:bodyPr>
          <a:lstStyle/>
          <a:p>
            <a:pPr algn="r"/>
            <a:r>
              <a:rPr lang="vi-VN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Program prof. dr Dragoslava Avramovića – </a:t>
            </a:r>
            <a:r>
              <a:rPr lang="vi-VN" sz="2800" dirty="0">
                <a:solidFill>
                  <a:srgbClr val="FFFF00"/>
                </a:solidFill>
              </a:rPr>
              <a:t>„Program rekonstrukcije i ekonomskog oporavka</a:t>
            </a:r>
            <a:r>
              <a:rPr lang="sr-Cyrl-CS" sz="2800" dirty="0">
                <a:solidFill>
                  <a:srgbClr val="FFFF00"/>
                </a:solidFill>
              </a:rPr>
              <a:t>“</a:t>
            </a:r>
            <a:r>
              <a:rPr lang="sr-Cyrl-C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1808" y="430823"/>
            <a:ext cx="6981092" cy="6180992"/>
          </a:xfrm>
        </p:spPr>
        <p:txBody>
          <a:bodyPr>
            <a:normAutofit/>
          </a:bodyPr>
          <a:lstStyle/>
          <a:p>
            <a:r>
              <a:rPr lang="vi-VN" sz="2000" dirty="0" smtClean="0"/>
              <a:t>Progamom je previđeno da se u okviru prve faze realizuju sljedeće mjere:</a:t>
            </a:r>
            <a:endParaRPr lang="en-US" sz="2000" dirty="0" smtClean="0"/>
          </a:p>
          <a:p>
            <a:pPr lvl="1"/>
            <a:r>
              <a:rPr lang="vi-VN" sz="2000" dirty="0" smtClean="0"/>
              <a:t>uvođenje realno pozitivne eskontne stope NBJ,</a:t>
            </a:r>
            <a:endParaRPr lang="en-US" sz="2000" dirty="0" smtClean="0"/>
          </a:p>
          <a:p>
            <a:pPr lvl="1"/>
            <a:r>
              <a:rPr lang="vi-VN" sz="2000" dirty="0" smtClean="0"/>
              <a:t>emisija novog dinara uz pokriće raspoloživim deviznim rezervama, </a:t>
            </a:r>
            <a:endParaRPr lang="en-US" sz="2000" dirty="0" smtClean="0"/>
          </a:p>
          <a:p>
            <a:pPr lvl="1"/>
            <a:r>
              <a:rPr lang="vi-VN" sz="2000" dirty="0" smtClean="0"/>
              <a:t>ukidanje selektivnih kredita,</a:t>
            </a:r>
            <a:endParaRPr lang="en-US" sz="2000" dirty="0" smtClean="0"/>
          </a:p>
          <a:p>
            <a:pPr lvl="1"/>
            <a:r>
              <a:rPr lang="vi-VN" sz="2000" dirty="0" smtClean="0"/>
              <a:t>proširenje poreske osnovice,</a:t>
            </a:r>
            <a:endParaRPr lang="en-US" sz="2000" dirty="0" smtClean="0"/>
          </a:p>
          <a:p>
            <a:pPr lvl="1"/>
            <a:r>
              <a:rPr lang="vi-VN" sz="2000" dirty="0" smtClean="0"/>
              <a:t>obustavljanje finansiranja budžetskog deficita po osnovu primarne emisije novca bez pokrića, </a:t>
            </a:r>
            <a:endParaRPr lang="en-US" sz="2000" dirty="0" smtClean="0"/>
          </a:p>
          <a:p>
            <a:pPr lvl="1"/>
            <a:r>
              <a:rPr lang="vi-VN" sz="2000" dirty="0" smtClean="0"/>
              <a:t>jačanje nezavisnosti centralne banke (NBJ)</a:t>
            </a:r>
            <a:endParaRPr lang="en-US" sz="2000" dirty="0" smtClean="0"/>
          </a:p>
          <a:p>
            <a:pPr lvl="1"/>
            <a:r>
              <a:rPr lang="vi-VN" sz="2000" dirty="0" smtClean="0"/>
              <a:t>skraćivanje vremena ubiranja poreza</a:t>
            </a:r>
            <a:endParaRPr lang="en-US" sz="2000" dirty="0" smtClean="0"/>
          </a:p>
          <a:p>
            <a:pPr lvl="1"/>
            <a:r>
              <a:rPr lang="vi-VN" sz="2000" dirty="0" smtClean="0"/>
              <a:t>uvođenje novog dinara sa fiksnim deviznim kursom od 1:1 u odnosu na njemačku marku...</a:t>
            </a:r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r>
              <a:rPr lang="vi-VN" sz="2000" dirty="0" smtClean="0"/>
              <a:t>Druga faza: strukturne reforme</a:t>
            </a:r>
            <a:endParaRPr lang="en-US" sz="2000" dirty="0"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23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39" y="518747"/>
            <a:ext cx="10518288" cy="5272454"/>
          </a:xfrm>
        </p:spPr>
        <p:txBody>
          <a:bodyPr>
            <a:normAutofit/>
          </a:bodyPr>
          <a:lstStyle/>
          <a:p>
            <a:r>
              <a:rPr lang="sr-Latn-BA" sz="2200" dirty="0" smtClean="0"/>
              <a:t>Prva faza ovog Programa je dala uspješne rezultate</a:t>
            </a:r>
          </a:p>
          <a:p>
            <a:endParaRPr lang="sr-Latn-BA" sz="2200" dirty="0"/>
          </a:p>
          <a:p>
            <a:pPr algn="just"/>
            <a:r>
              <a:rPr lang="sr-Latn-BA" sz="2200" dirty="0" smtClean="0"/>
              <a:t>Druga faza koja se odnosila na dugoročne reforme nije realizovana zbog sankcija međunarodne zajednice i međunarodnih finansijskih institucija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4718700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https://youtu.be/c2QQhDS-XgM</a:t>
            </a:r>
            <a:endParaRPr lang="sr-Cyrl-CS" dirty="0" smtClean="0"/>
          </a:p>
          <a:p>
            <a:endParaRPr lang="sr-Cyrl-CS" dirty="0" smtClean="0"/>
          </a:p>
          <a:p>
            <a:endParaRPr lang="sr-Cyrl-C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1899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BA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52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2708" y="1491436"/>
            <a:ext cx="10131425" cy="3649133"/>
          </a:xfrm>
        </p:spPr>
        <p:txBody>
          <a:bodyPr>
            <a:normAutofit/>
          </a:bodyPr>
          <a:lstStyle/>
          <a:p>
            <a:r>
              <a:rPr lang="ru-RU" sz="2200" dirty="0"/>
              <a:t>Индекс потрошачких цијена </a:t>
            </a:r>
            <a:r>
              <a:rPr lang="ru-RU" sz="2200" dirty="0">
                <a:solidFill>
                  <a:srgbClr val="FFFF00"/>
                </a:solidFill>
              </a:rPr>
              <a:t>у Републици Српској </a:t>
            </a:r>
            <a:r>
              <a:rPr lang="ru-RU" sz="2200" dirty="0"/>
              <a:t>израчунава се на основу репрезентативне листе производа коју у </a:t>
            </a:r>
            <a:r>
              <a:rPr lang="ru-RU" sz="2200" dirty="0" smtClean="0"/>
              <a:t>2024</a:t>
            </a:r>
            <a:r>
              <a:rPr lang="sr-Latn-BA" sz="2200" dirty="0" smtClean="0"/>
              <a:t>.</a:t>
            </a:r>
            <a:r>
              <a:rPr lang="ru-RU" sz="2200" dirty="0" smtClean="0"/>
              <a:t> </a:t>
            </a:r>
            <a:r>
              <a:rPr lang="ru-RU" sz="2200" dirty="0"/>
              <a:t>години чини 615 производа</a:t>
            </a:r>
            <a:r>
              <a:rPr lang="ru-RU" sz="2200" dirty="0" smtClean="0"/>
              <a:t>.</a:t>
            </a:r>
            <a:endParaRPr lang="sr-Latn-BA" sz="2200" dirty="0" smtClean="0"/>
          </a:p>
          <a:p>
            <a:endParaRPr lang="ru-RU" sz="2200" dirty="0"/>
          </a:p>
          <a:p>
            <a:r>
              <a:rPr lang="ru-RU" sz="2200" dirty="0"/>
              <a:t>Сваког мјесеца прикупља се више од 9 000 цијена по унапријед дефинисаном узорку продајних мјеста и градова. </a:t>
            </a:r>
            <a:endParaRPr lang="sr-Latn-BA" sz="2200" dirty="0" smtClean="0"/>
          </a:p>
          <a:p>
            <a:endParaRPr lang="ru-RU" sz="2200" dirty="0"/>
          </a:p>
          <a:p>
            <a:r>
              <a:rPr lang="ru-RU" sz="2200" dirty="0"/>
              <a:t>Географски обухват - цијене се прикупљају на шест локација (градова): Бања Лука, Бијељина, Добој, Источно Сарајево, Приједор и Требиње.</a:t>
            </a:r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13537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0292" y="228600"/>
            <a:ext cx="9782908" cy="6227136"/>
          </a:xfrm>
        </p:spPr>
        <p:txBody>
          <a:bodyPr>
            <a:normAutofit/>
          </a:bodyPr>
          <a:lstStyle/>
          <a:p>
            <a:pPr algn="just"/>
            <a:r>
              <a:rPr lang="en-US" sz="2200" b="1" dirty="0" err="1"/>
              <a:t>Пондери</a:t>
            </a:r>
            <a:r>
              <a:rPr lang="en-US" sz="2200" dirty="0"/>
              <a:t> </a:t>
            </a:r>
            <a:r>
              <a:rPr lang="en-US" sz="2200" dirty="0" err="1"/>
              <a:t>који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примјењују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израчунавање</a:t>
            </a:r>
            <a:r>
              <a:rPr lang="en-US" sz="2200" dirty="0"/>
              <a:t> </a:t>
            </a:r>
            <a:r>
              <a:rPr lang="en-US" sz="2200" dirty="0" err="1"/>
              <a:t>индекса</a:t>
            </a:r>
            <a:r>
              <a:rPr lang="en-US" sz="2200" dirty="0"/>
              <a:t> </a:t>
            </a:r>
            <a:r>
              <a:rPr lang="en-US" sz="2200" dirty="0" err="1"/>
              <a:t>потрошачких</a:t>
            </a:r>
            <a:r>
              <a:rPr lang="en-US" sz="2200" dirty="0"/>
              <a:t> </a:t>
            </a:r>
            <a:r>
              <a:rPr lang="en-US" sz="2200" dirty="0" err="1"/>
              <a:t>цијена</a:t>
            </a:r>
            <a:r>
              <a:rPr lang="en-US" sz="2200" dirty="0"/>
              <a:t> (Consumer Price Index-CPI) </a:t>
            </a:r>
            <a:r>
              <a:rPr lang="en-US" sz="2200" b="1" dirty="0" err="1"/>
              <a:t>су</a:t>
            </a:r>
            <a:r>
              <a:rPr lang="en-US" sz="2200" dirty="0"/>
              <a:t> </a:t>
            </a:r>
            <a:r>
              <a:rPr lang="en-US" sz="2200" b="1" dirty="0" err="1"/>
              <a:t>коефицијенти</a:t>
            </a:r>
            <a:r>
              <a:rPr lang="en-US" sz="2200" b="1" dirty="0"/>
              <a:t> </a:t>
            </a:r>
            <a:r>
              <a:rPr lang="en-US" sz="2200" b="1" dirty="0" err="1"/>
              <a:t>који</a:t>
            </a:r>
            <a:r>
              <a:rPr lang="en-US" sz="2200" b="1" dirty="0"/>
              <a:t> </a:t>
            </a:r>
            <a:r>
              <a:rPr lang="en-US" sz="2200" b="1" dirty="0" err="1"/>
              <a:t>одражавају</a:t>
            </a:r>
            <a:r>
              <a:rPr lang="en-US" sz="2200" b="1" dirty="0"/>
              <a:t> </a:t>
            </a:r>
            <a:r>
              <a:rPr lang="en-US" sz="2200" b="1" dirty="0" err="1"/>
              <a:t>релативну</a:t>
            </a:r>
            <a:r>
              <a:rPr lang="en-US" sz="2200" b="1" dirty="0"/>
              <a:t> </a:t>
            </a:r>
            <a:r>
              <a:rPr lang="en-US" sz="2200" b="1" dirty="0" err="1"/>
              <a:t>важност</a:t>
            </a:r>
            <a:r>
              <a:rPr lang="en-US" sz="2200" b="1" dirty="0"/>
              <a:t> </a:t>
            </a:r>
            <a:r>
              <a:rPr lang="en-US" sz="2200" b="1" dirty="0" err="1"/>
              <a:t>одабраних</a:t>
            </a:r>
            <a:r>
              <a:rPr lang="en-US" sz="2200" b="1" dirty="0"/>
              <a:t> </a:t>
            </a:r>
            <a:r>
              <a:rPr lang="en-US" sz="2200" b="1" dirty="0" err="1"/>
              <a:t>производа</a:t>
            </a:r>
            <a:r>
              <a:rPr lang="en-US" sz="2200" b="1" dirty="0"/>
              <a:t> и </a:t>
            </a:r>
            <a:r>
              <a:rPr lang="en-US" sz="2200" b="1" dirty="0" err="1"/>
              <a:t>услуга</a:t>
            </a:r>
            <a:r>
              <a:rPr lang="en-US" sz="2200" b="1" dirty="0"/>
              <a:t> </a:t>
            </a:r>
            <a:r>
              <a:rPr lang="en-US" sz="2200" dirty="0"/>
              <a:t>у </a:t>
            </a:r>
            <a:r>
              <a:rPr lang="en-US" sz="2200" dirty="0" err="1"/>
              <a:t>укупној</a:t>
            </a:r>
            <a:r>
              <a:rPr lang="en-US" sz="2200" dirty="0"/>
              <a:t> </a:t>
            </a:r>
            <a:r>
              <a:rPr lang="en-US" sz="2200" dirty="0" err="1"/>
              <a:t>потрошњи</a:t>
            </a:r>
            <a:r>
              <a:rPr lang="en-US" sz="2200" dirty="0"/>
              <a:t> </a:t>
            </a:r>
            <a:r>
              <a:rPr lang="en-US" sz="2200" dirty="0" err="1"/>
              <a:t>домаћинстава</a:t>
            </a:r>
            <a:r>
              <a:rPr lang="en-US" sz="2200" dirty="0"/>
              <a:t> </a:t>
            </a:r>
            <a:r>
              <a:rPr lang="en-US" sz="2200" dirty="0" err="1"/>
              <a:t>на</a:t>
            </a:r>
            <a:r>
              <a:rPr lang="en-US" sz="2200" dirty="0"/>
              <a:t> </a:t>
            </a:r>
            <a:r>
              <a:rPr lang="en-US" sz="2200" dirty="0" err="1"/>
              <a:t>домаћем</a:t>
            </a:r>
            <a:r>
              <a:rPr lang="en-US" sz="2200" dirty="0"/>
              <a:t> </a:t>
            </a:r>
            <a:r>
              <a:rPr lang="en-US" sz="2200" dirty="0" err="1"/>
              <a:t>територију</a:t>
            </a:r>
            <a:r>
              <a:rPr lang="en-US" sz="2200" dirty="0"/>
              <a:t>. </a:t>
            </a:r>
          </a:p>
          <a:p>
            <a:endParaRPr lang="en-US" sz="2200" dirty="0"/>
          </a:p>
          <a:p>
            <a:r>
              <a:rPr lang="en-US" sz="2200" b="1" dirty="0" err="1"/>
              <a:t>Референтна</a:t>
            </a:r>
            <a:r>
              <a:rPr lang="en-US" sz="2200" b="1" dirty="0"/>
              <a:t> </a:t>
            </a:r>
            <a:r>
              <a:rPr lang="en-US" sz="2200" b="1" dirty="0" err="1"/>
              <a:t>база</a:t>
            </a:r>
            <a:r>
              <a:rPr lang="en-US" sz="2200" b="1" dirty="0"/>
              <a:t> </a:t>
            </a:r>
            <a:r>
              <a:rPr lang="en-US" sz="2200" b="1" dirty="0" err="1"/>
              <a:t>индекса</a:t>
            </a:r>
            <a:r>
              <a:rPr lang="en-US" sz="2200" dirty="0"/>
              <a:t> </a:t>
            </a:r>
            <a:r>
              <a:rPr lang="en-US" sz="2200" dirty="0" err="1"/>
              <a:t>је</a:t>
            </a:r>
            <a:r>
              <a:rPr lang="en-US" sz="2200" dirty="0"/>
              <a:t> </a:t>
            </a:r>
            <a:r>
              <a:rPr lang="en-US" sz="2200" dirty="0">
                <a:cs typeface="Arial" pitchFamily="34" charset="0"/>
              </a:rPr>
              <a:t>201</a:t>
            </a:r>
            <a:r>
              <a:rPr lang="sr-Cyrl-CS" sz="2200" dirty="0">
                <a:cs typeface="Arial" pitchFamily="34" charset="0"/>
              </a:rPr>
              <a:t>5</a:t>
            </a:r>
            <a:r>
              <a:rPr lang="en-US" sz="2200" dirty="0"/>
              <a:t>=</a:t>
            </a:r>
            <a:r>
              <a:rPr lang="en-US" sz="2200" dirty="0">
                <a:cs typeface="Arial" pitchFamily="34" charset="0"/>
              </a:rPr>
              <a:t>1</a:t>
            </a:r>
            <a:r>
              <a:rPr lang="en-US" sz="2200" dirty="0"/>
              <a:t>00. </a:t>
            </a:r>
            <a:endParaRPr lang="sr-Cyrl-BA" sz="2200" dirty="0" smtClean="0"/>
          </a:p>
          <a:p>
            <a:pPr algn="just"/>
            <a:r>
              <a:rPr lang="ru-RU" sz="2200" dirty="0"/>
              <a:t>Основни извор података за израду пондера </a:t>
            </a:r>
            <a:r>
              <a:rPr lang="ru-RU" sz="2200" dirty="0" smtClean="0"/>
              <a:t>за обрачун </a:t>
            </a:r>
            <a:r>
              <a:rPr lang="ru-RU" sz="2200" dirty="0"/>
              <a:t>индекса потрошачких цијена је </a:t>
            </a:r>
            <a:r>
              <a:rPr lang="ru-RU" sz="2200" dirty="0" smtClean="0"/>
              <a:t>Анкета о </a:t>
            </a:r>
            <a:r>
              <a:rPr lang="ru-RU" sz="2200" dirty="0"/>
              <a:t>потрошњи домаћинстава. За </a:t>
            </a:r>
            <a:r>
              <a:rPr lang="ru-RU" sz="2200" dirty="0" smtClean="0"/>
              <a:t>израчунавање индекса </a:t>
            </a:r>
            <a:r>
              <a:rPr lang="ru-RU" sz="2200" dirty="0"/>
              <a:t>потрошачких цијена од </a:t>
            </a:r>
            <a:r>
              <a:rPr lang="ru-RU" sz="2200" dirty="0" smtClean="0"/>
              <a:t>јануара 2019</a:t>
            </a:r>
            <a:r>
              <a:rPr lang="ru-RU" sz="2200" dirty="0"/>
              <a:t>. године примјењују се пондери који </a:t>
            </a:r>
            <a:r>
              <a:rPr lang="ru-RU" sz="2200" dirty="0" smtClean="0"/>
              <a:t>се заснивају </a:t>
            </a:r>
            <a:r>
              <a:rPr lang="ru-RU" sz="2200" dirty="0"/>
              <a:t>на подацима из </a:t>
            </a:r>
            <a:r>
              <a:rPr lang="ru-RU" sz="2200" b="1" dirty="0"/>
              <a:t>Анкете о </a:t>
            </a:r>
            <a:r>
              <a:rPr lang="ru-RU" sz="2200" b="1" dirty="0" smtClean="0"/>
              <a:t>потрошњи домаћинстава </a:t>
            </a:r>
            <a:r>
              <a:rPr lang="ru-RU" sz="2200" b="1" dirty="0"/>
              <a:t>за 2015. годину</a:t>
            </a:r>
            <a:r>
              <a:rPr lang="ru-RU" sz="2200" dirty="0"/>
              <a:t>. Пондери се </a:t>
            </a:r>
            <a:r>
              <a:rPr lang="ru-RU" sz="2200" dirty="0" smtClean="0"/>
              <a:t>сваке године </a:t>
            </a:r>
            <a:r>
              <a:rPr lang="ru-RU" sz="2200" dirty="0"/>
              <a:t>коригују с кретањем цијена у </a:t>
            </a:r>
            <a:r>
              <a:rPr lang="ru-RU" sz="2200" dirty="0" smtClean="0"/>
              <a:t>претходној </a:t>
            </a:r>
            <a:r>
              <a:rPr lang="sr-Cyrl-BA" sz="2200" dirty="0" smtClean="0"/>
              <a:t>години.</a:t>
            </a:r>
          </a:p>
          <a:p>
            <a:endParaRPr lang="sr-Cyrl-BA" sz="2200" dirty="0"/>
          </a:p>
          <a:p>
            <a:pPr algn="just"/>
            <a:r>
              <a:rPr lang="en-US" sz="2200" b="1" dirty="0" err="1"/>
              <a:t>Базни</a:t>
            </a:r>
            <a:r>
              <a:rPr lang="en-US" sz="2200" b="1" dirty="0"/>
              <a:t> </a:t>
            </a:r>
            <a:r>
              <a:rPr lang="en-US" sz="2200" b="1" dirty="0" err="1"/>
              <a:t>период</a:t>
            </a:r>
            <a:r>
              <a:rPr lang="en-US" sz="2200" b="1" dirty="0"/>
              <a:t>: </a:t>
            </a:r>
            <a:r>
              <a:rPr lang="en-US" sz="2200" dirty="0" err="1"/>
              <a:t>временски</a:t>
            </a:r>
            <a:r>
              <a:rPr lang="en-US" sz="2200" dirty="0"/>
              <a:t> </a:t>
            </a:r>
            <a:r>
              <a:rPr lang="en-US" sz="2200" dirty="0" err="1"/>
              <a:t>период</a:t>
            </a:r>
            <a:r>
              <a:rPr lang="en-US" sz="2200" dirty="0"/>
              <a:t> </a:t>
            </a:r>
            <a:r>
              <a:rPr lang="en-US" sz="2200" dirty="0" err="1"/>
              <a:t>чији</a:t>
            </a:r>
            <a:r>
              <a:rPr lang="en-US" sz="2200" dirty="0"/>
              <a:t> </a:t>
            </a:r>
            <a:r>
              <a:rPr lang="en-US" sz="2200" dirty="0" err="1"/>
              <a:t>се</a:t>
            </a:r>
            <a:r>
              <a:rPr lang="en-US" sz="2200" dirty="0"/>
              <a:t> </a:t>
            </a:r>
            <a:r>
              <a:rPr lang="en-US" sz="2200" dirty="0" err="1"/>
              <a:t>прикупљени</a:t>
            </a:r>
            <a:r>
              <a:rPr lang="en-US" sz="2200" dirty="0"/>
              <a:t> </a:t>
            </a:r>
            <a:r>
              <a:rPr lang="en-US" sz="2200" dirty="0" err="1"/>
              <a:t>подаци</a:t>
            </a:r>
            <a:r>
              <a:rPr lang="en-US" sz="2200" dirty="0"/>
              <a:t> </a:t>
            </a:r>
            <a:r>
              <a:rPr lang="en-US" sz="2200" dirty="0" err="1"/>
              <a:t>користе</a:t>
            </a:r>
            <a:r>
              <a:rPr lang="en-US" sz="2200" dirty="0"/>
              <a:t> </a:t>
            </a:r>
            <a:r>
              <a:rPr lang="en-US" sz="2200" dirty="0" err="1"/>
              <a:t>као</a:t>
            </a:r>
            <a:r>
              <a:rPr lang="en-US" sz="2200" dirty="0"/>
              <a:t> </a:t>
            </a:r>
            <a:r>
              <a:rPr lang="en-US" sz="2200" dirty="0" err="1"/>
              <a:t>основ</a:t>
            </a:r>
            <a:r>
              <a:rPr lang="en-US" sz="2200" dirty="0"/>
              <a:t> </a:t>
            </a:r>
            <a:r>
              <a:rPr lang="en-US" sz="2200" dirty="0" err="1"/>
              <a:t>за</a:t>
            </a:r>
            <a:r>
              <a:rPr lang="en-US" sz="2200" dirty="0"/>
              <a:t> </a:t>
            </a:r>
            <a:r>
              <a:rPr lang="en-US" sz="2200" dirty="0" err="1"/>
              <a:t>индексне</a:t>
            </a:r>
            <a:r>
              <a:rPr lang="en-US" sz="2200" dirty="0"/>
              <a:t> </a:t>
            </a:r>
            <a:r>
              <a:rPr lang="en-US" sz="2200" dirty="0" err="1"/>
              <a:t>бројеве</a:t>
            </a:r>
            <a:r>
              <a:rPr lang="en-US" sz="2200" dirty="0"/>
              <a:t> </a:t>
            </a:r>
            <a:r>
              <a:rPr lang="en-US" sz="2200" dirty="0" err="1"/>
              <a:t>или</a:t>
            </a:r>
            <a:r>
              <a:rPr lang="en-US" sz="2200" dirty="0"/>
              <a:t> </a:t>
            </a:r>
            <a:r>
              <a:rPr lang="en-US" sz="2200" dirty="0" err="1"/>
              <a:t>друге</a:t>
            </a:r>
            <a:r>
              <a:rPr lang="en-US" sz="2200" dirty="0"/>
              <a:t> </a:t>
            </a:r>
            <a:r>
              <a:rPr lang="en-US" sz="2200" dirty="0" err="1"/>
              <a:t>просјеке</a:t>
            </a:r>
            <a:r>
              <a:rPr lang="en-US" sz="2200" dirty="0"/>
              <a:t>.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17771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4F742-E051-FC6C-E04F-1AF4A9E8B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9279" y="1254044"/>
            <a:ext cx="8546122" cy="3649133"/>
          </a:xfrm>
        </p:spPr>
        <p:txBody>
          <a:bodyPr>
            <a:normAutofit/>
          </a:bodyPr>
          <a:lstStyle/>
          <a:p>
            <a:pPr algn="just"/>
            <a:r>
              <a:rPr lang="ru-RU" sz="2500" dirty="0"/>
              <a:t>За класификовање производа из </a:t>
            </a:r>
            <a:r>
              <a:rPr lang="ru-RU" sz="2500" dirty="0" smtClean="0"/>
              <a:t>статистике потрошачких </a:t>
            </a:r>
            <a:r>
              <a:rPr lang="ru-RU" sz="2500" dirty="0"/>
              <a:t>цијена користи се </a:t>
            </a:r>
            <a:r>
              <a:rPr lang="ru-RU" sz="2500" b="1" dirty="0" smtClean="0"/>
              <a:t>Класификација </a:t>
            </a:r>
            <a:r>
              <a:rPr lang="sr-Cyrl-BA" sz="2500" b="1" dirty="0" smtClean="0"/>
              <a:t>личне </a:t>
            </a:r>
            <a:r>
              <a:rPr lang="sr-Cyrl-BA" sz="2500" b="1" dirty="0"/>
              <a:t>потрошње према намјени</a:t>
            </a:r>
            <a:r>
              <a:rPr lang="sr-Cyrl-BA" sz="2500" dirty="0"/>
              <a:t> (</a:t>
            </a:r>
            <a:r>
              <a:rPr lang="en-US" sz="2500" dirty="0"/>
              <a:t>Classification </a:t>
            </a:r>
            <a:r>
              <a:rPr lang="en-US" sz="2500" dirty="0" smtClean="0"/>
              <a:t>of</a:t>
            </a:r>
            <a:r>
              <a:rPr lang="sr-Cyrl-BA" sz="2500" dirty="0" smtClean="0"/>
              <a:t> </a:t>
            </a:r>
            <a:r>
              <a:rPr lang="en-US" sz="2500" dirty="0" smtClean="0"/>
              <a:t>Individual </a:t>
            </a:r>
            <a:r>
              <a:rPr lang="en-US" sz="2500" dirty="0"/>
              <a:t>Consumption by Purpose-COICOP) </a:t>
            </a:r>
            <a:r>
              <a:rPr lang="en-US" sz="2500" dirty="0" err="1" smtClean="0"/>
              <a:t>која</a:t>
            </a:r>
            <a:r>
              <a:rPr lang="sr-Cyrl-BA" sz="2500" dirty="0"/>
              <a:t> </a:t>
            </a:r>
            <a:r>
              <a:rPr lang="ru-RU" sz="2500" dirty="0" smtClean="0"/>
              <a:t>дијели </a:t>
            </a:r>
            <a:r>
              <a:rPr lang="ru-RU" sz="2500" dirty="0"/>
              <a:t>издатке на </a:t>
            </a:r>
            <a:r>
              <a:rPr lang="ru-RU" sz="2500" dirty="0">
                <a:solidFill>
                  <a:srgbClr val="FFFF00"/>
                </a:solidFill>
              </a:rPr>
              <a:t>дванаест основних </a:t>
            </a:r>
            <a:r>
              <a:rPr lang="ru-RU" sz="2500" dirty="0" smtClean="0">
                <a:solidFill>
                  <a:srgbClr val="FFFF00"/>
                </a:solidFill>
              </a:rPr>
              <a:t>одјељака производа </a:t>
            </a:r>
            <a:r>
              <a:rPr lang="ru-RU" sz="2500" dirty="0">
                <a:solidFill>
                  <a:srgbClr val="FFFF00"/>
                </a:solidFill>
              </a:rPr>
              <a:t>и услуга </a:t>
            </a:r>
            <a:r>
              <a:rPr lang="ru-RU" sz="2500" dirty="0"/>
              <a:t>за које се </a:t>
            </a:r>
            <a:r>
              <a:rPr lang="ru-RU" sz="2500" dirty="0" smtClean="0"/>
              <a:t>израчунавају </a:t>
            </a:r>
            <a:r>
              <a:rPr lang="sr-Cyrl-BA" sz="2500" dirty="0" smtClean="0"/>
              <a:t>индекси</a:t>
            </a:r>
            <a:r>
              <a:rPr lang="sr-Cyrl-BA" sz="2500" dirty="0"/>
              <a:t>.</a:t>
            </a:r>
            <a:endParaRPr lang="sr-Latn-BA" sz="2500" dirty="0"/>
          </a:p>
        </p:txBody>
      </p:sp>
    </p:spTree>
    <p:extLst>
      <p:ext uri="{BB962C8B-B14F-4D97-AF65-F5344CB8AC3E}">
        <p14:creationId xmlns:p14="http://schemas.microsoft.com/office/powerpoint/2010/main" val="34247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069" y="348761"/>
            <a:ext cx="7848600" cy="5922336"/>
          </a:xfrm>
        </p:spPr>
        <p:txBody>
          <a:bodyPr>
            <a:normAutofit/>
          </a:bodyPr>
          <a:lstStyle/>
          <a:p>
            <a:r>
              <a:rPr lang="en-US" sz="2500" b="1" dirty="0" err="1"/>
              <a:t>Стопа</a:t>
            </a:r>
            <a:r>
              <a:rPr lang="en-US" sz="2500" b="1" dirty="0"/>
              <a:t> </a:t>
            </a:r>
            <a:r>
              <a:rPr lang="en-US" sz="2500" b="1" dirty="0" err="1"/>
              <a:t>промјене</a:t>
            </a:r>
            <a:r>
              <a:rPr lang="en-US" sz="2500" b="1" dirty="0"/>
              <a:t>: </a:t>
            </a:r>
            <a:r>
              <a:rPr lang="en-US" sz="2500" dirty="0" err="1"/>
              <a:t>стопа</a:t>
            </a:r>
            <a:r>
              <a:rPr lang="en-US" sz="2500" dirty="0"/>
              <a:t> </a:t>
            </a:r>
            <a:r>
              <a:rPr lang="en-US" sz="2500" dirty="0" err="1"/>
              <a:t>промјене</a:t>
            </a:r>
            <a:r>
              <a:rPr lang="en-US" sz="2500" dirty="0"/>
              <a:t> </a:t>
            </a:r>
            <a:r>
              <a:rPr lang="en-US" sz="2500" dirty="0" err="1"/>
              <a:t>нивоа</a:t>
            </a:r>
            <a:r>
              <a:rPr lang="en-US" sz="2500" dirty="0"/>
              <a:t> </a:t>
            </a:r>
            <a:r>
              <a:rPr lang="en-US" sz="2500" dirty="0" err="1"/>
              <a:t>цијена</a:t>
            </a:r>
            <a:r>
              <a:rPr lang="en-US" sz="2500" dirty="0"/>
              <a:t> у </a:t>
            </a:r>
            <a:r>
              <a:rPr lang="en-US" sz="2500" dirty="0" err="1"/>
              <a:t>специфичном</a:t>
            </a:r>
            <a:r>
              <a:rPr lang="en-US" sz="2500" dirty="0"/>
              <a:t> </a:t>
            </a:r>
            <a:r>
              <a:rPr lang="en-US" sz="2500" dirty="0" err="1"/>
              <a:t>референтном</a:t>
            </a:r>
            <a:r>
              <a:rPr lang="en-US" sz="2500" dirty="0"/>
              <a:t> </a:t>
            </a:r>
            <a:r>
              <a:rPr lang="en-US" sz="2500" dirty="0" err="1"/>
              <a:t>периоду</a:t>
            </a:r>
            <a:r>
              <a:rPr lang="en-US" sz="2500" dirty="0"/>
              <a:t> у </a:t>
            </a:r>
            <a:r>
              <a:rPr lang="en-US" sz="2500" dirty="0" err="1"/>
              <a:t>поређењу</a:t>
            </a:r>
            <a:r>
              <a:rPr lang="en-US" sz="2500" dirty="0"/>
              <a:t> с </a:t>
            </a:r>
            <a:r>
              <a:rPr lang="en-US" sz="2500" dirty="0" err="1"/>
              <a:t>вриједношћу</a:t>
            </a:r>
            <a:r>
              <a:rPr lang="en-US" sz="2500" dirty="0"/>
              <a:t> с </a:t>
            </a:r>
            <a:r>
              <a:rPr lang="en-US" sz="2500" dirty="0" err="1"/>
              <a:t>почетка</a:t>
            </a:r>
            <a:r>
              <a:rPr lang="en-US" sz="2500" dirty="0"/>
              <a:t> </a:t>
            </a:r>
            <a:r>
              <a:rPr lang="en-US" sz="2500" dirty="0" err="1"/>
              <a:t>тог</a:t>
            </a:r>
            <a:r>
              <a:rPr lang="en-US" sz="2500" dirty="0"/>
              <a:t> </a:t>
            </a:r>
            <a:r>
              <a:rPr lang="en-US" sz="2500" dirty="0" err="1"/>
              <a:t>периода</a:t>
            </a:r>
            <a:endParaRPr lang="sr-Latn-BA" sz="2500" dirty="0"/>
          </a:p>
          <a:p>
            <a:endParaRPr lang="sr-Cyrl-BA" sz="2500" dirty="0"/>
          </a:p>
          <a:p>
            <a:r>
              <a:rPr lang="en-US" sz="2500" dirty="0" err="1"/>
              <a:t>за</a:t>
            </a:r>
            <a:r>
              <a:rPr lang="en-US" sz="2500" dirty="0"/>
              <a:t> </a:t>
            </a:r>
            <a:r>
              <a:rPr lang="en-US" sz="2500" dirty="0" err="1"/>
              <a:t>редовно</a:t>
            </a:r>
            <a:r>
              <a:rPr lang="en-US" sz="2500" dirty="0"/>
              <a:t> </a:t>
            </a:r>
            <a:r>
              <a:rPr lang="en-US" sz="2500" dirty="0" err="1"/>
              <a:t>праћење</a:t>
            </a:r>
            <a:r>
              <a:rPr lang="en-US" sz="2500" dirty="0"/>
              <a:t> CPI </a:t>
            </a:r>
            <a:r>
              <a:rPr lang="en-US" sz="2500" dirty="0" err="1"/>
              <a:t>су</a:t>
            </a:r>
            <a:r>
              <a:rPr lang="en-US" sz="2500" dirty="0"/>
              <a:t> </a:t>
            </a:r>
            <a:r>
              <a:rPr lang="en-US" sz="2500" dirty="0" err="1"/>
              <a:t>најзначајније</a:t>
            </a:r>
            <a:r>
              <a:rPr lang="en-US" sz="2500" dirty="0"/>
              <a:t> </a:t>
            </a:r>
            <a:r>
              <a:rPr lang="en-US" sz="2500" dirty="0" err="1"/>
              <a:t>стопе</a:t>
            </a:r>
            <a:r>
              <a:rPr lang="en-US" sz="2500" dirty="0"/>
              <a:t> </a:t>
            </a:r>
            <a:r>
              <a:rPr lang="en-US" sz="2500" dirty="0" err="1"/>
              <a:t>промјене</a:t>
            </a:r>
            <a:r>
              <a:rPr lang="en-US" sz="2500" dirty="0"/>
              <a:t> </a:t>
            </a:r>
            <a:r>
              <a:rPr lang="en-US" sz="2500" dirty="0" err="1"/>
              <a:t>које</a:t>
            </a:r>
            <a:r>
              <a:rPr lang="en-US" sz="2500" dirty="0"/>
              <a:t> </a:t>
            </a:r>
            <a:r>
              <a:rPr lang="en-US" sz="2500" dirty="0" err="1"/>
              <a:t>представљају</a:t>
            </a:r>
            <a:r>
              <a:rPr lang="en-US" sz="2500" dirty="0"/>
              <a:t> </a:t>
            </a:r>
            <a:r>
              <a:rPr lang="en-US" sz="2500" dirty="0" err="1">
                <a:solidFill>
                  <a:srgbClr val="FFFF00"/>
                </a:solidFill>
              </a:rPr>
              <a:t>поређење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текућег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мјесеца</a:t>
            </a:r>
            <a:r>
              <a:rPr lang="en-US" sz="2500" dirty="0">
                <a:solidFill>
                  <a:srgbClr val="FFFF00"/>
                </a:solidFill>
              </a:rPr>
              <a:t> у </a:t>
            </a:r>
            <a:r>
              <a:rPr lang="en-US" sz="2500" dirty="0" err="1">
                <a:solidFill>
                  <a:srgbClr val="FFFF00"/>
                </a:solidFill>
              </a:rPr>
              <a:t>односу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на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претходни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мјесец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/>
              <a:t>и </a:t>
            </a:r>
            <a:r>
              <a:rPr lang="en-US" sz="2500" dirty="0">
                <a:solidFill>
                  <a:srgbClr val="FFFF00"/>
                </a:solidFill>
              </a:rPr>
              <a:t>у </a:t>
            </a:r>
            <a:r>
              <a:rPr lang="en-US" sz="2500" dirty="0" err="1">
                <a:solidFill>
                  <a:srgbClr val="FFFF00"/>
                </a:solidFill>
              </a:rPr>
              <a:t>односу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на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исти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мјесец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претходне</a:t>
            </a:r>
            <a:r>
              <a:rPr lang="en-US" sz="2500" dirty="0">
                <a:solidFill>
                  <a:srgbClr val="FFFF00"/>
                </a:solidFill>
              </a:rPr>
              <a:t> </a:t>
            </a:r>
            <a:r>
              <a:rPr lang="en-US" sz="2500" dirty="0" err="1">
                <a:solidFill>
                  <a:srgbClr val="FFFF00"/>
                </a:solidFill>
              </a:rPr>
              <a:t>године</a:t>
            </a:r>
            <a:r>
              <a:rPr lang="en-US" sz="2500" dirty="0"/>
              <a:t> (</a:t>
            </a:r>
            <a:r>
              <a:rPr lang="en-US" sz="2500" dirty="0" err="1"/>
              <a:t>оне</a:t>
            </a:r>
            <a:r>
              <a:rPr lang="en-US" sz="2500" dirty="0"/>
              <a:t> </a:t>
            </a:r>
            <a:r>
              <a:rPr lang="en-US" sz="2500" dirty="0" err="1"/>
              <a:t>представљају</a:t>
            </a:r>
            <a:r>
              <a:rPr lang="en-US" sz="2500" dirty="0"/>
              <a:t> </a:t>
            </a:r>
            <a:r>
              <a:rPr lang="en-US" sz="2500" dirty="0" err="1"/>
              <a:t>мјесечну</a:t>
            </a:r>
            <a:r>
              <a:rPr lang="en-US" sz="2500" dirty="0"/>
              <a:t> и </a:t>
            </a:r>
            <a:r>
              <a:rPr lang="en-US" sz="2500" dirty="0" err="1"/>
              <a:t>годишњу</a:t>
            </a:r>
            <a:r>
              <a:rPr lang="en-US" sz="2500" dirty="0"/>
              <a:t> </a:t>
            </a:r>
            <a:r>
              <a:rPr lang="en-US" sz="2500" dirty="0" err="1"/>
              <a:t>инфлацију</a:t>
            </a:r>
            <a:r>
              <a:rPr lang="en-US" sz="2500" dirty="0"/>
              <a:t> у </a:t>
            </a:r>
            <a:r>
              <a:rPr lang="en-US" sz="2500" dirty="0" err="1"/>
              <a:t>посматраном</a:t>
            </a:r>
            <a:r>
              <a:rPr lang="en-US" sz="2500" dirty="0"/>
              <a:t> </a:t>
            </a:r>
            <a:r>
              <a:rPr lang="en-US" sz="2500" dirty="0" err="1"/>
              <a:t>мјесецу</a:t>
            </a:r>
            <a:r>
              <a:rPr lang="en-US" sz="2500" dirty="0"/>
              <a:t>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4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248</TotalTime>
  <Words>2415</Words>
  <Application>Microsoft Office PowerPoint</Application>
  <PresentationFormat>Widescreen</PresentationFormat>
  <Paragraphs>262</Paragraphs>
  <Slides>56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Arial</vt:lpstr>
      <vt:lpstr>Bradley Hand ITC</vt:lpstr>
      <vt:lpstr>Calibri</vt:lpstr>
      <vt:lpstr>Calibri Light</vt:lpstr>
      <vt:lpstr>Tahoma</vt:lpstr>
      <vt:lpstr>Times New Roman</vt:lpstr>
      <vt:lpstr>Wingdings</vt:lpstr>
      <vt:lpstr>Wingdings 2</vt:lpstr>
      <vt:lpstr>Celestial</vt:lpstr>
      <vt:lpstr>МЈЕРЕЊЕ ИНФЛАЦИЈЕ У  БиХ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Утицај посљедњих криза на раст инфлације у БиХ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Табела 1. Индекс потрошачких цијена у БиХ по COICOP одјељцима и групама. Година 2024.    (база индекса: 2015=100)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Linkovi</vt:lpstr>
      <vt:lpstr>najveće hiperinflacije u SAVREMENOJ istoriji</vt:lpstr>
      <vt:lpstr>PowerPoint Presentation</vt:lpstr>
      <vt:lpstr>I talas</vt:lpstr>
      <vt:lpstr>II talas</vt:lpstr>
      <vt:lpstr>III talas</vt:lpstr>
      <vt:lpstr>Najveće hiperinflacije</vt:lpstr>
      <vt:lpstr>Posljednjih 10 godina</vt:lpstr>
      <vt:lpstr> 1. Mađarska 1946. </vt:lpstr>
      <vt:lpstr> 2. Zimbabve 2008. </vt:lpstr>
      <vt:lpstr> 3. Njemačka 1923.  </vt:lpstr>
      <vt:lpstr>PowerPoint Presentation</vt:lpstr>
      <vt:lpstr>4. Grčka 1944.</vt:lpstr>
      <vt:lpstr>Hiperinflacija u SR Jugoslaviji u periodu od 1992. do 1994. godine  </vt:lpstr>
      <vt:lpstr>Stanje jugoslovenske privrede u periodu  1992-1994. god.</vt:lpstr>
      <vt:lpstr>Faktori koji su doveli do nastanka inflacije</vt:lpstr>
      <vt:lpstr>PowerPoint Presentation</vt:lpstr>
      <vt:lpstr>PowerPoint Presentation</vt:lpstr>
      <vt:lpstr>Program Ante Markovića</vt:lpstr>
      <vt:lpstr>PowerPoint Presentation</vt:lpstr>
      <vt:lpstr>Program prof. dr Dragoslava Avramovića – „Program rekonstrukcije i ekonomskog oporavka“. </vt:lpstr>
      <vt:lpstr>PowerPoint Presentation</vt:lpstr>
      <vt:lpstr>PowerPoint Presentation</vt:lpstr>
      <vt:lpstr>Hvala na pažnji!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Deflacija</dc:title>
  <dc:creator>Branka</dc:creator>
  <cp:lastModifiedBy>Branka</cp:lastModifiedBy>
  <cp:revision>60</cp:revision>
  <dcterms:created xsi:type="dcterms:W3CDTF">2025-10-10T11:13:05Z</dcterms:created>
  <dcterms:modified xsi:type="dcterms:W3CDTF">2025-10-21T07:58:13Z</dcterms:modified>
</cp:coreProperties>
</file>