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29"/>
  </p:notesMasterIdLst>
  <p:sldIdLst>
    <p:sldId id="268" r:id="rId2"/>
    <p:sldId id="551" r:id="rId3"/>
    <p:sldId id="529" r:id="rId4"/>
    <p:sldId id="530" r:id="rId5"/>
    <p:sldId id="531" r:id="rId6"/>
    <p:sldId id="532" r:id="rId7"/>
    <p:sldId id="533" r:id="rId8"/>
    <p:sldId id="534" r:id="rId9"/>
    <p:sldId id="535" r:id="rId10"/>
    <p:sldId id="538" r:id="rId11"/>
    <p:sldId id="539" r:id="rId12"/>
    <p:sldId id="540" r:id="rId13"/>
    <p:sldId id="541" r:id="rId14"/>
    <p:sldId id="390" r:id="rId15"/>
    <p:sldId id="542" r:id="rId16"/>
    <p:sldId id="543" r:id="rId17"/>
    <p:sldId id="544" r:id="rId18"/>
    <p:sldId id="545" r:id="rId19"/>
    <p:sldId id="391" r:id="rId20"/>
    <p:sldId id="547" r:id="rId21"/>
    <p:sldId id="546" r:id="rId22"/>
    <p:sldId id="548" r:id="rId23"/>
    <p:sldId id="549" r:id="rId24"/>
    <p:sldId id="550" r:id="rId25"/>
    <p:sldId id="392" r:id="rId26"/>
    <p:sldId id="393" r:id="rId27"/>
    <p:sldId id="394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M" lastIdx="1" clrIdx="0">
    <p:extLst>
      <p:ext uri="{19B8F6BF-5375-455C-9EA6-DF929625EA0E}">
        <p15:presenceInfo xmlns:p15="http://schemas.microsoft.com/office/powerpoint/2012/main" userId="Autho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8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488DEF-C947-4BE3-B09E-B4A3A578A44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771FC2-8B5C-4B46-9CC2-BC93FF183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17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11306-B2B0-4D6E-8369-0904BB9261A5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95FD7B02-5DB6-45F0-B818-76FB158F6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295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11306-B2B0-4D6E-8369-0904BB9261A5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7B02-5DB6-45F0-B818-76FB158F6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612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11306-B2B0-4D6E-8369-0904BB9261A5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7B02-5DB6-45F0-B818-76FB158F6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7465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266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11306-B2B0-4D6E-8369-0904BB9261A5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7B02-5DB6-45F0-B818-76FB158F6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181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28E11306-B2B0-4D6E-8369-0904BB9261A5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95FD7B02-5DB6-45F0-B818-76FB158F6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383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11306-B2B0-4D6E-8369-0904BB9261A5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7B02-5DB6-45F0-B818-76FB158F6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848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11306-B2B0-4D6E-8369-0904BB9261A5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7B02-5DB6-45F0-B818-76FB158F6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745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11306-B2B0-4D6E-8369-0904BB9261A5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7B02-5DB6-45F0-B818-76FB158F6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412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11306-B2B0-4D6E-8369-0904BB9261A5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7B02-5DB6-45F0-B818-76FB158F6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09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11306-B2B0-4D6E-8369-0904BB9261A5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7B02-5DB6-45F0-B818-76FB158F6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878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11306-B2B0-4D6E-8369-0904BB9261A5}" type="datetimeFigureOut">
              <a:rPr lang="en-US" smtClean="0"/>
              <a:t>10/22/2025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7B02-5DB6-45F0-B818-76FB158F6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651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28E11306-B2B0-4D6E-8369-0904BB9261A5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95FD7B02-5DB6-45F0-B818-76FB158F6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759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9.png"/><Relationship Id="rId4" Type="http://schemas.openxmlformats.org/officeDocument/2006/relationships/image" Target="../media/image15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0.pn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15F61E4-68CE-20F1-51EF-B102387B84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/>
              <a:t>Analiza proizvodnje</a:t>
            </a:r>
            <a:endParaRPr lang="en-US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BA" dirty="0" smtClean="0"/>
              <a:t>Analiza proizvodnje u dugom roku</a:t>
            </a:r>
            <a:r>
              <a:rPr lang="en-US" dirty="0" smtClean="0"/>
              <a:t>. </a:t>
            </a:r>
            <a:r>
              <a:rPr lang="en-US" dirty="0" err="1" smtClean="0"/>
              <a:t>Proizvodna</a:t>
            </a:r>
            <a:r>
              <a:rPr lang="en-US" dirty="0" smtClean="0"/>
              <a:t> </a:t>
            </a:r>
            <a:r>
              <a:rPr lang="en-US" dirty="0" err="1" smtClean="0"/>
              <a:t>izokvanta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327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Proizvodna</a:t>
            </a:r>
            <a:r>
              <a:rPr lang="en-US" dirty="0" smtClean="0"/>
              <a:t> </a:t>
            </a:r>
            <a:r>
              <a:rPr lang="en-US" dirty="0" err="1" smtClean="0"/>
              <a:t>funkcija</a:t>
            </a:r>
            <a:r>
              <a:rPr lang="en-US" dirty="0" smtClean="0"/>
              <a:t> u </a:t>
            </a:r>
            <a:r>
              <a:rPr lang="en-US" dirty="0" err="1" smtClean="0"/>
              <a:t>dugom</a:t>
            </a:r>
            <a:r>
              <a:rPr lang="en-US" dirty="0" smtClean="0"/>
              <a:t> </a:t>
            </a:r>
            <a:r>
              <a:rPr lang="en-US" dirty="0" err="1" smtClean="0"/>
              <a:t>roku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8512" y="1777459"/>
            <a:ext cx="10058400" cy="4050792"/>
          </a:xfrm>
        </p:spPr>
        <p:txBody>
          <a:bodyPr>
            <a:normAutofit/>
          </a:bodyPr>
          <a:lstStyle/>
          <a:p>
            <a:r>
              <a:rPr lang="sr-Latn-RS" dirty="0" smtClean="0"/>
              <a:t>Postoji grafički način posmatranja koncepta prinosa na obim proizvodnje (3 slučaja)</a:t>
            </a:r>
            <a:r>
              <a:rPr lang="en-US" dirty="0" smtClean="0"/>
              <a:t> - </a:t>
            </a:r>
            <a:r>
              <a:rPr lang="en-US" dirty="0" err="1" smtClean="0"/>
              <a:t>idealizovani</a:t>
            </a:r>
            <a:r>
              <a:rPr lang="en-US" dirty="0" smtClean="0"/>
              <a:t> </a:t>
            </a:r>
            <a:r>
              <a:rPr lang="en-US" dirty="0" err="1" smtClean="0"/>
              <a:t>prikazi</a:t>
            </a:r>
            <a:endParaRPr lang="sr-Latn-RS" dirty="0"/>
          </a:p>
          <a:p>
            <a:pPr algn="just"/>
            <a:r>
              <a:rPr lang="sr-Latn-RS" dirty="0"/>
              <a:t>U svakom slučaju pretpostavlja se da se inputi (X i Y) povećavaju u istom procentualnom odnosu, pa su oba uključena na horizontalnoj osi</a:t>
            </a:r>
            <a:r>
              <a:rPr lang="sr-Latn-RS" dirty="0" smtClean="0"/>
              <a:t>.</a:t>
            </a:r>
          </a:p>
          <a:p>
            <a:pPr algn="just"/>
            <a:endParaRPr lang="sr-Latn-R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3646" r="1045"/>
          <a:stretch/>
        </p:blipFill>
        <p:spPr>
          <a:xfrm>
            <a:off x="1715405" y="3235568"/>
            <a:ext cx="7956134" cy="297399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86046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268712" cy="813816"/>
          </a:xfrm>
        </p:spPr>
        <p:txBody>
          <a:bodyPr>
            <a:normAutofit fontScale="90000"/>
          </a:bodyPr>
          <a:lstStyle/>
          <a:p>
            <a:r>
              <a:rPr lang="sr-Latn-RS" dirty="0" smtClean="0"/>
              <a:t>Slučaj višestrukih inputa -(</a:t>
            </a:r>
            <a:r>
              <a:rPr lang="en-US" dirty="0" err="1" smtClean="0"/>
              <a:t>Proizvodna</a:t>
            </a:r>
            <a:r>
              <a:rPr lang="sr-Latn-RS" dirty="0" smtClean="0"/>
              <a:t>)</a:t>
            </a:r>
            <a:r>
              <a:rPr lang="en-US" dirty="0" smtClean="0"/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izokvanta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8512" y="1777458"/>
            <a:ext cx="10387752" cy="4723925"/>
          </a:xfrm>
        </p:spPr>
        <p:txBody>
          <a:bodyPr>
            <a:normAutofit/>
          </a:bodyPr>
          <a:lstStyle/>
          <a:p>
            <a:pPr algn="just"/>
            <a:r>
              <a:rPr lang="sr-Latn-RS" dirty="0"/>
              <a:t>Analiziramo opšti slučaj u kojem preduzeće traži optimalnu kombinaciju svih inputa, a ne samo optimalni nivo jednog inputa</a:t>
            </a:r>
            <a:r>
              <a:rPr lang="sr-Latn-RS" dirty="0" smtClean="0"/>
              <a:t>.</a:t>
            </a:r>
          </a:p>
          <a:p>
            <a:pPr algn="just"/>
            <a:r>
              <a:rPr lang="sr-Latn-RS" dirty="0" smtClean="0"/>
              <a:t>Za </a:t>
            </a:r>
            <a:r>
              <a:rPr lang="sr-Latn-RS" dirty="0"/>
              <a:t>ilustraciju koristimo dva inputa (X i Y</a:t>
            </a:r>
            <a:r>
              <a:rPr lang="sr-Latn-RS" dirty="0" smtClean="0"/>
              <a:t>)</a:t>
            </a:r>
          </a:p>
          <a:p>
            <a:pPr lvl="1" algn="just"/>
            <a:r>
              <a:rPr lang="sr-Latn-RS" dirty="0" smtClean="0"/>
              <a:t>Matematički</a:t>
            </a:r>
            <a:r>
              <a:rPr lang="sr-Latn-RS" dirty="0"/>
              <a:t>, može se razmatrati bilo koji broj inputa</a:t>
            </a:r>
            <a:r>
              <a:rPr lang="sr-Latn-RS" dirty="0" smtClean="0"/>
              <a:t>.</a:t>
            </a:r>
          </a:p>
          <a:p>
            <a:pPr lvl="1" algn="just"/>
            <a:r>
              <a:rPr lang="sr-Latn-RS" dirty="0" smtClean="0"/>
              <a:t>Dva </a:t>
            </a:r>
            <a:r>
              <a:rPr lang="sr-Latn-RS" dirty="0"/>
              <a:t>inputa su jednostavnija za grafički prikaz</a:t>
            </a:r>
            <a:r>
              <a:rPr lang="sr-Latn-RS" dirty="0" smtClean="0"/>
              <a:t>.</a:t>
            </a:r>
          </a:p>
          <a:p>
            <a:pPr algn="just"/>
            <a:r>
              <a:rPr lang="sr-Latn-RS" dirty="0" smtClean="0"/>
              <a:t>Pravilo </a:t>
            </a:r>
            <a:r>
              <a:rPr lang="sr-Latn-RS" dirty="0"/>
              <a:t>za određivanje optimalne kombinacije inputa je isto bez obzira na broj inputa u proizvodnom procesu</a:t>
            </a:r>
            <a:r>
              <a:rPr lang="sr-Latn-RS" dirty="0" smtClean="0"/>
              <a:t>.</a:t>
            </a:r>
          </a:p>
          <a:p>
            <a:pPr algn="just"/>
            <a:r>
              <a:rPr lang="en-US" dirty="0" err="1" smtClean="0"/>
              <a:t>Slučaj</a:t>
            </a:r>
            <a:r>
              <a:rPr lang="en-US" dirty="0" smtClean="0"/>
              <a:t> d</a:t>
            </a:r>
            <a:r>
              <a:rPr lang="sr-Latn-RS" dirty="0" smtClean="0"/>
              <a:t>va </a:t>
            </a:r>
            <a:r>
              <a:rPr lang="sr-Latn-RS" dirty="0"/>
              <a:t>inputa se mogu posmatrati i kao kratkoročna i kao dugoročna analiza, zavisno od pretpostavke o prirodi inputa</a:t>
            </a:r>
            <a:r>
              <a:rPr lang="sr-Latn-RS" dirty="0" smtClean="0"/>
              <a:t>:</a:t>
            </a:r>
          </a:p>
          <a:p>
            <a:pPr lvl="1" algn="just"/>
            <a:r>
              <a:rPr lang="sr-Latn-RS" dirty="0" smtClean="0"/>
              <a:t>Ako </a:t>
            </a:r>
            <a:r>
              <a:rPr lang="sr-Latn-RS" dirty="0"/>
              <a:t>preduzeće ima samo dva inputa (ili se svi inputi svode na dvije osnovne kategorije), analiza je dugoročna, jer svi inputi mogu da variraju</a:t>
            </a:r>
            <a:r>
              <a:rPr lang="sr-Latn-RS" dirty="0" smtClean="0"/>
              <a:t>.</a:t>
            </a:r>
          </a:p>
          <a:p>
            <a:pPr lvl="1" algn="just"/>
            <a:r>
              <a:rPr lang="sr-Latn-RS" dirty="0" smtClean="0"/>
              <a:t>Ako </a:t>
            </a:r>
            <a:r>
              <a:rPr lang="sr-Latn-RS" dirty="0"/>
              <a:t>preduzeće ima druge inpute koji se drže konstantnim, analiza je kratkoročna.</a:t>
            </a:r>
          </a:p>
        </p:txBody>
      </p:sp>
    </p:spTree>
    <p:extLst>
      <p:ext uri="{BB962C8B-B14F-4D97-AF65-F5344CB8AC3E}">
        <p14:creationId xmlns:p14="http://schemas.microsoft.com/office/powerpoint/2010/main" val="102875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Slučaj </a:t>
            </a:r>
            <a:r>
              <a:rPr lang="sr-Latn-RS" dirty="0" smtClean="0"/>
              <a:t>dva </a:t>
            </a:r>
            <a:r>
              <a:rPr lang="sr-Latn-RS" dirty="0"/>
              <a:t>inputa </a:t>
            </a:r>
            <a:r>
              <a:rPr lang="sr-Latn-RS" dirty="0" smtClean="0"/>
              <a:t>-</a:t>
            </a:r>
            <a:r>
              <a:rPr lang="sr-Latn-RS" altLang="en-US" dirty="0" smtClean="0">
                <a:ea typeface="ＭＳ Ｐゴシック" panose="020B0600070205080204" pitchFamily="34" charset="-128"/>
              </a:rPr>
              <a:t> </a:t>
            </a:r>
            <a:r>
              <a:rPr lang="sr-Latn-RS" dirty="0" smtClean="0"/>
              <a:t>(</a:t>
            </a:r>
            <a:r>
              <a:rPr lang="en-US" dirty="0" err="1" smtClean="0"/>
              <a:t>Proizvodna</a:t>
            </a:r>
            <a:r>
              <a:rPr lang="sr-Latn-RS" dirty="0" smtClean="0"/>
              <a:t>)</a:t>
            </a:r>
            <a:r>
              <a:rPr lang="en-US" dirty="0" smtClean="0"/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izokvanta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36" y="2093976"/>
            <a:ext cx="10058400" cy="4050792"/>
          </a:xfrm>
        </p:spPr>
        <p:txBody>
          <a:bodyPr>
            <a:normAutofit/>
          </a:bodyPr>
          <a:lstStyle/>
          <a:p>
            <a:pPr algn="just"/>
            <a:r>
              <a:rPr lang="sr-Latn-RS" dirty="0" smtClean="0"/>
              <a:t>Pretpostavimo </a:t>
            </a:r>
            <a:r>
              <a:rPr lang="sr-Latn-RS" dirty="0"/>
              <a:t>da preduzeće proizvodi 52 jedinice outputa (Q = </a:t>
            </a:r>
            <a:r>
              <a:rPr lang="sr-Latn-RS" dirty="0" smtClean="0"/>
              <a:t>52)</a:t>
            </a:r>
          </a:p>
          <a:p>
            <a:pPr algn="just"/>
            <a:r>
              <a:rPr lang="sr-Latn-RS" dirty="0" smtClean="0"/>
              <a:t>Preduzeće </a:t>
            </a:r>
            <a:r>
              <a:rPr lang="sr-Latn-RS" dirty="0"/>
              <a:t>može koristiti </a:t>
            </a:r>
            <a:r>
              <a:rPr lang="sr-Latn-RS" dirty="0" smtClean="0"/>
              <a:t>sljedeće </a:t>
            </a:r>
            <a:r>
              <a:rPr lang="sr-Latn-RS" dirty="0"/>
              <a:t>kombinacije inputa Y i X:(6, 2), (4, 3), (3, 4), (2, 6), (2, 8</a:t>
            </a:r>
            <a:r>
              <a:rPr lang="sr-Latn-RS" dirty="0" smtClean="0"/>
              <a:t>). Ove </a:t>
            </a:r>
            <a:r>
              <a:rPr lang="sr-Latn-RS" dirty="0"/>
              <a:t>kombinacije čine izokvantu prikazanu u </a:t>
            </a:r>
            <a:r>
              <a:rPr lang="sr-Latn-RS" dirty="0" smtClean="0"/>
              <a:t>Tabeli.</a:t>
            </a:r>
          </a:p>
          <a:p>
            <a:pPr algn="just"/>
            <a:endParaRPr lang="sr-Latn-RS" dirty="0" smtClean="0"/>
          </a:p>
          <a:p>
            <a:pPr algn="just"/>
            <a:endParaRPr lang="sr-Latn-R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t="3426" r="1235"/>
          <a:stretch/>
        </p:blipFill>
        <p:spPr>
          <a:xfrm>
            <a:off x="2502225" y="3300984"/>
            <a:ext cx="6452458" cy="29443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63863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>
            <a:extLst>
              <a:ext uri="{FF2B5EF4-FFF2-40B4-BE49-F238E27FC236}">
                <a16:creationId xmlns:a16="http://schemas.microsoft.com/office/drawing/2014/main" id="{96A11D22-D66A-3E70-42A4-1B8D29AD8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Slučaj dva inputa -</a:t>
            </a:r>
            <a:r>
              <a:rPr lang="sr-Latn-RS" altLang="en-US" dirty="0">
                <a:ea typeface="ＭＳ Ｐゴシック" panose="020B0600070205080204" pitchFamily="34" charset="-128"/>
              </a:rPr>
              <a:t> </a:t>
            </a:r>
            <a:r>
              <a:rPr lang="sr-Latn-RS" dirty="0"/>
              <a:t>(</a:t>
            </a:r>
            <a:r>
              <a:rPr lang="en-US" dirty="0" err="1"/>
              <a:t>Proizvodna</a:t>
            </a:r>
            <a:r>
              <a:rPr lang="sr-Latn-RS" dirty="0"/>
              <a:t>)</a:t>
            </a:r>
            <a:r>
              <a:rPr lang="en-US" dirty="0"/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izokvanta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140291" name="Rectangle 3">
            <a:extLst>
              <a:ext uri="{FF2B5EF4-FFF2-40B4-BE49-F238E27FC236}">
                <a16:creationId xmlns:a16="http://schemas.microsoft.com/office/drawing/2014/main" id="{3FB785BB-9F39-E056-8112-73102FC24349}"/>
              </a:ext>
            </a:extLst>
          </p:cNvPr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algn="just"/>
            <a:r>
              <a:rPr lang="en-US" altLang="en-US" dirty="0" err="1">
                <a:ea typeface="ＭＳ Ｐゴシック" panose="020B0600070205080204" pitchFamily="34" charset="-128"/>
              </a:rPr>
              <a:t>Izokvanta</a:t>
            </a:r>
            <a:r>
              <a:rPr lang="en-US" altLang="en-US" dirty="0">
                <a:ea typeface="ＭＳ Ｐゴシック" panose="020B0600070205080204" pitchFamily="34" charset="-128"/>
              </a:rPr>
              <a:t> je </a:t>
            </a:r>
            <a:r>
              <a:rPr lang="en-US" altLang="en-US" dirty="0" err="1">
                <a:ea typeface="ＭＳ Ｐゴシック" panose="020B0600070205080204" pitchFamily="34" charset="-128"/>
              </a:rPr>
              <a:t>kriva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koja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prikazuje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različite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kombinacije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dva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inputa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koje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daju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istu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količinu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outputa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.</a:t>
            </a:r>
            <a:endParaRPr lang="sr-Latn-RS" altLang="en-US" dirty="0" smtClean="0">
              <a:ea typeface="ＭＳ Ｐゴシック" panose="020B0600070205080204" pitchFamily="34" charset="-128"/>
            </a:endParaRPr>
          </a:p>
          <a:p>
            <a:pPr algn="just"/>
            <a:r>
              <a:rPr lang="en-US" altLang="en-US" dirty="0" smtClean="0">
                <a:ea typeface="ＭＳ Ｐゴシック" panose="020B0600070205080204" pitchFamily="34" charset="-128"/>
              </a:rPr>
              <a:t>U </a:t>
            </a:r>
            <a:r>
              <a:rPr lang="en-US" altLang="en-US" dirty="0" err="1">
                <a:ea typeface="ＭＳ Ｐゴシック" panose="020B0600070205080204" pitchFamily="34" charset="-128"/>
              </a:rPr>
              <a:t>tabeli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su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prikazane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i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druge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izokvante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za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različite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nivoe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 smtClean="0">
                <a:ea typeface="ＭＳ Ｐゴシック" panose="020B0600070205080204" pitchFamily="34" charset="-128"/>
              </a:rPr>
              <a:t>outputa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.</a:t>
            </a:r>
            <a:endParaRPr lang="sr-Latn-RS" altLang="en-US" dirty="0" smtClean="0">
              <a:ea typeface="ＭＳ Ｐゴシック" panose="020B0600070205080204" pitchFamily="34" charset="-128"/>
            </a:endParaRPr>
          </a:p>
          <a:p>
            <a:pPr algn="just"/>
            <a:r>
              <a:rPr lang="sr-Latn-RS" altLang="en-US" dirty="0" smtClean="0">
                <a:ea typeface="ＭＳ Ｐゴシック" panose="020B0600070205080204" pitchFamily="34" charset="-128"/>
              </a:rPr>
              <a:t>Na grafiku je ilustrovana d</a:t>
            </a:r>
            <a:r>
              <a:rPr lang="sr-Latn-RS" dirty="0" smtClean="0"/>
              <a:t>iskretna </a:t>
            </a:r>
            <a:r>
              <a:rPr lang="sr-Latn-RS" dirty="0"/>
              <a:t>izokvanta </a:t>
            </a:r>
            <a:r>
              <a:rPr lang="sr-Latn-RS" dirty="0" smtClean="0"/>
              <a:t>koja prikazuje </a:t>
            </a:r>
            <a:r>
              <a:rPr lang="sr-Latn-RS" dirty="0"/>
              <a:t>ograničene, konkretne kombinacije inputa koje daju isti nivo outputa.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86340" y="1905004"/>
            <a:ext cx="4443903" cy="4038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0809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>
            <a:extLst>
              <a:ext uri="{FF2B5EF4-FFF2-40B4-BE49-F238E27FC236}">
                <a16:creationId xmlns:a16="http://schemas.microsoft.com/office/drawing/2014/main" id="{96A11D22-D66A-3E70-42A4-1B8D29AD8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Slučaj dva inputa -</a:t>
            </a:r>
            <a:r>
              <a:rPr lang="sr-Latn-RS" altLang="en-US" dirty="0">
                <a:ea typeface="ＭＳ Ｐゴシック" panose="020B0600070205080204" pitchFamily="34" charset="-128"/>
              </a:rPr>
              <a:t> </a:t>
            </a:r>
            <a:r>
              <a:rPr lang="sr-Latn-RS" dirty="0"/>
              <a:t>(</a:t>
            </a:r>
            <a:r>
              <a:rPr lang="en-US" dirty="0" err="1"/>
              <a:t>Proizvodna</a:t>
            </a:r>
            <a:r>
              <a:rPr lang="sr-Latn-RS" dirty="0"/>
              <a:t>)</a:t>
            </a:r>
            <a:r>
              <a:rPr lang="en-US" dirty="0"/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izokvanta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140291" name="Rectangle 3">
            <a:extLst>
              <a:ext uri="{FF2B5EF4-FFF2-40B4-BE49-F238E27FC236}">
                <a16:creationId xmlns:a16="http://schemas.microsoft.com/office/drawing/2014/main" id="{3FB785BB-9F39-E056-8112-73102FC24349}"/>
              </a:ext>
            </a:extLst>
          </p:cNvPr>
          <p:cNvSpPr>
            <a:spLocks noGrp="1"/>
          </p:cNvSpPr>
          <p:nvPr>
            <p:ph type="body" sz="half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altLang="en-US" dirty="0" err="1">
                <a:ea typeface="ＭＳ Ｐゴシック" panose="020B0600070205080204" pitchFamily="34" charset="-128"/>
              </a:rPr>
              <a:t>Kada</a:t>
            </a:r>
            <a:r>
              <a:rPr lang="en-US" altLang="en-US" dirty="0">
                <a:ea typeface="ＭＳ Ｐゴシック" panose="020B0600070205080204" pitchFamily="34" charset="-128"/>
              </a:rPr>
              <a:t> se </a:t>
            </a:r>
            <a:r>
              <a:rPr lang="en-US" altLang="en-US" dirty="0" err="1">
                <a:ea typeface="ＭＳ Ｐゴシック" panose="020B0600070205080204" pitchFamily="34" charset="-128"/>
              </a:rPr>
              <a:t>pretpostavi</a:t>
            </a:r>
            <a:r>
              <a:rPr lang="en-US" altLang="en-US" dirty="0">
                <a:ea typeface="ＭＳ Ｐゴシック" panose="020B0600070205080204" pitchFamily="34" charset="-128"/>
              </a:rPr>
              <a:t> da </a:t>
            </a:r>
            <a:r>
              <a:rPr lang="en-US" altLang="en-US" dirty="0" err="1">
                <a:ea typeface="ＭＳ Ｐゴシック" panose="020B0600070205080204" pitchFamily="34" charset="-128"/>
              </a:rPr>
              <a:t>su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inputi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savršeno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d</a:t>
            </a:r>
            <a:r>
              <a:rPr lang="sr-Latn-RS" altLang="en-US" dirty="0" smtClean="0">
                <a:ea typeface="ＭＳ Ｐゴシック" panose="020B0600070205080204" pitchFamily="34" charset="-128"/>
              </a:rPr>
              <a:t>j</a:t>
            </a:r>
            <a:r>
              <a:rPr lang="en-US" altLang="en-US" dirty="0" err="1" smtClean="0">
                <a:ea typeface="ＭＳ Ｐゴシック" panose="020B0600070205080204" pitchFamily="34" charset="-128"/>
              </a:rPr>
              <a:t>eljivi</a:t>
            </a:r>
            <a:r>
              <a:rPr lang="en-US" altLang="en-US" dirty="0">
                <a:ea typeface="ＭＳ Ｐゴシック" panose="020B0600070205080204" pitchFamily="34" charset="-128"/>
              </a:rPr>
              <a:t>, </a:t>
            </a:r>
            <a:r>
              <a:rPr lang="en-US" altLang="en-US" dirty="0" err="1">
                <a:ea typeface="ＭＳ Ｐゴシック" panose="020B0600070205080204" pitchFamily="34" charset="-128"/>
              </a:rPr>
              <a:t>izokvanta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izgleda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 smtClean="0">
                <a:ea typeface="ＭＳ Ｐゴシック" panose="020B0600070205080204" pitchFamily="34" charset="-128"/>
              </a:rPr>
              <a:t>glatkij</a:t>
            </a:r>
            <a:r>
              <a:rPr lang="sr-Latn-RS" altLang="en-US" dirty="0" smtClean="0">
                <a:ea typeface="ＭＳ Ｐゴシック" panose="020B0600070205080204" pitchFamily="34" charset="-128"/>
              </a:rPr>
              <a:t>e.</a:t>
            </a:r>
          </a:p>
          <a:p>
            <a:pPr algn="just"/>
            <a:r>
              <a:rPr lang="en-US" altLang="en-US" dirty="0" err="1" smtClean="0">
                <a:ea typeface="ＭＳ Ｐゴシック" panose="020B0600070205080204" pitchFamily="34" charset="-128"/>
              </a:rPr>
              <a:t>Karakteristike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izokvante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:</a:t>
            </a:r>
            <a:endParaRPr lang="sr-Latn-RS" altLang="en-US" dirty="0" smtClean="0">
              <a:ea typeface="ＭＳ Ｐゴシック" panose="020B0600070205080204" pitchFamily="34" charset="-128"/>
            </a:endParaRPr>
          </a:p>
          <a:p>
            <a:pPr lvl="1" algn="just"/>
            <a:r>
              <a:rPr lang="en-US" altLang="en-US" dirty="0" smtClean="0">
                <a:ea typeface="ＭＳ Ｐゴシック" panose="020B0600070205080204" pitchFamily="34" charset="-128"/>
              </a:rPr>
              <a:t>Oba </a:t>
            </a:r>
            <a:r>
              <a:rPr lang="en-US" altLang="en-US" dirty="0" err="1">
                <a:ea typeface="ＭＳ Ｐゴシック" panose="020B0600070205080204" pitchFamily="34" charset="-128"/>
              </a:rPr>
              <a:t>tipa</a:t>
            </a:r>
            <a:r>
              <a:rPr lang="en-US" altLang="en-US" dirty="0">
                <a:ea typeface="ＭＳ Ｐゴシック" panose="020B0600070205080204" pitchFamily="34" charset="-128"/>
              </a:rPr>
              <a:t> (</a:t>
            </a:r>
            <a:r>
              <a:rPr lang="en-US" altLang="en-US" dirty="0" err="1">
                <a:ea typeface="ＭＳ Ｐゴシック" panose="020B0600070205080204" pitchFamily="34" charset="-128"/>
              </a:rPr>
              <a:t>diskretna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i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kontinuirana</a:t>
            </a:r>
            <a:r>
              <a:rPr lang="en-US" altLang="en-US" dirty="0">
                <a:ea typeface="ＭＳ Ｐゴシック" panose="020B0600070205080204" pitchFamily="34" charset="-128"/>
              </a:rPr>
              <a:t>) </a:t>
            </a:r>
            <a:r>
              <a:rPr lang="en-US" altLang="en-US" dirty="0" err="1">
                <a:ea typeface="ＭＳ Ｐゴシック" panose="020B0600070205080204" pitchFamily="34" charset="-128"/>
              </a:rPr>
              <a:t>su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opadajuće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i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konveksne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 smtClean="0">
                <a:ea typeface="ＭＳ Ｐゴシック" panose="020B0600070205080204" pitchFamily="34" charset="-128"/>
              </a:rPr>
              <a:t>prema</a:t>
            </a:r>
            <a:r>
              <a:rPr lang="sr-Latn-RS" altLang="en-US" dirty="0" smtClean="0">
                <a:ea typeface="ＭＳ Ｐゴシック" panose="020B0600070205080204" pitchFamily="34" charset="-128"/>
              </a:rPr>
              <a:t> ishodištu i</a:t>
            </a:r>
          </a:p>
          <a:p>
            <a:pPr lvl="1" algn="just"/>
            <a:r>
              <a:rPr lang="en-US" altLang="en-US" dirty="0" err="1" smtClean="0">
                <a:ea typeface="ＭＳ Ｐゴシック" panose="020B0600070205080204" pitchFamily="34" charset="-128"/>
              </a:rPr>
              <a:t>Nagib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izokvante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postaje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manje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strm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kako</a:t>
            </a:r>
            <a:r>
              <a:rPr lang="en-US" altLang="en-US" dirty="0">
                <a:ea typeface="ＭＳ Ｐゴシック" panose="020B0600070205080204" pitchFamily="34" charset="-128"/>
              </a:rPr>
              <a:t> se </a:t>
            </a:r>
            <a:r>
              <a:rPr lang="en-US" altLang="en-US" dirty="0" err="1">
                <a:ea typeface="ＭＳ Ｐゴシック" panose="020B0600070205080204" pitchFamily="34" charset="-128"/>
              </a:rPr>
              <a:t>krećemo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naniže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i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 smtClean="0">
                <a:ea typeface="ＭＳ Ｐゴシック" panose="020B0600070205080204" pitchFamily="34" charset="-128"/>
              </a:rPr>
              <a:t>udesno</a:t>
            </a:r>
            <a:r>
              <a:rPr lang="sr-Latn-RS" altLang="en-US" dirty="0">
                <a:ea typeface="ＭＳ Ｐゴシック" panose="020B0600070205080204" pitchFamily="34" charset="-128"/>
              </a:rPr>
              <a:t>.</a:t>
            </a:r>
            <a:endParaRPr lang="sr-Latn-RS" altLang="en-US" dirty="0" smtClean="0">
              <a:ea typeface="ＭＳ Ｐゴシック" panose="020B0600070205080204" pitchFamily="34" charset="-128"/>
            </a:endParaRPr>
          </a:p>
          <a:p>
            <a:pPr lvl="1" algn="just"/>
            <a:r>
              <a:rPr lang="en-US" altLang="en-US" dirty="0" smtClean="0">
                <a:ea typeface="ＭＳ Ｐゴシック" panose="020B0600070205080204" pitchFamily="34" charset="-128"/>
              </a:rPr>
              <a:t>Ove </a:t>
            </a:r>
            <a:r>
              <a:rPr lang="en-US" altLang="en-US" dirty="0" err="1">
                <a:ea typeface="ＭＳ Ｐゴシック" panose="020B0600070205080204" pitchFamily="34" charset="-128"/>
              </a:rPr>
              <a:t>osobine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pokazuju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stepen</a:t>
            </a:r>
            <a:r>
              <a:rPr lang="en-US" altLang="en-US" dirty="0">
                <a:ea typeface="ＭＳ Ｐゴシック" panose="020B0600070205080204" pitchFamily="34" charset="-128"/>
              </a:rPr>
              <a:t> u </a:t>
            </a:r>
            <a:r>
              <a:rPr lang="en-US" altLang="en-US" dirty="0" err="1">
                <a:ea typeface="ＭＳ Ｐゴシック" panose="020B0600070205080204" pitchFamily="34" charset="-128"/>
              </a:rPr>
              <a:t>kojem</a:t>
            </a:r>
            <a:r>
              <a:rPr lang="en-US" altLang="en-US" dirty="0">
                <a:ea typeface="ＭＳ Ｐゴシック" panose="020B0600070205080204" pitchFamily="34" charset="-128"/>
              </a:rPr>
              <a:t> se </a:t>
            </a:r>
            <a:r>
              <a:rPr lang="en-US" altLang="en-US" dirty="0" err="1">
                <a:ea typeface="ＭＳ Ｐゴシック" panose="020B0600070205080204" pitchFamily="34" charset="-128"/>
              </a:rPr>
              <a:t>dva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inputa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mogu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 smtClean="0">
                <a:ea typeface="ＭＳ Ｐゴシック" panose="020B0600070205080204" pitchFamily="34" charset="-128"/>
              </a:rPr>
              <a:t>međusobno</a:t>
            </a:r>
            <a:r>
              <a:rPr lang="sr-Latn-RS" altLang="en-US" dirty="0" smtClean="0">
                <a:ea typeface="ＭＳ Ｐゴシック" panose="020B0600070205080204" pitchFamily="34" charset="-128"/>
              </a:rPr>
              <a:t> supstituisati (</a:t>
            </a:r>
            <a:r>
              <a:rPr lang="en-US" altLang="en-US" dirty="0" err="1" smtClean="0">
                <a:ea typeface="ＭＳ Ｐゴシック" panose="020B0600070205080204" pitchFamily="34" charset="-128"/>
              </a:rPr>
              <a:t>zam</a:t>
            </a:r>
            <a:r>
              <a:rPr lang="sr-Latn-RS" altLang="en-US" dirty="0" smtClean="0">
                <a:ea typeface="ＭＳ Ｐゴシック" panose="020B0600070205080204" pitchFamily="34" charset="-128"/>
              </a:rPr>
              <a:t>ij</a:t>
            </a:r>
            <a:r>
              <a:rPr lang="en-US" altLang="en-US" dirty="0" err="1" smtClean="0">
                <a:ea typeface="ＭＳ Ｐゴシック" panose="020B0600070205080204" pitchFamily="34" charset="-128"/>
              </a:rPr>
              <a:t>eniti</a:t>
            </a:r>
            <a:r>
              <a:rPr lang="sr-Latn-RS" altLang="en-US" dirty="0" smtClean="0">
                <a:ea typeface="ＭＳ Ｐゴシック" panose="020B0600070205080204" pitchFamily="34" charset="-128"/>
              </a:rPr>
              <a:t>)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.</a:t>
            </a:r>
            <a:endParaRPr lang="sr-Latn-RS" altLang="en-US" dirty="0" smtClean="0">
              <a:ea typeface="ＭＳ Ｐゴシック" panose="020B0600070205080204" pitchFamily="34" charset="-128"/>
            </a:endParaRPr>
          </a:p>
          <a:p>
            <a:pPr algn="just"/>
            <a:r>
              <a:rPr lang="sr-Latn-RS" altLang="en-US" dirty="0" smtClean="0">
                <a:ea typeface="ＭＳ Ｐゴシック" panose="020B0600070205080204" pitchFamily="34" charset="-128"/>
              </a:rPr>
              <a:t>Na grafiku je ilustrovana kontinuirana</a:t>
            </a:r>
            <a:r>
              <a:rPr lang="sr-Latn-RS" dirty="0" smtClean="0"/>
              <a:t> </a:t>
            </a:r>
            <a:r>
              <a:rPr lang="sr-Latn-RS" dirty="0"/>
              <a:t>izokvanta </a:t>
            </a:r>
            <a:r>
              <a:rPr lang="sr-Latn-RS" dirty="0" smtClean="0"/>
              <a:t>koja prikazuje kombinacije inputa (savršeno djeljivi inputi) </a:t>
            </a:r>
            <a:r>
              <a:rPr lang="sr-Latn-RS" dirty="0"/>
              <a:t>koje daju isti nivo outputa.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t="1897" r="2099"/>
          <a:stretch/>
        </p:blipFill>
        <p:spPr>
          <a:xfrm>
            <a:off x="6603797" y="2057400"/>
            <a:ext cx="4634179" cy="39410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>
            <a:extLst>
              <a:ext uri="{FF2B5EF4-FFF2-40B4-BE49-F238E27FC236}">
                <a16:creationId xmlns:a16="http://schemas.microsoft.com/office/drawing/2014/main" id="{96A11D22-D66A-3E70-42A4-1B8D29AD8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Supstitucija inputa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140291" name="Rectangle 3">
            <a:extLst>
              <a:ext uri="{FF2B5EF4-FFF2-40B4-BE49-F238E27FC236}">
                <a16:creationId xmlns:a16="http://schemas.microsoft.com/office/drawing/2014/main" id="{3FB785BB-9F39-E056-8112-73102FC243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Latn-RS" b="1" dirty="0"/>
              <a:t>Stepen zamjenjivosti</a:t>
            </a:r>
            <a:r>
              <a:rPr lang="sr-Latn-RS" dirty="0"/>
              <a:t> između dva inputa (X i Y) pokazuje koliko je </a:t>
            </a:r>
            <a:r>
              <a:rPr lang="sr-Latn-RS" b="1" dirty="0"/>
              <a:t>lako koristiti jedan input </a:t>
            </a:r>
            <a:r>
              <a:rPr lang="sr-Latn-RS" b="1" dirty="0" smtClean="0"/>
              <a:t>umjesto </a:t>
            </a:r>
            <a:r>
              <a:rPr lang="sr-Latn-RS" b="1" dirty="0"/>
              <a:t>drugog</a:t>
            </a:r>
            <a:r>
              <a:rPr lang="sr-Latn-RS" dirty="0"/>
              <a:t> da bi se proizvela ista količina outputa</a:t>
            </a:r>
            <a:r>
              <a:rPr lang="sr-Latn-RS" dirty="0" smtClean="0"/>
              <a:t>.</a:t>
            </a:r>
          </a:p>
          <a:p>
            <a:pPr algn="just"/>
            <a:r>
              <a:rPr lang="sr-Latn-RS" altLang="en-US" dirty="0" smtClean="0">
                <a:ea typeface="ＭＳ Ｐゴシック" panose="020B0600070205080204" pitchFamily="34" charset="-128"/>
              </a:rPr>
              <a:t>Sa aspekta mogućnosti supstitucije, razlikuju se tri slučaja:</a:t>
            </a:r>
          </a:p>
          <a:p>
            <a:pPr lvl="1" algn="just"/>
            <a:r>
              <a:rPr lang="sr-Latn-RS" altLang="en-US" dirty="0" smtClean="0">
                <a:ea typeface="ＭＳ Ｐゴシック" panose="020B0600070205080204" pitchFamily="34" charset="-128"/>
              </a:rPr>
              <a:t>Savršeni susptitutivni inputi</a:t>
            </a:r>
          </a:p>
          <a:p>
            <a:pPr lvl="1" algn="just"/>
            <a:r>
              <a:rPr lang="sr-Latn-RS" altLang="en-US" dirty="0" smtClean="0">
                <a:ea typeface="ＭＳ Ｐゴシック" panose="020B0600070205080204" pitchFamily="34" charset="-128"/>
              </a:rPr>
              <a:t>Savršeni komplementi inputi</a:t>
            </a:r>
          </a:p>
          <a:p>
            <a:pPr lvl="1" algn="just"/>
            <a:r>
              <a:rPr lang="sr-Latn-RS" altLang="en-US" dirty="0" smtClean="0">
                <a:ea typeface="ＭＳ Ｐゴシック" panose="020B0600070205080204" pitchFamily="34" charset="-128"/>
              </a:rPr>
              <a:t>Nesavršeni supstituvni inputi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547647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>
            <a:extLst>
              <a:ext uri="{FF2B5EF4-FFF2-40B4-BE49-F238E27FC236}">
                <a16:creationId xmlns:a16="http://schemas.microsoft.com/office/drawing/2014/main" id="{96A11D22-D66A-3E70-42A4-1B8D29AD8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Supstitucija inputa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140291" name="Rectangle 3">
            <a:extLst>
              <a:ext uri="{FF2B5EF4-FFF2-40B4-BE49-F238E27FC236}">
                <a16:creationId xmlns:a16="http://schemas.microsoft.com/office/drawing/2014/main" id="{3FB785BB-9F39-E056-8112-73102FC2434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Ako </a:t>
            </a:r>
            <a:r>
              <a:rPr lang="sr-Latn-RS" dirty="0"/>
              <a:t>su X i Y </a:t>
            </a:r>
            <a:r>
              <a:rPr lang="sr-Latn-RS" b="1" dirty="0"/>
              <a:t>savršeni supstituti</a:t>
            </a:r>
            <a:r>
              <a:rPr lang="sr-Latn-RS" dirty="0"/>
              <a:t>, bilo koji X se može </a:t>
            </a:r>
            <a:r>
              <a:rPr lang="sr-Latn-RS" dirty="0" smtClean="0"/>
              <a:t>supstituisati (zamijeniti) određenom </a:t>
            </a:r>
            <a:r>
              <a:rPr lang="sr-Latn-RS" dirty="0"/>
              <a:t>količinom Y.</a:t>
            </a:r>
          </a:p>
          <a:p>
            <a:r>
              <a:rPr lang="sr-Latn-RS" dirty="0"/>
              <a:t>Linearna izokvanta prikazuje savršenu zamjenjivost.</a:t>
            </a:r>
          </a:p>
          <a:p>
            <a:r>
              <a:rPr lang="sr-Latn-RS" dirty="0"/>
              <a:t>Napomena: </a:t>
            </a:r>
            <a:r>
              <a:rPr lang="sr-Latn-RS" b="1" dirty="0"/>
              <a:t>savršena </a:t>
            </a:r>
            <a:r>
              <a:rPr lang="sr-Latn-RS" b="1" dirty="0" smtClean="0"/>
              <a:t>supstitutivnost </a:t>
            </a:r>
            <a:r>
              <a:rPr lang="sr-Latn-RS" b="1" dirty="0"/>
              <a:t>ne znači uvijek 1:1</a:t>
            </a:r>
            <a:r>
              <a:rPr lang="sr-Latn-RS" dirty="0"/>
              <a:t>.</a:t>
            </a:r>
          </a:p>
          <a:p>
            <a:pPr lvl="1"/>
            <a:r>
              <a:rPr lang="sr-Latn-RS" dirty="0"/>
              <a:t>Primjer: 2 jedinice X mogu </a:t>
            </a:r>
            <a:r>
              <a:rPr lang="sr-Latn-RS" dirty="0" smtClean="0"/>
              <a:t>supstituisati </a:t>
            </a:r>
            <a:r>
              <a:rPr lang="sr-Latn-RS" dirty="0"/>
              <a:t>1 jedinicu Y bez promjene outputa.</a:t>
            </a:r>
          </a:p>
          <a:p>
            <a:pPr algn="just"/>
            <a:endParaRPr lang="en-US" altLang="en-US" dirty="0">
              <a:ea typeface="ＭＳ Ｐゴシック" panose="020B0600070205080204" pitchFamily="34" charset="-12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14473"/>
          <a:stretch/>
        </p:blipFill>
        <p:spPr>
          <a:xfrm>
            <a:off x="1424353" y="1981200"/>
            <a:ext cx="3859824" cy="44837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395718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>
            <a:extLst>
              <a:ext uri="{FF2B5EF4-FFF2-40B4-BE49-F238E27FC236}">
                <a16:creationId xmlns:a16="http://schemas.microsoft.com/office/drawing/2014/main" id="{96A11D22-D66A-3E70-42A4-1B8D29AD8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Supstitucija inputa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140291" name="Rectangle 3">
            <a:extLst>
              <a:ext uri="{FF2B5EF4-FFF2-40B4-BE49-F238E27FC236}">
                <a16:creationId xmlns:a16="http://schemas.microsoft.com/office/drawing/2014/main" id="{3FB785BB-9F39-E056-8112-73102FC2434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just"/>
            <a:r>
              <a:rPr lang="en-US" altLang="en-US" dirty="0" err="1">
                <a:ea typeface="ＭＳ Ｐゴシック" panose="020B0600070205080204" pitchFamily="34" charset="-128"/>
              </a:rPr>
              <a:t>Ako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su</a:t>
            </a:r>
            <a:r>
              <a:rPr lang="en-US" altLang="en-US" dirty="0">
                <a:ea typeface="ＭＳ Ｐゴシック" panose="020B0600070205080204" pitchFamily="34" charset="-128"/>
              </a:rPr>
              <a:t> X </a:t>
            </a:r>
            <a:r>
              <a:rPr lang="en-US" altLang="en-US" dirty="0" err="1">
                <a:ea typeface="ＭＳ Ｐゴシック" panose="020B0600070205080204" pitchFamily="34" charset="-128"/>
              </a:rPr>
              <a:t>i</a:t>
            </a:r>
            <a:r>
              <a:rPr lang="en-US" altLang="en-US" dirty="0">
                <a:ea typeface="ＭＳ Ｐゴシック" panose="020B0600070205080204" pitchFamily="34" charset="-128"/>
              </a:rPr>
              <a:t> Y </a:t>
            </a:r>
            <a:r>
              <a:rPr lang="en-US" altLang="en-US" dirty="0" err="1">
                <a:ea typeface="ＭＳ Ｐゴシック" panose="020B0600070205080204" pitchFamily="34" charset="-128"/>
              </a:rPr>
              <a:t>savršeni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komplementi</a:t>
            </a:r>
            <a:r>
              <a:rPr lang="en-US" altLang="en-US" dirty="0">
                <a:ea typeface="ＭＳ Ｐゴシック" panose="020B0600070205080204" pitchFamily="34" charset="-128"/>
              </a:rPr>
              <a:t>, </a:t>
            </a:r>
            <a:r>
              <a:rPr lang="en-US" altLang="en-US" dirty="0" err="1">
                <a:ea typeface="ＭＳ Ｐゴシック" panose="020B0600070205080204" pitchFamily="34" charset="-128"/>
              </a:rPr>
              <a:t>moraju</a:t>
            </a:r>
            <a:r>
              <a:rPr lang="en-US" altLang="en-US" dirty="0">
                <a:ea typeface="ＭＳ Ｐゴシック" panose="020B0600070205080204" pitchFamily="34" charset="-128"/>
              </a:rPr>
              <a:t> se </a:t>
            </a:r>
            <a:r>
              <a:rPr lang="en-US" altLang="en-US" dirty="0" err="1">
                <a:ea typeface="ＭＳ Ｐゴシック" panose="020B0600070205080204" pitchFamily="34" charset="-128"/>
              </a:rPr>
              <a:t>koristiti</a:t>
            </a:r>
            <a:r>
              <a:rPr lang="en-US" altLang="en-US" dirty="0">
                <a:ea typeface="ＭＳ Ｐゴシック" panose="020B0600070205080204" pitchFamily="34" charset="-128"/>
              </a:rPr>
              <a:t> u </a:t>
            </a:r>
            <a:r>
              <a:rPr lang="en-US" altLang="en-US" dirty="0" err="1" smtClean="0">
                <a:ea typeface="ＭＳ Ｐゴシック" panose="020B0600070205080204" pitchFamily="34" charset="-128"/>
              </a:rPr>
              <a:t>fiksn</a:t>
            </a:r>
            <a:r>
              <a:rPr lang="sr-Latn-RS" altLang="en-US" dirty="0" smtClean="0">
                <a:ea typeface="ＭＳ Ｐゴシック" panose="020B0600070205080204" pitchFamily="34" charset="-128"/>
              </a:rPr>
              <a:t>oj proporciji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</a:t>
            </a:r>
            <a:r>
              <a:rPr lang="en-US" altLang="en-US" dirty="0">
                <a:ea typeface="ＭＳ Ｐゴシック" panose="020B0600070205080204" pitchFamily="34" charset="-128"/>
              </a:rPr>
              <a:t>da bi se </a:t>
            </a:r>
            <a:r>
              <a:rPr lang="en-US" altLang="en-US" dirty="0" err="1">
                <a:ea typeface="ＭＳ Ｐゴシック" panose="020B0600070205080204" pitchFamily="34" charset="-128"/>
              </a:rPr>
              <a:t>proizvela</a:t>
            </a:r>
            <a:r>
              <a:rPr lang="en-US" altLang="en-US" dirty="0">
                <a:ea typeface="ＭＳ Ｐゴシック" panose="020B0600070205080204" pitchFamily="34" charset="-128"/>
              </a:rPr>
              <a:t> data </a:t>
            </a:r>
            <a:r>
              <a:rPr lang="en-US" altLang="en-US" dirty="0" err="1">
                <a:ea typeface="ＭＳ Ｐゴシック" panose="020B0600070205080204" pitchFamily="34" charset="-128"/>
              </a:rPr>
              <a:t>količina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outputa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.</a:t>
            </a:r>
            <a:endParaRPr lang="sr-Latn-RS" altLang="en-US" dirty="0" smtClean="0">
              <a:ea typeface="ＭＳ Ｐゴシック" panose="020B0600070205080204" pitchFamily="34" charset="-128"/>
            </a:endParaRPr>
          </a:p>
          <a:p>
            <a:pPr algn="just"/>
            <a:r>
              <a:rPr lang="en-US" altLang="en-US" dirty="0" err="1" smtClean="0">
                <a:ea typeface="ＭＳ Ｐゴシック" panose="020B0600070205080204" pitchFamily="34" charset="-128"/>
              </a:rPr>
              <a:t>Linearna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izokvanta</a:t>
            </a:r>
            <a:r>
              <a:rPr lang="en-US" altLang="en-US" dirty="0">
                <a:ea typeface="ＭＳ Ｐゴシック" panose="020B0600070205080204" pitchFamily="34" charset="-128"/>
              </a:rPr>
              <a:t> je „L“ </a:t>
            </a:r>
            <a:r>
              <a:rPr lang="en-US" altLang="en-US" dirty="0" err="1">
                <a:ea typeface="ＭＳ Ｐゴシック" panose="020B0600070205080204" pitchFamily="34" charset="-128"/>
              </a:rPr>
              <a:t>oblika</a:t>
            </a:r>
            <a:r>
              <a:rPr lang="en-US" altLang="en-US" dirty="0">
                <a:ea typeface="ＭＳ Ｐゴシック" panose="020B0600070205080204" pitchFamily="34" charset="-128"/>
              </a:rPr>
              <a:t>, </a:t>
            </a:r>
            <a:r>
              <a:rPr lang="en-US" altLang="en-US" dirty="0" err="1">
                <a:ea typeface="ＭＳ Ｐゴシック" panose="020B0600070205080204" pitchFamily="34" charset="-128"/>
              </a:rPr>
              <a:t>jer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dodavanje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više</a:t>
            </a:r>
            <a:r>
              <a:rPr lang="en-US" altLang="en-US" dirty="0">
                <a:ea typeface="ＭＳ Ｐゴシック" panose="020B0600070205080204" pitchFamily="34" charset="-128"/>
              </a:rPr>
              <a:t> X bez </a:t>
            </a:r>
            <a:r>
              <a:rPr lang="en-US" altLang="en-US" dirty="0" err="1">
                <a:ea typeface="ＭＳ Ｐゴシック" panose="020B0600070205080204" pitchFamily="34" charset="-128"/>
              </a:rPr>
              <a:t>proporcionalnog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povećanja</a:t>
            </a:r>
            <a:r>
              <a:rPr lang="en-US" altLang="en-US" dirty="0">
                <a:ea typeface="ＭＳ Ｐゴシック" panose="020B0600070205080204" pitchFamily="34" charset="-128"/>
              </a:rPr>
              <a:t> Y ne </a:t>
            </a:r>
            <a:r>
              <a:rPr lang="en-US" altLang="en-US" dirty="0" err="1">
                <a:ea typeface="ＭＳ Ｐゴシック" panose="020B0600070205080204" pitchFamily="34" charset="-128"/>
              </a:rPr>
              <a:t>povećava</a:t>
            </a:r>
            <a:r>
              <a:rPr lang="en-US" altLang="en-US" dirty="0">
                <a:ea typeface="ＭＳ Ｐゴシック" panose="020B0600070205080204" pitchFamily="34" charset="-128"/>
              </a:rPr>
              <a:t> output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.</a:t>
            </a:r>
            <a:endParaRPr lang="sr-Latn-RS" altLang="en-US" dirty="0" smtClean="0">
              <a:ea typeface="ＭＳ Ｐゴシック" panose="020B0600070205080204" pitchFamily="34" charset="-128"/>
            </a:endParaRPr>
          </a:p>
          <a:p>
            <a:pPr algn="just"/>
            <a:r>
              <a:rPr lang="sr-Latn-RS" altLang="en-US" dirty="0" smtClean="0">
                <a:ea typeface="ＭＳ Ｐゴシック" panose="020B0600070205080204" pitchFamily="34" charset="-128"/>
              </a:rPr>
              <a:t>Odnos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</a:t>
            </a:r>
            <a:r>
              <a:rPr lang="en-US" altLang="en-US" dirty="0">
                <a:ea typeface="ＭＳ Ｐゴシック" panose="020B0600070205080204" pitchFamily="34" charset="-128"/>
              </a:rPr>
              <a:t>je </a:t>
            </a:r>
            <a:r>
              <a:rPr lang="en-US" altLang="en-US" dirty="0" err="1">
                <a:ea typeface="ＭＳ Ｐゴシック" panose="020B0600070205080204" pitchFamily="34" charset="-128"/>
              </a:rPr>
              <a:t>fiksan</a:t>
            </a:r>
            <a:r>
              <a:rPr lang="en-US" altLang="en-US" dirty="0">
                <a:ea typeface="ＭＳ Ｐゴシック" panose="020B0600070205080204" pitchFamily="34" charset="-128"/>
              </a:rPr>
              <a:t>, </a:t>
            </a:r>
            <a:r>
              <a:rPr lang="en-US" altLang="en-US" dirty="0" err="1">
                <a:ea typeface="ＭＳ Ｐゴシック" panose="020B0600070205080204" pitchFamily="34" charset="-128"/>
              </a:rPr>
              <a:t>npr</a:t>
            </a:r>
            <a:r>
              <a:rPr lang="en-US" altLang="en-US" dirty="0">
                <a:ea typeface="ＭＳ Ｐゴシック" panose="020B0600070205080204" pitchFamily="34" charset="-128"/>
              </a:rPr>
              <a:t>. 1 X : 5 Y.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3197" t="3050" r="-268" b="9086"/>
          <a:stretch/>
        </p:blipFill>
        <p:spPr>
          <a:xfrm>
            <a:off x="1556240" y="1981200"/>
            <a:ext cx="3666392" cy="42554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278370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>
            <a:extLst>
              <a:ext uri="{FF2B5EF4-FFF2-40B4-BE49-F238E27FC236}">
                <a16:creationId xmlns:a16="http://schemas.microsoft.com/office/drawing/2014/main" id="{96A11D22-D66A-3E70-42A4-1B8D29AD8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Supstitucija inputa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140291" name="Rectangle 3">
            <a:extLst>
              <a:ext uri="{FF2B5EF4-FFF2-40B4-BE49-F238E27FC236}">
                <a16:creationId xmlns:a16="http://schemas.microsoft.com/office/drawing/2014/main" id="{3FB785BB-9F39-E056-8112-73102FC2434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altLang="en-US" dirty="0" err="1">
                <a:ea typeface="ＭＳ Ｐゴシック" panose="020B0600070205080204" pitchFamily="34" charset="-128"/>
              </a:rPr>
              <a:t>Ako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su</a:t>
            </a:r>
            <a:r>
              <a:rPr lang="en-US" altLang="en-US" dirty="0">
                <a:ea typeface="ＭＳ Ｐゴシック" panose="020B0600070205080204" pitchFamily="34" charset="-128"/>
              </a:rPr>
              <a:t> X </a:t>
            </a:r>
            <a:r>
              <a:rPr lang="en-US" altLang="en-US" dirty="0" err="1">
                <a:ea typeface="ＭＳ Ｐゴシック" panose="020B0600070205080204" pitchFamily="34" charset="-128"/>
              </a:rPr>
              <a:t>i</a:t>
            </a:r>
            <a:r>
              <a:rPr lang="en-US" altLang="en-US" dirty="0">
                <a:ea typeface="ＭＳ Ｐゴシック" panose="020B0600070205080204" pitchFamily="34" charset="-128"/>
              </a:rPr>
              <a:t> Y </a:t>
            </a:r>
            <a:r>
              <a:rPr lang="en-US" altLang="en-US" dirty="0" err="1">
                <a:ea typeface="ＭＳ Ｐゴシック" panose="020B0600070205080204" pitchFamily="34" charset="-128"/>
              </a:rPr>
              <a:t>nesavršeni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supstituti</a:t>
            </a:r>
            <a:r>
              <a:rPr lang="en-US" altLang="en-US" dirty="0">
                <a:ea typeface="ＭＳ Ｐゴシック" panose="020B0600070205080204" pitchFamily="34" charset="-128"/>
              </a:rPr>
              <a:t>, </a:t>
            </a:r>
            <a:r>
              <a:rPr lang="en-US" altLang="en-US" dirty="0" err="1">
                <a:ea typeface="ＭＳ Ｐゴシック" panose="020B0600070205080204" pitchFamily="34" charset="-128"/>
              </a:rPr>
              <a:t>jedan</a:t>
            </a:r>
            <a:r>
              <a:rPr lang="en-US" altLang="en-US" dirty="0">
                <a:ea typeface="ＭＳ Ｐゴシック" panose="020B0600070205080204" pitchFamily="34" charset="-128"/>
              </a:rPr>
              <a:t> input se </a:t>
            </a:r>
            <a:r>
              <a:rPr lang="en-US" altLang="en-US" dirty="0" err="1">
                <a:ea typeface="ＭＳ Ｐゴシック" panose="020B0600070205080204" pitchFamily="34" charset="-128"/>
              </a:rPr>
              <a:t>može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zamijeniti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drugim</a:t>
            </a:r>
            <a:r>
              <a:rPr lang="en-US" altLang="en-US" dirty="0">
                <a:ea typeface="ＭＳ Ｐゴシック" panose="020B0600070205080204" pitchFamily="34" charset="-128"/>
              </a:rPr>
              <a:t> do </a:t>
            </a:r>
            <a:r>
              <a:rPr lang="en-US" altLang="en-US" dirty="0" err="1">
                <a:ea typeface="ＭＳ Ｐゴシック" panose="020B0600070205080204" pitchFamily="34" charset="-128"/>
              </a:rPr>
              <a:t>određenog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ograničenja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.</a:t>
            </a:r>
            <a:endParaRPr lang="sr-Latn-RS" altLang="en-US" dirty="0" smtClean="0">
              <a:ea typeface="ＭＳ Ｐゴシック" panose="020B0600070205080204" pitchFamily="34" charset="-128"/>
            </a:endParaRPr>
          </a:p>
          <a:p>
            <a:pPr algn="just"/>
            <a:r>
              <a:rPr lang="en-US" altLang="en-US" dirty="0" err="1" smtClean="0">
                <a:ea typeface="ＭＳ Ｐゴシック" panose="020B0600070205080204" pitchFamily="34" charset="-128"/>
              </a:rPr>
              <a:t>Dodavanje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više</a:t>
            </a:r>
            <a:r>
              <a:rPr lang="en-US" altLang="en-US" dirty="0">
                <a:ea typeface="ＭＳ Ｐゴシック" panose="020B0600070205080204" pitchFamily="34" charset="-128"/>
              </a:rPr>
              <a:t> X </a:t>
            </a:r>
            <a:r>
              <a:rPr lang="en-US" altLang="en-US" dirty="0" err="1">
                <a:ea typeface="ＭＳ Ｐゴシック" panose="020B0600070205080204" pitchFamily="34" charset="-128"/>
              </a:rPr>
              <a:t>zahtijeva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i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više</a:t>
            </a:r>
            <a:r>
              <a:rPr lang="en-US" altLang="en-US" dirty="0">
                <a:ea typeface="ＭＳ Ｐゴシック" panose="020B0600070205080204" pitchFamily="34" charset="-128"/>
              </a:rPr>
              <a:t> Y da bi se </a:t>
            </a:r>
            <a:r>
              <a:rPr lang="en-US" altLang="en-US" dirty="0" err="1">
                <a:ea typeface="ＭＳ Ｐゴシック" panose="020B0600070205080204" pitchFamily="34" charset="-128"/>
              </a:rPr>
              <a:t>održao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isti</a:t>
            </a:r>
            <a:r>
              <a:rPr lang="en-US" altLang="en-US" dirty="0">
                <a:ea typeface="ＭＳ Ｐゴシック" panose="020B0600070205080204" pitchFamily="34" charset="-128"/>
              </a:rPr>
              <a:t> output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.</a:t>
            </a:r>
            <a:endParaRPr lang="sr-Latn-RS" altLang="en-US" dirty="0" smtClean="0">
              <a:ea typeface="ＭＳ Ｐゴシック" panose="020B0600070205080204" pitchFamily="34" charset="-128"/>
            </a:endParaRPr>
          </a:p>
          <a:p>
            <a:pPr algn="just"/>
            <a:r>
              <a:rPr lang="en-US" altLang="en-US" dirty="0" err="1" smtClean="0">
                <a:ea typeface="ＭＳ Ｐゴシック" panose="020B0600070205080204" pitchFamily="34" charset="-128"/>
              </a:rPr>
              <a:t>Što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više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jednog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inputa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koristimo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umjesto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drugog</a:t>
            </a:r>
            <a:r>
              <a:rPr lang="en-US" altLang="en-US" dirty="0">
                <a:ea typeface="ＭＳ Ｐゴシック" panose="020B0600070205080204" pitchFamily="34" charset="-128"/>
              </a:rPr>
              <a:t>, to je </a:t>
            </a:r>
            <a:r>
              <a:rPr lang="en-US" altLang="en-US" dirty="0" err="1">
                <a:ea typeface="ＭＳ Ｐゴシック" panose="020B0600070205080204" pitchFamily="34" charset="-128"/>
              </a:rPr>
              <a:t>teže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zamijeniti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ga</a:t>
            </a:r>
            <a:r>
              <a:rPr lang="en-US" altLang="en-US" dirty="0" err="1" smtClean="0">
                <a:ea typeface="ＭＳ Ｐゴシック" panose="020B0600070205080204" pitchFamily="34" charset="-128"/>
              </a:rPr>
              <a:t>.</a:t>
            </a:r>
            <a:endParaRPr lang="sr-Latn-RS" altLang="en-US" dirty="0" smtClean="0">
              <a:ea typeface="ＭＳ Ｐゴシック" panose="020B0600070205080204" pitchFamily="34" charset="-128"/>
            </a:endParaRPr>
          </a:p>
          <a:p>
            <a:pPr algn="just"/>
            <a:r>
              <a:rPr lang="en-US" altLang="en-US" dirty="0" err="1" smtClean="0">
                <a:ea typeface="ＭＳ Ｐゴシック" panose="020B0600070205080204" pitchFamily="34" charset="-128"/>
              </a:rPr>
              <a:t>Optimalna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kombinacija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zavisi</a:t>
            </a:r>
            <a:r>
              <a:rPr lang="en-US" altLang="en-US" dirty="0">
                <a:ea typeface="ＭＳ Ｐゴシック" panose="020B0600070205080204" pitchFamily="34" charset="-128"/>
              </a:rPr>
              <a:t> od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:</a:t>
            </a:r>
            <a:endParaRPr lang="sr-Latn-RS" altLang="en-US" dirty="0" smtClean="0">
              <a:ea typeface="ＭＳ Ｐゴシック" panose="020B0600070205080204" pitchFamily="34" charset="-128"/>
            </a:endParaRPr>
          </a:p>
          <a:p>
            <a:pPr lvl="1" algn="just"/>
            <a:r>
              <a:rPr lang="en-US" altLang="en-US" dirty="0" err="1" smtClean="0">
                <a:ea typeface="ＭＳ Ｐゴシック" panose="020B0600070205080204" pitchFamily="34" charset="-128"/>
              </a:rPr>
              <a:t>stepena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zamjenjivosti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,</a:t>
            </a:r>
            <a:endParaRPr lang="sr-Latn-RS" altLang="en-US" dirty="0" smtClean="0">
              <a:ea typeface="ＭＳ Ｐゴシック" panose="020B0600070205080204" pitchFamily="34" charset="-128"/>
            </a:endParaRPr>
          </a:p>
          <a:p>
            <a:pPr lvl="1" algn="just"/>
            <a:r>
              <a:rPr lang="en-US" altLang="en-US" dirty="0" err="1" smtClean="0">
                <a:ea typeface="ＭＳ Ｐゴシック" panose="020B0600070205080204" pitchFamily="34" charset="-128"/>
              </a:rPr>
              <a:t>relativne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cijene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inputa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.</a:t>
            </a:r>
            <a:endParaRPr lang="sr-Latn-RS" altLang="en-US" dirty="0" smtClean="0">
              <a:ea typeface="ＭＳ Ｐゴシック" panose="020B0600070205080204" pitchFamily="34" charset="-128"/>
            </a:endParaRPr>
          </a:p>
          <a:p>
            <a:pPr algn="just"/>
            <a:r>
              <a:rPr lang="en-US" altLang="en-US" dirty="0" err="1" smtClean="0">
                <a:ea typeface="ＭＳ Ｐゴシック" panose="020B0600070205080204" pitchFamily="34" charset="-128"/>
              </a:rPr>
              <a:t>Primjer</a:t>
            </a:r>
            <a:r>
              <a:rPr lang="en-US" altLang="en-US" dirty="0">
                <a:ea typeface="ＭＳ Ｐゴシック" panose="020B0600070205080204" pitchFamily="34" charset="-128"/>
              </a:rPr>
              <a:t>: </a:t>
            </a:r>
            <a:r>
              <a:rPr lang="en-US" altLang="en-US" dirty="0" err="1">
                <a:ea typeface="ＭＳ Ｐゴシック" panose="020B0600070205080204" pitchFamily="34" charset="-128"/>
              </a:rPr>
              <a:t>Ako</a:t>
            </a:r>
            <a:r>
              <a:rPr lang="en-US" altLang="en-US" dirty="0">
                <a:ea typeface="ＭＳ Ｐゴシック" panose="020B0600070205080204" pitchFamily="34" charset="-128"/>
              </a:rPr>
              <a:t> je X </a:t>
            </a:r>
            <a:r>
              <a:rPr lang="en-US" altLang="en-US" dirty="0" err="1">
                <a:ea typeface="ＭＳ Ｐゴシック" panose="020B0600070205080204" pitchFamily="34" charset="-128"/>
              </a:rPr>
              <a:t>jeftiniji</a:t>
            </a:r>
            <a:r>
              <a:rPr lang="en-US" altLang="en-US" dirty="0">
                <a:ea typeface="ＭＳ Ｐゴシック" panose="020B0600070205080204" pitchFamily="34" charset="-128"/>
              </a:rPr>
              <a:t> od Y, </a:t>
            </a:r>
            <a:r>
              <a:rPr lang="sr-Latn-RS" altLang="en-US" dirty="0" smtClean="0">
                <a:ea typeface="ＭＳ Ｐゴシック" panose="020B0600070205080204" pitchFamily="34" charset="-128"/>
              </a:rPr>
              <a:t>preduzeće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neće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automatski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koristiti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više</a:t>
            </a:r>
            <a:r>
              <a:rPr lang="en-US" altLang="en-US" dirty="0">
                <a:ea typeface="ＭＳ Ｐゴシック" panose="020B0600070205080204" pitchFamily="34" charset="-128"/>
              </a:rPr>
              <a:t> X, </a:t>
            </a:r>
            <a:r>
              <a:rPr lang="en-US" altLang="en-US" dirty="0" err="1">
                <a:ea typeface="ＭＳ Ｐゴシック" panose="020B0600070205080204" pitchFamily="34" charset="-128"/>
              </a:rPr>
              <a:t>jer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produktivnost</a:t>
            </a:r>
            <a:r>
              <a:rPr lang="en-US" altLang="en-US" dirty="0">
                <a:ea typeface="ＭＳ Ｐゴシック" panose="020B0600070205080204" pitchFamily="34" charset="-128"/>
              </a:rPr>
              <a:t> Y </a:t>
            </a:r>
            <a:r>
              <a:rPr lang="en-US" altLang="en-US" dirty="0" err="1">
                <a:ea typeface="ＭＳ Ｐゴシック" panose="020B0600070205080204" pitchFamily="34" charset="-128"/>
              </a:rPr>
              <a:t>također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utiče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na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optimalnu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kombinaciju</a:t>
            </a:r>
            <a:r>
              <a:rPr lang="en-US" altLang="en-US" dirty="0">
                <a:ea typeface="ＭＳ Ｐゴシック" panose="020B0600070205080204" pitchFamily="34" charset="-128"/>
              </a:rPr>
              <a:t>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1" r="3181" b="547"/>
          <a:stretch/>
        </p:blipFill>
        <p:spPr>
          <a:xfrm>
            <a:off x="1392704" y="1981200"/>
            <a:ext cx="3821134" cy="410849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070448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>
            <a:extLst>
              <a:ext uri="{FF2B5EF4-FFF2-40B4-BE49-F238E27FC236}">
                <a16:creationId xmlns:a16="http://schemas.microsoft.com/office/drawing/2014/main" id="{6A2B0572-A1BA-56B6-7260-B2E3E4A433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67154" y="609600"/>
            <a:ext cx="9015046" cy="8382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sz="4000" dirty="0" err="1"/>
              <a:t>Marginalna</a:t>
            </a:r>
            <a:r>
              <a:rPr lang="en-US" sz="4000" dirty="0"/>
              <a:t> </a:t>
            </a:r>
            <a:r>
              <a:rPr lang="en-US" sz="4000" dirty="0" err="1"/>
              <a:t>stopa</a:t>
            </a:r>
            <a:r>
              <a:rPr lang="en-US" sz="4000" dirty="0"/>
              <a:t> </a:t>
            </a:r>
            <a:r>
              <a:rPr lang="en-US" sz="4000" dirty="0" err="1"/>
              <a:t>tehničke</a:t>
            </a:r>
            <a:r>
              <a:rPr lang="en-US" sz="4000" dirty="0"/>
              <a:t> </a:t>
            </a:r>
            <a:r>
              <a:rPr lang="en-US" sz="4000" dirty="0" err="1"/>
              <a:t>supstitucije</a:t>
            </a:r>
            <a:r>
              <a:rPr lang="en-US" sz="4000" dirty="0"/>
              <a:t> </a:t>
            </a:r>
            <a:r>
              <a:rPr lang="en-US" sz="4000" dirty="0" smtClean="0"/>
              <a:t>(</a:t>
            </a:r>
            <a:r>
              <a:rPr lang="en-US" sz="4000" dirty="0"/>
              <a:t>MRTS)</a:t>
            </a:r>
          </a:p>
        </p:txBody>
      </p:sp>
      <p:sp>
        <p:nvSpPr>
          <p:cNvPr id="141315" name="Rectangle 3">
            <a:extLst>
              <a:ext uri="{FF2B5EF4-FFF2-40B4-BE49-F238E27FC236}">
                <a16:creationId xmlns:a16="http://schemas.microsoft.com/office/drawing/2014/main" id="{308A6343-1C04-FBBB-D94B-B5A5232AEC9D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791308" y="1828800"/>
            <a:ext cx="10251830" cy="4191000"/>
          </a:xfrm>
        </p:spPr>
        <p:txBody>
          <a:bodyPr/>
          <a:lstStyle/>
          <a:p>
            <a:pPr algn="just" eaLnBrk="1" hangingPunct="1"/>
            <a:r>
              <a:rPr lang="en-US" altLang="en-US" dirty="0" err="1" smtClean="0">
                <a:ea typeface="ＭＳ Ｐゴシック" panose="020B0600070205080204" pitchFamily="34" charset="-128"/>
              </a:rPr>
              <a:t>Prije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 smtClean="0">
                <a:ea typeface="ＭＳ Ｐゴシック" panose="020B0600070205080204" pitchFamily="34" charset="-128"/>
              </a:rPr>
              <a:t>nego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</a:t>
            </a:r>
            <a:r>
              <a:rPr lang="sr-Latn-RS" altLang="en-US" dirty="0" smtClean="0">
                <a:ea typeface="ＭＳ Ｐゴシック" panose="020B0600070205080204" pitchFamily="34" charset="-128"/>
              </a:rPr>
              <a:t>što odredi na koji način ekonomista određuje optimalnu kombinaciju inputa koji su nesavršeni supstituti, neophodno je objasniti kako se mjeri stepen supstitucije</a:t>
            </a:r>
          </a:p>
          <a:p>
            <a:pPr algn="just" eaLnBrk="1" hangingPunct="1"/>
            <a:r>
              <a:rPr lang="en-US" altLang="en-US" dirty="0" err="1" smtClean="0">
                <a:ea typeface="ＭＳ Ｐゴシック" panose="020B0600070205080204" pitchFamily="34" charset="-128"/>
              </a:rPr>
              <a:t>Stopa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po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kojoj</a:t>
            </a:r>
            <a:r>
              <a:rPr lang="en-US" altLang="en-US" dirty="0">
                <a:ea typeface="ＭＳ Ｐゴシック" panose="020B0600070205080204" pitchFamily="34" charset="-128"/>
              </a:rPr>
              <a:t> se </a:t>
            </a:r>
            <a:r>
              <a:rPr lang="en-US" altLang="en-US" dirty="0" err="1">
                <a:ea typeface="ＭＳ Ｐゴシック" panose="020B0600070205080204" pitchFamily="34" charset="-128"/>
              </a:rPr>
              <a:t>dva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inputa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međusobno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supstituišu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pri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čemu</a:t>
            </a:r>
            <a:r>
              <a:rPr lang="en-US" altLang="en-US" dirty="0">
                <a:ea typeface="ＭＳ Ｐゴシック" panose="020B0600070205080204" pitchFamily="34" charset="-128"/>
              </a:rPr>
              <a:t> se </a:t>
            </a:r>
            <a:r>
              <a:rPr lang="en-US" altLang="en-US" dirty="0" err="1">
                <a:ea typeface="ＭＳ Ｐゴシック" panose="020B0600070205080204" pitchFamily="34" charset="-128"/>
              </a:rPr>
              <a:t>održava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istovjetan</a:t>
            </a:r>
            <a:r>
              <a:rPr lang="en-US" altLang="en-US" dirty="0">
                <a:ea typeface="ＭＳ Ｐゴシック" panose="020B0600070205080204" pitchFamily="34" charset="-128"/>
              </a:rPr>
              <a:t> (</a:t>
            </a:r>
            <a:r>
              <a:rPr lang="en-US" altLang="en-US" dirty="0" err="1">
                <a:ea typeface="ＭＳ Ｐゴシック" panose="020B0600070205080204" pitchFamily="34" charset="-128"/>
              </a:rPr>
              <a:t>nepromijenjen</a:t>
            </a:r>
            <a:r>
              <a:rPr lang="en-US" altLang="en-US" dirty="0">
                <a:ea typeface="ＭＳ Ｐゴシック" panose="020B0600070205080204" pitchFamily="34" charset="-128"/>
              </a:rPr>
              <a:t>) </a:t>
            </a:r>
            <a:r>
              <a:rPr lang="en-US" altLang="en-US" dirty="0" err="1">
                <a:ea typeface="ＭＳ Ｐゴシック" panose="020B0600070205080204" pitchFamily="34" charset="-128"/>
              </a:rPr>
              <a:t>nivo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 smtClean="0">
                <a:ea typeface="ＭＳ Ｐゴシック" panose="020B0600070205080204" pitchFamily="34" charset="-128"/>
              </a:rPr>
              <a:t>autputa</a:t>
            </a:r>
            <a:r>
              <a:rPr lang="sr-Latn-RS" altLang="en-US" dirty="0" smtClean="0">
                <a:ea typeface="ＭＳ Ｐゴシック" panose="020B0600070205080204" pitchFamily="34" charset="-128"/>
              </a:rPr>
              <a:t> – </a:t>
            </a:r>
            <a:r>
              <a:rPr lang="sr-Latn-RS" altLang="en-US" b="1" dirty="0" smtClean="0">
                <a:ea typeface="ＭＳ Ｐゴシック" panose="020B0600070205080204" pitchFamily="34" charset="-128"/>
              </a:rPr>
              <a:t>marginalna stopa tehničke supstitucije, MRTS (engl. </a:t>
            </a:r>
            <a:r>
              <a:rPr lang="sr-Latn-RS" altLang="en-US" b="1" dirty="0">
                <a:ea typeface="ＭＳ Ｐゴシック" panose="020B0600070205080204" pitchFamily="34" charset="-128"/>
              </a:rPr>
              <a:t>m</a:t>
            </a:r>
            <a:r>
              <a:rPr lang="sr-Latn-RS" altLang="en-US" b="1" dirty="0" smtClean="0">
                <a:ea typeface="ＭＳ Ｐゴシック" panose="020B0600070205080204" pitchFamily="34" charset="-128"/>
              </a:rPr>
              <a:t>arginal rate of technical substitution)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.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pPr algn="just" eaLnBrk="1" hangingPunct="1"/>
            <a:r>
              <a:rPr lang="en-US" altLang="en-US" dirty="0" err="1">
                <a:ea typeface="ＭＳ Ｐゴシック" panose="020B0600070205080204" pitchFamily="34" charset="-128"/>
              </a:rPr>
              <a:t>Iskazuje</a:t>
            </a:r>
            <a:r>
              <a:rPr lang="en-US" altLang="en-US" dirty="0">
                <a:ea typeface="ＭＳ Ｐゴシック" panose="020B0600070205080204" pitchFamily="34" charset="-128"/>
              </a:rPr>
              <a:t> se u </a:t>
            </a:r>
            <a:r>
              <a:rPr lang="en-US" altLang="en-US" dirty="0" err="1">
                <a:ea typeface="ＭＳ Ｐゴシック" panose="020B0600070205080204" pitchFamily="34" charset="-128"/>
              </a:rPr>
              <a:t>apsolutnoj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vrijednosti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graphicFrame>
        <p:nvGraphicFramePr>
          <p:cNvPr id="141316" name="Object 4">
            <a:extLst>
              <a:ext uri="{FF2B5EF4-FFF2-40B4-BE49-F238E27FC236}">
                <a16:creationId xmlns:a16="http://schemas.microsoft.com/office/drawing/2014/main" id="{D8D0DC25-9C70-3DC4-819D-260B8D5B5C7A}"/>
              </a:ext>
            </a:extLst>
          </p:cNvPr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45252958"/>
              </p:ext>
            </p:extLst>
          </p:nvPr>
        </p:nvGraphicFramePr>
        <p:xfrm>
          <a:off x="3749919" y="4249528"/>
          <a:ext cx="2828192" cy="11726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4" name="Equation" r:id="rId3" imgW="1040948" imgH="431613" progId="Equation.3">
                  <p:embed/>
                </p:oleObj>
              </mc:Choice>
              <mc:Fallback>
                <p:oleObj name="Equation" r:id="rId3" imgW="1040948" imgH="431613" progId="Equation.3">
                  <p:embed/>
                  <p:pic>
                    <p:nvPicPr>
                      <p:cNvPr id="141316" name="Object 4">
                        <a:extLst>
                          <a:ext uri="{FF2B5EF4-FFF2-40B4-BE49-F238E27FC236}">
                            <a16:creationId xmlns:a16="http://schemas.microsoft.com/office/drawing/2014/main" id="{D8D0DC25-9C70-3DC4-819D-260B8D5B5C7A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9919" y="4249528"/>
                        <a:ext cx="2828192" cy="11726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552093" y="5410598"/>
                <a:ext cx="4706224" cy="9080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en-US" sz="3400" i="1" dirty="0">
                    <a:ea typeface="ＭＳ Ｐゴシック" panose="020B0600070205080204" pitchFamily="34" charset="-128"/>
                  </a:rPr>
                  <a:t>MRTS</a:t>
                </a:r>
                <a:r>
                  <a:rPr lang="en-US" altLang="en-US" sz="3400" i="1" baseline="-25000" dirty="0">
                    <a:ea typeface="ＭＳ Ｐゴシック" panose="020B0600070205080204" pitchFamily="34" charset="-128"/>
                  </a:rPr>
                  <a:t>LK</a:t>
                </a:r>
                <a:r>
                  <a:rPr lang="en-US" altLang="en-US" sz="3400" i="1" dirty="0">
                    <a:ea typeface="ＭＳ Ｐゴシック" panose="020B0600070205080204" pitchFamily="34" charset="-128"/>
                  </a:rPr>
                  <a:t> =-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40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fPr>
                      <m:num>
                        <m:r>
                          <a:rPr lang="el-GR" altLang="en-US" sz="3400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𝛥</m:t>
                        </m:r>
                        <m:r>
                          <a:rPr lang="en-US" altLang="en-US" sz="3400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𝐾</m:t>
                        </m:r>
                      </m:num>
                      <m:den>
                        <m:r>
                          <a:rPr lang="el-GR" altLang="en-US" sz="3400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𝛥</m:t>
                        </m:r>
                        <m:r>
                          <a:rPr lang="en-US" altLang="en-US" sz="3400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𝐿</m:t>
                        </m:r>
                      </m:den>
                    </m:f>
                  </m:oMath>
                </a14:m>
                <a:r>
                  <a:rPr lang="en-US" altLang="en-US" sz="3400" i="1" dirty="0">
                    <a:ea typeface="ＭＳ Ｐゴシック" panose="020B0600070205080204" pitchFamily="34" charset="-128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4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l-GR" altLang="en-US" sz="3400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</m:ctrlPr>
                          </m:sSubPr>
                          <m:e>
                            <m:r>
                              <a:rPr lang="en-US" altLang="en-US" sz="3400" b="0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  <m:t>𝑀𝑃</m:t>
                            </m:r>
                          </m:e>
                          <m:sub>
                            <m:r>
                              <a:rPr lang="en-US" altLang="en-US" sz="3400" b="0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  <m:t>𝐿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l-GR" altLang="en-US" sz="3400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</m:ctrlPr>
                          </m:sSubPr>
                          <m:e>
                            <m:r>
                              <a:rPr lang="en-US" altLang="en-US" sz="3400" b="0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  <m:t>𝑀𝑃</m:t>
                            </m:r>
                          </m:e>
                          <m:sub>
                            <m:r>
                              <a:rPr lang="en-US" altLang="en-US" sz="3400" b="0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  <m:t>𝐾</m:t>
                            </m:r>
                          </m:sub>
                        </m:sSub>
                      </m:den>
                    </m:f>
                  </m:oMath>
                </a14:m>
                <a:endParaRPr lang="en-US" sz="3400" i="1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2093" y="5410598"/>
                <a:ext cx="4706224" cy="908005"/>
              </a:xfrm>
              <a:prstGeom prst="rect">
                <a:avLst/>
              </a:prstGeom>
              <a:blipFill>
                <a:blip r:embed="rId5"/>
                <a:stretch>
                  <a:fillRect l="-3627" b="-1342"/>
                </a:stretch>
              </a:blipFill>
            </p:spPr>
            <p:txBody>
              <a:bodyPr/>
              <a:lstStyle/>
              <a:p>
                <a:r>
                  <a:rPr lang="sr-Cyrl-R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7235" y="183666"/>
            <a:ext cx="10058400" cy="1313799"/>
          </a:xfrm>
        </p:spPr>
        <p:txBody>
          <a:bodyPr/>
          <a:lstStyle/>
          <a:p>
            <a:r>
              <a:rPr lang="en-US" dirty="0" err="1" smtClean="0"/>
              <a:t>Proizvodna</a:t>
            </a:r>
            <a:r>
              <a:rPr lang="en-US" dirty="0" smtClean="0"/>
              <a:t> </a:t>
            </a:r>
            <a:r>
              <a:rPr lang="en-US" dirty="0" err="1" smtClean="0"/>
              <a:t>funkcija</a:t>
            </a:r>
            <a:r>
              <a:rPr lang="en-US" dirty="0" smtClean="0"/>
              <a:t> u </a:t>
            </a:r>
            <a:r>
              <a:rPr lang="en-US" dirty="0" err="1" smtClean="0"/>
              <a:t>dugom</a:t>
            </a:r>
            <a:r>
              <a:rPr lang="en-US" dirty="0" smtClean="0"/>
              <a:t> </a:t>
            </a:r>
            <a:r>
              <a:rPr lang="en-US" dirty="0" err="1" smtClean="0"/>
              <a:t>roku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121" y="1216404"/>
            <a:ext cx="10058400" cy="4089086"/>
          </a:xfrm>
        </p:spPr>
        <p:txBody>
          <a:bodyPr/>
          <a:lstStyle/>
          <a:p>
            <a:pPr algn="just"/>
            <a:r>
              <a:rPr lang="en-US" dirty="0" err="1" smtClean="0"/>
              <a:t>Preduzeće</a:t>
            </a:r>
            <a:r>
              <a:rPr lang="en-US" dirty="0" smtClean="0"/>
              <a:t> </a:t>
            </a:r>
            <a:r>
              <a:rPr lang="en-US" dirty="0" err="1" smtClean="0"/>
              <a:t>posluje</a:t>
            </a:r>
            <a:r>
              <a:rPr lang="en-US" dirty="0" smtClean="0"/>
              <a:t> u </a:t>
            </a:r>
            <a:r>
              <a:rPr lang="en-US" dirty="0" err="1" smtClean="0">
                <a:solidFill>
                  <a:srgbClr val="C00000"/>
                </a:solidFill>
              </a:rPr>
              <a:t>kratkom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roku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– </a:t>
            </a:r>
            <a:r>
              <a:rPr lang="en-US" dirty="0" err="1" smtClean="0"/>
              <a:t>konstantan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Y=2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015" t="1996" r="4487" b="1782"/>
          <a:stretch/>
        </p:blipFill>
        <p:spPr>
          <a:xfrm>
            <a:off x="1220850" y="1732457"/>
            <a:ext cx="3627987" cy="233028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t="2118" r="4251"/>
          <a:stretch/>
        </p:blipFill>
        <p:spPr>
          <a:xfrm>
            <a:off x="5457007" y="1715129"/>
            <a:ext cx="3347489" cy="469646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1115735" y="4012880"/>
            <a:ext cx="382538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/>
              <a:t>Kada</a:t>
            </a:r>
            <a:r>
              <a:rPr lang="en-US" sz="1600" dirty="0"/>
              <a:t> se input </a:t>
            </a:r>
            <a:r>
              <a:rPr lang="en-US" sz="1600" b="1" dirty="0"/>
              <a:t>X</a:t>
            </a:r>
            <a:r>
              <a:rPr lang="en-US" sz="1600" dirty="0"/>
              <a:t> </a:t>
            </a:r>
            <a:r>
              <a:rPr lang="en-US" sz="1600" dirty="0" err="1"/>
              <a:t>povećava</a:t>
            </a:r>
            <a:r>
              <a:rPr lang="en-US" sz="1600" dirty="0"/>
              <a:t>, a input </a:t>
            </a:r>
            <a:r>
              <a:rPr lang="en-US" sz="1600" b="1" dirty="0"/>
              <a:t>Y</a:t>
            </a:r>
            <a:r>
              <a:rPr lang="en-US" sz="1600" dirty="0"/>
              <a:t> </a:t>
            </a:r>
            <a:r>
              <a:rPr lang="en-US" sz="1600" dirty="0" err="1"/>
              <a:t>ostaje</a:t>
            </a:r>
            <a:r>
              <a:rPr lang="en-US" sz="1600" dirty="0"/>
              <a:t> </a:t>
            </a:r>
            <a:r>
              <a:rPr lang="en-US" sz="1600" dirty="0" err="1"/>
              <a:t>fiksan</a:t>
            </a:r>
            <a:r>
              <a:rPr lang="en-US" sz="1600" dirty="0"/>
              <a:t> </a:t>
            </a:r>
            <a:r>
              <a:rPr lang="en-US" sz="1600" dirty="0" err="1"/>
              <a:t>na</a:t>
            </a:r>
            <a:r>
              <a:rPr lang="en-US" sz="1600" dirty="0"/>
              <a:t> 2 </a:t>
            </a:r>
            <a:r>
              <a:rPr lang="en-US" sz="1600" dirty="0" err="1" smtClean="0"/>
              <a:t>jedinice</a:t>
            </a:r>
            <a:r>
              <a:rPr lang="en-US" sz="16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smtClean="0"/>
              <a:t>TP</a:t>
            </a:r>
            <a:r>
              <a:rPr lang="en-US" sz="1600" dirty="0" smtClean="0"/>
              <a:t> </a:t>
            </a:r>
            <a:r>
              <a:rPr lang="en-US" sz="1600" dirty="0" err="1"/>
              <a:t>raste</a:t>
            </a:r>
            <a:r>
              <a:rPr lang="en-US" sz="1600" dirty="0"/>
              <a:t> do </a:t>
            </a:r>
            <a:r>
              <a:rPr lang="en-US" sz="1600" dirty="0" err="1"/>
              <a:t>maksimuma</a:t>
            </a:r>
            <a:r>
              <a:rPr lang="en-US" sz="1600" dirty="0"/>
              <a:t> od </a:t>
            </a:r>
            <a:r>
              <a:rPr lang="en-US" sz="1600" b="1" dirty="0"/>
              <a:t>54 </a:t>
            </a:r>
            <a:r>
              <a:rPr lang="en-US" sz="1600" b="1" dirty="0" err="1"/>
              <a:t>jedinice</a:t>
            </a:r>
            <a:r>
              <a:rPr lang="en-US" sz="1600" dirty="0"/>
              <a:t> (</a:t>
            </a:r>
            <a:r>
              <a:rPr lang="en-US" sz="1600" dirty="0" err="1"/>
              <a:t>pri</a:t>
            </a:r>
            <a:r>
              <a:rPr lang="en-US" sz="1600" dirty="0"/>
              <a:t> 7 </a:t>
            </a:r>
            <a:r>
              <a:rPr lang="en-US" sz="1600" dirty="0" err="1"/>
              <a:t>jedinica</a:t>
            </a:r>
            <a:r>
              <a:rPr lang="en-US" sz="1600" dirty="0"/>
              <a:t> X), </a:t>
            </a:r>
            <a:r>
              <a:rPr lang="en-US" sz="1600" dirty="0" err="1"/>
              <a:t>zatim</a:t>
            </a:r>
            <a:r>
              <a:rPr lang="en-US" sz="1600" dirty="0"/>
              <a:t> </a:t>
            </a:r>
            <a:r>
              <a:rPr lang="en-US" sz="1600" dirty="0" err="1"/>
              <a:t>opada</a:t>
            </a:r>
            <a:r>
              <a:rPr lang="en-US" sz="1600" dirty="0"/>
              <a:t> </a:t>
            </a:r>
            <a:r>
              <a:rPr lang="en-US" sz="1600" dirty="0" err="1"/>
              <a:t>na</a:t>
            </a:r>
            <a:r>
              <a:rPr lang="en-US" sz="1600" dirty="0"/>
              <a:t> 52 </a:t>
            </a:r>
            <a:r>
              <a:rPr lang="en-US" sz="1600" dirty="0" err="1"/>
              <a:t>kada</a:t>
            </a:r>
            <a:r>
              <a:rPr lang="en-US" sz="1600" dirty="0"/>
              <a:t> se </a:t>
            </a:r>
            <a:r>
              <a:rPr lang="en-US" sz="1600" dirty="0" err="1"/>
              <a:t>doda</a:t>
            </a:r>
            <a:r>
              <a:rPr lang="en-US" sz="1600" dirty="0"/>
              <a:t> </a:t>
            </a:r>
            <a:r>
              <a:rPr lang="en-US" sz="1600" dirty="0" smtClean="0"/>
              <a:t>8. </a:t>
            </a:r>
            <a:r>
              <a:rPr lang="en-US" sz="1600" dirty="0" err="1"/>
              <a:t>jedinica</a:t>
            </a:r>
            <a:r>
              <a:rPr lang="en-US" sz="1600" dirty="0"/>
              <a:t> </a:t>
            </a:r>
            <a:r>
              <a:rPr lang="en-US" sz="1600" dirty="0" smtClean="0"/>
              <a:t>X.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smtClean="0"/>
              <a:t>MP</a:t>
            </a:r>
            <a:r>
              <a:rPr lang="en-US" sz="1600" dirty="0" smtClean="0"/>
              <a:t> </a:t>
            </a:r>
            <a:r>
              <a:rPr lang="en-US" sz="1600" dirty="0" err="1"/>
              <a:t>počinje</a:t>
            </a:r>
            <a:r>
              <a:rPr lang="en-US" sz="1600" dirty="0"/>
              <a:t> </a:t>
            </a:r>
            <a:r>
              <a:rPr lang="en-US" sz="1600" dirty="0" err="1"/>
              <a:t>sa</a:t>
            </a:r>
            <a:r>
              <a:rPr lang="en-US" sz="1600" dirty="0"/>
              <a:t> 7, </a:t>
            </a:r>
            <a:r>
              <a:rPr lang="en-US" sz="1600" dirty="0" err="1"/>
              <a:t>dostiže</a:t>
            </a:r>
            <a:r>
              <a:rPr lang="en-US" sz="1600" dirty="0"/>
              <a:t> </a:t>
            </a:r>
            <a:r>
              <a:rPr lang="en-US" sz="1600" dirty="0" err="1"/>
              <a:t>maksimum</a:t>
            </a:r>
            <a:r>
              <a:rPr lang="en-US" sz="1600" dirty="0"/>
              <a:t> od 12, a </a:t>
            </a:r>
            <a:r>
              <a:rPr lang="en-US" sz="1600" dirty="0" err="1"/>
              <a:t>zatim</a:t>
            </a:r>
            <a:r>
              <a:rPr lang="en-US" sz="1600" dirty="0"/>
              <a:t> </a:t>
            </a:r>
            <a:r>
              <a:rPr lang="en-US" sz="1600" dirty="0" err="1"/>
              <a:t>pada</a:t>
            </a:r>
            <a:r>
              <a:rPr lang="en-US" sz="1600" dirty="0"/>
              <a:t> do –</a:t>
            </a:r>
            <a:r>
              <a:rPr lang="en-US" sz="1600" dirty="0" smtClean="0"/>
              <a:t>2.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smtClean="0"/>
              <a:t>AP</a:t>
            </a:r>
            <a:r>
              <a:rPr lang="en-US" sz="1600" dirty="0" smtClean="0"/>
              <a:t> </a:t>
            </a:r>
            <a:r>
              <a:rPr lang="en-US" sz="1600" dirty="0" err="1"/>
              <a:t>raste</a:t>
            </a:r>
            <a:r>
              <a:rPr lang="en-US" sz="1600" dirty="0"/>
              <a:t> </a:t>
            </a:r>
            <a:r>
              <a:rPr lang="en-US" sz="1600" dirty="0" err="1"/>
              <a:t>sa</a:t>
            </a:r>
            <a:r>
              <a:rPr lang="en-US" sz="1600" dirty="0"/>
              <a:t> 7 </a:t>
            </a:r>
            <a:r>
              <a:rPr lang="en-US" sz="1600" dirty="0" err="1"/>
              <a:t>na</a:t>
            </a:r>
            <a:r>
              <a:rPr lang="en-US" sz="1600" dirty="0"/>
              <a:t> </a:t>
            </a:r>
            <a:r>
              <a:rPr lang="en-US" sz="1600" dirty="0" err="1"/>
              <a:t>maksimum</a:t>
            </a:r>
            <a:r>
              <a:rPr lang="en-US" sz="1600" dirty="0"/>
              <a:t> od 10, a </a:t>
            </a:r>
            <a:r>
              <a:rPr lang="en-US" sz="1600" dirty="0" err="1"/>
              <a:t>zatim</a:t>
            </a:r>
            <a:r>
              <a:rPr lang="en-US" sz="1600" dirty="0"/>
              <a:t> </a:t>
            </a:r>
            <a:r>
              <a:rPr lang="en-US" sz="1600" dirty="0" err="1"/>
              <a:t>pada</a:t>
            </a:r>
            <a:r>
              <a:rPr lang="en-US" sz="1600" dirty="0"/>
              <a:t> </a:t>
            </a:r>
            <a:r>
              <a:rPr lang="en-US" sz="1600" dirty="0" err="1"/>
              <a:t>na</a:t>
            </a:r>
            <a:r>
              <a:rPr lang="en-US" sz="1600" dirty="0"/>
              <a:t> 6.5.</a:t>
            </a:r>
          </a:p>
          <a:p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8800051" y="1719326"/>
            <a:ext cx="2139193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Odnos</a:t>
            </a:r>
            <a:r>
              <a:rPr lang="en-US" sz="1600" dirty="0" smtClean="0"/>
              <a:t> </a:t>
            </a:r>
            <a:r>
              <a:rPr lang="en-US" sz="1600" dirty="0" err="1"/>
              <a:t>između</a:t>
            </a:r>
            <a:r>
              <a:rPr lang="en-US" sz="1600" dirty="0"/>
              <a:t> TP, AP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smtClean="0"/>
              <a:t>MP: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Kada</a:t>
            </a:r>
            <a:r>
              <a:rPr lang="en-US" sz="1600" dirty="0"/>
              <a:t> </a:t>
            </a:r>
            <a:r>
              <a:rPr lang="en-US" sz="1600" b="1" dirty="0"/>
              <a:t>TP</a:t>
            </a:r>
            <a:r>
              <a:rPr lang="en-US" sz="1600" dirty="0"/>
              <a:t> </a:t>
            </a:r>
            <a:r>
              <a:rPr lang="en-US" sz="1600" dirty="0" err="1"/>
              <a:t>dostigne</a:t>
            </a:r>
            <a:r>
              <a:rPr lang="en-US" sz="1600" dirty="0"/>
              <a:t> </a:t>
            </a:r>
            <a:r>
              <a:rPr lang="en-US" sz="1600" dirty="0" err="1"/>
              <a:t>maksimum</a:t>
            </a:r>
            <a:r>
              <a:rPr lang="en-US" sz="1600" dirty="0"/>
              <a:t>, </a:t>
            </a:r>
            <a:r>
              <a:rPr lang="en-US" sz="1600" b="1" dirty="0"/>
              <a:t>MP = 0</a:t>
            </a:r>
            <a:r>
              <a:rPr lang="en-US" sz="16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Na </a:t>
            </a:r>
            <a:r>
              <a:rPr lang="en-US" sz="1600" dirty="0" err="1"/>
              <a:t>početku</a:t>
            </a:r>
            <a:r>
              <a:rPr lang="en-US" sz="1600" dirty="0"/>
              <a:t>: </a:t>
            </a:r>
            <a:r>
              <a:rPr lang="en-US" sz="1600" b="1" dirty="0"/>
              <a:t>MP &gt; AP</a:t>
            </a:r>
            <a:r>
              <a:rPr lang="en-US" sz="1600" dirty="0"/>
              <a:t>, </a:t>
            </a:r>
            <a:r>
              <a:rPr lang="en-US" sz="1600" dirty="0" err="1"/>
              <a:t>zatim</a:t>
            </a:r>
            <a:r>
              <a:rPr lang="en-US" sz="1600" dirty="0"/>
              <a:t> </a:t>
            </a:r>
            <a:r>
              <a:rPr lang="en-US" sz="1600" b="1" dirty="0"/>
              <a:t>MP &lt; AP</a:t>
            </a:r>
            <a:r>
              <a:rPr lang="en-US" sz="16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MP = AP</a:t>
            </a:r>
            <a:r>
              <a:rPr lang="en-US" sz="1600" dirty="0"/>
              <a:t> u </a:t>
            </a:r>
            <a:r>
              <a:rPr lang="en-US" sz="1600" dirty="0" err="1"/>
              <a:t>tački</a:t>
            </a:r>
            <a:r>
              <a:rPr lang="en-US" sz="1600" dirty="0"/>
              <a:t> </a:t>
            </a:r>
            <a:r>
              <a:rPr lang="en-US" sz="1600" dirty="0" err="1"/>
              <a:t>maksimuma</a:t>
            </a:r>
            <a:r>
              <a:rPr lang="en-US" sz="1600" dirty="0"/>
              <a:t> </a:t>
            </a:r>
            <a:r>
              <a:rPr lang="en-US" sz="1600" b="1" dirty="0"/>
              <a:t>AP</a:t>
            </a:r>
            <a:r>
              <a:rPr lang="en-US" sz="1600" dirty="0" smtClean="0"/>
              <a:t>.</a:t>
            </a:r>
          </a:p>
          <a:p>
            <a:r>
              <a:rPr lang="en-US" sz="1600" dirty="0" err="1" smtClean="0"/>
              <a:t>Zakon</a:t>
            </a:r>
            <a:r>
              <a:rPr lang="en-US" sz="1600" dirty="0" smtClean="0"/>
              <a:t> </a:t>
            </a:r>
            <a:r>
              <a:rPr lang="en-US" sz="1600" dirty="0" err="1"/>
              <a:t>opadajućih</a:t>
            </a:r>
            <a:r>
              <a:rPr lang="en-US" sz="1600" dirty="0"/>
              <a:t> </a:t>
            </a:r>
            <a:r>
              <a:rPr lang="en-US" sz="1600" dirty="0" err="1" smtClean="0"/>
              <a:t>prinosa</a:t>
            </a:r>
            <a:r>
              <a:rPr lang="en-US" sz="1600" dirty="0" smtClean="0"/>
              <a:t>- </a:t>
            </a:r>
            <a:r>
              <a:rPr lang="en-US" sz="1600" dirty="0" err="1" smtClean="0"/>
              <a:t>opadanje</a:t>
            </a:r>
            <a:r>
              <a:rPr lang="en-US" sz="1600" dirty="0" smtClean="0"/>
              <a:t> </a:t>
            </a:r>
            <a:r>
              <a:rPr lang="en-US" sz="1600" dirty="0" err="1"/>
              <a:t>počinje</a:t>
            </a:r>
            <a:r>
              <a:rPr lang="en-US" sz="1600" dirty="0"/>
              <a:t> </a:t>
            </a:r>
            <a:r>
              <a:rPr lang="en-US" sz="1600" dirty="0" err="1"/>
              <a:t>između</a:t>
            </a:r>
            <a:r>
              <a:rPr lang="en-US" sz="1600" dirty="0"/>
              <a:t> 2. </a:t>
            </a:r>
            <a:r>
              <a:rPr lang="en-US" sz="1600" dirty="0" err="1"/>
              <a:t>i</a:t>
            </a:r>
            <a:r>
              <a:rPr lang="en-US" sz="1600" dirty="0"/>
              <a:t> 3. </a:t>
            </a:r>
            <a:r>
              <a:rPr lang="en-US" sz="1600" dirty="0" err="1"/>
              <a:t>jedinice</a:t>
            </a:r>
            <a:r>
              <a:rPr lang="en-US" sz="1600" dirty="0"/>
              <a:t> </a:t>
            </a:r>
            <a:r>
              <a:rPr lang="en-US" sz="1600" dirty="0" err="1"/>
              <a:t>inputa</a:t>
            </a:r>
            <a:r>
              <a:rPr lang="en-US" sz="1600" dirty="0"/>
              <a:t> (</a:t>
            </a:r>
            <a:r>
              <a:rPr lang="en-US" sz="1600" dirty="0" err="1"/>
              <a:t>teorijski</a:t>
            </a:r>
            <a:r>
              <a:rPr lang="en-US" sz="1600" dirty="0"/>
              <a:t> </a:t>
            </a:r>
            <a:r>
              <a:rPr lang="en-US" sz="1600" dirty="0" err="1"/>
              <a:t>na</a:t>
            </a:r>
            <a:r>
              <a:rPr lang="en-US" sz="1600" dirty="0"/>
              <a:t> 2.5</a:t>
            </a:r>
            <a:r>
              <a:rPr lang="en-US" sz="1600" dirty="0" smtClean="0"/>
              <a:t>) – </a:t>
            </a:r>
            <a:r>
              <a:rPr lang="en-US" sz="1600" dirty="0" err="1" smtClean="0"/>
              <a:t>menadžer</a:t>
            </a:r>
            <a:r>
              <a:rPr lang="en-US" sz="1600" dirty="0"/>
              <a:t> </a:t>
            </a:r>
            <a:r>
              <a:rPr lang="en-US" sz="1600" dirty="0" err="1" smtClean="0"/>
              <a:t>zapaža</a:t>
            </a:r>
            <a:r>
              <a:rPr lang="en-US" sz="1600" dirty="0" smtClean="0"/>
              <a:t> </a:t>
            </a:r>
            <a:r>
              <a:rPr lang="en-US" sz="1600" dirty="0" err="1" smtClean="0"/>
              <a:t>nastupanje</a:t>
            </a:r>
            <a:r>
              <a:rPr lang="en-US" sz="1600" dirty="0" smtClean="0"/>
              <a:t> </a:t>
            </a:r>
            <a:r>
              <a:rPr lang="en-US" sz="1600" dirty="0" err="1" smtClean="0"/>
              <a:t>zakona</a:t>
            </a:r>
            <a:r>
              <a:rPr lang="en-US" sz="1600" dirty="0" smtClean="0"/>
              <a:t> </a:t>
            </a:r>
            <a:r>
              <a:rPr lang="en-US" sz="1600" dirty="0" err="1" smtClean="0"/>
              <a:t>sa</a:t>
            </a:r>
            <a:r>
              <a:rPr lang="en-US" sz="1600" dirty="0" smtClean="0"/>
              <a:t> </a:t>
            </a:r>
            <a:r>
              <a:rPr lang="en-US" sz="1600" dirty="0" err="1" smtClean="0"/>
              <a:t>dodatkom</a:t>
            </a:r>
            <a:r>
              <a:rPr lang="en-US" sz="1600" dirty="0" smtClean="0"/>
              <a:t> 4. </a:t>
            </a:r>
            <a:r>
              <a:rPr lang="en-US" sz="1600" dirty="0" err="1" smtClean="0"/>
              <a:t>jedinice</a:t>
            </a:r>
            <a:r>
              <a:rPr lang="en-US" sz="1600" dirty="0" smtClean="0"/>
              <a:t> X.</a:t>
            </a:r>
            <a:endParaRPr lang="en-US" sz="1600" dirty="0"/>
          </a:p>
        </p:txBody>
      </p:sp>
      <p:sp>
        <p:nvSpPr>
          <p:cNvPr id="14" name="Rectangle 13"/>
          <p:cNvSpPr/>
          <p:nvPr/>
        </p:nvSpPr>
        <p:spPr>
          <a:xfrm>
            <a:off x="918844" y="1627464"/>
            <a:ext cx="4361773" cy="49514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385732" y="1627464"/>
            <a:ext cx="5436066" cy="49514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1626574" y="3631223"/>
            <a:ext cx="219807" cy="22528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/>
          </a:p>
        </p:txBody>
      </p:sp>
      <p:sp>
        <p:nvSpPr>
          <p:cNvPr id="11" name="Oval 10"/>
          <p:cNvSpPr/>
          <p:nvPr/>
        </p:nvSpPr>
        <p:spPr>
          <a:xfrm>
            <a:off x="2526323" y="3642947"/>
            <a:ext cx="219807" cy="22528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/>
          </a:p>
        </p:txBody>
      </p:sp>
      <p:sp>
        <p:nvSpPr>
          <p:cNvPr id="12" name="Oval 11"/>
          <p:cNvSpPr/>
          <p:nvPr/>
        </p:nvSpPr>
        <p:spPr>
          <a:xfrm>
            <a:off x="3431930" y="2746131"/>
            <a:ext cx="219807" cy="225281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/>
          </a:p>
        </p:txBody>
      </p:sp>
      <p:sp>
        <p:nvSpPr>
          <p:cNvPr id="13" name="Oval 12"/>
          <p:cNvSpPr/>
          <p:nvPr/>
        </p:nvSpPr>
        <p:spPr>
          <a:xfrm>
            <a:off x="1632446" y="2819400"/>
            <a:ext cx="219807" cy="225281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4116438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>
            <a:extLst>
              <a:ext uri="{FF2B5EF4-FFF2-40B4-BE49-F238E27FC236}">
                <a16:creationId xmlns:a16="http://schemas.microsoft.com/office/drawing/2014/main" id="{6A2B0572-A1BA-56B6-7260-B2E3E4A433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67154" y="609600"/>
            <a:ext cx="9015046" cy="8382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sz="4000" dirty="0" err="1"/>
              <a:t>Marginalna</a:t>
            </a:r>
            <a:r>
              <a:rPr lang="en-US" sz="4000" dirty="0"/>
              <a:t> </a:t>
            </a:r>
            <a:r>
              <a:rPr lang="en-US" sz="4000" dirty="0" err="1"/>
              <a:t>stopa</a:t>
            </a:r>
            <a:r>
              <a:rPr lang="en-US" sz="4000" dirty="0"/>
              <a:t> </a:t>
            </a:r>
            <a:r>
              <a:rPr lang="en-US" sz="4000" dirty="0" err="1"/>
              <a:t>tehničke</a:t>
            </a:r>
            <a:r>
              <a:rPr lang="en-US" sz="4000" dirty="0"/>
              <a:t> </a:t>
            </a:r>
            <a:r>
              <a:rPr lang="en-US" sz="4000" dirty="0" err="1"/>
              <a:t>supstitucije</a:t>
            </a:r>
            <a:r>
              <a:rPr lang="en-US" sz="4000" dirty="0"/>
              <a:t> </a:t>
            </a:r>
            <a:r>
              <a:rPr lang="en-US" sz="4000" dirty="0" smtClean="0"/>
              <a:t>(</a:t>
            </a:r>
            <a:r>
              <a:rPr lang="en-US" sz="4000" dirty="0"/>
              <a:t>MRTS)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1315" name="Rectangle 3">
                <a:extLst>
                  <a:ext uri="{FF2B5EF4-FFF2-40B4-BE49-F238E27FC236}">
                    <a16:creationId xmlns:a16="http://schemas.microsoft.com/office/drawing/2014/main" id="{308A6343-1C04-FBBB-D94B-B5A5232AEC9D}"/>
                  </a:ext>
                </a:extLst>
              </p:cNvPr>
              <p:cNvSpPr>
                <a:spLocks noGrp="1"/>
              </p:cNvSpPr>
              <p:nvPr>
                <p:ph type="body" sz="half" idx="1"/>
              </p:nvPr>
            </p:nvSpPr>
            <p:spPr>
              <a:xfrm>
                <a:off x="791308" y="1828800"/>
                <a:ext cx="5424854" cy="4334608"/>
              </a:xfrm>
            </p:spPr>
            <p:txBody>
              <a:bodyPr>
                <a:normAutofit fontScale="92500" lnSpcReduction="20000"/>
              </a:bodyPr>
              <a:lstStyle/>
              <a:p>
                <a:pPr algn="just" eaLnBrk="1" hangingPunct="1"/>
                <a:r>
                  <a:rPr lang="en-US" altLang="en-US" dirty="0" err="1" smtClean="0">
                    <a:ea typeface="ＭＳ Ｐゴシック" panose="020B0600070205080204" pitchFamily="34" charset="-128"/>
                  </a:rPr>
                  <a:t>Prije</a:t>
                </a:r>
                <a:r>
                  <a:rPr lang="en-US" altLang="en-US" dirty="0" smtClean="0">
                    <a:ea typeface="ＭＳ Ｐゴシック" panose="020B0600070205080204" pitchFamily="34" charset="-128"/>
                  </a:rPr>
                  <a:t> </a:t>
                </a:r>
                <a:r>
                  <a:rPr lang="en-US" altLang="en-US" dirty="0" err="1" smtClean="0">
                    <a:ea typeface="ＭＳ Ｐゴシック" panose="020B0600070205080204" pitchFamily="34" charset="-128"/>
                  </a:rPr>
                  <a:t>nego</a:t>
                </a:r>
                <a:r>
                  <a:rPr lang="en-US" altLang="en-US" dirty="0" smtClean="0">
                    <a:ea typeface="ＭＳ Ｐゴシック" panose="020B0600070205080204" pitchFamily="34" charset="-128"/>
                  </a:rPr>
                  <a:t> </a:t>
                </a:r>
                <a:r>
                  <a:rPr lang="sr-Latn-RS" altLang="en-US" dirty="0" smtClean="0">
                    <a:ea typeface="ＭＳ Ｐゴシック" panose="020B0600070205080204" pitchFamily="34" charset="-128"/>
                  </a:rPr>
                  <a:t>što odredi na koji način ekonomista određuje optimalnu kombinaciju inputa koji su nesavršeni supstituti, neophodno je objasniti kako se mjeri stepen supstitucije</a:t>
                </a:r>
              </a:p>
              <a:p>
                <a:pPr algn="just" eaLnBrk="1" hangingPunct="1"/>
                <a:r>
                  <a:rPr lang="en-US" altLang="en-US" dirty="0" err="1" smtClean="0">
                    <a:ea typeface="ＭＳ Ｐゴシック" panose="020B0600070205080204" pitchFamily="34" charset="-128"/>
                  </a:rPr>
                  <a:t>Stopa</a:t>
                </a:r>
                <a:r>
                  <a:rPr lang="en-US" altLang="en-US" dirty="0" smtClean="0">
                    <a:ea typeface="ＭＳ Ｐゴシック" panose="020B0600070205080204" pitchFamily="34" charset="-128"/>
                  </a:rPr>
                  <a:t> </a:t>
                </a:r>
                <a:r>
                  <a:rPr lang="en-US" altLang="en-US" dirty="0" err="1">
                    <a:ea typeface="ＭＳ Ｐゴシック" panose="020B0600070205080204" pitchFamily="34" charset="-128"/>
                  </a:rPr>
                  <a:t>po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 </a:t>
                </a:r>
                <a:r>
                  <a:rPr lang="en-US" altLang="en-US" dirty="0" err="1">
                    <a:ea typeface="ＭＳ Ｐゴシック" panose="020B0600070205080204" pitchFamily="34" charset="-128"/>
                  </a:rPr>
                  <a:t>kojoj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 se </a:t>
                </a:r>
                <a:r>
                  <a:rPr lang="en-US" altLang="en-US" dirty="0" err="1">
                    <a:ea typeface="ＭＳ Ｐゴシック" panose="020B0600070205080204" pitchFamily="34" charset="-128"/>
                  </a:rPr>
                  <a:t>dva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 </a:t>
                </a:r>
                <a:r>
                  <a:rPr lang="en-US" altLang="en-US" dirty="0" err="1">
                    <a:ea typeface="ＭＳ Ｐゴシック" panose="020B0600070205080204" pitchFamily="34" charset="-128"/>
                  </a:rPr>
                  <a:t>inputa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 </a:t>
                </a:r>
                <a:r>
                  <a:rPr lang="en-US" altLang="en-US" dirty="0" err="1">
                    <a:ea typeface="ＭＳ Ｐゴシック" panose="020B0600070205080204" pitchFamily="34" charset="-128"/>
                  </a:rPr>
                  <a:t>međusobno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 </a:t>
                </a:r>
                <a:r>
                  <a:rPr lang="en-US" altLang="en-US" dirty="0" err="1">
                    <a:ea typeface="ＭＳ Ｐゴシック" panose="020B0600070205080204" pitchFamily="34" charset="-128"/>
                  </a:rPr>
                  <a:t>supstituišu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 </a:t>
                </a:r>
                <a:r>
                  <a:rPr lang="en-US" altLang="en-US" dirty="0" err="1">
                    <a:ea typeface="ＭＳ Ｐゴシック" panose="020B0600070205080204" pitchFamily="34" charset="-128"/>
                  </a:rPr>
                  <a:t>pri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 </a:t>
                </a:r>
                <a:r>
                  <a:rPr lang="en-US" altLang="en-US" dirty="0" err="1">
                    <a:ea typeface="ＭＳ Ｐゴシック" panose="020B0600070205080204" pitchFamily="34" charset="-128"/>
                  </a:rPr>
                  <a:t>čemu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 se </a:t>
                </a:r>
                <a:r>
                  <a:rPr lang="en-US" altLang="en-US" dirty="0" err="1">
                    <a:ea typeface="ＭＳ Ｐゴシック" panose="020B0600070205080204" pitchFamily="34" charset="-128"/>
                  </a:rPr>
                  <a:t>održava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 </a:t>
                </a:r>
                <a:r>
                  <a:rPr lang="en-US" altLang="en-US" dirty="0" err="1">
                    <a:ea typeface="ＭＳ Ｐゴシック" panose="020B0600070205080204" pitchFamily="34" charset="-128"/>
                  </a:rPr>
                  <a:t>istovjetan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 (</a:t>
                </a:r>
                <a:r>
                  <a:rPr lang="en-US" altLang="en-US" dirty="0" err="1">
                    <a:ea typeface="ＭＳ Ｐゴシック" panose="020B0600070205080204" pitchFamily="34" charset="-128"/>
                  </a:rPr>
                  <a:t>nepromijenjen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) </a:t>
                </a:r>
                <a:r>
                  <a:rPr lang="en-US" altLang="en-US" dirty="0" err="1">
                    <a:ea typeface="ＭＳ Ｐゴシック" panose="020B0600070205080204" pitchFamily="34" charset="-128"/>
                  </a:rPr>
                  <a:t>nivo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 </a:t>
                </a:r>
                <a:r>
                  <a:rPr lang="en-US" altLang="en-US" dirty="0" err="1" smtClean="0">
                    <a:ea typeface="ＭＳ Ｐゴシック" panose="020B0600070205080204" pitchFamily="34" charset="-128"/>
                  </a:rPr>
                  <a:t>autputa</a:t>
                </a:r>
                <a:r>
                  <a:rPr lang="sr-Latn-RS" altLang="en-US" dirty="0" smtClean="0">
                    <a:ea typeface="ＭＳ Ｐゴシック" panose="020B0600070205080204" pitchFamily="34" charset="-128"/>
                  </a:rPr>
                  <a:t> – </a:t>
                </a:r>
                <a:r>
                  <a:rPr lang="sr-Latn-RS" altLang="en-US" b="1" dirty="0" smtClean="0">
                    <a:ea typeface="ＭＳ Ｐゴシック" panose="020B0600070205080204" pitchFamily="34" charset="-128"/>
                  </a:rPr>
                  <a:t>marginalna stopa tehničke supstitucije, MRTS (engl. </a:t>
                </a:r>
                <a:r>
                  <a:rPr lang="sr-Latn-RS" altLang="en-US" b="1" dirty="0">
                    <a:ea typeface="ＭＳ Ｐゴシック" panose="020B0600070205080204" pitchFamily="34" charset="-128"/>
                  </a:rPr>
                  <a:t>m</a:t>
                </a:r>
                <a:r>
                  <a:rPr lang="sr-Latn-RS" altLang="en-US" b="1" dirty="0" smtClean="0">
                    <a:ea typeface="ＭＳ Ｐゴシック" panose="020B0600070205080204" pitchFamily="34" charset="-128"/>
                  </a:rPr>
                  <a:t>arginal rate of technical substitution)</a:t>
                </a:r>
                <a:r>
                  <a:rPr lang="en-US" altLang="en-US" dirty="0" smtClean="0">
                    <a:ea typeface="ＭＳ Ｐゴシック" panose="020B0600070205080204" pitchFamily="34" charset="-128"/>
                  </a:rPr>
                  <a:t>.</a:t>
                </a:r>
                <a:endParaRPr lang="sr-Latn-RS" altLang="en-US" dirty="0" smtClean="0">
                  <a:ea typeface="ＭＳ Ｐゴシック" panose="020B0600070205080204" pitchFamily="34" charset="-128"/>
                </a:endParaRPr>
              </a:p>
              <a:p>
                <a:r>
                  <a:rPr lang="sr-Latn-RS" dirty="0"/>
                  <a:t>MRTS (X za Y) pokazuje koliko jedinica </a:t>
                </a:r>
                <a:r>
                  <a:rPr lang="sr-Latn-RS" b="1" dirty="0"/>
                  <a:t>Y</a:t>
                </a:r>
                <a:r>
                  <a:rPr lang="sr-Latn-RS" dirty="0"/>
                  <a:t> treba </a:t>
                </a:r>
                <a:r>
                  <a:rPr lang="sr-Latn-RS" dirty="0" smtClean="0"/>
                  <a:t>supstituisati </a:t>
                </a:r>
                <a:r>
                  <a:rPr lang="sr-Latn-RS" dirty="0"/>
                  <a:t>da bi se dodala </a:t>
                </a:r>
                <a:r>
                  <a:rPr lang="sr-Latn-RS" b="1" dirty="0"/>
                  <a:t>jedna jedinica X</a:t>
                </a:r>
                <a:r>
                  <a:rPr lang="sr-Latn-RS" dirty="0"/>
                  <a:t>, </a:t>
                </a:r>
                <a:r>
                  <a:rPr lang="sr-Latn-RS" b="1" dirty="0"/>
                  <a:t>a da output ostane isti</a:t>
                </a:r>
                <a:r>
                  <a:rPr lang="sr-Latn-RS" dirty="0" smtClean="0"/>
                  <a:t>.</a:t>
                </a:r>
              </a:p>
              <a:p>
                <a:pPr marL="0" indent="0" algn="ctr">
                  <a:buNone/>
                </a:pPr>
                <a:r>
                  <a:rPr lang="sr-Latn-RS" dirty="0" smtClean="0"/>
                  <a:t>MRTS</a:t>
                </a:r>
                <a:r>
                  <a:rPr lang="sr-Latn-RS" baseline="-25000" dirty="0" smtClean="0"/>
                  <a:t>X</a:t>
                </a:r>
                <a:r>
                  <a:rPr lang="sr-Latn-RS" baseline="-25000" dirty="0"/>
                  <a:t> za </a:t>
                </a:r>
                <a:r>
                  <a:rPr lang="sr-Latn-RS" baseline="-25000" dirty="0" smtClean="0"/>
                  <a:t>Y</a:t>
                </a:r>
                <a:r>
                  <a:rPr lang="sr-Latn-RS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i="0" smtClean="0"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sr-Latn-RS" i="1" smtClean="0">
                            <a:latin typeface="Cambria Math" panose="02040503050406030204" pitchFamily="18" charset="0"/>
                          </a:rPr>
                          <m:t>𝑦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i="0" smtClean="0">
                            <a:latin typeface="Cambria Math" panose="02040503050406030204" pitchFamily="18" charset="0"/>
                          </a:rPr>
                          <m:t>Δ</m:t>
                        </m:r>
                        <m:r>
                          <a:rPr lang="sr-Latn-RS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endParaRPr lang="sr-Latn-RS" dirty="0" smtClean="0"/>
              </a:p>
              <a:p>
                <a:pPr marL="0" indent="0">
                  <a:buNone/>
                </a:pPr>
                <a:r>
                  <a:rPr lang="sr-Latn-RS" dirty="0"/>
                  <a:t>	</a:t>
                </a:r>
                <a:r>
                  <a:rPr lang="sr-Latn-RS" sz="1700" dirty="0" smtClean="0"/>
                  <a:t>brojnik: </a:t>
                </a:r>
                <a:r>
                  <a:rPr lang="sr-Latn-RS" sz="1700" dirty="0"/>
                  <a:t>količina Y koja se </a:t>
                </a:r>
                <a:r>
                  <a:rPr lang="sr-Latn-RS" sz="1700" dirty="0" smtClean="0"/>
                  <a:t>supstituiše		nazivnik: </a:t>
                </a:r>
                <a:r>
                  <a:rPr lang="sr-Latn-RS" sz="1700" dirty="0"/>
                  <a:t>količina X potrebna da zamijeni Y</a:t>
                </a:r>
              </a:p>
              <a:p>
                <a:pPr algn="just" eaLnBrk="1" hangingPunct="1"/>
                <a:endParaRPr lang="en-US" altLang="en-US" dirty="0">
                  <a:ea typeface="ＭＳ Ｐゴシック" panose="020B0600070205080204" pitchFamily="34" charset="-128"/>
                </a:endParaRPr>
              </a:p>
            </p:txBody>
          </p:sp>
        </mc:Choice>
        <mc:Fallback xmlns="">
          <p:sp>
            <p:nvSpPr>
              <p:cNvPr id="141315" name="Rectangle 3">
                <a:extLst>
                  <a:ext uri="{FF2B5EF4-FFF2-40B4-BE49-F238E27FC236}">
                    <a16:creationId xmlns:a16="http://schemas.microsoft.com/office/drawing/2014/main" id="{308A6343-1C04-FBBB-D94B-B5A5232AEC9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"/>
              </p:nvPr>
            </p:nvSpPr>
            <p:spPr>
              <a:xfrm>
                <a:off x="791308" y="1828800"/>
                <a:ext cx="5424854" cy="4334608"/>
              </a:xfrm>
              <a:blipFill>
                <a:blip r:embed="rId2"/>
                <a:stretch>
                  <a:fillRect l="-562" t="-2672" r="-1011"/>
                </a:stretch>
              </a:blipFill>
            </p:spPr>
            <p:txBody>
              <a:bodyPr/>
              <a:lstStyle/>
              <a:p>
                <a:r>
                  <a:rPr lang="sr-Cyrl-R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 rotWithShape="1">
          <a:blip r:embed="rId3"/>
          <a:srcRect l="2966" t="2465" r="1633" b="2691"/>
          <a:stretch/>
        </p:blipFill>
        <p:spPr>
          <a:xfrm>
            <a:off x="6597390" y="1828800"/>
            <a:ext cx="4560049" cy="391257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156234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>
            <a:extLst>
              <a:ext uri="{FF2B5EF4-FFF2-40B4-BE49-F238E27FC236}">
                <a16:creationId xmlns:a16="http://schemas.microsoft.com/office/drawing/2014/main" id="{6A2B0572-A1BA-56B6-7260-B2E3E4A433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sz="4000" dirty="0" err="1"/>
              <a:t>Marginalna</a:t>
            </a:r>
            <a:r>
              <a:rPr lang="en-US" sz="4000" dirty="0"/>
              <a:t> </a:t>
            </a:r>
            <a:r>
              <a:rPr lang="en-US" sz="4000" dirty="0" err="1"/>
              <a:t>stopa</a:t>
            </a:r>
            <a:r>
              <a:rPr lang="en-US" sz="4000" dirty="0"/>
              <a:t> </a:t>
            </a:r>
            <a:r>
              <a:rPr lang="en-US" sz="4000" dirty="0" err="1"/>
              <a:t>tehničke</a:t>
            </a:r>
            <a:r>
              <a:rPr lang="en-US" sz="4000" dirty="0"/>
              <a:t> </a:t>
            </a:r>
            <a:r>
              <a:rPr lang="en-US" sz="4000" dirty="0" err="1"/>
              <a:t>supstitucije</a:t>
            </a:r>
            <a:r>
              <a:rPr lang="en-US" sz="4000" dirty="0"/>
              <a:t> </a:t>
            </a:r>
            <a:r>
              <a:rPr lang="en-US" sz="4000" dirty="0" smtClean="0"/>
              <a:t>(</a:t>
            </a:r>
            <a:r>
              <a:rPr lang="en-US" sz="4000" dirty="0"/>
              <a:t>MRTS)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222987" y="2525623"/>
            <a:ext cx="4905261" cy="328794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 rotWithShape="1">
          <a:blip r:embed="rId3"/>
          <a:srcRect t="7632" r="930"/>
          <a:stretch/>
        </p:blipFill>
        <p:spPr>
          <a:xfrm>
            <a:off x="1160717" y="2598010"/>
            <a:ext cx="4730937" cy="193156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TextBox 7"/>
          <p:cNvSpPr txBox="1"/>
          <p:nvPr/>
        </p:nvSpPr>
        <p:spPr>
          <a:xfrm>
            <a:off x="990718" y="1839546"/>
            <a:ext cx="7740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 smtClean="0"/>
              <a:t>Posmatra se slučaj Izokvante Q=52 i kombinacije inputa X i Y</a:t>
            </a:r>
            <a:endParaRPr lang="sr-Cyrl-RS" dirty="0"/>
          </a:p>
        </p:txBody>
      </p:sp>
      <p:sp>
        <p:nvSpPr>
          <p:cNvPr id="12" name="TextBox 11"/>
          <p:cNvSpPr txBox="1"/>
          <p:nvPr/>
        </p:nvSpPr>
        <p:spPr>
          <a:xfrm>
            <a:off x="1054985" y="4733487"/>
            <a:ext cx="49423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 smtClean="0"/>
              <a:t>MRTS nagib izokvante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 smtClean="0"/>
              <a:t>Fenomen zakon opadajuće marginalne stope tehničke susptitucije (povezan sa zakonom opadajućih graničnih prinosa)</a:t>
            </a:r>
          </a:p>
        </p:txBody>
      </p:sp>
    </p:spTree>
    <p:extLst>
      <p:ext uri="{BB962C8B-B14F-4D97-AF65-F5344CB8AC3E}">
        <p14:creationId xmlns:p14="http://schemas.microsoft.com/office/powerpoint/2010/main" val="11694785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>
            <a:extLst>
              <a:ext uri="{FF2B5EF4-FFF2-40B4-BE49-F238E27FC236}">
                <a16:creationId xmlns:a16="http://schemas.microsoft.com/office/drawing/2014/main" id="{6A2B0572-A1BA-56B6-7260-B2E3E4A433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sz="4000" dirty="0" err="1"/>
              <a:t>Marginalna</a:t>
            </a:r>
            <a:r>
              <a:rPr lang="en-US" sz="4000" dirty="0"/>
              <a:t> </a:t>
            </a:r>
            <a:r>
              <a:rPr lang="en-US" sz="4000" dirty="0" err="1"/>
              <a:t>stopa</a:t>
            </a:r>
            <a:r>
              <a:rPr lang="en-US" sz="4000" dirty="0"/>
              <a:t> </a:t>
            </a:r>
            <a:r>
              <a:rPr lang="en-US" sz="4000" dirty="0" err="1"/>
              <a:t>tehničke</a:t>
            </a:r>
            <a:r>
              <a:rPr lang="en-US" sz="4000" dirty="0"/>
              <a:t> </a:t>
            </a:r>
            <a:r>
              <a:rPr lang="en-US" sz="4000" dirty="0" err="1"/>
              <a:t>supstitucije</a:t>
            </a:r>
            <a:r>
              <a:rPr lang="en-US" sz="4000" dirty="0"/>
              <a:t> </a:t>
            </a:r>
            <a:r>
              <a:rPr lang="en-US" sz="4000" dirty="0" smtClean="0"/>
              <a:t>(</a:t>
            </a:r>
            <a:r>
              <a:rPr lang="en-US" sz="4000" dirty="0"/>
              <a:t>MRTS)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889440" y="2256330"/>
            <a:ext cx="4633046" cy="31054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990718" y="1839546"/>
            <a:ext cx="7740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RS" dirty="0" smtClean="0"/>
              <a:t>Posmatra se slučaj izokvante Q=52 i kombinacije inputa X i Y</a:t>
            </a:r>
            <a:endParaRPr lang="sr-Cyrl-R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-1" r="2378" b="1909"/>
          <a:stretch/>
        </p:blipFill>
        <p:spPr>
          <a:xfrm>
            <a:off x="1551006" y="2311079"/>
            <a:ext cx="3847471" cy="329041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4971500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>
            <a:extLst>
              <a:ext uri="{FF2B5EF4-FFF2-40B4-BE49-F238E27FC236}">
                <a16:creationId xmlns:a16="http://schemas.microsoft.com/office/drawing/2014/main" id="{6A2B0572-A1BA-56B6-7260-B2E3E4A433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sz="4000" dirty="0" err="1"/>
              <a:t>Marginalna</a:t>
            </a:r>
            <a:r>
              <a:rPr lang="en-US" sz="4000" dirty="0"/>
              <a:t> </a:t>
            </a:r>
            <a:r>
              <a:rPr lang="en-US" sz="4000" dirty="0" err="1"/>
              <a:t>stopa</a:t>
            </a:r>
            <a:r>
              <a:rPr lang="en-US" sz="4000" dirty="0"/>
              <a:t> </a:t>
            </a:r>
            <a:r>
              <a:rPr lang="en-US" sz="4000" dirty="0" err="1"/>
              <a:t>tehničke</a:t>
            </a:r>
            <a:r>
              <a:rPr lang="en-US" sz="4000" dirty="0"/>
              <a:t> </a:t>
            </a:r>
            <a:r>
              <a:rPr lang="en-US" sz="4000" dirty="0" err="1"/>
              <a:t>supstitucije</a:t>
            </a:r>
            <a:r>
              <a:rPr lang="en-US" sz="4000" dirty="0"/>
              <a:t> </a:t>
            </a:r>
            <a:r>
              <a:rPr lang="en-US" sz="4000" dirty="0" smtClean="0"/>
              <a:t>(</a:t>
            </a:r>
            <a:r>
              <a:rPr lang="en-US" sz="4000" dirty="0"/>
              <a:t>MRTS)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069848" y="2093976"/>
            <a:ext cx="3634037" cy="3933678"/>
          </a:xfrm>
        </p:spPr>
        <p:txBody>
          <a:bodyPr>
            <a:normAutofit fontScale="92500" lnSpcReduction="20000"/>
          </a:bodyPr>
          <a:lstStyle/>
          <a:p>
            <a:r>
              <a:rPr lang="sr-Latn-RS" b="1" dirty="0"/>
              <a:t>Smanjenje Y:</a:t>
            </a:r>
            <a:endParaRPr lang="sr-Latn-RS" dirty="0"/>
          </a:p>
          <a:p>
            <a:pPr lvl="1"/>
            <a:r>
              <a:rPr lang="sr-Latn-RS" dirty="0"/>
              <a:t>Y se smanjuje sa 6 na 4 (</a:t>
            </a:r>
            <a:r>
              <a:rPr lang="el-GR" dirty="0"/>
              <a:t>Δ</a:t>
            </a:r>
            <a:r>
              <a:rPr lang="sr-Latn-RS" dirty="0"/>
              <a:t>Y = -2)</a:t>
            </a:r>
          </a:p>
          <a:p>
            <a:pPr lvl="1"/>
            <a:r>
              <a:rPr lang="sr-Latn-RS" dirty="0"/>
              <a:t>Output se smanjuje sa 52 na 39 (</a:t>
            </a:r>
            <a:r>
              <a:rPr lang="el-GR" dirty="0"/>
              <a:t>Δ</a:t>
            </a:r>
            <a:r>
              <a:rPr lang="sr-Latn-RS" dirty="0"/>
              <a:t>Q = -13)</a:t>
            </a:r>
          </a:p>
          <a:p>
            <a:pPr lvl="1"/>
            <a:r>
              <a:rPr lang="sr-Latn-RS" dirty="0"/>
              <a:t>Marginalni proizvod Y:</a:t>
            </a:r>
          </a:p>
          <a:p>
            <a:pPr lvl="1"/>
            <a:r>
              <a:rPr lang="sr-Latn-RS" dirty="0"/>
              <a:t>MP</a:t>
            </a:r>
            <a:r>
              <a:rPr lang="sr-Latn-RS" baseline="-25000" dirty="0"/>
              <a:t>Y</a:t>
            </a:r>
            <a:r>
              <a:rPr lang="sr-Latn-RS" dirty="0"/>
              <a:t>=</a:t>
            </a:r>
            <a:r>
              <a:rPr lang="el-GR" dirty="0"/>
              <a:t>Δ</a:t>
            </a:r>
            <a:r>
              <a:rPr lang="sr-Latn-RS" dirty="0" smtClean="0"/>
              <a:t>Q/</a:t>
            </a:r>
            <a:r>
              <a:rPr lang="el-GR" dirty="0" smtClean="0"/>
              <a:t>Δ</a:t>
            </a:r>
            <a:r>
              <a:rPr lang="sr-Latn-RS" dirty="0" smtClean="0"/>
              <a:t>Y=6,5 </a:t>
            </a:r>
            <a:endParaRPr lang="sr-Latn-RS" dirty="0"/>
          </a:p>
          <a:p>
            <a:r>
              <a:rPr lang="sr-Latn-RS" b="1" dirty="0"/>
              <a:t>Dodavanje X:</a:t>
            </a:r>
            <a:endParaRPr lang="sr-Latn-RS" dirty="0"/>
          </a:p>
          <a:p>
            <a:pPr lvl="1"/>
            <a:r>
              <a:rPr lang="sr-Latn-RS" dirty="0"/>
              <a:t>Potrebno je dodati 1 jedinicu X da se output vrati na 52</a:t>
            </a:r>
          </a:p>
          <a:p>
            <a:pPr lvl="1"/>
            <a:r>
              <a:rPr lang="sr-Latn-RS" dirty="0"/>
              <a:t>Marginalni proizvod X:</a:t>
            </a:r>
          </a:p>
          <a:p>
            <a:pPr lvl="1"/>
            <a:r>
              <a:rPr lang="sr-Latn-RS" dirty="0"/>
              <a:t>MP</a:t>
            </a:r>
            <a:r>
              <a:rPr lang="sr-Latn-RS" baseline="-25000" dirty="0"/>
              <a:t>X</a:t>
            </a:r>
            <a:r>
              <a:rPr lang="sr-Latn-RS" dirty="0"/>
              <a:t>=</a:t>
            </a:r>
            <a:r>
              <a:rPr lang="el-GR" dirty="0"/>
              <a:t>Δ</a:t>
            </a:r>
            <a:r>
              <a:rPr lang="sr-Latn-RS" dirty="0" smtClean="0"/>
              <a:t>Q/</a:t>
            </a:r>
            <a:r>
              <a:rPr lang="el-GR" dirty="0" smtClean="0"/>
              <a:t>Δ</a:t>
            </a:r>
            <a:r>
              <a:rPr lang="sr-Latn-RS" dirty="0" smtClean="0"/>
              <a:t>X=13 </a:t>
            </a:r>
            <a:endParaRPr lang="sr-Latn-RS" dirty="0"/>
          </a:p>
          <a:p>
            <a:r>
              <a:rPr lang="sr-Latn-RS" dirty="0" smtClean="0"/>
              <a:t>Odnos </a:t>
            </a:r>
            <a:r>
              <a:rPr lang="sr-Latn-RS" dirty="0"/>
              <a:t>marginalnih proizvoda:</a:t>
            </a:r>
          </a:p>
          <a:p>
            <a:pPr marL="0" indent="0">
              <a:buNone/>
            </a:pPr>
            <a:r>
              <a:rPr lang="sr-Latn-RS" dirty="0" smtClean="0"/>
              <a:t>	MP</a:t>
            </a:r>
            <a:r>
              <a:rPr lang="sr-Latn-RS" baseline="-25000" dirty="0" smtClean="0"/>
              <a:t>X</a:t>
            </a:r>
            <a:r>
              <a:rPr lang="sr-Latn-RS" dirty="0" smtClean="0"/>
              <a:t>/MP</a:t>
            </a:r>
            <a:r>
              <a:rPr lang="sr-Latn-RS" baseline="-25000" dirty="0" smtClean="0"/>
              <a:t>Y</a:t>
            </a:r>
            <a:r>
              <a:rPr lang="sr-Latn-RS" dirty="0" smtClean="0"/>
              <a:t>=13/6,5=2</a:t>
            </a:r>
            <a:endParaRPr lang="sr-Cyrl-R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967654" y="2194560"/>
            <a:ext cx="5992934" cy="280826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73035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>
            <a:extLst>
              <a:ext uri="{FF2B5EF4-FFF2-40B4-BE49-F238E27FC236}">
                <a16:creationId xmlns:a16="http://schemas.microsoft.com/office/drawing/2014/main" id="{6A2B0572-A1BA-56B6-7260-B2E3E4A433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sz="4000" dirty="0" err="1"/>
              <a:t>Marginalna</a:t>
            </a:r>
            <a:r>
              <a:rPr lang="en-US" sz="4000" dirty="0"/>
              <a:t> </a:t>
            </a:r>
            <a:r>
              <a:rPr lang="en-US" sz="4000" dirty="0" err="1"/>
              <a:t>stopa</a:t>
            </a:r>
            <a:r>
              <a:rPr lang="en-US" sz="4000" dirty="0"/>
              <a:t> </a:t>
            </a:r>
            <a:r>
              <a:rPr lang="en-US" sz="4000" dirty="0" err="1"/>
              <a:t>tehničke</a:t>
            </a:r>
            <a:r>
              <a:rPr lang="en-US" sz="4000" dirty="0"/>
              <a:t> </a:t>
            </a:r>
            <a:r>
              <a:rPr lang="en-US" sz="4000" dirty="0" err="1"/>
              <a:t>supstitucije</a:t>
            </a:r>
            <a:r>
              <a:rPr lang="en-US" sz="4000" dirty="0"/>
              <a:t> </a:t>
            </a:r>
            <a:r>
              <a:rPr lang="en-US" sz="4000" dirty="0" smtClean="0"/>
              <a:t>(</a:t>
            </a:r>
            <a:r>
              <a:rPr lang="en-US" sz="4000" dirty="0"/>
              <a:t>MRTS)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069848" y="2093976"/>
            <a:ext cx="3634037" cy="3933678"/>
          </a:xfrm>
        </p:spPr>
        <p:txBody>
          <a:bodyPr>
            <a:normAutofit fontScale="92500" lnSpcReduction="10000"/>
          </a:bodyPr>
          <a:lstStyle/>
          <a:p>
            <a:r>
              <a:rPr lang="sr-Latn-RS" b="1" dirty="0"/>
              <a:t>Dalje kombinacije</a:t>
            </a:r>
          </a:p>
          <a:p>
            <a:pPr lvl="1"/>
            <a:r>
              <a:rPr lang="sr-Latn-RS" dirty="0"/>
              <a:t>Od B do C: </a:t>
            </a:r>
            <a:r>
              <a:rPr lang="sr-Latn-RS" dirty="0" smtClean="0"/>
              <a:t>MP</a:t>
            </a:r>
            <a:r>
              <a:rPr lang="sr-Latn-RS" baseline="-25000" dirty="0" smtClean="0"/>
              <a:t>X</a:t>
            </a:r>
            <a:r>
              <a:rPr lang="sr-Latn-RS" dirty="0" smtClean="0"/>
              <a:t>/MP</a:t>
            </a:r>
            <a:r>
              <a:rPr lang="sr-Latn-RS" baseline="-25000" dirty="0" smtClean="0"/>
              <a:t>Y</a:t>
            </a:r>
            <a:r>
              <a:rPr lang="sr-Latn-RS" dirty="0" smtClean="0"/>
              <a:t>=1=1</a:t>
            </a:r>
            <a:endParaRPr lang="sr-Latn-RS" dirty="0"/>
          </a:p>
          <a:p>
            <a:pPr lvl="1"/>
            <a:r>
              <a:rPr lang="sr-Latn-RS" dirty="0"/>
              <a:t>Od C do D: MP</a:t>
            </a:r>
            <a:r>
              <a:rPr lang="sr-Latn-RS" baseline="-25000" dirty="0"/>
              <a:t>X</a:t>
            </a:r>
            <a:r>
              <a:rPr lang="sr-Latn-RS" dirty="0"/>
              <a:t>/MP</a:t>
            </a:r>
            <a:r>
              <a:rPr lang="sr-Latn-RS" baseline="-25000" dirty="0"/>
              <a:t>Y</a:t>
            </a:r>
            <a:r>
              <a:rPr lang="sr-Latn-RS" dirty="0" smtClean="0"/>
              <a:t>=1/2</a:t>
            </a:r>
            <a:endParaRPr lang="sr-Latn-RS" dirty="0"/>
          </a:p>
          <a:p>
            <a:r>
              <a:rPr lang="sr-Latn-RS" b="1" dirty="0"/>
              <a:t>Zaključak:</a:t>
            </a:r>
            <a:endParaRPr lang="sr-Latn-RS" dirty="0"/>
          </a:p>
          <a:p>
            <a:pPr lvl="1"/>
            <a:r>
              <a:rPr lang="sr-Latn-RS" b="1" dirty="0">
                <a:solidFill>
                  <a:srgbClr val="FF0000"/>
                </a:solidFill>
              </a:rPr>
              <a:t>MRTS=</a:t>
            </a:r>
            <a:r>
              <a:rPr lang="el-GR" b="1" dirty="0">
                <a:solidFill>
                  <a:srgbClr val="FF0000"/>
                </a:solidFill>
              </a:rPr>
              <a:t>Δ</a:t>
            </a:r>
            <a:r>
              <a:rPr lang="sr-Latn-RS" b="1" dirty="0" smtClean="0">
                <a:solidFill>
                  <a:srgbClr val="FF0000"/>
                </a:solidFill>
              </a:rPr>
              <a:t>Y/</a:t>
            </a:r>
            <a:r>
              <a:rPr lang="el-GR" b="1" dirty="0" smtClean="0">
                <a:solidFill>
                  <a:srgbClr val="FF0000"/>
                </a:solidFill>
              </a:rPr>
              <a:t>Δ</a:t>
            </a:r>
            <a:r>
              <a:rPr lang="sr-Latn-RS" b="1" dirty="0" smtClean="0">
                <a:solidFill>
                  <a:srgbClr val="FF0000"/>
                </a:solidFill>
              </a:rPr>
              <a:t>X=-MP</a:t>
            </a:r>
            <a:r>
              <a:rPr lang="sr-Latn-RS" b="1" baseline="-25000" dirty="0" smtClean="0">
                <a:solidFill>
                  <a:srgbClr val="FF0000"/>
                </a:solidFill>
              </a:rPr>
              <a:t>X</a:t>
            </a:r>
            <a:r>
              <a:rPr lang="sr-Latn-RS" b="1" dirty="0" smtClean="0">
                <a:solidFill>
                  <a:srgbClr val="FF0000"/>
                </a:solidFill>
              </a:rPr>
              <a:t>/MP</a:t>
            </a:r>
            <a:r>
              <a:rPr lang="sr-Latn-RS" b="1" baseline="-25000" dirty="0" smtClean="0">
                <a:solidFill>
                  <a:srgbClr val="FF0000"/>
                </a:solidFill>
              </a:rPr>
              <a:t>Y</a:t>
            </a:r>
            <a:r>
              <a:rPr lang="sr-Latn-RS" b="1" dirty="0" smtClean="0">
                <a:solidFill>
                  <a:srgbClr val="FF0000"/>
                </a:solidFill>
              </a:rPr>
              <a:t>​​ </a:t>
            </a:r>
          </a:p>
          <a:p>
            <a:r>
              <a:rPr lang="sr-Latn-RS" b="1" dirty="0" smtClean="0"/>
              <a:t>Objašnjenje</a:t>
            </a:r>
            <a:r>
              <a:rPr lang="sr-Latn-RS" b="1" dirty="0"/>
              <a:t>:</a:t>
            </a:r>
            <a:endParaRPr lang="sr-Latn-RS" dirty="0"/>
          </a:p>
          <a:p>
            <a:pPr lvl="1"/>
            <a:r>
              <a:rPr lang="sr-Latn-RS" dirty="0"/>
              <a:t>Smanjenje Y smanjuje output: −MP</a:t>
            </a:r>
            <a:r>
              <a:rPr lang="sr-Latn-RS" baseline="-25000" dirty="0"/>
              <a:t>Y</a:t>
            </a:r>
            <a:r>
              <a:rPr lang="sr-Latn-RS" dirty="0"/>
              <a:t>⋅</a:t>
            </a:r>
            <a:r>
              <a:rPr lang="el-GR" dirty="0"/>
              <a:t>Δ</a:t>
            </a:r>
            <a:r>
              <a:rPr lang="sr-Latn-RS" dirty="0" smtClean="0"/>
              <a:t>Y</a:t>
            </a:r>
            <a:endParaRPr lang="sr-Latn-RS" dirty="0"/>
          </a:p>
          <a:p>
            <a:pPr lvl="1"/>
            <a:r>
              <a:rPr lang="sr-Latn-RS" dirty="0"/>
              <a:t>Povećanje X povećava output: MP</a:t>
            </a:r>
            <a:r>
              <a:rPr lang="sr-Latn-RS" baseline="-25000" dirty="0"/>
              <a:t>X</a:t>
            </a:r>
            <a:r>
              <a:rPr lang="sr-Latn-RS" dirty="0"/>
              <a:t>⋅</a:t>
            </a:r>
            <a:r>
              <a:rPr lang="el-GR" dirty="0"/>
              <a:t>Δ</a:t>
            </a:r>
            <a:r>
              <a:rPr lang="sr-Latn-RS" dirty="0" smtClean="0"/>
              <a:t>X</a:t>
            </a:r>
          </a:p>
          <a:p>
            <a:pPr lvl="1"/>
            <a:r>
              <a:rPr lang="sr-Latn-RS" dirty="0" smtClean="0"/>
              <a:t>Duž </a:t>
            </a:r>
            <a:r>
              <a:rPr lang="sr-Latn-RS" dirty="0"/>
              <a:t>izokvante output je konstantan:</a:t>
            </a:r>
          </a:p>
          <a:p>
            <a:pPr lvl="1"/>
            <a:r>
              <a:rPr lang="sr-Latn-RS" dirty="0"/>
              <a:t>−</a:t>
            </a:r>
            <a:r>
              <a:rPr lang="sr-Latn-RS" dirty="0" smtClean="0"/>
              <a:t>MP</a:t>
            </a:r>
            <a:r>
              <a:rPr lang="sr-Latn-RS" baseline="-25000" dirty="0" smtClean="0"/>
              <a:t>Y</a:t>
            </a:r>
            <a:r>
              <a:rPr lang="sr-Latn-RS" dirty="0" smtClean="0"/>
              <a:t>/</a:t>
            </a:r>
            <a:r>
              <a:rPr lang="el-GR" dirty="0" smtClean="0"/>
              <a:t>Δ</a:t>
            </a:r>
            <a:r>
              <a:rPr lang="sr-Latn-RS" dirty="0" smtClean="0"/>
              <a:t>X=MP</a:t>
            </a:r>
            <a:r>
              <a:rPr lang="sr-Latn-RS" baseline="-25000" dirty="0" smtClean="0"/>
              <a:t>X</a:t>
            </a:r>
            <a:r>
              <a:rPr lang="sr-Latn-RS" dirty="0" smtClean="0"/>
              <a:t>/</a:t>
            </a:r>
            <a:r>
              <a:rPr lang="el-GR" dirty="0" smtClean="0"/>
              <a:t>Δ</a:t>
            </a:r>
            <a:r>
              <a:rPr lang="sr-Latn-RS" dirty="0" smtClean="0"/>
              <a:t>Y</a:t>
            </a:r>
            <a:r>
              <a:rPr lang="sr-Latn-RS" dirty="0"/>
              <a:t>  ⟹  </a:t>
            </a:r>
            <a:r>
              <a:rPr lang="sr-Latn-RS" dirty="0" smtClean="0"/>
              <a:t>MRTS</a:t>
            </a:r>
            <a:endParaRPr lang="sr-Latn-R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967654" y="2194560"/>
            <a:ext cx="5992934" cy="280826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8122853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>
            <a:extLst>
              <a:ext uri="{FF2B5EF4-FFF2-40B4-BE49-F238E27FC236}">
                <a16:creationId xmlns:a16="http://schemas.microsoft.com/office/drawing/2014/main" id="{7355148E-8C11-7A85-6986-293E280A8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>
                <a:ea typeface="ＭＳ Ｐゴシック" panose="020B0600070205080204" pitchFamily="34" charset="-128"/>
              </a:rPr>
              <a:t>Linearne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izokvante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2339" name="Rectangle 3">
                <a:extLst>
                  <a:ext uri="{FF2B5EF4-FFF2-40B4-BE49-F238E27FC236}">
                    <a16:creationId xmlns:a16="http://schemas.microsoft.com/office/drawing/2014/main" id="{5D788D9C-5203-C4EA-6200-9659FAFAAA9C}"/>
                  </a:ext>
                </a:extLst>
              </p:cNvPr>
              <p:cNvSpPr>
                <a:spLocks noGrp="1"/>
              </p:cNvSpPr>
              <p:nvPr>
                <p:ph type="body" sz="half" idx="1"/>
              </p:nvPr>
            </p:nvSpPr>
            <p:spPr/>
            <p:txBody>
              <a:bodyPr/>
              <a:lstStyle/>
              <a:p>
                <a:pPr eaLnBrk="1" hangingPunct="1"/>
                <a:r>
                  <a:rPr lang="en-US" altLang="en-US" sz="2800" dirty="0">
                    <a:ea typeface="ＭＳ Ｐゴシック" panose="020B0600070205080204" pitchFamily="34" charset="-128"/>
                  </a:rPr>
                  <a:t>Kapital i rad </a:t>
                </a:r>
                <a:r>
                  <a:rPr lang="en-US" altLang="en-US" sz="2800" dirty="0" err="1">
                    <a:ea typeface="ＭＳ Ｐゴシック" panose="020B0600070205080204" pitchFamily="34" charset="-128"/>
                  </a:rPr>
                  <a:t>predstavljaju</a:t>
                </a:r>
                <a:r>
                  <a:rPr lang="en-US" altLang="en-US" sz="2800" dirty="0">
                    <a:ea typeface="ＭＳ Ｐゴシック" panose="020B0600070205080204" pitchFamily="34" charset="-128"/>
                  </a:rPr>
                  <a:t> </a:t>
                </a:r>
                <a:r>
                  <a:rPr lang="en-US" altLang="en-US" sz="2800" dirty="0" err="1">
                    <a:ea typeface="ＭＳ Ｐゴシック" panose="020B0600070205080204" pitchFamily="34" charset="-128"/>
                  </a:rPr>
                  <a:t>savršene</a:t>
                </a:r>
                <a:r>
                  <a:rPr lang="en-US" altLang="en-US" sz="2800" dirty="0">
                    <a:ea typeface="ＭＳ Ｐゴシック" panose="020B0600070205080204" pitchFamily="34" charset="-128"/>
                  </a:rPr>
                  <a:t> </a:t>
                </a:r>
                <a:r>
                  <a:rPr lang="en-US" altLang="en-US" sz="2800" dirty="0" err="1">
                    <a:ea typeface="ＭＳ Ｐゴシック" panose="020B0600070205080204" pitchFamily="34" charset="-128"/>
                  </a:rPr>
                  <a:t>supstitute</a:t>
                </a:r>
                <a:endParaRPr lang="en-US" altLang="en-US" sz="2800" dirty="0">
                  <a:ea typeface="ＭＳ Ｐゴシック" panose="020B0600070205080204" pitchFamily="34" charset="-128"/>
                </a:endParaRPr>
              </a:p>
              <a:p>
                <a:pPr lvl="1"/>
                <a:r>
                  <a:rPr lang="en-US" altLang="en-US" dirty="0">
                    <a:ea typeface="ＭＳ Ｐゴシック" panose="020B0600070205080204" pitchFamily="34" charset="-128"/>
                  </a:rPr>
                  <a:t>Q = </a:t>
                </a:r>
                <a:r>
                  <a:rPr lang="en-US" altLang="en-US" dirty="0" err="1">
                    <a:ea typeface="ＭＳ Ｐゴシック" panose="020B0600070205080204" pitchFamily="34" charset="-128"/>
                  </a:rPr>
                  <a:t>aK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 + </a:t>
                </a:r>
                <a:r>
                  <a:rPr lang="en-US" altLang="en-US" dirty="0" err="1">
                    <a:ea typeface="ＭＳ Ｐゴシック" panose="020B0600070205080204" pitchFamily="34" charset="-128"/>
                  </a:rPr>
                  <a:t>bL</a:t>
                </a:r>
                <a:endParaRPr lang="en-US" altLang="en-US" dirty="0">
                  <a:ea typeface="ＭＳ Ｐゴシック" panose="020B0600070205080204" pitchFamily="34" charset="-128"/>
                </a:endParaRPr>
              </a:p>
              <a:p>
                <a:pPr lvl="1"/>
                <a:r>
                  <a:rPr lang="en-US" altLang="en-US" sz="2000" dirty="0">
                    <a:ea typeface="ＭＳ Ｐゴシック" panose="020B0600070205080204" pitchFamily="34" charset="-128"/>
                  </a:rPr>
                  <a:t>MRTS</a:t>
                </a:r>
                <a:r>
                  <a:rPr lang="en-US" altLang="en-US" sz="2000" baseline="-25000" dirty="0">
                    <a:ea typeface="ＭＳ Ｐゴシック" panose="020B0600070205080204" pitchFamily="34" charset="-128"/>
                  </a:rPr>
                  <a:t>KL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00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l-GR" altLang="en-US" sz="200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</m:ctrlPr>
                          </m:sSubPr>
                          <m:e>
                            <m:r>
                              <a:rPr lang="en-US" altLang="en-US" sz="2000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  <m:t>𝑀𝑃</m:t>
                            </m:r>
                          </m:e>
                          <m:sub>
                            <m:r>
                              <a:rPr lang="en-US" altLang="en-US" sz="2000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  <m:t>𝐿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l-GR" altLang="en-US" sz="200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</m:ctrlPr>
                          </m:sSubPr>
                          <m:e>
                            <m:r>
                              <a:rPr lang="en-US" altLang="en-US" sz="2000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  <m:t>𝑀𝑃</m:t>
                            </m:r>
                          </m:e>
                          <m:sub>
                            <m:r>
                              <a:rPr lang="en-US" altLang="en-US" sz="2000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  <m:t>𝐾</m:t>
                            </m:r>
                          </m:sub>
                        </m:sSub>
                      </m:den>
                    </m:f>
                    <m:r>
                      <a:rPr lang="en-US" altLang="en-US" sz="2000" b="0" i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=</m:t>
                    </m:r>
                    <m:f>
                      <m:fPr>
                        <m:ctrlPr>
                          <a:rPr lang="en-US" altLang="en-US" sz="20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fPr>
                      <m:num>
                        <m:r>
                          <a:rPr lang="en-US" altLang="en-US" sz="2000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𝑏</m:t>
                        </m:r>
                      </m:num>
                      <m:den>
                        <m:r>
                          <a:rPr lang="en-US" altLang="en-US" sz="2000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𝑎</m:t>
                        </m:r>
                      </m:den>
                    </m:f>
                  </m:oMath>
                </a14:m>
                <a:endParaRPr lang="en-US" altLang="en-US" sz="2000" b="0" dirty="0">
                  <a:ea typeface="ＭＳ Ｐゴシック" panose="020B0600070205080204" pitchFamily="34" charset="-128"/>
                </a:endParaRPr>
              </a:p>
              <a:p>
                <a:pPr lvl="1" eaLnBrk="1" hangingPunct="1"/>
                <a:r>
                  <a:rPr lang="en-US" altLang="en-US" sz="2000" dirty="0" err="1">
                    <a:ea typeface="ＭＳ Ｐゴシック" panose="020B0600070205080204" pitchFamily="34" charset="-128"/>
                  </a:rPr>
                  <a:t>Linearne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 </a:t>
                </a:r>
                <a:r>
                  <a:rPr lang="en-US" altLang="en-US" sz="2000" dirty="0" err="1">
                    <a:ea typeface="ＭＳ Ｐゴシック" panose="020B0600070205080204" pitchFamily="34" charset="-128"/>
                  </a:rPr>
                  <a:t>izokvatne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 </a:t>
                </a:r>
                <a:r>
                  <a:rPr lang="en-US" altLang="en-US" sz="2000" dirty="0" err="1">
                    <a:ea typeface="ＭＳ Ｐゴシック" panose="020B0600070205080204" pitchFamily="34" charset="-128"/>
                  </a:rPr>
                  <a:t>impliciraju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 da se </a:t>
                </a:r>
                <a:r>
                  <a:rPr lang="en-US" altLang="en-US" sz="2000" dirty="0" err="1">
                    <a:ea typeface="ＭＳ Ｐゴシック" panose="020B0600070205080204" pitchFamily="34" charset="-128"/>
                  </a:rPr>
                  <a:t>inputi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 </a:t>
                </a:r>
                <a:r>
                  <a:rPr lang="en-US" altLang="en-US" sz="2000" dirty="0" err="1">
                    <a:ea typeface="ＭＳ Ｐゴシック" panose="020B0600070205080204" pitchFamily="34" charset="-128"/>
                  </a:rPr>
                  <a:t>međusobno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 </a:t>
                </a:r>
                <a:r>
                  <a:rPr lang="en-US" altLang="en-US" sz="2000" dirty="0" err="1">
                    <a:ea typeface="ＭＳ Ｐゴシック" panose="020B0600070205080204" pitchFamily="34" charset="-128"/>
                  </a:rPr>
                  <a:t>supstituišu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 </a:t>
                </a:r>
                <a:r>
                  <a:rPr lang="en-US" altLang="en-US" sz="2000" dirty="0" err="1">
                    <a:ea typeface="ＭＳ Ｐゴシック" panose="020B0600070205080204" pitchFamily="34" charset="-128"/>
                  </a:rPr>
                  <a:t>po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 </a:t>
                </a:r>
                <a:r>
                  <a:rPr lang="en-US" altLang="en-US" sz="2000" dirty="0" err="1">
                    <a:ea typeface="ＭＳ Ｐゴシック" panose="020B0600070205080204" pitchFamily="34" charset="-128"/>
                  </a:rPr>
                  <a:t>konstatnoj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 </a:t>
                </a:r>
                <a:r>
                  <a:rPr lang="en-US" altLang="en-US" sz="2000" dirty="0" err="1">
                    <a:ea typeface="ＭＳ Ｐゴシック" panose="020B0600070205080204" pitchFamily="34" charset="-128"/>
                  </a:rPr>
                  <a:t>stopi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, </a:t>
                </a:r>
                <a:r>
                  <a:rPr lang="en-US" altLang="en-US" sz="2000" dirty="0" err="1">
                    <a:ea typeface="ＭＳ Ｐゴシック" panose="020B0600070205080204" pitchFamily="34" charset="-128"/>
                  </a:rPr>
                  <a:t>nezavisno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 od </a:t>
                </a:r>
                <a:r>
                  <a:rPr lang="en-US" altLang="en-US" sz="2000" dirty="0" err="1">
                    <a:ea typeface="ＭＳ Ｐゴシック" panose="020B0600070205080204" pitchFamily="34" charset="-128"/>
                  </a:rPr>
                  <a:t>nivoa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 </a:t>
                </a:r>
                <a:r>
                  <a:rPr lang="en-US" altLang="en-US" sz="2000" dirty="0" err="1">
                    <a:ea typeface="ＭＳ Ｐゴシック" panose="020B0600070205080204" pitchFamily="34" charset="-128"/>
                  </a:rPr>
                  <a:t>upotrebljenih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 </a:t>
                </a:r>
                <a:r>
                  <a:rPr lang="en-US" altLang="en-US" sz="2000" dirty="0" err="1">
                    <a:ea typeface="ＭＳ Ｐゴシック" panose="020B0600070205080204" pitchFamily="34" charset="-128"/>
                  </a:rPr>
                  <a:t>inputa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.</a:t>
                </a:r>
              </a:p>
              <a:p>
                <a:pPr eaLnBrk="1" hangingPunct="1"/>
                <a:endParaRPr lang="en-US" altLang="en-US" sz="2800" dirty="0">
                  <a:ea typeface="ＭＳ Ｐゴシック" panose="020B0600070205080204" pitchFamily="34" charset="-128"/>
                </a:endParaRPr>
              </a:p>
            </p:txBody>
          </p:sp>
        </mc:Choice>
        <mc:Fallback xmlns="">
          <p:sp>
            <p:nvSpPr>
              <p:cNvPr id="142339" name="Rectangle 3">
                <a:extLst>
                  <a:ext uri="{FF2B5EF4-FFF2-40B4-BE49-F238E27FC236}">
                    <a16:creationId xmlns:a16="http://schemas.microsoft.com/office/drawing/2014/main" id="{5D788D9C-5203-C4EA-6200-9659FAFAAA9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"/>
              </p:nvPr>
            </p:nvSpPr>
            <p:spPr>
              <a:blipFill>
                <a:blip r:embed="rId2"/>
                <a:stretch>
                  <a:fillRect l="-1561" t="-2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2340" name="Group 17">
            <a:extLst>
              <a:ext uri="{FF2B5EF4-FFF2-40B4-BE49-F238E27FC236}">
                <a16:creationId xmlns:a16="http://schemas.microsoft.com/office/drawing/2014/main" id="{B1EFEC26-2B31-FB2D-915C-AA0D547CA5FB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2209800"/>
            <a:ext cx="4419600" cy="3808886"/>
            <a:chOff x="2880" y="1728"/>
            <a:chExt cx="2448" cy="1711"/>
          </a:xfrm>
        </p:grpSpPr>
        <p:sp>
          <p:nvSpPr>
            <p:cNvPr id="142343" name="Line 6">
              <a:extLst>
                <a:ext uri="{FF2B5EF4-FFF2-40B4-BE49-F238E27FC236}">
                  <a16:creationId xmlns:a16="http://schemas.microsoft.com/office/drawing/2014/main" id="{B9E2A9F2-3588-C622-E460-0DEF312C8D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5" y="1807"/>
              <a:ext cx="0" cy="15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2344" name="Line 7">
              <a:extLst>
                <a:ext uri="{FF2B5EF4-FFF2-40B4-BE49-F238E27FC236}">
                  <a16:creationId xmlns:a16="http://schemas.microsoft.com/office/drawing/2014/main" id="{53B9E897-C1D1-3A41-2726-7AA3327B5B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5" y="3351"/>
              <a:ext cx="18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32" name="Freeform 8">
              <a:extLst>
                <a:ext uri="{FF2B5EF4-FFF2-40B4-BE49-F238E27FC236}">
                  <a16:creationId xmlns:a16="http://schemas.microsoft.com/office/drawing/2014/main" id="{FEDBFDDD-AE41-8043-745E-DA1B30F3A27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5" y="2797"/>
              <a:ext cx="579" cy="555"/>
            </a:xfrm>
            <a:custGeom>
              <a:avLst/>
              <a:gdLst>
                <a:gd name="T0" fmla="*/ 0 w 683"/>
                <a:gd name="T1" fmla="*/ 0 h 673"/>
                <a:gd name="T2" fmla="*/ 579 w 683"/>
                <a:gd name="T3" fmla="*/ 555 h 67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683" h="673">
                  <a:moveTo>
                    <a:pt x="0" y="0"/>
                  </a:moveTo>
                  <a:lnTo>
                    <a:pt x="683" y="673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2346" name="Line 9">
              <a:extLst>
                <a:ext uri="{FF2B5EF4-FFF2-40B4-BE49-F238E27FC236}">
                  <a16:creationId xmlns:a16="http://schemas.microsoft.com/office/drawing/2014/main" id="{073D6B64-C41C-E424-F41E-1CB35600BD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5" y="2440"/>
              <a:ext cx="936" cy="911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34" name="Freeform 10">
              <a:extLst>
                <a:ext uri="{FF2B5EF4-FFF2-40B4-BE49-F238E27FC236}">
                  <a16:creationId xmlns:a16="http://schemas.microsoft.com/office/drawing/2014/main" id="{BB52F30A-D21F-6200-4F0E-C6EFDD177C9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5" y="2124"/>
              <a:ext cx="1270" cy="1228"/>
            </a:xfrm>
            <a:custGeom>
              <a:avLst/>
              <a:gdLst>
                <a:gd name="T0" fmla="*/ 0 w 1494"/>
                <a:gd name="T1" fmla="*/ 0 h 1489"/>
                <a:gd name="T2" fmla="*/ 1270 w 1494"/>
                <a:gd name="T3" fmla="*/ 1228 h 148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494" h="1489">
                  <a:moveTo>
                    <a:pt x="0" y="0"/>
                  </a:moveTo>
                  <a:lnTo>
                    <a:pt x="1494" y="1489"/>
                  </a:lnTo>
                </a:path>
              </a:pathLst>
            </a:custGeom>
            <a:noFill/>
            <a:ln w="28575" cmpd="sng">
              <a:solidFill>
                <a:srgbClr val="000080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2348" name="Text Box 11">
              <a:extLst>
                <a:ext uri="{FF2B5EF4-FFF2-40B4-BE49-F238E27FC236}">
                  <a16:creationId xmlns:a16="http://schemas.microsoft.com/office/drawing/2014/main" id="{8B268E61-9CC6-A690-0B24-BEDC716930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49" y="3112"/>
              <a:ext cx="451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>
                  <a:solidFill>
                    <a:srgbClr val="333399"/>
                  </a:solidFill>
                </a:rPr>
                <a:t>Q</a:t>
              </a:r>
              <a:r>
                <a:rPr lang="en-US" altLang="en-US" baseline="-25000">
                  <a:solidFill>
                    <a:srgbClr val="333399"/>
                  </a:solidFill>
                </a:rPr>
                <a:t>3</a:t>
              </a:r>
              <a:endParaRPr lang="en-US" altLang="en-US"/>
            </a:p>
          </p:txBody>
        </p:sp>
        <p:sp>
          <p:nvSpPr>
            <p:cNvPr id="142349" name="Text Box 12">
              <a:extLst>
                <a:ext uri="{FF2B5EF4-FFF2-40B4-BE49-F238E27FC236}">
                  <a16:creationId xmlns:a16="http://schemas.microsoft.com/office/drawing/2014/main" id="{98DAB1D1-5536-147B-6525-683297BE13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41" y="3112"/>
              <a:ext cx="379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>
                  <a:solidFill>
                    <a:srgbClr val="0066FF"/>
                  </a:solidFill>
                </a:rPr>
                <a:t>Q</a:t>
              </a:r>
              <a:r>
                <a:rPr lang="en-US" altLang="en-US" baseline="-25000">
                  <a:solidFill>
                    <a:srgbClr val="0066FF"/>
                  </a:solidFill>
                </a:rPr>
                <a:t>2</a:t>
              </a:r>
              <a:endParaRPr lang="en-US" altLang="en-US"/>
            </a:p>
          </p:txBody>
        </p:sp>
        <p:sp>
          <p:nvSpPr>
            <p:cNvPr id="142350" name="Text Box 13">
              <a:extLst>
                <a:ext uri="{FF2B5EF4-FFF2-40B4-BE49-F238E27FC236}">
                  <a16:creationId xmlns:a16="http://schemas.microsoft.com/office/drawing/2014/main" id="{85D3595F-8A1B-2AC7-DB55-BBCC02BAD2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74" y="3113"/>
              <a:ext cx="314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/>
                <a:t>Q</a:t>
              </a:r>
              <a:r>
                <a:rPr lang="en-US" altLang="en-US" baseline="-25000"/>
                <a:t>1</a:t>
              </a:r>
              <a:endParaRPr lang="en-US" altLang="en-US"/>
            </a:p>
          </p:txBody>
        </p:sp>
        <p:sp>
          <p:nvSpPr>
            <p:cNvPr id="142351" name="Text Box 14">
              <a:extLst>
                <a:ext uri="{FF2B5EF4-FFF2-40B4-BE49-F238E27FC236}">
                  <a16:creationId xmlns:a16="http://schemas.microsoft.com/office/drawing/2014/main" id="{CE5E4E63-8E5A-C43A-ABEE-A5347FC476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0" y="2018"/>
              <a:ext cx="1060" cy="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000" i="1" dirty="0" err="1"/>
                <a:t>Rastući</a:t>
              </a:r>
              <a:r>
                <a:rPr lang="en-US" altLang="en-US" sz="2000" i="1" dirty="0"/>
                <a:t> </a:t>
              </a:r>
              <a:r>
                <a:rPr lang="en-US" altLang="en-US" sz="2000" i="1" dirty="0" err="1"/>
                <a:t>autput</a:t>
              </a:r>
              <a:endParaRPr lang="en-US" altLang="en-US" sz="2000" i="1" dirty="0"/>
            </a:p>
          </p:txBody>
        </p:sp>
        <p:sp>
          <p:nvSpPr>
            <p:cNvPr id="142352" name="Text Box 15">
              <a:extLst>
                <a:ext uri="{FF2B5EF4-FFF2-40B4-BE49-F238E27FC236}">
                  <a16:creationId xmlns:a16="http://schemas.microsoft.com/office/drawing/2014/main" id="{2E872929-00E7-67DA-92AB-CD6AB310CB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42" y="3232"/>
              <a:ext cx="286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/>
                <a:t>L</a:t>
              </a:r>
            </a:p>
          </p:txBody>
        </p:sp>
        <p:sp>
          <p:nvSpPr>
            <p:cNvPr id="142353" name="Text Box 16">
              <a:extLst>
                <a:ext uri="{FF2B5EF4-FFF2-40B4-BE49-F238E27FC236}">
                  <a16:creationId xmlns:a16="http://schemas.microsoft.com/office/drawing/2014/main" id="{6C50CFC0-CCE1-41F0-44C7-5953881CD5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0" y="1728"/>
              <a:ext cx="286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/>
                <a:t>K</a:t>
              </a:r>
            </a:p>
          </p:txBody>
        </p:sp>
      </p:grpSp>
      <p:sp>
        <p:nvSpPr>
          <p:cNvPr id="142341" name="Line 19">
            <a:extLst>
              <a:ext uri="{FF2B5EF4-FFF2-40B4-BE49-F238E27FC236}">
                <a16:creationId xmlns:a16="http://schemas.microsoft.com/office/drawing/2014/main" id="{6C7D084E-DD65-778D-9C8B-5737DE797E5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1800" y="4191000"/>
            <a:ext cx="91440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>
            <a:extLst>
              <a:ext uri="{FF2B5EF4-FFF2-40B4-BE49-F238E27FC236}">
                <a16:creationId xmlns:a16="http://schemas.microsoft.com/office/drawing/2014/main" id="{8F8F025E-8F95-DF12-F550-9211EBE85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Leontief-</a:t>
            </a:r>
            <a:r>
              <a:rPr lang="en-US" altLang="en-US" dirty="0" err="1">
                <a:ea typeface="ＭＳ Ｐゴシック" panose="020B0600070205080204" pitchFamily="34" charset="-128"/>
              </a:rPr>
              <a:t>ve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izokvante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104451" name="Rectangle 3">
            <a:extLst>
              <a:ext uri="{FF2B5EF4-FFF2-40B4-BE49-F238E27FC236}">
                <a16:creationId xmlns:a16="http://schemas.microsoft.com/office/drawing/2014/main" id="{FF6DAC6A-9040-CE30-14E4-46A03C83809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828800" y="1981200"/>
            <a:ext cx="4191000" cy="4114800"/>
          </a:xfrm>
        </p:spPr>
        <p:txBody>
          <a:bodyPr rtlCol="0">
            <a:normAutofit lnSpcReduction="10000"/>
          </a:bodyPr>
          <a:lstStyle/>
          <a:p>
            <a:pPr>
              <a:defRPr/>
            </a:pPr>
            <a:r>
              <a:rPr lang="en-US" sz="2400" dirty="0"/>
              <a:t>Kapital i rad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savršeni</a:t>
            </a:r>
            <a:r>
              <a:rPr lang="en-US" sz="2400" dirty="0"/>
              <a:t> </a:t>
            </a:r>
            <a:r>
              <a:rPr lang="en-US" sz="2400" dirty="0" err="1"/>
              <a:t>komplementi</a:t>
            </a:r>
            <a:r>
              <a:rPr lang="en-US" sz="2400" dirty="0"/>
              <a:t>.</a:t>
            </a:r>
          </a:p>
          <a:p>
            <a:pPr>
              <a:defRPr/>
            </a:pPr>
            <a:r>
              <a:rPr lang="en-US" sz="2400" dirty="0"/>
              <a:t>Kapital i rad se </a:t>
            </a:r>
            <a:r>
              <a:rPr lang="en-US" sz="2400" dirty="0" err="1"/>
              <a:t>koriste</a:t>
            </a:r>
            <a:r>
              <a:rPr lang="en-US" sz="2400" dirty="0"/>
              <a:t> u </a:t>
            </a:r>
            <a:r>
              <a:rPr lang="en-US" sz="2400" dirty="0" err="1"/>
              <a:t>fiksnoj</a:t>
            </a:r>
            <a:r>
              <a:rPr lang="en-US" sz="2400" dirty="0"/>
              <a:t> </a:t>
            </a:r>
            <a:r>
              <a:rPr lang="en-US" sz="2400" dirty="0" err="1"/>
              <a:t>proporciji</a:t>
            </a:r>
            <a:r>
              <a:rPr lang="en-US" sz="2400" dirty="0"/>
              <a:t>.</a:t>
            </a:r>
          </a:p>
          <a:p>
            <a:pPr>
              <a:defRPr/>
            </a:pPr>
            <a:r>
              <a:rPr lang="en-US" sz="2400" dirty="0"/>
              <a:t>Q = min {</a:t>
            </a:r>
            <a:r>
              <a:rPr lang="en-US" sz="2400" dirty="0" err="1"/>
              <a:t>bK</a:t>
            </a:r>
            <a:r>
              <a:rPr lang="en-US" sz="2400" dirty="0"/>
              <a:t>, </a:t>
            </a:r>
            <a:r>
              <a:rPr lang="en-US" sz="2400" dirty="0" err="1"/>
              <a:t>cL</a:t>
            </a:r>
            <a:r>
              <a:rPr lang="en-US" sz="2400" dirty="0"/>
              <a:t>}</a:t>
            </a:r>
          </a:p>
          <a:p>
            <a:pPr>
              <a:defRPr/>
            </a:pPr>
            <a:r>
              <a:rPr lang="en-US" sz="2400" dirty="0"/>
              <a:t>S </a:t>
            </a:r>
            <a:r>
              <a:rPr lang="en-US" sz="2400" dirty="0" err="1"/>
              <a:t>obzirom</a:t>
            </a:r>
            <a:r>
              <a:rPr lang="en-US" sz="2400" dirty="0"/>
              <a:t> da se </a:t>
            </a:r>
            <a:r>
              <a:rPr lang="en-US" sz="2400" dirty="0" err="1"/>
              <a:t>kapital</a:t>
            </a:r>
            <a:r>
              <a:rPr lang="en-US" sz="2400" dirty="0"/>
              <a:t> i rad </a:t>
            </a:r>
            <a:r>
              <a:rPr lang="en-US" sz="2400" dirty="0" err="1"/>
              <a:t>koriste</a:t>
            </a:r>
            <a:r>
              <a:rPr lang="en-US" sz="2400" dirty="0"/>
              <a:t> u </a:t>
            </a:r>
            <a:r>
              <a:rPr lang="en-US" sz="2400" dirty="0" err="1"/>
              <a:t>fiksnom</a:t>
            </a:r>
            <a:r>
              <a:rPr lang="en-US" sz="2400" dirty="0"/>
              <a:t> </a:t>
            </a:r>
            <a:r>
              <a:rPr lang="en-US" sz="2400" dirty="0" err="1"/>
              <a:t>odnosu</a:t>
            </a:r>
            <a:r>
              <a:rPr lang="en-US" sz="2400" dirty="0"/>
              <a:t>, ne </a:t>
            </a:r>
            <a:r>
              <a:rPr lang="en-US" sz="2400" dirty="0" err="1"/>
              <a:t>postoji</a:t>
            </a:r>
            <a:r>
              <a:rPr lang="en-US" sz="2400" dirty="0"/>
              <a:t> </a:t>
            </a:r>
            <a:r>
              <a:rPr lang="en-US" sz="2400" dirty="0" err="1"/>
              <a:t>supstitucija</a:t>
            </a:r>
            <a:r>
              <a:rPr lang="en-US" sz="2400" dirty="0"/>
              <a:t> </a:t>
            </a:r>
            <a:r>
              <a:rPr lang="en-US" sz="2400" dirty="0" err="1"/>
              <a:t>inputa</a:t>
            </a:r>
            <a:r>
              <a:rPr lang="en-US" sz="2400" dirty="0"/>
              <a:t> </a:t>
            </a:r>
            <a:r>
              <a:rPr lang="en-US" sz="2400" dirty="0" err="1"/>
              <a:t>među</a:t>
            </a:r>
            <a:r>
              <a:rPr lang="en-US" sz="2400" dirty="0"/>
              <a:t> </a:t>
            </a:r>
            <a:r>
              <a:rPr lang="en-US" sz="2400" dirty="0" err="1"/>
              <a:t>izokvantama</a:t>
            </a:r>
            <a:r>
              <a:rPr lang="en-US" sz="2400" dirty="0"/>
              <a:t> (ne </a:t>
            </a:r>
            <a:r>
              <a:rPr lang="en-US" sz="2400" dirty="0" err="1"/>
              <a:t>postoji</a:t>
            </a:r>
            <a:r>
              <a:rPr lang="en-US" sz="2400" dirty="0"/>
              <a:t> MRTS</a:t>
            </a:r>
            <a:r>
              <a:rPr lang="en-US" sz="2400" baseline="-25000" dirty="0"/>
              <a:t>LK</a:t>
            </a:r>
            <a:r>
              <a:rPr lang="en-US" sz="2400" dirty="0"/>
              <a:t>).</a:t>
            </a:r>
          </a:p>
        </p:txBody>
      </p:sp>
      <p:grpSp>
        <p:nvGrpSpPr>
          <p:cNvPr id="143364" name="Group 5">
            <a:extLst>
              <a:ext uri="{FF2B5EF4-FFF2-40B4-BE49-F238E27FC236}">
                <a16:creationId xmlns:a16="http://schemas.microsoft.com/office/drawing/2014/main" id="{C68EC601-D6EA-2A97-4767-2DBD4C1C7F6D}"/>
              </a:ext>
            </a:extLst>
          </p:cNvPr>
          <p:cNvGrpSpPr>
            <a:grpSpLocks/>
          </p:cNvGrpSpPr>
          <p:nvPr/>
        </p:nvGrpSpPr>
        <p:grpSpPr bwMode="auto">
          <a:xfrm>
            <a:off x="5791200" y="1905000"/>
            <a:ext cx="4419600" cy="4300538"/>
            <a:chOff x="2880" y="960"/>
            <a:chExt cx="2496" cy="2433"/>
          </a:xfrm>
        </p:grpSpPr>
        <p:sp>
          <p:nvSpPr>
            <p:cNvPr id="143367" name="Line 6">
              <a:extLst>
                <a:ext uri="{FF2B5EF4-FFF2-40B4-BE49-F238E27FC236}">
                  <a16:creationId xmlns:a16="http://schemas.microsoft.com/office/drawing/2014/main" id="{7919C89C-A304-CA12-205B-EF144228AA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1152"/>
              <a:ext cx="0" cy="18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368" name="Line 7">
              <a:extLst>
                <a:ext uri="{FF2B5EF4-FFF2-40B4-BE49-F238E27FC236}">
                  <a16:creationId xmlns:a16="http://schemas.microsoft.com/office/drawing/2014/main" id="{7DAE4643-5AFE-F40B-8440-915D4E8A79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3024"/>
              <a:ext cx="22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369" name="Text Box 8">
              <a:extLst>
                <a:ext uri="{FF2B5EF4-FFF2-40B4-BE49-F238E27FC236}">
                  <a16:creationId xmlns:a16="http://schemas.microsoft.com/office/drawing/2014/main" id="{853B4722-A741-81D7-B8F6-F7604C6CF8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6" y="960"/>
              <a:ext cx="288" cy="2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>
                  <a:solidFill>
                    <a:srgbClr val="333399"/>
                  </a:solidFill>
                </a:rPr>
                <a:t>Q</a:t>
              </a:r>
              <a:r>
                <a:rPr lang="en-US" altLang="en-US" baseline="-25000">
                  <a:solidFill>
                    <a:srgbClr val="333399"/>
                  </a:solidFill>
                </a:rPr>
                <a:t>3</a:t>
              </a:r>
              <a:endParaRPr lang="en-US" altLang="en-US"/>
            </a:p>
          </p:txBody>
        </p:sp>
        <p:sp>
          <p:nvSpPr>
            <p:cNvPr id="143370" name="Text Box 9">
              <a:extLst>
                <a:ext uri="{FF2B5EF4-FFF2-40B4-BE49-F238E27FC236}">
                  <a16:creationId xmlns:a16="http://schemas.microsoft.com/office/drawing/2014/main" id="{CD8B739C-E367-1F69-5345-32142D87D2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0" y="1152"/>
              <a:ext cx="288" cy="2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>
                  <a:solidFill>
                    <a:srgbClr val="0066FF"/>
                  </a:solidFill>
                </a:rPr>
                <a:t>Q</a:t>
              </a:r>
              <a:r>
                <a:rPr lang="en-US" altLang="en-US" baseline="-25000">
                  <a:solidFill>
                    <a:srgbClr val="0066FF"/>
                  </a:solidFill>
                </a:rPr>
                <a:t>2</a:t>
              </a:r>
              <a:endParaRPr lang="en-US" altLang="en-US"/>
            </a:p>
          </p:txBody>
        </p:sp>
        <p:sp>
          <p:nvSpPr>
            <p:cNvPr id="143371" name="Text Box 10">
              <a:extLst>
                <a:ext uri="{FF2B5EF4-FFF2-40B4-BE49-F238E27FC236}">
                  <a16:creationId xmlns:a16="http://schemas.microsoft.com/office/drawing/2014/main" id="{2C888820-BB82-6BC6-42BB-4A67DA4882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2" y="1344"/>
              <a:ext cx="288" cy="2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/>
                <a:t>Q</a:t>
              </a:r>
              <a:r>
                <a:rPr lang="en-US" altLang="en-US" baseline="-25000"/>
                <a:t>1</a:t>
              </a:r>
              <a:endParaRPr lang="en-US" altLang="en-US"/>
            </a:p>
          </p:txBody>
        </p:sp>
        <p:sp>
          <p:nvSpPr>
            <p:cNvPr id="143372" name="Text Box 11">
              <a:extLst>
                <a:ext uri="{FF2B5EF4-FFF2-40B4-BE49-F238E27FC236}">
                  <a16:creationId xmlns:a16="http://schemas.microsoft.com/office/drawing/2014/main" id="{FD82FF90-33B0-6243-D9E5-52A7595F47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6" y="3168"/>
              <a:ext cx="1634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endParaRPr lang="en-US" altLang="en-US" sz="2000" i="1"/>
            </a:p>
          </p:txBody>
        </p:sp>
        <p:sp>
          <p:nvSpPr>
            <p:cNvPr id="143373" name="Text Box 12">
              <a:extLst>
                <a:ext uri="{FF2B5EF4-FFF2-40B4-BE49-F238E27FC236}">
                  <a16:creationId xmlns:a16="http://schemas.microsoft.com/office/drawing/2014/main" id="{3DCBD022-FD74-360D-CF01-554CB3E874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0" y="1056"/>
              <a:ext cx="336" cy="2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/>
                <a:t>K</a:t>
              </a:r>
            </a:p>
          </p:txBody>
        </p:sp>
        <p:sp>
          <p:nvSpPr>
            <p:cNvPr id="143374" name="Line 13">
              <a:extLst>
                <a:ext uri="{FF2B5EF4-FFF2-40B4-BE49-F238E27FC236}">
                  <a16:creationId xmlns:a16="http://schemas.microsoft.com/office/drawing/2014/main" id="{97F843EB-EC03-1BA7-5A01-F1FB071164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1680"/>
              <a:ext cx="0" cy="10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375" name="Line 14">
              <a:extLst>
                <a:ext uri="{FF2B5EF4-FFF2-40B4-BE49-F238E27FC236}">
                  <a16:creationId xmlns:a16="http://schemas.microsoft.com/office/drawing/2014/main" id="{218D8315-3459-95A4-8838-28F0BE6613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688"/>
              <a:ext cx="14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376" name="Line 15">
              <a:extLst>
                <a:ext uri="{FF2B5EF4-FFF2-40B4-BE49-F238E27FC236}">
                  <a16:creationId xmlns:a16="http://schemas.microsoft.com/office/drawing/2014/main" id="{6C799EC2-7542-B2C9-F145-134A8DEA81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4" y="1440"/>
              <a:ext cx="0" cy="960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377" name="Line 16">
              <a:extLst>
                <a:ext uri="{FF2B5EF4-FFF2-40B4-BE49-F238E27FC236}">
                  <a16:creationId xmlns:a16="http://schemas.microsoft.com/office/drawing/2014/main" id="{A1801789-8457-6768-150B-E397865B96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4" y="2400"/>
              <a:ext cx="1391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378" name="Line 17">
              <a:extLst>
                <a:ext uri="{FF2B5EF4-FFF2-40B4-BE49-F238E27FC236}">
                  <a16:creationId xmlns:a16="http://schemas.microsoft.com/office/drawing/2014/main" id="{7ACC5478-F2A1-B0BC-A293-7CF047AAFB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1200"/>
              <a:ext cx="0" cy="912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379" name="Line 18">
              <a:extLst>
                <a:ext uri="{FF2B5EF4-FFF2-40B4-BE49-F238E27FC236}">
                  <a16:creationId xmlns:a16="http://schemas.microsoft.com/office/drawing/2014/main" id="{4C811FAD-2699-5A47-84AE-E2B58C1853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2112"/>
              <a:ext cx="1248" cy="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380" name="Line 19">
              <a:extLst>
                <a:ext uri="{FF2B5EF4-FFF2-40B4-BE49-F238E27FC236}">
                  <a16:creationId xmlns:a16="http://schemas.microsoft.com/office/drawing/2014/main" id="{A9E8FE51-5AFC-BBE3-E99C-E4956F3213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56" y="1536"/>
              <a:ext cx="723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381" name="Text Box 20">
              <a:extLst>
                <a:ext uri="{FF2B5EF4-FFF2-40B4-BE49-F238E27FC236}">
                  <a16:creationId xmlns:a16="http://schemas.microsoft.com/office/drawing/2014/main" id="{724AC03F-5E93-766E-1D3A-D189923C1F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4" y="1392"/>
              <a:ext cx="912" cy="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000" i="1" dirty="0" err="1"/>
                <a:t>Rastući</a:t>
              </a:r>
              <a:r>
                <a:rPr lang="en-US" altLang="en-US" sz="2000" i="1" dirty="0"/>
                <a:t> </a:t>
              </a:r>
              <a:r>
                <a:rPr lang="en-US" altLang="en-US" sz="2000" i="1" dirty="0" err="1"/>
                <a:t>autput</a:t>
              </a:r>
              <a:endParaRPr lang="en-US" altLang="en-US" i="1" dirty="0"/>
            </a:p>
          </p:txBody>
        </p:sp>
      </p:grpSp>
      <p:sp>
        <p:nvSpPr>
          <p:cNvPr id="143365" name="Text Box 37">
            <a:extLst>
              <a:ext uri="{FF2B5EF4-FFF2-40B4-BE49-F238E27FC236}">
                <a16:creationId xmlns:a16="http://schemas.microsoft.com/office/drawing/2014/main" id="{0E6F2A05-E7C6-9B89-1CD1-39790F5848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66325" y="5576889"/>
            <a:ext cx="37221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L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>
            <a:extLst>
              <a:ext uri="{FF2B5EF4-FFF2-40B4-BE49-F238E27FC236}">
                <a16:creationId xmlns:a16="http://schemas.microsoft.com/office/drawing/2014/main" id="{648D79B8-C686-A452-7DD7-5E3F9D2FE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Cobb-Douglas-</a:t>
            </a:r>
            <a:r>
              <a:rPr lang="en-US" altLang="en-US" dirty="0" err="1">
                <a:ea typeface="ＭＳ Ｐゴシック" panose="020B0600070205080204" pitchFamily="34" charset="-128"/>
              </a:rPr>
              <a:t>ove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izokvante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5475" name="Rectangle 3">
                <a:extLst>
                  <a:ext uri="{FF2B5EF4-FFF2-40B4-BE49-F238E27FC236}">
                    <a16:creationId xmlns:a16="http://schemas.microsoft.com/office/drawing/2014/main" id="{227960C8-6139-E98C-5205-432382DF922C}"/>
                  </a:ext>
                </a:extLst>
              </p:cNvPr>
              <p:cNvSpPr>
                <a:spLocks noGrp="1" noChangeArrowheads="1"/>
              </p:cNvSpPr>
              <p:nvPr>
                <p:ph type="body" sz="half" idx="1"/>
              </p:nvPr>
            </p:nvSpPr>
            <p:spPr/>
            <p:txBody>
              <a:bodyPr rtlCol="0">
                <a:normAutofit/>
              </a:bodyPr>
              <a:lstStyle/>
              <a:p>
                <a:pPr>
                  <a:defRPr/>
                </a:pPr>
                <a:r>
                  <a:rPr lang="en-US" sz="2400" dirty="0" smtClean="0">
                    <a:solidFill>
                      <a:schemeClr val="tx1"/>
                    </a:solidFill>
                  </a:rPr>
                  <a:t>Inputi</a:t>
                </a:r>
                <a:r>
                  <a:rPr lang="en-US" sz="2400" dirty="0">
                    <a:solidFill>
                      <a:schemeClr val="tx1"/>
                    </a:solidFill>
                  </a:rPr>
                  <a:t> se ne </a:t>
                </a:r>
                <a:r>
                  <a:rPr lang="en-US" sz="2400" dirty="0" err="1">
                    <a:solidFill>
                      <a:schemeClr val="tx1"/>
                    </a:solidFill>
                  </a:rPr>
                  <a:t>mogu</a:t>
                </a:r>
                <a:r>
                  <a:rPr lang="en-US" sz="2400" dirty="0">
                    <a:solidFill>
                      <a:schemeClr val="tx1"/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tx1"/>
                    </a:solidFill>
                  </a:rPr>
                  <a:t>savršeno</a:t>
                </a:r>
                <a:r>
                  <a:rPr lang="en-US" sz="2400" dirty="0">
                    <a:solidFill>
                      <a:schemeClr val="tx1"/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tx1"/>
                    </a:solidFill>
                  </a:rPr>
                  <a:t>supstituisati</a:t>
                </a:r>
                <a:r>
                  <a:rPr lang="en-US" sz="2400" dirty="0">
                    <a:solidFill>
                      <a:schemeClr val="tx1"/>
                    </a:solidFill>
                  </a:rPr>
                  <a:t>.</a:t>
                </a:r>
              </a:p>
              <a:p>
                <a:pPr>
                  <a:defRPr/>
                </a:pPr>
                <a:r>
                  <a:rPr lang="en-US" sz="2400" dirty="0" err="1">
                    <a:solidFill>
                      <a:schemeClr val="tx1"/>
                    </a:solidFill>
                  </a:rPr>
                  <a:t>Opadajuća</a:t>
                </a:r>
                <a:r>
                  <a:rPr lang="en-US" sz="2400" dirty="0">
                    <a:solidFill>
                      <a:schemeClr val="tx1"/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tx1"/>
                    </a:solidFill>
                  </a:rPr>
                  <a:t>marginalna</a:t>
                </a:r>
                <a:r>
                  <a:rPr lang="en-US" sz="2400" dirty="0">
                    <a:solidFill>
                      <a:schemeClr val="tx1"/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tx1"/>
                    </a:solidFill>
                  </a:rPr>
                  <a:t>stopa</a:t>
                </a:r>
                <a:r>
                  <a:rPr lang="en-US" sz="2400" dirty="0">
                    <a:solidFill>
                      <a:schemeClr val="tx1"/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tx1"/>
                    </a:solidFill>
                  </a:rPr>
                  <a:t>tehničke</a:t>
                </a:r>
                <a:r>
                  <a:rPr lang="en-US" sz="2400" dirty="0">
                    <a:solidFill>
                      <a:schemeClr val="tx1"/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tx1"/>
                    </a:solidFill>
                  </a:rPr>
                  <a:t>supstitucije</a:t>
                </a:r>
                <a:r>
                  <a:rPr lang="en-US" sz="2400" dirty="0">
                    <a:solidFill>
                      <a:schemeClr val="tx1"/>
                    </a:solidFill>
                  </a:rPr>
                  <a:t>.</a:t>
                </a:r>
              </a:p>
              <a:p>
                <a:pPr lvl="1">
                  <a:spcAft>
                    <a:spcPts val="0"/>
                  </a:spcAft>
                  <a:buClr>
                    <a:schemeClr val="accent1">
                      <a:lumMod val="60000"/>
                      <a:lumOff val="40000"/>
                    </a:schemeClr>
                  </a:buClr>
                  <a:defRPr/>
                </a:pPr>
                <a:r>
                  <a:rPr lang="en-US" dirty="0" err="1">
                    <a:solidFill>
                      <a:schemeClr val="tx1"/>
                    </a:solidFill>
                    <a:ea typeface="+mn-ea"/>
                  </a:rPr>
                  <a:t>Što</a:t>
                </a:r>
                <a:r>
                  <a:rPr lang="en-US" dirty="0">
                    <a:solidFill>
                      <a:schemeClr val="tx1"/>
                    </a:solidFill>
                    <a:ea typeface="+mn-ea"/>
                  </a:rPr>
                  <a:t> se </a:t>
                </a:r>
                <a:r>
                  <a:rPr lang="en-US" dirty="0" err="1">
                    <a:solidFill>
                      <a:schemeClr val="tx1"/>
                    </a:solidFill>
                    <a:ea typeface="+mn-ea"/>
                  </a:rPr>
                  <a:t>više</a:t>
                </a:r>
                <a:r>
                  <a:rPr lang="en-US" dirty="0">
                    <a:solidFill>
                      <a:schemeClr val="tx1"/>
                    </a:solidFill>
                    <a:ea typeface="+mn-ea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ea typeface="+mn-ea"/>
                  </a:rPr>
                  <a:t>manje</a:t>
                </a:r>
                <a:r>
                  <a:rPr lang="en-US" dirty="0">
                    <a:solidFill>
                      <a:schemeClr val="tx1"/>
                    </a:solidFill>
                    <a:ea typeface="+mn-ea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ea typeface="+mn-ea"/>
                  </a:rPr>
                  <a:t>jednog</a:t>
                </a:r>
                <a:r>
                  <a:rPr lang="en-US" dirty="0">
                    <a:solidFill>
                      <a:schemeClr val="tx1"/>
                    </a:solidFill>
                    <a:ea typeface="+mn-ea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ea typeface="+mn-ea"/>
                  </a:rPr>
                  <a:t>inputa</a:t>
                </a:r>
                <a:r>
                  <a:rPr lang="en-US" dirty="0">
                    <a:solidFill>
                      <a:schemeClr val="tx1"/>
                    </a:solidFill>
                    <a:ea typeface="+mn-ea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ea typeface="+mn-ea"/>
                  </a:rPr>
                  <a:t>koristi</a:t>
                </a:r>
                <a:r>
                  <a:rPr lang="en-US" dirty="0">
                    <a:solidFill>
                      <a:schemeClr val="tx1"/>
                    </a:solidFill>
                    <a:ea typeface="+mn-ea"/>
                  </a:rPr>
                  <a:t> u </a:t>
                </a:r>
                <a:r>
                  <a:rPr lang="en-US" dirty="0" err="1">
                    <a:solidFill>
                      <a:schemeClr val="tx1"/>
                    </a:solidFill>
                    <a:ea typeface="+mn-ea"/>
                  </a:rPr>
                  <a:t>proizvodnom</a:t>
                </a:r>
                <a:r>
                  <a:rPr lang="en-US" dirty="0">
                    <a:solidFill>
                      <a:schemeClr val="tx1"/>
                    </a:solidFill>
                    <a:ea typeface="+mn-ea"/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  <a:ea typeface="+mn-ea"/>
                  </a:rPr>
                  <a:t>procesu</a:t>
                </a:r>
                <a:r>
                  <a:rPr lang="en-US" dirty="0">
                    <a:solidFill>
                      <a:schemeClr val="tx1"/>
                    </a:solidFill>
                    <a:ea typeface="+mn-ea"/>
                  </a:rPr>
                  <a:t>, </a:t>
                </a:r>
                <a:r>
                  <a:rPr lang="en-US" dirty="0">
                    <a:solidFill>
                      <a:schemeClr val="tx1"/>
                    </a:solidFill>
                  </a:rPr>
                  <a:t>u </a:t>
                </a:r>
                <a:r>
                  <a:rPr lang="en-US" dirty="0" err="1">
                    <a:solidFill>
                      <a:schemeClr val="tx1"/>
                    </a:solidFill>
                  </a:rPr>
                  <a:t>sve</a:t>
                </a:r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</a:rPr>
                  <a:t>većem</a:t>
                </a:r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</a:rPr>
                  <a:t>iznosu</a:t>
                </a:r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</a:rPr>
                  <a:t>drugog</a:t>
                </a:r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</a:rPr>
                  <a:t>inputa</a:t>
                </a:r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</a:rPr>
                  <a:t>treba</a:t>
                </a:r>
                <a:r>
                  <a:rPr lang="en-US" dirty="0">
                    <a:solidFill>
                      <a:schemeClr val="tx1"/>
                    </a:solidFill>
                  </a:rPr>
                  <a:t> da </a:t>
                </a:r>
                <a:r>
                  <a:rPr lang="en-US" dirty="0" err="1">
                    <a:solidFill>
                      <a:schemeClr val="tx1"/>
                    </a:solidFill>
                  </a:rPr>
                  <a:t>bude</a:t>
                </a:r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</a:rPr>
                  <a:t>korišteno</a:t>
                </a:r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</a:rPr>
                  <a:t>kako</a:t>
                </a:r>
                <a:r>
                  <a:rPr lang="en-US" dirty="0">
                    <a:solidFill>
                      <a:schemeClr val="tx1"/>
                    </a:solidFill>
                  </a:rPr>
                  <a:t> bi se </a:t>
                </a:r>
                <a:r>
                  <a:rPr lang="en-US" dirty="0" err="1">
                    <a:solidFill>
                      <a:schemeClr val="tx1"/>
                    </a:solidFill>
                  </a:rPr>
                  <a:t>proizvodila</a:t>
                </a:r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</a:rPr>
                  <a:t>istovjetna</a:t>
                </a:r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</a:rPr>
                  <a:t>količina</a:t>
                </a:r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>
                    <a:solidFill>
                      <a:schemeClr val="tx1"/>
                    </a:solidFill>
                  </a:rPr>
                  <a:t>autputa</a:t>
                </a:r>
                <a:r>
                  <a:rPr lang="en-US" dirty="0">
                    <a:solidFill>
                      <a:schemeClr val="tx1"/>
                    </a:solidFill>
                  </a:rPr>
                  <a:t>.</a:t>
                </a:r>
                <a:endParaRPr lang="en-US" dirty="0">
                  <a:solidFill>
                    <a:schemeClr val="tx1"/>
                  </a:solidFill>
                  <a:ea typeface="+mn-ea"/>
                </a:endParaRPr>
              </a:p>
              <a:p>
                <a:pPr>
                  <a:defRPr/>
                </a:pPr>
                <a:r>
                  <a:rPr lang="en-US" sz="2400" dirty="0">
                    <a:solidFill>
                      <a:schemeClr val="tx1"/>
                    </a:solidFill>
                  </a:rPr>
                  <a:t>Q = </a:t>
                </a:r>
                <a:r>
                  <a:rPr lang="en-US" sz="2400" dirty="0" err="1">
                    <a:solidFill>
                      <a:schemeClr val="tx1"/>
                    </a:solidFill>
                  </a:rPr>
                  <a:t>K</a:t>
                </a:r>
                <a:r>
                  <a:rPr lang="en-US" sz="2400" baseline="30000" dirty="0" err="1">
                    <a:solidFill>
                      <a:schemeClr val="tx1"/>
                    </a:solidFill>
                  </a:rPr>
                  <a:t>a</a:t>
                </a:r>
                <a:r>
                  <a:rPr lang="en-US" sz="2400" dirty="0" err="1">
                    <a:solidFill>
                      <a:schemeClr val="tx1"/>
                    </a:solidFill>
                  </a:rPr>
                  <a:t>L</a:t>
                </a:r>
                <a:r>
                  <a:rPr lang="en-US" sz="2400" baseline="30000" dirty="0" err="1">
                    <a:solidFill>
                      <a:schemeClr val="tx1"/>
                    </a:solidFill>
                  </a:rPr>
                  <a:t>b</a:t>
                </a:r>
                <a:endParaRPr lang="en-US" sz="2400" baseline="30000" dirty="0">
                  <a:solidFill>
                    <a:schemeClr val="tx1"/>
                  </a:solidFill>
                </a:endParaRPr>
              </a:p>
              <a:p>
                <a:pPr>
                  <a:defRPr/>
                </a:pPr>
                <a:r>
                  <a:rPr lang="en-US" sz="2400" dirty="0">
                    <a:solidFill>
                      <a:schemeClr val="tx1"/>
                    </a:solidFill>
                  </a:rPr>
                  <a:t>MRTS</a:t>
                </a:r>
                <a:r>
                  <a:rPr lang="en-US" sz="2400" baseline="-25000" dirty="0">
                    <a:solidFill>
                      <a:schemeClr val="tx1"/>
                    </a:solidFill>
                  </a:rPr>
                  <a:t>LK</a:t>
                </a:r>
                <a:r>
                  <a:rPr lang="en-US" sz="2400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l-GR" alt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</m:ctrlPr>
                          </m:sSubPr>
                          <m:e>
                            <m:r>
                              <a:rPr lang="en-US" alt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  <m:t>𝑀𝑃</m:t>
                            </m:r>
                          </m:e>
                          <m:sub>
                            <m:r>
                              <a:rPr lang="en-US" alt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  <m:t>𝐿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l-GR" alt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</m:ctrlPr>
                          </m:sSubPr>
                          <m:e>
                            <m:r>
                              <a:rPr lang="en-US" alt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  <m:t>𝑀𝑃</m:t>
                            </m:r>
                          </m:e>
                          <m:sub>
                            <m:r>
                              <a:rPr lang="en-US" alt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  <m:t>𝐾</m:t>
                            </m:r>
                          </m:sub>
                        </m:sSub>
                      </m:den>
                    </m:f>
                  </m:oMath>
                </a14:m>
                <a:endParaRPr lang="en-US" sz="2400" baseline="-250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5475" name="Rectangle 3">
                <a:extLst>
                  <a:ext uri="{FF2B5EF4-FFF2-40B4-BE49-F238E27FC236}">
                    <a16:creationId xmlns:a16="http://schemas.microsoft.com/office/drawing/2014/main" id="{227960C8-6139-E98C-5205-432382DF92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"/>
              </p:nvPr>
            </p:nvSpPr>
            <p:spPr>
              <a:blipFill>
                <a:blip r:embed="rId2"/>
                <a:stretch>
                  <a:fillRect l="-1080" t="-2222" r="-1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4388" name="Line 5">
            <a:extLst>
              <a:ext uri="{FF2B5EF4-FFF2-40B4-BE49-F238E27FC236}">
                <a16:creationId xmlns:a16="http://schemas.microsoft.com/office/drawing/2014/main" id="{A0747289-1D4F-B458-8FF3-6D31C4F5949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0400" y="2133600"/>
            <a:ext cx="0" cy="3505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89" name="Line 6">
            <a:extLst>
              <a:ext uri="{FF2B5EF4-FFF2-40B4-BE49-F238E27FC236}">
                <a16:creationId xmlns:a16="http://schemas.microsoft.com/office/drawing/2014/main" id="{CA9298D4-C2B1-8DBA-CAB1-4A7124D3805F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638800"/>
            <a:ext cx="335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479" name="Freeform 7">
            <a:extLst>
              <a:ext uri="{FF2B5EF4-FFF2-40B4-BE49-F238E27FC236}">
                <a16:creationId xmlns:a16="http://schemas.microsoft.com/office/drawing/2014/main" id="{B9E95CB7-74FF-ABB7-B1C9-BF654D597A89}"/>
              </a:ext>
            </a:extLst>
          </p:cNvPr>
          <p:cNvSpPr>
            <a:spLocks/>
          </p:cNvSpPr>
          <p:nvPr/>
        </p:nvSpPr>
        <p:spPr bwMode="auto">
          <a:xfrm>
            <a:off x="7315200" y="3429000"/>
            <a:ext cx="1905000" cy="1676400"/>
          </a:xfrm>
          <a:custGeom>
            <a:avLst/>
            <a:gdLst>
              <a:gd name="T0" fmla="*/ 0 w 1200"/>
              <a:gd name="T1" fmla="*/ 0 h 1056"/>
              <a:gd name="T2" fmla="*/ 685800 w 1200"/>
              <a:gd name="T3" fmla="*/ 1219200 h 1056"/>
              <a:gd name="T4" fmla="*/ 1905000 w 1200"/>
              <a:gd name="T5" fmla="*/ 1676400 h 105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200" h="1056">
                <a:moveTo>
                  <a:pt x="0" y="0"/>
                </a:moveTo>
                <a:cubicBezTo>
                  <a:pt x="116" y="296"/>
                  <a:pt x="232" y="592"/>
                  <a:pt x="432" y="768"/>
                </a:cubicBezTo>
                <a:cubicBezTo>
                  <a:pt x="632" y="944"/>
                  <a:pt x="916" y="1000"/>
                  <a:pt x="1200" y="1056"/>
                </a:cubicBezTo>
              </a:path>
            </a:pathLst>
          </a:custGeom>
          <a:noFill/>
          <a:ln w="28575">
            <a:solidFill>
              <a:srgbClr val="00CC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5480" name="Freeform 8">
            <a:extLst>
              <a:ext uri="{FF2B5EF4-FFF2-40B4-BE49-F238E27FC236}">
                <a16:creationId xmlns:a16="http://schemas.microsoft.com/office/drawing/2014/main" id="{D820E218-B683-913A-35AF-A5DFC7154B96}"/>
              </a:ext>
            </a:extLst>
          </p:cNvPr>
          <p:cNvSpPr>
            <a:spLocks/>
          </p:cNvSpPr>
          <p:nvPr/>
        </p:nvSpPr>
        <p:spPr bwMode="auto">
          <a:xfrm>
            <a:off x="7848600" y="3048000"/>
            <a:ext cx="1905000" cy="1676400"/>
          </a:xfrm>
          <a:custGeom>
            <a:avLst/>
            <a:gdLst>
              <a:gd name="T0" fmla="*/ 0 w 1200"/>
              <a:gd name="T1" fmla="*/ 0 h 1056"/>
              <a:gd name="T2" fmla="*/ 685800 w 1200"/>
              <a:gd name="T3" fmla="*/ 1219200 h 1056"/>
              <a:gd name="T4" fmla="*/ 1905000 w 1200"/>
              <a:gd name="T5" fmla="*/ 1676400 h 105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200" h="1056">
                <a:moveTo>
                  <a:pt x="0" y="0"/>
                </a:moveTo>
                <a:cubicBezTo>
                  <a:pt x="116" y="296"/>
                  <a:pt x="232" y="592"/>
                  <a:pt x="432" y="768"/>
                </a:cubicBezTo>
                <a:cubicBezTo>
                  <a:pt x="632" y="944"/>
                  <a:pt x="916" y="1000"/>
                  <a:pt x="1200" y="1056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5481" name="Freeform 9">
            <a:extLst>
              <a:ext uri="{FF2B5EF4-FFF2-40B4-BE49-F238E27FC236}">
                <a16:creationId xmlns:a16="http://schemas.microsoft.com/office/drawing/2014/main" id="{444D1ECD-D09D-B58A-C1C2-B353AE9FEF6A}"/>
              </a:ext>
            </a:extLst>
          </p:cNvPr>
          <p:cNvSpPr>
            <a:spLocks/>
          </p:cNvSpPr>
          <p:nvPr/>
        </p:nvSpPr>
        <p:spPr bwMode="auto">
          <a:xfrm>
            <a:off x="8305800" y="2590800"/>
            <a:ext cx="1905000" cy="1676400"/>
          </a:xfrm>
          <a:custGeom>
            <a:avLst/>
            <a:gdLst>
              <a:gd name="T0" fmla="*/ 0 w 1200"/>
              <a:gd name="T1" fmla="*/ 0 h 1056"/>
              <a:gd name="T2" fmla="*/ 685800 w 1200"/>
              <a:gd name="T3" fmla="*/ 1219200 h 1056"/>
              <a:gd name="T4" fmla="*/ 1905000 w 1200"/>
              <a:gd name="T5" fmla="*/ 1676400 h 105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200" h="1056">
                <a:moveTo>
                  <a:pt x="0" y="0"/>
                </a:moveTo>
                <a:cubicBezTo>
                  <a:pt x="116" y="296"/>
                  <a:pt x="232" y="592"/>
                  <a:pt x="432" y="768"/>
                </a:cubicBezTo>
                <a:cubicBezTo>
                  <a:pt x="632" y="944"/>
                  <a:pt x="916" y="1000"/>
                  <a:pt x="1200" y="1056"/>
                </a:cubicBezTo>
              </a:path>
            </a:pathLst>
          </a:custGeom>
          <a:noFill/>
          <a:ln w="28575">
            <a:solidFill>
              <a:srgbClr val="00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4393" name="Text Box 10">
            <a:extLst>
              <a:ext uri="{FF2B5EF4-FFF2-40B4-BE49-F238E27FC236}">
                <a16:creationId xmlns:a16="http://schemas.microsoft.com/office/drawing/2014/main" id="{58AE37B7-9B02-5AA1-B16F-6D73FDB146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3048001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33CCFF"/>
                </a:solidFill>
              </a:rPr>
              <a:t>Q</a:t>
            </a:r>
            <a:r>
              <a:rPr lang="en-US" altLang="en-US" sz="2000" baseline="-25000">
                <a:solidFill>
                  <a:srgbClr val="33CCFF"/>
                </a:solidFill>
              </a:rPr>
              <a:t>1</a:t>
            </a:r>
            <a:endParaRPr lang="en-US" altLang="en-US"/>
          </a:p>
        </p:txBody>
      </p:sp>
      <p:sp>
        <p:nvSpPr>
          <p:cNvPr id="144394" name="Text Box 11">
            <a:extLst>
              <a:ext uri="{FF2B5EF4-FFF2-40B4-BE49-F238E27FC236}">
                <a16:creationId xmlns:a16="http://schemas.microsoft.com/office/drawing/2014/main" id="{02178FBF-D47E-B6E2-0528-032FBE8B06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2667001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FF0000"/>
                </a:solidFill>
              </a:rPr>
              <a:t>Q</a:t>
            </a:r>
            <a:r>
              <a:rPr lang="en-US" altLang="en-US" sz="2000" baseline="-25000">
                <a:solidFill>
                  <a:srgbClr val="FF0000"/>
                </a:solidFill>
              </a:rPr>
              <a:t>2</a:t>
            </a:r>
            <a:endParaRPr lang="en-US" altLang="en-US" sz="2000" baseline="-25000">
              <a:solidFill>
                <a:srgbClr val="33CCFF"/>
              </a:solidFill>
            </a:endParaRPr>
          </a:p>
        </p:txBody>
      </p:sp>
      <p:sp>
        <p:nvSpPr>
          <p:cNvPr id="144395" name="Text Box 12">
            <a:extLst>
              <a:ext uri="{FF2B5EF4-FFF2-40B4-BE49-F238E27FC236}">
                <a16:creationId xmlns:a16="http://schemas.microsoft.com/office/drawing/2014/main" id="{8031FADC-8264-0EDD-19C8-7E67F8A964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2209801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009900"/>
                </a:solidFill>
              </a:rPr>
              <a:t>Q</a:t>
            </a:r>
            <a:r>
              <a:rPr lang="en-US" altLang="en-US" sz="2000" baseline="-25000">
                <a:solidFill>
                  <a:srgbClr val="009900"/>
                </a:solidFill>
              </a:rPr>
              <a:t>3</a:t>
            </a:r>
            <a:endParaRPr lang="en-US" altLang="en-US" sz="2000" baseline="-25000">
              <a:solidFill>
                <a:srgbClr val="33CCFF"/>
              </a:solidFill>
            </a:endParaRPr>
          </a:p>
        </p:txBody>
      </p:sp>
      <p:sp>
        <p:nvSpPr>
          <p:cNvPr id="144396" name="Text Box 13">
            <a:extLst>
              <a:ext uri="{FF2B5EF4-FFF2-40B4-BE49-F238E27FC236}">
                <a16:creationId xmlns:a16="http://schemas.microsoft.com/office/drawing/2014/main" id="{6FFDD844-5AC5-F2D6-AB6C-8254D6F3AE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1981201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/>
              <a:t>K</a:t>
            </a:r>
            <a:endParaRPr lang="en-US" altLang="en-US"/>
          </a:p>
        </p:txBody>
      </p:sp>
      <p:sp>
        <p:nvSpPr>
          <p:cNvPr id="144397" name="Text Box 14">
            <a:extLst>
              <a:ext uri="{FF2B5EF4-FFF2-40B4-BE49-F238E27FC236}">
                <a16:creationId xmlns:a16="http://schemas.microsoft.com/office/drawing/2014/main" id="{8CB5CDB2-C81C-E63D-C8B3-347B2A85A7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2200" y="5715001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/>
              <a:t>L</a:t>
            </a:r>
            <a:endParaRPr lang="en-US" altLang="en-US"/>
          </a:p>
        </p:txBody>
      </p:sp>
      <p:sp>
        <p:nvSpPr>
          <p:cNvPr id="144398" name="Line 15">
            <a:extLst>
              <a:ext uri="{FF2B5EF4-FFF2-40B4-BE49-F238E27FC236}">
                <a16:creationId xmlns:a16="http://schemas.microsoft.com/office/drawing/2014/main" id="{86D97090-9290-EF37-EA08-044EC117ACC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67600" y="3200400"/>
            <a:ext cx="1447800" cy="1905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4399" name="Text Box 16">
            <a:extLst>
              <a:ext uri="{FF2B5EF4-FFF2-40B4-BE49-F238E27FC236}">
                <a16:creationId xmlns:a16="http://schemas.microsoft.com/office/drawing/2014/main" id="{8F9FE62F-85CE-829F-D973-C9AE267311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0" y="2511495"/>
            <a:ext cx="1447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2000" i="1" dirty="0" err="1"/>
              <a:t>Rastući</a:t>
            </a:r>
            <a:r>
              <a:rPr lang="en-US" altLang="en-US" sz="2000" i="1" dirty="0"/>
              <a:t> </a:t>
            </a:r>
            <a:r>
              <a:rPr lang="en-US" altLang="en-US" sz="2000" i="1" dirty="0" err="1"/>
              <a:t>autput</a:t>
            </a:r>
            <a:endParaRPr lang="en-US" altLang="en-US" sz="2000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0850" y="48404"/>
            <a:ext cx="10058400" cy="1609344"/>
          </a:xfrm>
        </p:spPr>
        <p:txBody>
          <a:bodyPr/>
          <a:lstStyle/>
          <a:p>
            <a:r>
              <a:rPr lang="en-US" dirty="0" err="1" smtClean="0"/>
              <a:t>Proizvodna</a:t>
            </a:r>
            <a:r>
              <a:rPr lang="en-US" dirty="0" smtClean="0"/>
              <a:t> </a:t>
            </a:r>
            <a:r>
              <a:rPr lang="en-US" dirty="0" err="1" smtClean="0"/>
              <a:t>funkcija</a:t>
            </a:r>
            <a:r>
              <a:rPr lang="en-US" dirty="0" smtClean="0"/>
              <a:t> u </a:t>
            </a:r>
            <a:r>
              <a:rPr lang="en-US" dirty="0" err="1" smtClean="0"/>
              <a:t>dugom</a:t>
            </a:r>
            <a:r>
              <a:rPr lang="en-US" dirty="0" smtClean="0"/>
              <a:t> </a:t>
            </a:r>
            <a:r>
              <a:rPr lang="en-US" dirty="0" err="1" smtClean="0"/>
              <a:t>roku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292" y="1288254"/>
            <a:ext cx="10058400" cy="4050792"/>
          </a:xfrm>
        </p:spPr>
        <p:txBody>
          <a:bodyPr/>
          <a:lstStyle/>
          <a:p>
            <a:pPr algn="just"/>
            <a:r>
              <a:rPr lang="en-US" dirty="0" err="1" smtClean="0"/>
              <a:t>Preduzeće</a:t>
            </a:r>
            <a:r>
              <a:rPr lang="en-US" dirty="0" smtClean="0"/>
              <a:t> </a:t>
            </a:r>
            <a:r>
              <a:rPr lang="en-US" dirty="0" err="1" smtClean="0"/>
              <a:t>posluje</a:t>
            </a:r>
            <a:r>
              <a:rPr lang="en-US" dirty="0" smtClean="0"/>
              <a:t> u </a:t>
            </a:r>
            <a:r>
              <a:rPr lang="en-US" dirty="0" err="1" smtClean="0">
                <a:solidFill>
                  <a:srgbClr val="C00000"/>
                </a:solidFill>
              </a:rPr>
              <a:t>kratkom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roku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– </a:t>
            </a:r>
            <a:r>
              <a:rPr lang="en-US" dirty="0" err="1" smtClean="0"/>
              <a:t>konstantan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Y=2</a:t>
            </a:r>
          </a:p>
          <a:p>
            <a:pPr algn="just"/>
            <a:r>
              <a:rPr lang="sr-Latn-BA" dirty="0" smtClean="0"/>
              <a:t>Preduzeće</a:t>
            </a:r>
            <a:r>
              <a:rPr lang="en-US" dirty="0" smtClean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vremena</a:t>
            </a:r>
            <a:r>
              <a:rPr lang="en-US" dirty="0"/>
              <a:t> da </a:t>
            </a:r>
            <a:r>
              <a:rPr lang="en-US" dirty="0" err="1" smtClean="0"/>
              <a:t>promijeni</a:t>
            </a:r>
            <a:r>
              <a:rPr lang="en-US" dirty="0" smtClean="0"/>
              <a:t> </a:t>
            </a:r>
            <a:r>
              <a:rPr lang="en-US" dirty="0" err="1"/>
              <a:t>količinu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 smtClean="0"/>
              <a:t>inputa</a:t>
            </a:r>
            <a:r>
              <a:rPr lang="en-US" dirty="0" smtClean="0"/>
              <a:t> - ne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razlika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fiksnih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varijabilnih</a:t>
            </a:r>
            <a:r>
              <a:rPr lang="en-US" dirty="0"/>
              <a:t> </a:t>
            </a:r>
            <a:r>
              <a:rPr lang="en-US" dirty="0" err="1"/>
              <a:t>inputa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Šta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dešava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ukupnim</a:t>
            </a:r>
            <a:r>
              <a:rPr lang="en-US" dirty="0"/>
              <a:t> </a:t>
            </a:r>
            <a:r>
              <a:rPr lang="en-US" dirty="0" err="1"/>
              <a:t>outputom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oba</a:t>
            </a:r>
            <a:r>
              <a:rPr lang="en-US" dirty="0"/>
              <a:t> </a:t>
            </a:r>
            <a:r>
              <a:rPr lang="en-US" dirty="0" err="1"/>
              <a:t>inputa</a:t>
            </a:r>
            <a:r>
              <a:rPr lang="en-US" dirty="0"/>
              <a:t> X </a:t>
            </a:r>
            <a:r>
              <a:rPr lang="en-US" dirty="0" err="1"/>
              <a:t>i</a:t>
            </a:r>
            <a:r>
              <a:rPr lang="en-US" dirty="0"/>
              <a:t> Y </a:t>
            </a:r>
            <a:r>
              <a:rPr lang="en-US" dirty="0" err="1" smtClean="0"/>
              <a:t>povećaju</a:t>
            </a:r>
            <a:r>
              <a:rPr lang="en-US" dirty="0" smtClean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jednu</a:t>
            </a:r>
            <a:r>
              <a:rPr lang="en-US" dirty="0"/>
              <a:t> </a:t>
            </a:r>
            <a:r>
              <a:rPr lang="en-US" dirty="0" err="1"/>
              <a:t>jedinicu</a:t>
            </a:r>
            <a:r>
              <a:rPr lang="en-US" dirty="0"/>
              <a:t> </a:t>
            </a:r>
            <a:r>
              <a:rPr lang="en-US" dirty="0" err="1"/>
              <a:t>odjednom</a:t>
            </a:r>
            <a:r>
              <a:rPr lang="en-US" dirty="0" smtClean="0"/>
              <a:t>?</a:t>
            </a:r>
          </a:p>
          <a:p>
            <a:pPr algn="just"/>
            <a:r>
              <a:rPr lang="en-US" dirty="0" err="1" smtClean="0"/>
              <a:t>Rezultujuće</a:t>
            </a:r>
            <a:r>
              <a:rPr lang="en-US" dirty="0" smtClean="0"/>
              <a:t>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ukupnog</a:t>
            </a:r>
            <a:r>
              <a:rPr lang="en-US" dirty="0"/>
              <a:t> </a:t>
            </a:r>
            <a:r>
              <a:rPr lang="en-US" dirty="0" err="1"/>
              <a:t>outputa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oba</a:t>
            </a:r>
            <a:r>
              <a:rPr lang="en-US" dirty="0"/>
              <a:t> </a:t>
            </a:r>
            <a:r>
              <a:rPr lang="en-US" dirty="0" err="1"/>
              <a:t>inputa</a:t>
            </a:r>
            <a:r>
              <a:rPr lang="en-US" dirty="0"/>
              <a:t> </a:t>
            </a:r>
            <a:r>
              <a:rPr lang="en-US" dirty="0" err="1" smtClean="0"/>
              <a:t>povećaju</a:t>
            </a:r>
            <a:r>
              <a:rPr lang="en-US" dirty="0" smtClean="0"/>
              <a:t> </a:t>
            </a:r>
            <a:r>
              <a:rPr lang="en-US" dirty="0" err="1"/>
              <a:t>naziva</a:t>
            </a:r>
            <a:r>
              <a:rPr lang="en-US" dirty="0"/>
              <a:t> se </a:t>
            </a:r>
            <a:r>
              <a:rPr lang="en-US" b="1" dirty="0" err="1"/>
              <a:t>prinosi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obim</a:t>
            </a:r>
            <a:r>
              <a:rPr lang="en-US" b="1" dirty="0"/>
              <a:t> </a:t>
            </a:r>
            <a:r>
              <a:rPr lang="en-US" b="1" dirty="0" err="1" smtClean="0"/>
              <a:t>proizvodnje</a:t>
            </a:r>
            <a:r>
              <a:rPr lang="en-US" b="1" dirty="0" smtClean="0"/>
              <a:t> (</a:t>
            </a:r>
            <a:r>
              <a:rPr lang="en-US" b="1" dirty="0" err="1" smtClean="0"/>
              <a:t>engl.</a:t>
            </a:r>
            <a:r>
              <a:rPr lang="en-US" b="1" dirty="0" smtClean="0"/>
              <a:t> </a:t>
            </a:r>
            <a:r>
              <a:rPr lang="en-US" b="1" i="1" dirty="0" smtClean="0"/>
              <a:t>returns </a:t>
            </a:r>
            <a:r>
              <a:rPr lang="en-US" b="1" i="1" dirty="0"/>
              <a:t>to </a:t>
            </a:r>
            <a:r>
              <a:rPr lang="en-US" b="1" i="1" dirty="0" smtClean="0"/>
              <a:t>scale</a:t>
            </a:r>
            <a:r>
              <a:rPr lang="en-US" b="1" dirty="0" smtClean="0"/>
              <a:t>).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180" t="3302" r="1989" b="2194"/>
          <a:stretch/>
        </p:blipFill>
        <p:spPr>
          <a:xfrm>
            <a:off x="2432807" y="3862583"/>
            <a:ext cx="6451670" cy="273481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1" name="Rectangle 10"/>
          <p:cNvSpPr/>
          <p:nvPr/>
        </p:nvSpPr>
        <p:spPr>
          <a:xfrm>
            <a:off x="2701255" y="5658465"/>
            <a:ext cx="6107185" cy="1869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902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Proizvodna</a:t>
            </a:r>
            <a:r>
              <a:rPr lang="en-US" dirty="0" smtClean="0"/>
              <a:t> </a:t>
            </a:r>
            <a:r>
              <a:rPr lang="en-US" dirty="0" err="1" smtClean="0"/>
              <a:t>funkcija</a:t>
            </a:r>
            <a:r>
              <a:rPr lang="en-US" dirty="0" smtClean="0"/>
              <a:t> u </a:t>
            </a:r>
            <a:r>
              <a:rPr lang="en-US" dirty="0" err="1" smtClean="0"/>
              <a:t>dugom</a:t>
            </a:r>
            <a:r>
              <a:rPr lang="en-US" dirty="0" smtClean="0"/>
              <a:t> </a:t>
            </a:r>
            <a:r>
              <a:rPr lang="en-US" dirty="0" err="1" smtClean="0"/>
              <a:t>roku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0791" y="1836182"/>
            <a:ext cx="10058400" cy="405079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 err="1" smtClean="0"/>
              <a:t>preduzeće</a:t>
            </a:r>
            <a:r>
              <a:rPr lang="en-US" dirty="0" smtClean="0"/>
              <a:t> </a:t>
            </a:r>
            <a:r>
              <a:rPr lang="en-US" dirty="0" err="1" smtClean="0"/>
              <a:t>koristi</a:t>
            </a:r>
            <a:r>
              <a:rPr lang="en-US" dirty="0" smtClean="0"/>
              <a:t> 1 </a:t>
            </a:r>
            <a:r>
              <a:rPr lang="en-US" dirty="0" err="1" smtClean="0"/>
              <a:t>jedinicu</a:t>
            </a:r>
            <a:r>
              <a:rPr lang="en-US" dirty="0" smtClean="0"/>
              <a:t> </a:t>
            </a:r>
            <a:r>
              <a:rPr lang="en-US" i="1" dirty="0" smtClean="0"/>
              <a:t>X </a:t>
            </a:r>
            <a:r>
              <a:rPr lang="en-US" i="1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1 </a:t>
            </a:r>
            <a:r>
              <a:rPr lang="en-US" dirty="0" err="1" smtClean="0"/>
              <a:t>jedinicu</a:t>
            </a:r>
            <a:r>
              <a:rPr lang="en-US" dirty="0" smtClean="0"/>
              <a:t> </a:t>
            </a:r>
            <a:r>
              <a:rPr lang="en-US" i="1" dirty="0" smtClean="0"/>
              <a:t>Y</a:t>
            </a:r>
            <a:r>
              <a:rPr lang="en-US" i="1" dirty="0"/>
              <a:t>, </a:t>
            </a:r>
            <a:r>
              <a:rPr lang="en-US" dirty="0" err="1" smtClean="0"/>
              <a:t>tada</a:t>
            </a:r>
            <a:r>
              <a:rPr lang="en-US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 smtClean="0"/>
              <a:t>proizvesti</a:t>
            </a:r>
            <a:r>
              <a:rPr lang="en-US" dirty="0" smtClean="0"/>
              <a:t> 4 </a:t>
            </a:r>
            <a:r>
              <a:rPr lang="en-US" dirty="0" err="1" smtClean="0"/>
              <a:t>jedinice</a:t>
            </a:r>
            <a:r>
              <a:rPr lang="en-US" dirty="0" smtClean="0"/>
              <a:t> </a:t>
            </a:r>
            <a:r>
              <a:rPr lang="en-US" dirty="0" err="1" smtClean="0"/>
              <a:t>autputa</a:t>
            </a:r>
            <a:r>
              <a:rPr lang="en-US" dirty="0" smtClean="0"/>
              <a:t>. </a:t>
            </a:r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 err="1" smtClean="0"/>
              <a:t>preduzeće</a:t>
            </a:r>
            <a:r>
              <a:rPr lang="en-US" dirty="0" smtClean="0"/>
              <a:t> </a:t>
            </a:r>
            <a:r>
              <a:rPr lang="en-US" dirty="0" err="1" smtClean="0"/>
              <a:t>udvostruči</a:t>
            </a:r>
            <a:r>
              <a:rPr lang="en-US" dirty="0" smtClean="0"/>
              <a:t> </a:t>
            </a:r>
            <a:r>
              <a:rPr lang="en-US" dirty="0" err="1" smtClean="0"/>
              <a:t>količine</a:t>
            </a:r>
            <a:r>
              <a:rPr lang="en-US" dirty="0" smtClean="0"/>
              <a:t> </a:t>
            </a:r>
            <a:r>
              <a:rPr lang="en-US" dirty="0" err="1" smtClean="0"/>
              <a:t>inputa</a:t>
            </a:r>
            <a:r>
              <a:rPr lang="en-US" dirty="0" smtClean="0"/>
              <a:t> X </a:t>
            </a:r>
            <a:r>
              <a:rPr lang="en-US" dirty="0" err="1" smtClean="0"/>
              <a:t>i</a:t>
            </a:r>
            <a:r>
              <a:rPr lang="en-US" dirty="0" smtClean="0"/>
              <a:t> Y(i.e., 2 </a:t>
            </a:r>
            <a:r>
              <a:rPr lang="en-US" dirty="0" err="1" smtClean="0"/>
              <a:t>jedinice</a:t>
            </a:r>
            <a:r>
              <a:rPr lang="en-US" dirty="0" smtClean="0"/>
              <a:t> </a:t>
            </a:r>
            <a:r>
              <a:rPr lang="en-US" i="1" dirty="0" smtClean="0"/>
              <a:t>X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2 </a:t>
            </a:r>
            <a:r>
              <a:rPr lang="sr-Latn-RS" dirty="0" smtClean="0"/>
              <a:t>jedinice </a:t>
            </a:r>
            <a:r>
              <a:rPr lang="en-US" i="1" dirty="0" smtClean="0"/>
              <a:t>Y </a:t>
            </a:r>
            <a:r>
              <a:rPr lang="en-US" dirty="0"/>
              <a:t>), </a:t>
            </a:r>
            <a:r>
              <a:rPr lang="en-US" dirty="0" err="1" smtClean="0"/>
              <a:t>tada</a:t>
            </a:r>
            <a:r>
              <a:rPr lang="en-US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 smtClean="0"/>
              <a:t>proizvesti</a:t>
            </a:r>
            <a:r>
              <a:rPr lang="en-US" dirty="0" smtClean="0"/>
              <a:t> 17 </a:t>
            </a:r>
            <a:r>
              <a:rPr lang="en-US" dirty="0" err="1" smtClean="0"/>
              <a:t>jedinica</a:t>
            </a:r>
            <a:r>
              <a:rPr lang="en-US" dirty="0" smtClean="0"/>
              <a:t> </a:t>
            </a:r>
            <a:r>
              <a:rPr lang="en-US" dirty="0" err="1" smtClean="0"/>
              <a:t>autputa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Stoga</a:t>
            </a:r>
            <a:r>
              <a:rPr lang="en-US" dirty="0" smtClean="0"/>
              <a:t>, </a:t>
            </a:r>
            <a:r>
              <a:rPr lang="en-US" dirty="0" err="1" smtClean="0"/>
              <a:t>udvostručivši</a:t>
            </a:r>
            <a:r>
              <a:rPr lang="en-US" dirty="0" smtClean="0"/>
              <a:t> </a:t>
            </a: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 smtClean="0"/>
              <a:t>inputa</a:t>
            </a:r>
            <a:r>
              <a:rPr lang="en-US" dirty="0" smtClean="0"/>
              <a:t> </a:t>
            </a:r>
            <a:r>
              <a:rPr lang="en-US" dirty="0" err="1" smtClean="0"/>
              <a:t>preduzeće</a:t>
            </a:r>
            <a:r>
              <a:rPr lang="en-US" dirty="0" smtClean="0"/>
              <a:t> je </a:t>
            </a:r>
            <a:r>
              <a:rPr lang="en-US" dirty="0" err="1" smtClean="0"/>
              <a:t>proizvelo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en-US" dirty="0" err="1" smtClean="0"/>
              <a:t>nego</a:t>
            </a:r>
            <a:r>
              <a:rPr lang="en-US" dirty="0" smtClean="0"/>
              <a:t> </a:t>
            </a:r>
            <a:r>
              <a:rPr lang="en-US" dirty="0" err="1" smtClean="0"/>
              <a:t>četiri</a:t>
            </a:r>
            <a:r>
              <a:rPr lang="en-US" dirty="0" smtClean="0"/>
              <a:t> puta </a:t>
            </a:r>
            <a:r>
              <a:rPr lang="en-US" dirty="0" smtClean="0"/>
              <a:t>v</a:t>
            </a:r>
            <a:r>
              <a:rPr lang="sr-Latn-RS" dirty="0" smtClean="0"/>
              <a:t>e</a:t>
            </a:r>
            <a:r>
              <a:rPr lang="en-US" dirty="0" err="1" smtClean="0"/>
              <a:t>ću</a:t>
            </a:r>
            <a:r>
              <a:rPr lang="en-US" dirty="0" smtClean="0"/>
              <a:t> </a:t>
            </a:r>
            <a:r>
              <a:rPr lang="en-US" dirty="0" err="1" smtClean="0"/>
              <a:t>količinu</a:t>
            </a:r>
            <a:r>
              <a:rPr lang="en-US" dirty="0" smtClean="0"/>
              <a:t> </a:t>
            </a:r>
            <a:r>
              <a:rPr lang="en-US" dirty="0" err="1" smtClean="0"/>
              <a:t>autputa</a:t>
            </a:r>
            <a:r>
              <a:rPr lang="en-US" dirty="0" smtClean="0"/>
              <a:t>. </a:t>
            </a:r>
            <a:r>
              <a:rPr lang="en-US" dirty="0" err="1" smtClean="0"/>
              <a:t>Nadalje</a:t>
            </a:r>
            <a:r>
              <a:rPr lang="en-US" dirty="0" smtClean="0"/>
              <a:t>, </a:t>
            </a:r>
            <a:r>
              <a:rPr lang="en-US" dirty="0" err="1" smtClean="0"/>
              <a:t>dodatno</a:t>
            </a:r>
            <a:r>
              <a:rPr lang="en-US" dirty="0" smtClean="0"/>
              <a:t> </a:t>
            </a:r>
            <a:r>
              <a:rPr lang="en-US" dirty="0" err="1" smtClean="0"/>
              <a:t>udovstručenje</a:t>
            </a:r>
            <a:r>
              <a:rPr lang="en-US" dirty="0" smtClean="0"/>
              <a:t> </a:t>
            </a:r>
            <a:r>
              <a:rPr lang="en-US" dirty="0" err="1" smtClean="0"/>
              <a:t>količine</a:t>
            </a:r>
            <a:r>
              <a:rPr lang="en-US" dirty="0" smtClean="0"/>
              <a:t> </a:t>
            </a:r>
            <a:r>
              <a:rPr lang="en-US" dirty="0" err="1" smtClean="0"/>
              <a:t>inputa</a:t>
            </a:r>
            <a:r>
              <a:rPr lang="en-US" dirty="0" smtClean="0"/>
              <a:t> (</a:t>
            </a:r>
            <a:r>
              <a:rPr lang="en-US" dirty="0" err="1" smtClean="0"/>
              <a:t>npr</a:t>
            </a:r>
            <a:r>
              <a:rPr lang="en-US" dirty="0" smtClean="0"/>
              <a:t>. 4 </a:t>
            </a:r>
            <a:r>
              <a:rPr lang="en-US" dirty="0" err="1" smtClean="0"/>
              <a:t>jedinice</a:t>
            </a:r>
            <a:r>
              <a:rPr lang="en-US" dirty="0" smtClean="0"/>
              <a:t> </a:t>
            </a:r>
            <a:r>
              <a:rPr lang="en-US" i="1" dirty="0" smtClean="0"/>
              <a:t>X </a:t>
            </a:r>
            <a:r>
              <a:rPr lang="en-US" dirty="0" err="1" smtClean="0"/>
              <a:t>i</a:t>
            </a:r>
            <a:r>
              <a:rPr lang="en-US" dirty="0" smtClean="0"/>
              <a:t> 4 </a:t>
            </a:r>
            <a:r>
              <a:rPr lang="en-US" dirty="0" err="1" smtClean="0"/>
              <a:t>jedinice</a:t>
            </a:r>
            <a:r>
              <a:rPr lang="en-US" dirty="0" smtClean="0"/>
              <a:t> </a:t>
            </a:r>
            <a:r>
              <a:rPr lang="en-US" i="1" dirty="0" smtClean="0"/>
              <a:t>Y</a:t>
            </a:r>
            <a:r>
              <a:rPr lang="en-US" dirty="0" smtClean="0"/>
              <a:t>) je </a:t>
            </a:r>
            <a:r>
              <a:rPr lang="en-US" dirty="0" err="1" smtClean="0"/>
              <a:t>dovelo</a:t>
            </a:r>
            <a:r>
              <a:rPr lang="en-US" dirty="0" smtClean="0"/>
              <a:t> do </a:t>
            </a:r>
            <a:r>
              <a:rPr lang="en-US" dirty="0" err="1" smtClean="0"/>
              <a:t>skoro</a:t>
            </a:r>
            <a:r>
              <a:rPr lang="en-US" dirty="0" smtClean="0"/>
              <a:t> </a:t>
            </a:r>
            <a:r>
              <a:rPr lang="en-US" dirty="0" err="1" smtClean="0"/>
              <a:t>trostrukog</a:t>
            </a:r>
            <a:r>
              <a:rPr lang="en-US" dirty="0" smtClean="0"/>
              <a:t> </a:t>
            </a:r>
            <a:r>
              <a:rPr lang="en-US" dirty="0" err="1" smtClean="0"/>
              <a:t>povećanja</a:t>
            </a:r>
            <a:r>
              <a:rPr lang="en-US" dirty="0"/>
              <a:t> </a:t>
            </a:r>
            <a:r>
              <a:rPr lang="en-US" dirty="0" err="1" smtClean="0"/>
              <a:t>količine</a:t>
            </a:r>
            <a:r>
              <a:rPr lang="en-US" dirty="0" smtClean="0"/>
              <a:t> </a:t>
            </a:r>
            <a:r>
              <a:rPr lang="en-US" dirty="0" err="1" smtClean="0"/>
              <a:t>autputa</a:t>
            </a:r>
            <a:r>
              <a:rPr lang="en-US" dirty="0" smtClean="0"/>
              <a:t>, od 17 do 60</a:t>
            </a:r>
            <a:r>
              <a:rPr lang="en-US" dirty="0"/>
              <a:t>. </a:t>
            </a:r>
            <a:r>
              <a:rPr lang="en-US" dirty="0" err="1" smtClean="0"/>
              <a:t>Uočava</a:t>
            </a:r>
            <a:r>
              <a:rPr lang="en-US" dirty="0" smtClean="0"/>
              <a:t> se </a:t>
            </a:r>
            <a:r>
              <a:rPr lang="en-US" dirty="0" err="1" smtClean="0"/>
              <a:t>prisustvo</a:t>
            </a:r>
            <a:r>
              <a:rPr lang="en-US" dirty="0" smtClean="0"/>
              <a:t> </a:t>
            </a:r>
            <a:r>
              <a:rPr lang="en-US" dirty="0" err="1" smtClean="0"/>
              <a:t>rastućih</a:t>
            </a:r>
            <a:r>
              <a:rPr lang="en-US" dirty="0" smtClean="0"/>
              <a:t> </a:t>
            </a:r>
            <a:r>
              <a:rPr lang="en-US" dirty="0" err="1" smtClean="0"/>
              <a:t>prinosa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obim</a:t>
            </a:r>
            <a:r>
              <a:rPr lang="en-US" dirty="0" smtClean="0"/>
              <a:t> </a:t>
            </a:r>
            <a:r>
              <a:rPr lang="en-US" dirty="0" err="1" smtClean="0"/>
              <a:t>proizvodnje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ekonomskoj</a:t>
            </a:r>
            <a:r>
              <a:rPr lang="en-US" dirty="0" smtClean="0"/>
              <a:t> </a:t>
            </a:r>
            <a:r>
              <a:rPr lang="en-US" dirty="0" err="1" smtClean="0"/>
              <a:t>teoriji</a:t>
            </a:r>
            <a:r>
              <a:rPr lang="en-US" dirty="0" smtClean="0"/>
              <a:t>,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povećanje</a:t>
            </a:r>
            <a:r>
              <a:rPr lang="en-US" dirty="0" smtClean="0"/>
              <a:t> </a:t>
            </a:r>
            <a:r>
              <a:rPr lang="en-US" dirty="0" err="1" smtClean="0"/>
              <a:t>inputa</a:t>
            </a:r>
            <a:r>
              <a:rPr lang="en-US" dirty="0" smtClean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 u </a:t>
            </a:r>
            <a:r>
              <a:rPr lang="en-US" dirty="0" err="1" smtClean="0"/>
              <a:t>određenoj</a:t>
            </a:r>
            <a:r>
              <a:rPr lang="en-US" dirty="0" smtClean="0"/>
              <a:t> </a:t>
            </a:r>
            <a:r>
              <a:rPr lang="en-US" dirty="0" err="1" smtClean="0"/>
              <a:t>proporciji</a:t>
            </a:r>
            <a:r>
              <a:rPr lang="en-US" dirty="0" smtClean="0"/>
              <a:t> </a:t>
            </a:r>
            <a:r>
              <a:rPr lang="en-US" dirty="0" err="1" smtClean="0"/>
              <a:t>dovodi</a:t>
            </a:r>
            <a:r>
              <a:rPr lang="en-US" dirty="0" smtClean="0"/>
              <a:t> do </a:t>
            </a:r>
            <a:r>
              <a:rPr lang="en-US" dirty="0" err="1" smtClean="0"/>
              <a:t>povećanja</a:t>
            </a:r>
            <a:r>
              <a:rPr lang="en-US" dirty="0" smtClean="0"/>
              <a:t> u </a:t>
            </a:r>
            <a:r>
              <a:rPr lang="en-US" dirty="0" err="1" smtClean="0"/>
              <a:t>većoj</a:t>
            </a:r>
            <a:r>
              <a:rPr lang="en-US" dirty="0" smtClean="0"/>
              <a:t> </a:t>
            </a:r>
            <a:r>
              <a:rPr lang="en-US" dirty="0" err="1" smtClean="0"/>
              <a:t>proporciji</a:t>
            </a:r>
            <a:r>
              <a:rPr lang="en-US" dirty="0" smtClean="0"/>
              <a:t>, </a:t>
            </a:r>
            <a:r>
              <a:rPr lang="en-US" dirty="0" err="1" smtClean="0"/>
              <a:t>tada</a:t>
            </a:r>
            <a:r>
              <a:rPr lang="en-US" dirty="0" smtClean="0"/>
              <a:t> </a:t>
            </a:r>
            <a:r>
              <a:rPr lang="en-US" dirty="0" err="1" smtClean="0"/>
              <a:t>preduzeće</a:t>
            </a:r>
            <a:r>
              <a:rPr lang="en-US" dirty="0" smtClean="0"/>
              <a:t> </a:t>
            </a:r>
            <a:r>
              <a:rPr lang="en-US" dirty="0" err="1" smtClean="0"/>
              <a:t>ostvaruje</a:t>
            </a:r>
            <a:r>
              <a:rPr lang="en-US" dirty="0" smtClean="0"/>
              <a:t> </a:t>
            </a:r>
            <a:r>
              <a:rPr lang="en-US" b="1" dirty="0" err="1" smtClean="0"/>
              <a:t>rastuće</a:t>
            </a:r>
            <a:r>
              <a:rPr lang="en-US" b="1" dirty="0" smtClean="0"/>
              <a:t> </a:t>
            </a:r>
            <a:r>
              <a:rPr lang="en-US" b="1" dirty="0" err="1" smtClean="0"/>
              <a:t>prinose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obim</a:t>
            </a:r>
            <a:r>
              <a:rPr lang="en-US" b="1" dirty="0" smtClean="0"/>
              <a:t> </a:t>
            </a:r>
            <a:r>
              <a:rPr lang="en-US" b="1" dirty="0" err="1" smtClean="0"/>
              <a:t>proizvodnje</a:t>
            </a:r>
            <a:r>
              <a:rPr lang="en-US" b="1" dirty="0" smtClean="0"/>
              <a:t> (</a:t>
            </a:r>
            <a:r>
              <a:rPr lang="en-US" b="1" dirty="0" err="1" smtClean="0"/>
              <a:t>engl.</a:t>
            </a:r>
            <a:r>
              <a:rPr lang="en-US" b="1" dirty="0" smtClean="0"/>
              <a:t> </a:t>
            </a:r>
            <a:r>
              <a:rPr lang="en-US" b="1" i="1" dirty="0" smtClean="0"/>
              <a:t>increasing returns to scale)</a:t>
            </a:r>
            <a:r>
              <a:rPr lang="en-US" i="1" dirty="0" smtClean="0"/>
              <a:t>. </a:t>
            </a:r>
            <a:r>
              <a:rPr lang="en-US" dirty="0" err="1" smtClean="0"/>
              <a:t>Ako</a:t>
            </a:r>
            <a:r>
              <a:rPr lang="en-US" dirty="0" smtClean="0"/>
              <a:t> se </a:t>
            </a:r>
            <a:r>
              <a:rPr lang="en-US" dirty="0" err="1" smtClean="0"/>
              <a:t>autput</a:t>
            </a:r>
            <a:r>
              <a:rPr lang="en-US" dirty="0" smtClean="0"/>
              <a:t> </a:t>
            </a:r>
            <a:r>
              <a:rPr lang="en-US" dirty="0" err="1" smtClean="0"/>
              <a:t>poveća</a:t>
            </a:r>
            <a:r>
              <a:rPr lang="en-US" dirty="0" smtClean="0"/>
              <a:t> u </a:t>
            </a:r>
            <a:r>
              <a:rPr lang="en-US" dirty="0" err="1" smtClean="0"/>
              <a:t>istoj</a:t>
            </a:r>
            <a:r>
              <a:rPr lang="en-US" dirty="0" smtClean="0"/>
              <a:t> </a:t>
            </a:r>
            <a:r>
              <a:rPr lang="en-US" dirty="0" err="1" smtClean="0"/>
              <a:t>proporciji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se </a:t>
            </a:r>
            <a:r>
              <a:rPr lang="en-US" dirty="0" err="1" smtClean="0"/>
              <a:t>povećaa</a:t>
            </a:r>
            <a:r>
              <a:rPr lang="en-US" dirty="0" smtClean="0"/>
              <a:t> </a:t>
            </a:r>
            <a:r>
              <a:rPr lang="en-US" dirty="0" err="1" smtClean="0"/>
              <a:t>količina</a:t>
            </a:r>
            <a:r>
              <a:rPr lang="en-US" dirty="0" smtClean="0"/>
              <a:t> </a:t>
            </a:r>
            <a:r>
              <a:rPr lang="en-US" dirty="0" err="1" smtClean="0"/>
              <a:t>inputa</a:t>
            </a:r>
            <a:r>
              <a:rPr lang="en-US" dirty="0" smtClean="0"/>
              <a:t>, </a:t>
            </a:r>
            <a:r>
              <a:rPr lang="en-US" dirty="0" err="1" smtClean="0"/>
              <a:t>tada</a:t>
            </a:r>
            <a:r>
              <a:rPr lang="en-US" dirty="0" smtClean="0"/>
              <a:t> </a:t>
            </a:r>
            <a:r>
              <a:rPr lang="en-US" dirty="0" err="1" smtClean="0"/>
              <a:t>preduzeće</a:t>
            </a:r>
            <a:r>
              <a:rPr lang="en-US" dirty="0" smtClean="0"/>
              <a:t> </a:t>
            </a:r>
            <a:r>
              <a:rPr lang="en-US" dirty="0" err="1" smtClean="0"/>
              <a:t>ostvaruje</a:t>
            </a:r>
            <a:r>
              <a:rPr lang="en-US" dirty="0" smtClean="0"/>
              <a:t> </a:t>
            </a:r>
            <a:r>
              <a:rPr lang="en-US" b="1" dirty="0" err="1" smtClean="0"/>
              <a:t>konstantne</a:t>
            </a:r>
            <a:r>
              <a:rPr lang="en-US" b="1" dirty="0" smtClean="0"/>
              <a:t> </a:t>
            </a:r>
            <a:r>
              <a:rPr lang="en-US" b="1" dirty="0" err="1" smtClean="0"/>
              <a:t>prinose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obim</a:t>
            </a:r>
            <a:r>
              <a:rPr lang="en-US" b="1" dirty="0" smtClean="0"/>
              <a:t> </a:t>
            </a:r>
            <a:r>
              <a:rPr lang="en-US" b="1" dirty="0" err="1" smtClean="0"/>
              <a:t>proizvodnje</a:t>
            </a:r>
            <a:r>
              <a:rPr lang="en-US" b="1" dirty="0" smtClean="0"/>
              <a:t> (</a:t>
            </a:r>
            <a:r>
              <a:rPr lang="en-US" b="1" dirty="0" err="1" smtClean="0"/>
              <a:t>engl.</a:t>
            </a:r>
            <a:r>
              <a:rPr lang="en-US" b="1" dirty="0" smtClean="0"/>
              <a:t> </a:t>
            </a:r>
            <a:r>
              <a:rPr lang="en-US" b="1" i="1" dirty="0" smtClean="0"/>
              <a:t>constant </a:t>
            </a:r>
            <a:r>
              <a:rPr lang="en-US" b="1" i="1" dirty="0"/>
              <a:t>returns to </a:t>
            </a:r>
            <a:r>
              <a:rPr lang="en-US" b="1" i="1" dirty="0" smtClean="0"/>
              <a:t>scale).</a:t>
            </a:r>
          </a:p>
          <a:p>
            <a:pPr algn="just"/>
            <a:r>
              <a:rPr lang="en-US" b="1" i="1" dirty="0" smtClean="0"/>
              <a:t> </a:t>
            </a:r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autput</a:t>
            </a:r>
            <a:r>
              <a:rPr lang="en-US" dirty="0"/>
              <a:t> </a:t>
            </a:r>
            <a:r>
              <a:rPr lang="en-US" dirty="0" err="1"/>
              <a:t>poveća</a:t>
            </a:r>
            <a:r>
              <a:rPr lang="en-US" dirty="0"/>
              <a:t> u </a:t>
            </a:r>
            <a:r>
              <a:rPr lang="en-US" dirty="0" err="1" smtClean="0"/>
              <a:t>manjoj</a:t>
            </a:r>
            <a:r>
              <a:rPr lang="en-US" dirty="0" smtClean="0"/>
              <a:t> </a:t>
            </a:r>
            <a:r>
              <a:rPr lang="en-US" dirty="0" err="1"/>
              <a:t>proporciji</a:t>
            </a:r>
            <a:r>
              <a:rPr lang="en-US" dirty="0"/>
              <a:t> </a:t>
            </a:r>
            <a:r>
              <a:rPr lang="en-US" dirty="0" err="1" smtClean="0"/>
              <a:t>nego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je </a:t>
            </a:r>
            <a:r>
              <a:rPr lang="en-US" dirty="0" err="1" smtClean="0"/>
              <a:t>povećanje</a:t>
            </a:r>
            <a:r>
              <a:rPr lang="en-US" dirty="0" smtClean="0"/>
              <a:t> </a:t>
            </a:r>
            <a:r>
              <a:rPr lang="en-US" dirty="0" err="1"/>
              <a:t>količina</a:t>
            </a:r>
            <a:r>
              <a:rPr lang="en-US" dirty="0"/>
              <a:t> </a:t>
            </a:r>
            <a:r>
              <a:rPr lang="en-US" dirty="0" err="1"/>
              <a:t>inputa</a:t>
            </a:r>
            <a:r>
              <a:rPr lang="en-US" dirty="0"/>
              <a:t>, </a:t>
            </a:r>
            <a:r>
              <a:rPr lang="en-US" dirty="0" err="1"/>
              <a:t>tada</a:t>
            </a:r>
            <a:r>
              <a:rPr lang="en-US" dirty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ostvaruje</a:t>
            </a:r>
            <a:r>
              <a:rPr lang="en-US" dirty="0"/>
              <a:t> </a:t>
            </a:r>
            <a:r>
              <a:rPr lang="en-US" b="1" dirty="0" err="1" smtClean="0"/>
              <a:t>opadajuće</a:t>
            </a:r>
            <a:r>
              <a:rPr lang="en-US" b="1" dirty="0" smtClean="0"/>
              <a:t> </a:t>
            </a:r>
            <a:r>
              <a:rPr lang="en-US" b="1" dirty="0" err="1"/>
              <a:t>prinose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obim</a:t>
            </a:r>
            <a:r>
              <a:rPr lang="en-US" b="1" dirty="0"/>
              <a:t> </a:t>
            </a:r>
            <a:r>
              <a:rPr lang="en-US" b="1" dirty="0" err="1"/>
              <a:t>proizvodnje</a:t>
            </a:r>
            <a:r>
              <a:rPr lang="en-US" b="1" dirty="0"/>
              <a:t> (</a:t>
            </a:r>
            <a:r>
              <a:rPr lang="en-US" b="1" dirty="0" err="1"/>
              <a:t>engl.</a:t>
            </a:r>
            <a:r>
              <a:rPr lang="en-US" b="1" dirty="0"/>
              <a:t> </a:t>
            </a:r>
            <a:r>
              <a:rPr lang="en-US" b="1" i="1" dirty="0" smtClean="0"/>
              <a:t>decreasing </a:t>
            </a:r>
            <a:r>
              <a:rPr lang="en-US" b="1" i="1" dirty="0"/>
              <a:t>returns to </a:t>
            </a:r>
            <a:r>
              <a:rPr lang="en-US" b="1" i="1" dirty="0" smtClean="0"/>
              <a:t>scale).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875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Proizvodna</a:t>
            </a:r>
            <a:r>
              <a:rPr lang="en-US" dirty="0" smtClean="0"/>
              <a:t> </a:t>
            </a:r>
            <a:r>
              <a:rPr lang="en-US" dirty="0" err="1" smtClean="0"/>
              <a:t>funkcija</a:t>
            </a:r>
            <a:r>
              <a:rPr lang="en-US" dirty="0" smtClean="0"/>
              <a:t> u </a:t>
            </a:r>
            <a:r>
              <a:rPr lang="en-US" dirty="0" err="1" smtClean="0"/>
              <a:t>dugom</a:t>
            </a:r>
            <a:r>
              <a:rPr lang="en-US" dirty="0" smtClean="0"/>
              <a:t> </a:t>
            </a:r>
            <a:r>
              <a:rPr lang="en-US" dirty="0" err="1" smtClean="0"/>
              <a:t>roku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8512" y="1777459"/>
            <a:ext cx="10058400" cy="4050792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Uobičajena</a:t>
            </a:r>
            <a:r>
              <a:rPr lang="en-US" dirty="0" smtClean="0"/>
              <a:t> </a:t>
            </a:r>
            <a:r>
              <a:rPr lang="en-US" dirty="0" err="1" smtClean="0"/>
              <a:t>pretpostavka</a:t>
            </a:r>
            <a:r>
              <a:rPr lang="en-US" dirty="0" smtClean="0"/>
              <a:t> – </a:t>
            </a:r>
            <a:r>
              <a:rPr lang="en-US" dirty="0" err="1" smtClean="0"/>
              <a:t>preduzeća</a:t>
            </a:r>
            <a:r>
              <a:rPr lang="en-US" dirty="0" smtClean="0"/>
              <a:t> </a:t>
            </a:r>
            <a:r>
              <a:rPr lang="en-US" dirty="0" err="1" smtClean="0"/>
              <a:t>ostvaruju</a:t>
            </a:r>
            <a:r>
              <a:rPr lang="en-US" dirty="0" smtClean="0"/>
              <a:t> </a:t>
            </a:r>
            <a:r>
              <a:rPr lang="en-US" dirty="0" err="1" smtClean="0"/>
              <a:t>konstantne</a:t>
            </a:r>
            <a:r>
              <a:rPr lang="en-US" dirty="0" smtClean="0"/>
              <a:t> </a:t>
            </a:r>
            <a:r>
              <a:rPr lang="en-US" dirty="0" err="1" smtClean="0"/>
              <a:t>prinose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obim</a:t>
            </a:r>
            <a:endParaRPr lang="en-US" dirty="0" smtClean="0"/>
          </a:p>
          <a:p>
            <a:pPr algn="just"/>
            <a:r>
              <a:rPr lang="en-US" dirty="0" err="1" smtClean="0"/>
              <a:t>Veći</a:t>
            </a:r>
            <a:r>
              <a:rPr lang="en-US" dirty="0" smtClean="0"/>
              <a:t> </a:t>
            </a:r>
            <a:r>
              <a:rPr lang="en-US" dirty="0" err="1"/>
              <a:t>obim</a:t>
            </a:r>
            <a:r>
              <a:rPr lang="en-US" dirty="0"/>
              <a:t> </a:t>
            </a:r>
            <a:r>
              <a:rPr lang="en-US" dirty="0" err="1"/>
              <a:t>proizvodnje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/>
              <a:t>podjelu</a:t>
            </a:r>
            <a:r>
              <a:rPr lang="en-US" dirty="0"/>
              <a:t> </a:t>
            </a:r>
            <a:r>
              <a:rPr lang="en-US" dirty="0" err="1"/>
              <a:t>zadataka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specijalizovanije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povećava</a:t>
            </a:r>
            <a:r>
              <a:rPr lang="en-US" dirty="0"/>
              <a:t> </a:t>
            </a:r>
            <a:r>
              <a:rPr lang="en-US" dirty="0" err="1"/>
              <a:t>produktivnost</a:t>
            </a:r>
            <a:r>
              <a:rPr lang="en-US" dirty="0"/>
              <a:t> </a:t>
            </a:r>
            <a:r>
              <a:rPr lang="en-US" dirty="0" err="1" smtClean="0"/>
              <a:t>rada</a:t>
            </a:r>
            <a:endParaRPr lang="en-US" dirty="0" smtClean="0"/>
          </a:p>
          <a:p>
            <a:pPr algn="just"/>
            <a:r>
              <a:rPr lang="en-US" dirty="0" err="1" smtClean="0"/>
              <a:t>Veće</a:t>
            </a:r>
            <a:r>
              <a:rPr lang="en-US" dirty="0" smtClean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opravdati</a:t>
            </a:r>
            <a:r>
              <a:rPr lang="en-US" dirty="0"/>
              <a:t> </a:t>
            </a:r>
            <a:r>
              <a:rPr lang="en-US" dirty="0" err="1"/>
              <a:t>nabavku</a:t>
            </a:r>
            <a:r>
              <a:rPr lang="en-US" dirty="0"/>
              <a:t> </a:t>
            </a:r>
            <a:r>
              <a:rPr lang="en-US" dirty="0" err="1"/>
              <a:t>naprednije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produktivnije</a:t>
            </a:r>
            <a:r>
              <a:rPr lang="en-US" dirty="0"/>
              <a:t> </a:t>
            </a:r>
            <a:r>
              <a:rPr lang="en-US" dirty="0" err="1"/>
              <a:t>opreme</a:t>
            </a:r>
            <a:endParaRPr lang="en-US" dirty="0"/>
          </a:p>
          <a:p>
            <a:pPr algn="just"/>
            <a:r>
              <a:rPr lang="en-US" dirty="0" err="1" smtClean="0"/>
              <a:t>Ovi</a:t>
            </a:r>
            <a:r>
              <a:rPr lang="en-US" dirty="0" smtClean="0"/>
              <a:t> </a:t>
            </a:r>
            <a:r>
              <a:rPr lang="en-US" dirty="0" err="1"/>
              <a:t>faktori</a:t>
            </a:r>
            <a:r>
              <a:rPr lang="en-US" dirty="0"/>
              <a:t> </a:t>
            </a:r>
            <a:r>
              <a:rPr lang="en-US" dirty="0" err="1"/>
              <a:t>dovode</a:t>
            </a:r>
            <a:r>
              <a:rPr lang="en-US" dirty="0"/>
              <a:t> do </a:t>
            </a:r>
            <a:r>
              <a:rPr lang="en-US" dirty="0" err="1" smtClean="0"/>
              <a:t>rastućih</a:t>
            </a:r>
            <a:r>
              <a:rPr lang="en-US" dirty="0" smtClean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obim</a:t>
            </a:r>
            <a:r>
              <a:rPr lang="en-US" dirty="0"/>
              <a:t> </a:t>
            </a:r>
            <a:r>
              <a:rPr lang="en-US" dirty="0" err="1"/>
              <a:t>proizvodnje</a:t>
            </a:r>
            <a:r>
              <a:rPr lang="en-US" dirty="0"/>
              <a:t> (increasing returns to </a:t>
            </a:r>
            <a:r>
              <a:rPr lang="en-US" dirty="0" smtClean="0"/>
              <a:t>scale)</a:t>
            </a:r>
          </a:p>
          <a:p>
            <a:pPr algn="just"/>
            <a:r>
              <a:rPr lang="en-US" dirty="0" err="1" smtClean="0"/>
              <a:t>Prevelik</a:t>
            </a:r>
            <a:r>
              <a:rPr lang="en-US" dirty="0" smtClean="0"/>
              <a:t> </a:t>
            </a:r>
            <a:r>
              <a:rPr lang="en-US" dirty="0" err="1"/>
              <a:t>obim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stvoriti</a:t>
            </a:r>
            <a:r>
              <a:rPr lang="en-US" dirty="0"/>
              <a:t> </a:t>
            </a:r>
            <a:r>
              <a:rPr lang="en-US" dirty="0" err="1" smtClean="0"/>
              <a:t>menadžerske</a:t>
            </a:r>
            <a:r>
              <a:rPr lang="en-US" dirty="0" smtClean="0"/>
              <a:t> </a:t>
            </a:r>
            <a:r>
              <a:rPr lang="en-US" dirty="0" err="1" smtClean="0"/>
              <a:t>neefikasnosti:problemi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komunikaciji</a:t>
            </a:r>
            <a:r>
              <a:rPr lang="en-US" dirty="0" smtClean="0"/>
              <a:t>, </a:t>
            </a:r>
            <a:r>
              <a:rPr lang="en-US" dirty="0" err="1" smtClean="0"/>
              <a:t>birokratske</a:t>
            </a:r>
            <a:r>
              <a:rPr lang="en-US" dirty="0" smtClean="0"/>
              <a:t> </a:t>
            </a:r>
            <a:r>
              <a:rPr lang="en-US" dirty="0" err="1" smtClean="0"/>
              <a:t>prepreke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sl.)</a:t>
            </a:r>
          </a:p>
          <a:p>
            <a:pPr algn="just"/>
            <a:r>
              <a:rPr lang="en-US" dirty="0" err="1" smtClean="0"/>
              <a:t>Takve</a:t>
            </a:r>
            <a:r>
              <a:rPr lang="en-US" dirty="0" smtClean="0"/>
              <a:t> </a:t>
            </a:r>
            <a:r>
              <a:rPr lang="en-US" dirty="0" err="1"/>
              <a:t>neefikasnosti</a:t>
            </a:r>
            <a:r>
              <a:rPr lang="en-US" dirty="0"/>
              <a:t> </a:t>
            </a:r>
            <a:r>
              <a:rPr lang="en-US" dirty="0" err="1"/>
              <a:t>uzrokuju</a:t>
            </a:r>
            <a:r>
              <a:rPr lang="en-US" dirty="0"/>
              <a:t> </a:t>
            </a:r>
            <a:r>
              <a:rPr lang="en-US" dirty="0" err="1" smtClean="0"/>
              <a:t>opadajuće</a:t>
            </a:r>
            <a:r>
              <a:rPr lang="en-US" dirty="0" smtClean="0"/>
              <a:t> </a:t>
            </a:r>
            <a:r>
              <a:rPr lang="en-US" dirty="0" err="1"/>
              <a:t>prinose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obim</a:t>
            </a:r>
            <a:r>
              <a:rPr lang="en-US" dirty="0"/>
              <a:t> </a:t>
            </a:r>
            <a:r>
              <a:rPr lang="en-US" dirty="0" err="1"/>
              <a:t>proizvodnje</a:t>
            </a:r>
            <a:r>
              <a:rPr lang="en-US" dirty="0"/>
              <a:t> (</a:t>
            </a:r>
            <a:r>
              <a:rPr lang="en-US" i="1" dirty="0"/>
              <a:t>decreasing returns to scale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98523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Proizvodna</a:t>
            </a:r>
            <a:r>
              <a:rPr lang="en-US" dirty="0" smtClean="0"/>
              <a:t> </a:t>
            </a:r>
            <a:r>
              <a:rPr lang="en-US" dirty="0" err="1" smtClean="0"/>
              <a:t>funkcija</a:t>
            </a:r>
            <a:r>
              <a:rPr lang="en-US" dirty="0" smtClean="0"/>
              <a:t> u </a:t>
            </a:r>
            <a:r>
              <a:rPr lang="en-US" dirty="0" err="1" smtClean="0"/>
              <a:t>dugom</a:t>
            </a:r>
            <a:r>
              <a:rPr lang="en-US" dirty="0" smtClean="0"/>
              <a:t> </a:t>
            </a:r>
            <a:r>
              <a:rPr lang="en-US" dirty="0" err="1" smtClean="0"/>
              <a:t>roku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68512" y="1777459"/>
                <a:ext cx="10058400" cy="4050792"/>
              </a:xfrm>
            </p:spPr>
            <p:txBody>
              <a:bodyPr>
                <a:normAutofit/>
              </a:bodyPr>
              <a:lstStyle/>
              <a:p>
                <a:r>
                  <a:rPr lang="sr-Latn-RS" dirty="0" smtClean="0"/>
                  <a:t>Prvi način mjerenja koncepta prinosa na obim proizvodnje je upotrebom koeficijenta elastičnosti autputa -</a:t>
                </a:r>
                <a:r>
                  <a:rPr lang="en-US" dirty="0" smtClean="0"/>
                  <a:t> </a:t>
                </a:r>
                <a:r>
                  <a:rPr lang="en-US" i="1" dirty="0"/>
                  <a:t>E</a:t>
                </a:r>
                <a:r>
                  <a:rPr lang="en-US" i="1" baseline="-25000" dirty="0"/>
                  <a:t>Q</a:t>
                </a:r>
                <a:r>
                  <a:rPr lang="en-US" dirty="0"/>
                  <a:t>:</a:t>
                </a:r>
              </a:p>
              <a:p>
                <a:pPr marL="0" indent="0" algn="ctr">
                  <a:buNone/>
                </a:pPr>
                <a:r>
                  <a:rPr lang="en-US" i="1" dirty="0" smtClean="0"/>
                  <a:t>E</a:t>
                </a:r>
                <a:r>
                  <a:rPr lang="en-US" i="1" baseline="-25000" dirty="0" smtClean="0"/>
                  <a:t>Q</a:t>
                </a:r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𝑝𝑟𝑜𝑐𝑒𝑛𝑡𝑢𝑎𝑙𝑛𝑎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𝑝𝑟𝑜𝑚𝑗𝑒𝑛𝑎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𝑝𝑟𝑜𝑐𝑒𝑛𝑡𝑢𝑎𝑙𝑛𝑎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𝑝𝑟𝑜𝑚𝑗𝑒𝑛𝑎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𝑠𝑣𝑖h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𝑖𝑛𝑝𝑢𝑡𝑎</m:t>
                        </m:r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 err="1" smtClean="0"/>
                  <a:t>Ako</a:t>
                </a:r>
                <a:r>
                  <a:rPr lang="en-US" dirty="0" smtClean="0"/>
                  <a:t> je </a:t>
                </a:r>
                <a:r>
                  <a:rPr lang="en-US" i="1" dirty="0" smtClean="0"/>
                  <a:t>E</a:t>
                </a:r>
                <a:r>
                  <a:rPr lang="en-US" i="1" baseline="-25000" dirty="0" smtClean="0"/>
                  <a:t>Q</a:t>
                </a:r>
                <a:r>
                  <a:rPr lang="sr-Latn-RS" i="1" dirty="0"/>
                  <a:t>&gt;</a:t>
                </a:r>
                <a:r>
                  <a:rPr lang="en-US" dirty="0" smtClean="0"/>
                  <a:t>1</a:t>
                </a:r>
                <a:r>
                  <a:rPr lang="en-US" dirty="0"/>
                  <a:t>, </a:t>
                </a:r>
                <a:r>
                  <a:rPr lang="sr-Latn-RS" dirty="0" smtClean="0"/>
                  <a:t>tada postoje rastući prinosi na obim proizvodnje</a:t>
                </a:r>
                <a:r>
                  <a:rPr lang="en-US" dirty="0" smtClean="0"/>
                  <a:t> </a:t>
                </a:r>
                <a:r>
                  <a:rPr lang="en-US" dirty="0"/>
                  <a:t>(IRTS).</a:t>
                </a:r>
              </a:p>
              <a:p>
                <a:r>
                  <a:rPr lang="en-US" dirty="0" err="1"/>
                  <a:t>Ako</a:t>
                </a:r>
                <a:r>
                  <a:rPr lang="en-US" dirty="0"/>
                  <a:t> je </a:t>
                </a:r>
                <a:r>
                  <a:rPr lang="en-US" i="1" dirty="0"/>
                  <a:t>E</a:t>
                </a:r>
                <a:r>
                  <a:rPr lang="en-US" i="1" baseline="-25000" dirty="0"/>
                  <a:t>Q</a:t>
                </a:r>
                <a:r>
                  <a:rPr lang="en-US" i="1" dirty="0"/>
                  <a:t> </a:t>
                </a:r>
                <a:r>
                  <a:rPr lang="sr-Latn-RS" dirty="0" smtClean="0"/>
                  <a:t>= </a:t>
                </a:r>
                <a:r>
                  <a:rPr lang="en-US" dirty="0" smtClean="0"/>
                  <a:t>1</a:t>
                </a:r>
                <a:r>
                  <a:rPr lang="en-US" dirty="0"/>
                  <a:t>, </a:t>
                </a:r>
                <a:r>
                  <a:rPr lang="sr-Latn-RS" dirty="0" smtClean="0"/>
                  <a:t> tada postoje konstantni prinosi na obim proizvodnje </a:t>
                </a:r>
                <a:r>
                  <a:rPr lang="en-US" dirty="0" smtClean="0"/>
                  <a:t>(CRTS</a:t>
                </a:r>
                <a:r>
                  <a:rPr lang="en-US" dirty="0"/>
                  <a:t>).</a:t>
                </a:r>
              </a:p>
              <a:p>
                <a:r>
                  <a:rPr lang="en-US" dirty="0" err="1"/>
                  <a:t>Ako</a:t>
                </a:r>
                <a:r>
                  <a:rPr lang="en-US" dirty="0"/>
                  <a:t> je </a:t>
                </a:r>
                <a:r>
                  <a:rPr lang="en-US" i="1" dirty="0" smtClean="0"/>
                  <a:t>E</a:t>
                </a:r>
                <a:r>
                  <a:rPr lang="en-US" i="1" baseline="-25000" dirty="0" smtClean="0"/>
                  <a:t>Q</a:t>
                </a:r>
                <a:r>
                  <a:rPr lang="sr-Latn-RS" dirty="0"/>
                  <a:t> </a:t>
                </a:r>
                <a:r>
                  <a:rPr lang="sr-Latn-RS" dirty="0" smtClean="0"/>
                  <a:t>&lt; </a:t>
                </a:r>
                <a:r>
                  <a:rPr lang="en-US" dirty="0" smtClean="0"/>
                  <a:t>1</a:t>
                </a:r>
                <a:r>
                  <a:rPr lang="en-US" dirty="0"/>
                  <a:t>, </a:t>
                </a:r>
                <a:r>
                  <a:rPr lang="sr-Latn-RS" dirty="0" smtClean="0"/>
                  <a:t>tada postoje opadajući prinosi na obim proizvodnje </a:t>
                </a:r>
                <a:r>
                  <a:rPr lang="en-US" dirty="0" smtClean="0"/>
                  <a:t>(DRTS</a:t>
                </a:r>
                <a:r>
                  <a:rPr lang="en-US" dirty="0"/>
                  <a:t>).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68512" y="1777459"/>
                <a:ext cx="10058400" cy="4050792"/>
              </a:xfrm>
              <a:blipFill>
                <a:blip r:embed="rId2"/>
                <a:stretch>
                  <a:fillRect l="-242" t="-1807"/>
                </a:stretch>
              </a:blipFill>
            </p:spPr>
            <p:txBody>
              <a:bodyPr/>
              <a:lstStyle/>
              <a:p>
                <a:r>
                  <a:rPr lang="sr-Cyrl-R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72783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Proizvodna</a:t>
            </a:r>
            <a:r>
              <a:rPr lang="en-US" dirty="0" smtClean="0"/>
              <a:t> </a:t>
            </a:r>
            <a:r>
              <a:rPr lang="en-US" dirty="0" err="1" smtClean="0"/>
              <a:t>funkcija</a:t>
            </a:r>
            <a:r>
              <a:rPr lang="en-US" dirty="0" smtClean="0"/>
              <a:t> u </a:t>
            </a:r>
            <a:r>
              <a:rPr lang="en-US" dirty="0" err="1" smtClean="0"/>
              <a:t>dugom</a:t>
            </a:r>
            <a:r>
              <a:rPr lang="en-US" dirty="0" smtClean="0"/>
              <a:t> </a:t>
            </a:r>
            <a:r>
              <a:rPr lang="en-US" dirty="0" err="1" smtClean="0"/>
              <a:t>roku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8512" y="1777459"/>
            <a:ext cx="10058400" cy="405079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sr-Latn-RS" dirty="0" smtClean="0"/>
              <a:t>Drugi način prikaza koncepta prinosa na obim proizvodnje se zasni</a:t>
            </a:r>
            <a:r>
              <a:rPr lang="en-US" dirty="0" smtClean="0"/>
              <a:t>v</a:t>
            </a:r>
            <a:r>
              <a:rPr lang="sr-Latn-RS" dirty="0" smtClean="0"/>
              <a:t>a na posmatranju ranije definisane jednačine proizvodne funkcije:</a:t>
            </a:r>
            <a:endParaRPr lang="en-US" dirty="0"/>
          </a:p>
          <a:p>
            <a:pPr marL="0" indent="0" algn="ctr">
              <a:buNone/>
            </a:pPr>
            <a:r>
              <a:rPr lang="sr-Latn-RS" i="1" dirty="0" smtClean="0"/>
              <a:t>Q=f(X,Y)</a:t>
            </a:r>
          </a:p>
          <a:p>
            <a:pPr algn="just"/>
            <a:r>
              <a:rPr lang="sr-Latn-RS" dirty="0" smtClean="0"/>
              <a:t>Radi jednostavnosti razmatranja, polazi se od slučaja kada proizvodna funkcija zavisi samo od dva faktora proizvodnje</a:t>
            </a:r>
          </a:p>
          <a:p>
            <a:pPr algn="just"/>
            <a:r>
              <a:rPr lang="sr-Latn-RS" dirty="0" smtClean="0"/>
              <a:t>Pretpostavimo </a:t>
            </a:r>
            <a:r>
              <a:rPr lang="sr-Latn-RS" dirty="0"/>
              <a:t>da povećamo količinu svakog inputa za određeni proporcionalni faktor </a:t>
            </a:r>
            <a:r>
              <a:rPr lang="sr-Latn-RS" b="1" dirty="0"/>
              <a:t>k &gt; 1</a:t>
            </a:r>
            <a:r>
              <a:rPr lang="sr-Latn-RS" dirty="0"/>
              <a:t>.</a:t>
            </a:r>
          </a:p>
          <a:p>
            <a:pPr algn="just"/>
            <a:r>
              <a:rPr lang="sr-Latn-RS" dirty="0"/>
              <a:t>Na </a:t>
            </a:r>
            <a:r>
              <a:rPr lang="sr-Latn-RS" dirty="0" smtClean="0"/>
              <a:t>primjer</a:t>
            </a:r>
            <a:r>
              <a:rPr lang="sr-Latn-RS" dirty="0"/>
              <a:t>:</a:t>
            </a:r>
          </a:p>
          <a:p>
            <a:pPr lvl="1" algn="just"/>
            <a:r>
              <a:rPr lang="sr-Latn-RS" dirty="0"/>
              <a:t>Ako povećamo inpute za </a:t>
            </a:r>
            <a:r>
              <a:rPr lang="sr-Latn-RS" b="1" dirty="0"/>
              <a:t>10%</a:t>
            </a:r>
            <a:r>
              <a:rPr lang="sr-Latn-RS" dirty="0"/>
              <a:t>, tada je </a:t>
            </a:r>
            <a:r>
              <a:rPr lang="sr-Latn-RS" b="1" dirty="0"/>
              <a:t>k = 1,10</a:t>
            </a:r>
            <a:r>
              <a:rPr lang="sr-Latn-RS" dirty="0"/>
              <a:t>.</a:t>
            </a:r>
          </a:p>
          <a:p>
            <a:pPr lvl="1" algn="just"/>
            <a:r>
              <a:rPr lang="sr-Latn-RS" dirty="0"/>
              <a:t>Ako </a:t>
            </a:r>
            <a:r>
              <a:rPr lang="sr-Latn-RS" b="1" dirty="0"/>
              <a:t>udvostručimo</a:t>
            </a:r>
            <a:r>
              <a:rPr lang="sr-Latn-RS" dirty="0"/>
              <a:t> inpute, tada je </a:t>
            </a:r>
            <a:r>
              <a:rPr lang="sr-Latn-RS" b="1" dirty="0"/>
              <a:t>k = 2,0</a:t>
            </a:r>
            <a:r>
              <a:rPr lang="sr-Latn-RS" dirty="0"/>
              <a:t>.</a:t>
            </a:r>
          </a:p>
          <a:p>
            <a:pPr algn="just"/>
            <a:r>
              <a:rPr lang="sr-Latn-RS" dirty="0"/>
              <a:t>Kao rezultat povećanja inputa, očekuje se da će se i </a:t>
            </a:r>
            <a:r>
              <a:rPr lang="sr-Latn-RS" b="1" dirty="0"/>
              <a:t>output (Q)</a:t>
            </a:r>
            <a:r>
              <a:rPr lang="sr-Latn-RS" dirty="0"/>
              <a:t> povećati za određeni odnos.</a:t>
            </a:r>
          </a:p>
          <a:p>
            <a:pPr algn="just"/>
            <a:r>
              <a:rPr lang="sr-Latn-RS" dirty="0"/>
              <a:t>Neka </a:t>
            </a:r>
            <a:r>
              <a:rPr lang="sr-Latn-RS" dirty="0" smtClean="0"/>
              <a:t>oznaka </a:t>
            </a:r>
            <a:r>
              <a:rPr lang="sr-Latn-RS" b="1" dirty="0"/>
              <a:t>h</a:t>
            </a:r>
            <a:r>
              <a:rPr lang="sr-Latn-RS" dirty="0"/>
              <a:t> označava </a:t>
            </a:r>
            <a:r>
              <a:rPr lang="sr-Latn-RS" b="1" dirty="0"/>
              <a:t>stepen povećanja proizvodnje</a:t>
            </a:r>
            <a:r>
              <a:rPr lang="sr-Latn-RS" dirty="0"/>
              <a:t> koji nastaje </a:t>
            </a:r>
            <a:r>
              <a:rPr lang="sr-Latn-RS" dirty="0" smtClean="0"/>
              <a:t>usljed promjene </a:t>
            </a:r>
            <a:r>
              <a:rPr lang="sr-Latn-RS" dirty="0"/>
              <a:t>inputa.</a:t>
            </a:r>
          </a:p>
        </p:txBody>
      </p:sp>
    </p:spTree>
    <p:extLst>
      <p:ext uri="{BB962C8B-B14F-4D97-AF65-F5344CB8AC3E}">
        <p14:creationId xmlns:p14="http://schemas.microsoft.com/office/powerpoint/2010/main" val="3396173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Proizvodna</a:t>
            </a:r>
            <a:r>
              <a:rPr lang="en-US" dirty="0" smtClean="0"/>
              <a:t> </a:t>
            </a:r>
            <a:r>
              <a:rPr lang="en-US" dirty="0" err="1" smtClean="0"/>
              <a:t>funkcija</a:t>
            </a:r>
            <a:r>
              <a:rPr lang="en-US" dirty="0" smtClean="0"/>
              <a:t> u </a:t>
            </a:r>
            <a:r>
              <a:rPr lang="en-US" dirty="0" err="1" smtClean="0"/>
              <a:t>dugom</a:t>
            </a:r>
            <a:r>
              <a:rPr lang="en-US" dirty="0" smtClean="0"/>
              <a:t> </a:t>
            </a:r>
            <a:r>
              <a:rPr lang="en-US" dirty="0" err="1" smtClean="0"/>
              <a:t>roku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8512" y="1777459"/>
            <a:ext cx="10058400" cy="4050792"/>
          </a:xfrm>
        </p:spPr>
        <p:txBody>
          <a:bodyPr>
            <a:normAutofit/>
          </a:bodyPr>
          <a:lstStyle/>
          <a:p>
            <a:pPr algn="just"/>
            <a:r>
              <a:rPr lang="sr-Latn-RS" dirty="0" smtClean="0"/>
              <a:t>Tada jednačina proizvodne funkcije glasi:</a:t>
            </a:r>
            <a:endParaRPr lang="en-US" dirty="0"/>
          </a:p>
          <a:p>
            <a:pPr marL="0" indent="0" algn="ctr">
              <a:buNone/>
            </a:pPr>
            <a:r>
              <a:rPr lang="sr-Latn-RS" i="1" dirty="0" smtClean="0"/>
              <a:t>hQ=f(kX,kY)</a:t>
            </a:r>
          </a:p>
          <a:p>
            <a:pPr algn="just"/>
            <a:r>
              <a:rPr lang="sr-Latn-RS" dirty="0" smtClean="0"/>
              <a:t>Navedenu jednačinu sa aspekta koncepta prinosa na obim proizvodnje objašnjavamo na sljedeći način:</a:t>
            </a:r>
          </a:p>
          <a:p>
            <a:pPr lvl="1" algn="just"/>
            <a:r>
              <a:rPr lang="sr-Latn-RS" dirty="0"/>
              <a:t>Ako je h &gt; k, preduzeće ostvaruje </a:t>
            </a:r>
            <a:r>
              <a:rPr lang="sr-Latn-RS" dirty="0" smtClean="0"/>
              <a:t>rastuće prinose </a:t>
            </a:r>
            <a:r>
              <a:rPr lang="sr-Latn-RS" dirty="0"/>
              <a:t>na obim→ Output raste brže od inputa (E</a:t>
            </a:r>
            <a:r>
              <a:rPr lang="sr-Latn-RS" baseline="-25000" dirty="0"/>
              <a:t>Q</a:t>
            </a:r>
            <a:r>
              <a:rPr lang="sr-Latn-RS" dirty="0"/>
              <a:t> &gt; 1</a:t>
            </a:r>
            <a:r>
              <a:rPr lang="sr-Latn-RS" dirty="0" smtClean="0"/>
              <a:t>)</a:t>
            </a:r>
          </a:p>
          <a:p>
            <a:pPr lvl="1" algn="just"/>
            <a:r>
              <a:rPr lang="sr-Latn-RS" dirty="0" smtClean="0"/>
              <a:t>Ako </a:t>
            </a:r>
            <a:r>
              <a:rPr lang="sr-Latn-RS" dirty="0"/>
              <a:t>je h = k, preduzeće ostvaruje konstantne povrate na obim→ Output raste proporcionalno sa inputom </a:t>
            </a:r>
            <a:r>
              <a:rPr lang="sr-Latn-RS" dirty="0" smtClean="0"/>
              <a:t>(</a:t>
            </a:r>
            <a:r>
              <a:rPr lang="sr-Latn-RS" dirty="0"/>
              <a:t>E</a:t>
            </a:r>
            <a:r>
              <a:rPr lang="sr-Latn-RS" baseline="-25000" dirty="0"/>
              <a:t>Q</a:t>
            </a:r>
            <a:r>
              <a:rPr lang="sr-Latn-RS" dirty="0" smtClean="0"/>
              <a:t> </a:t>
            </a:r>
            <a:r>
              <a:rPr lang="sr-Latn-RS" dirty="0"/>
              <a:t>= 1</a:t>
            </a:r>
            <a:r>
              <a:rPr lang="sr-Latn-RS" dirty="0" smtClean="0"/>
              <a:t>)</a:t>
            </a:r>
          </a:p>
          <a:p>
            <a:pPr lvl="1" algn="just"/>
            <a:r>
              <a:rPr lang="sr-Latn-RS" dirty="0" smtClean="0"/>
              <a:t>Ako </a:t>
            </a:r>
            <a:r>
              <a:rPr lang="sr-Latn-RS" dirty="0"/>
              <a:t>je h &lt; k, preduzeće ostvaruje </a:t>
            </a:r>
            <a:r>
              <a:rPr lang="sr-Latn-RS" dirty="0" smtClean="0"/>
              <a:t>opadajuće prinose </a:t>
            </a:r>
            <a:r>
              <a:rPr lang="sr-Latn-RS" dirty="0"/>
              <a:t>na obim→ Output raste sporije od inputa </a:t>
            </a:r>
            <a:r>
              <a:rPr lang="sr-Latn-RS" dirty="0" smtClean="0"/>
              <a:t>(</a:t>
            </a:r>
            <a:r>
              <a:rPr lang="sr-Latn-RS" dirty="0"/>
              <a:t>E</a:t>
            </a:r>
            <a:r>
              <a:rPr lang="sr-Latn-RS" baseline="-25000" dirty="0"/>
              <a:t>Q</a:t>
            </a:r>
            <a:r>
              <a:rPr lang="sr-Latn-RS" dirty="0" smtClean="0"/>
              <a:t> </a:t>
            </a:r>
            <a:r>
              <a:rPr lang="sr-Latn-RS" dirty="0"/>
              <a:t>&lt; 1)</a:t>
            </a:r>
          </a:p>
        </p:txBody>
      </p:sp>
    </p:spTree>
    <p:extLst>
      <p:ext uri="{BB962C8B-B14F-4D97-AF65-F5344CB8AC3E}">
        <p14:creationId xmlns:p14="http://schemas.microsoft.com/office/powerpoint/2010/main" val="1773847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Proizvodna</a:t>
            </a:r>
            <a:r>
              <a:rPr lang="en-US" dirty="0" smtClean="0"/>
              <a:t> </a:t>
            </a:r>
            <a:r>
              <a:rPr lang="en-US" dirty="0" err="1" smtClean="0"/>
              <a:t>funkcija</a:t>
            </a:r>
            <a:r>
              <a:rPr lang="en-US" dirty="0" smtClean="0"/>
              <a:t> u </a:t>
            </a:r>
            <a:r>
              <a:rPr lang="en-US" dirty="0" err="1" smtClean="0"/>
              <a:t>dugom</a:t>
            </a:r>
            <a:r>
              <a:rPr lang="en-US" dirty="0" smtClean="0"/>
              <a:t> </a:t>
            </a:r>
            <a:r>
              <a:rPr lang="en-US" dirty="0" err="1" smtClean="0"/>
              <a:t>roku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8512" y="1777459"/>
            <a:ext cx="10058400" cy="4050792"/>
          </a:xfrm>
        </p:spPr>
        <p:txBody>
          <a:bodyPr>
            <a:normAutofit/>
          </a:bodyPr>
          <a:lstStyle/>
          <a:p>
            <a:r>
              <a:rPr lang="sr-Latn-RS" dirty="0" smtClean="0"/>
              <a:t>Pretpostavimo </a:t>
            </a:r>
            <a:r>
              <a:rPr lang="sr-Latn-RS" dirty="0"/>
              <a:t>proizvodnu funkciju </a:t>
            </a:r>
            <a:r>
              <a:rPr lang="sr-Latn-RS" b="1" dirty="0"/>
              <a:t>savršene supstitucije</a:t>
            </a:r>
            <a:r>
              <a:rPr lang="sr-Latn-RS" dirty="0"/>
              <a:t>:</a:t>
            </a:r>
          </a:p>
          <a:p>
            <a:pPr marL="0" indent="0" algn="ctr">
              <a:buNone/>
            </a:pPr>
            <a:r>
              <a:rPr lang="sr-Latn-RS" dirty="0" smtClean="0"/>
              <a:t>Q</a:t>
            </a:r>
            <a:r>
              <a:rPr lang="sr-Latn-RS" baseline="-25000" dirty="0" smtClean="0"/>
              <a:t>1</a:t>
            </a:r>
            <a:r>
              <a:rPr lang="sr-Latn-RS" dirty="0" smtClean="0"/>
              <a:t>=5X+7Y</a:t>
            </a:r>
          </a:p>
          <a:p>
            <a:r>
              <a:rPr lang="sr-Latn-RS" dirty="0" smtClean="0"/>
              <a:t>Ako </a:t>
            </a:r>
            <a:r>
              <a:rPr lang="sr-Latn-RS" dirty="0"/>
              <a:t>koristimo </a:t>
            </a:r>
            <a:r>
              <a:rPr lang="sr-Latn-RS" b="1" dirty="0"/>
              <a:t>8 jedinica X</a:t>
            </a:r>
            <a:r>
              <a:rPr lang="sr-Latn-RS" dirty="0"/>
              <a:t> i </a:t>
            </a:r>
            <a:r>
              <a:rPr lang="sr-Latn-RS" b="1" dirty="0"/>
              <a:t>12 jedinica Y</a:t>
            </a:r>
            <a:r>
              <a:rPr lang="sr-Latn-RS" dirty="0"/>
              <a:t>, tada:</a:t>
            </a:r>
          </a:p>
          <a:p>
            <a:pPr marL="0" indent="0" algn="ctr">
              <a:buNone/>
            </a:pPr>
            <a:r>
              <a:rPr lang="sr-Latn-RS" dirty="0"/>
              <a:t>Q</a:t>
            </a:r>
            <a:r>
              <a:rPr lang="sr-Latn-RS" baseline="-25000" dirty="0"/>
              <a:t>1</a:t>
            </a:r>
            <a:r>
              <a:rPr lang="sr-Latn-RS" dirty="0"/>
              <a:t>=5(8)+7(12)=40+84=124 </a:t>
            </a:r>
            <a:r>
              <a:rPr lang="sr-Latn-RS" dirty="0" smtClean="0"/>
              <a:t>jedinice</a:t>
            </a:r>
          </a:p>
          <a:p>
            <a:r>
              <a:rPr lang="sr-Latn-RS" dirty="0" smtClean="0"/>
              <a:t>Sada se poveća </a:t>
            </a:r>
            <a:r>
              <a:rPr lang="sr-Latn-RS" dirty="0"/>
              <a:t>svaki input za </a:t>
            </a:r>
            <a:r>
              <a:rPr lang="sr-Latn-RS" b="1" dirty="0"/>
              <a:t>25%</a:t>
            </a:r>
            <a:r>
              <a:rPr lang="sr-Latn-RS" dirty="0"/>
              <a:t> (tj. </a:t>
            </a:r>
            <a:r>
              <a:rPr lang="sr-Latn-RS" b="1" dirty="0"/>
              <a:t>k = 1,25</a:t>
            </a:r>
            <a:r>
              <a:rPr lang="sr-Latn-RS" dirty="0"/>
              <a:t>):</a:t>
            </a:r>
          </a:p>
          <a:p>
            <a:pPr marL="0" indent="0" algn="ctr">
              <a:buNone/>
            </a:pPr>
            <a:r>
              <a:rPr lang="sr-Latn-RS" dirty="0"/>
              <a:t>Q</a:t>
            </a:r>
            <a:r>
              <a:rPr lang="sr-Latn-RS" baseline="-25000" dirty="0"/>
              <a:t>2</a:t>
            </a:r>
            <a:r>
              <a:rPr lang="sr-Latn-RS" dirty="0"/>
              <a:t>=5(10)+7(15)=</a:t>
            </a:r>
            <a:r>
              <a:rPr lang="sr-Latn-RS" dirty="0" smtClean="0"/>
              <a:t>50+105=155</a:t>
            </a:r>
          </a:p>
          <a:p>
            <a:pPr algn="just"/>
            <a:r>
              <a:rPr lang="sr-Latn-RS" dirty="0" smtClean="0"/>
              <a:t>Povećanje </a:t>
            </a:r>
            <a:r>
              <a:rPr lang="sr-Latn-RS" dirty="0"/>
              <a:t>inputa za </a:t>
            </a:r>
            <a:r>
              <a:rPr lang="sr-Latn-RS" b="1" dirty="0"/>
              <a:t>25%</a:t>
            </a:r>
            <a:r>
              <a:rPr lang="sr-Latn-RS" dirty="0"/>
              <a:t> dovelo je do </a:t>
            </a:r>
            <a:r>
              <a:rPr lang="sr-Latn-RS" b="1" dirty="0"/>
              <a:t>proporcionalnog povećanja outputa</a:t>
            </a:r>
            <a:r>
              <a:rPr lang="sr-Latn-RS" dirty="0"/>
              <a:t/>
            </a:r>
            <a:br>
              <a:rPr lang="sr-Latn-RS" dirty="0"/>
            </a:br>
            <a:r>
              <a:rPr lang="sr-Latn-RS" dirty="0"/>
              <a:t>(155 je </a:t>
            </a:r>
            <a:r>
              <a:rPr lang="sr-Latn-RS" b="1" dirty="0"/>
              <a:t>25% više od 124</a:t>
            </a:r>
            <a:r>
              <a:rPr lang="sr-Latn-RS" dirty="0"/>
              <a:t>).</a:t>
            </a:r>
          </a:p>
          <a:p>
            <a:pPr algn="just"/>
            <a:r>
              <a:rPr lang="sr-Latn-RS" b="1" dirty="0" smtClean="0"/>
              <a:t>Zaključak</a:t>
            </a:r>
            <a:r>
              <a:rPr lang="sr-Latn-RS" b="1" dirty="0"/>
              <a:t>:</a:t>
            </a:r>
            <a:r>
              <a:rPr lang="sr-Latn-RS" dirty="0"/>
              <a:t> proizvodna funkcija pokazuje </a:t>
            </a:r>
            <a:r>
              <a:rPr lang="sr-Latn-RS" b="1" dirty="0"/>
              <a:t>konstantne </a:t>
            </a:r>
            <a:r>
              <a:rPr lang="sr-Latn-RS" b="1" dirty="0" smtClean="0"/>
              <a:t>prinose </a:t>
            </a:r>
            <a:r>
              <a:rPr lang="sr-Latn-RS" b="1" dirty="0"/>
              <a:t>na </a:t>
            </a:r>
            <a:r>
              <a:rPr lang="sr-Latn-RS" b="1" dirty="0" smtClean="0"/>
              <a:t>obim proizvodnje</a:t>
            </a:r>
            <a:r>
              <a:rPr lang="sr-Latn-RS" dirty="0" smtClean="0"/>
              <a:t>.</a:t>
            </a:r>
            <a:endParaRPr lang="sr-Latn-RS" dirty="0"/>
          </a:p>
          <a:p>
            <a:pPr algn="just"/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7874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1182</TotalTime>
  <Words>1917</Words>
  <Application>Microsoft Office PowerPoint</Application>
  <PresentationFormat>Widescreen</PresentationFormat>
  <Paragraphs>185</Paragraphs>
  <Slides>27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8" baseType="lpstr">
      <vt:lpstr>ＭＳ Ｐゴシック</vt:lpstr>
      <vt:lpstr>Arial</vt:lpstr>
      <vt:lpstr>Calibri</vt:lpstr>
      <vt:lpstr>Cambria</vt:lpstr>
      <vt:lpstr>Cambria Math</vt:lpstr>
      <vt:lpstr>Rockwell</vt:lpstr>
      <vt:lpstr>Rockwell Condensed</vt:lpstr>
      <vt:lpstr>Times New Roman</vt:lpstr>
      <vt:lpstr>Wingdings</vt:lpstr>
      <vt:lpstr>Wood Type</vt:lpstr>
      <vt:lpstr>Equation</vt:lpstr>
      <vt:lpstr>Analiza proizvodnje</vt:lpstr>
      <vt:lpstr>Proizvodna funkcija u dugom roku</vt:lpstr>
      <vt:lpstr>Proizvodna funkcija u dugom roku</vt:lpstr>
      <vt:lpstr>Proizvodna funkcija u dugom roku</vt:lpstr>
      <vt:lpstr>Proizvodna funkcija u dugom roku</vt:lpstr>
      <vt:lpstr>Proizvodna funkcija u dugom roku</vt:lpstr>
      <vt:lpstr>Proizvodna funkcija u dugom roku</vt:lpstr>
      <vt:lpstr>Proizvodna funkcija u dugom roku</vt:lpstr>
      <vt:lpstr>Proizvodna funkcija u dugom roku</vt:lpstr>
      <vt:lpstr>Proizvodna funkcija u dugom roku</vt:lpstr>
      <vt:lpstr>Slučaj višestrukih inputa -(Proizvodna) izokvanta</vt:lpstr>
      <vt:lpstr>Slučaj dva inputa - (Proizvodna) izokvanta</vt:lpstr>
      <vt:lpstr>Slučaj dva inputa - (Proizvodna) izokvanta</vt:lpstr>
      <vt:lpstr>Slučaj dva inputa - (Proizvodna) izokvanta</vt:lpstr>
      <vt:lpstr>Supstitucija inputa</vt:lpstr>
      <vt:lpstr>Supstitucija inputa</vt:lpstr>
      <vt:lpstr>Supstitucija inputa</vt:lpstr>
      <vt:lpstr>Supstitucija inputa</vt:lpstr>
      <vt:lpstr>Marginalna stopa tehničke supstitucije (MRTS)</vt:lpstr>
      <vt:lpstr>Marginalna stopa tehničke supstitucije (MRTS)</vt:lpstr>
      <vt:lpstr>Marginalna stopa tehničke supstitucije (MRTS)</vt:lpstr>
      <vt:lpstr>Marginalna stopa tehničke supstitucije (MRTS)</vt:lpstr>
      <vt:lpstr>Marginalna stopa tehničke supstitucije (MRTS)</vt:lpstr>
      <vt:lpstr>Marginalna stopa tehničke supstitucije (MRTS)</vt:lpstr>
      <vt:lpstr>Linearne izokvante</vt:lpstr>
      <vt:lpstr>Leontief-ve izokvante</vt:lpstr>
      <vt:lpstr>Cobb-Douglas-ove izokvante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TEORIJA PREDUZEĆA</dc:title>
  <dc:creator>Matea</dc:creator>
  <cp:lastModifiedBy>Reviewer</cp:lastModifiedBy>
  <cp:revision>75</cp:revision>
  <dcterms:created xsi:type="dcterms:W3CDTF">2023-10-13T09:15:10Z</dcterms:created>
  <dcterms:modified xsi:type="dcterms:W3CDTF">2025-10-22T05:20:07Z</dcterms:modified>
</cp:coreProperties>
</file>