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303" r:id="rId3"/>
    <p:sldId id="304" r:id="rId4"/>
    <p:sldId id="294" r:id="rId5"/>
    <p:sldId id="295" r:id="rId6"/>
    <p:sldId id="296" r:id="rId7"/>
    <p:sldId id="297" r:id="rId8"/>
    <p:sldId id="302" r:id="rId9"/>
    <p:sldId id="299" r:id="rId10"/>
    <p:sldId id="300" r:id="rId11"/>
    <p:sldId id="301" r:id="rId12"/>
    <p:sldId id="305" r:id="rId13"/>
    <p:sldId id="306" r:id="rId14"/>
    <p:sldId id="268" r:id="rId15"/>
  </p:sldIdLst>
  <p:sldSz cx="9144000" cy="5143500" type="screen16x9"/>
  <p:notesSz cx="6858000" cy="9144000"/>
  <p:embeddedFontLst>
    <p:embeddedFont>
      <p:font typeface="Segoe UI Black" charset="0"/>
      <p:bold r:id="rId17"/>
      <p:boldItalic r:id="rId18"/>
    </p:embeddedFont>
    <p:embeddedFont>
      <p:font typeface="Oswald" charset="0"/>
      <p:regular r:id="rId19"/>
      <p:bold r:id="rId20"/>
    </p:embeddedFont>
    <p:embeddedFont>
      <p:font typeface="Segoe UI Light" pitchFamily="34" charset="0"/>
      <p:regular r:id="rId21"/>
    </p:embeddedFon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Source Sans Pr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1D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057B260-235A-4DA7-9D08-349C70A2B37C}">
  <a:tblStyle styleId="{B057B260-235A-4DA7-9D08-349C70A2B3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98" d="100"/>
          <a:sy n="9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46109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755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0" y="2952750"/>
            <a:ext cx="9144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44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Arial" pitchFamily="34" charset="0"/>
              </a:rPr>
              <a:t>PRODUKTIVNOST RADA</a:t>
            </a:r>
            <a:endParaRPr b="0" dirty="0">
              <a:solidFill>
                <a:schemeClr val="bg1"/>
              </a:solidFill>
              <a:latin typeface="Segoe UI Light" pitchFamily="34" charset="0"/>
              <a:ea typeface="Segoe UI Black" pitchFamily="34" charset="0"/>
              <a:cs typeface="Segoe UI Light" pitchFamily="34" charset="0"/>
            </a:endParaRPr>
          </a:p>
        </p:txBody>
      </p:sp>
      <p:sp>
        <p:nvSpPr>
          <p:cNvPr id="3" name="Google Shape;478;p15"/>
          <p:cNvSpPr txBox="1">
            <a:spLocks/>
          </p:cNvSpPr>
          <p:nvPr/>
        </p:nvSpPr>
        <p:spPr>
          <a:xfrm>
            <a:off x="1887150" y="514350"/>
            <a:ext cx="53697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tabLst/>
              <a:defRPr/>
            </a:pPr>
            <a:r>
              <a:rPr kumimoji="0" lang="sr-Latn-BA" sz="5400" b="1" i="0" u="none" strike="noStrike" kern="0" cap="none" spc="0" normalizeH="0" baseline="0" noProof="0" dirty="0">
                <a:ln>
                  <a:noFill/>
                </a:ln>
                <a:solidFill>
                  <a:srgbClr val="00CEF6"/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Oswald"/>
                <a:sym typeface="Oswald"/>
              </a:rPr>
              <a:t>EKONOMSKA STATISTIKA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CEF6"/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209550"/>
                <a:ext cx="8534400" cy="4267200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dirty="0"/>
                  <a:t>a) Utrošak vremena po jedinici:</a:t>
                </a: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sr-Latn-BA" dirty="0"/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2004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0,96∙1,04∙0,98∙1,03∙1,00∙0,98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1,02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1,05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=14,85</m:t>
                      </m:r>
                    </m:oMath>
                  </m:oMathPara>
                </a14:m>
                <a:endParaRPr lang="sr-Latn-BA" dirty="0"/>
              </a:p>
              <a:p>
                <a:pPr marL="114300" lvl="0" indent="0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:r>
                  <a:rPr lang="sr-Latn-RS" dirty="0"/>
                  <a:t>b) Uraditi samostalno</a:t>
                </a:r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09550"/>
                <a:ext cx="8534400" cy="4267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6924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1" y="438150"/>
            <a:ext cx="8305800" cy="4388050"/>
          </a:xfrm>
        </p:spPr>
        <p:txBody>
          <a:bodyPr/>
          <a:lstStyle/>
          <a:p>
            <a:pPr marL="114300" lvl="0" indent="0">
              <a:buNone/>
            </a:pPr>
            <a:r>
              <a:rPr lang="sr-Latn-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Proizvodnja  i </a:t>
            </a:r>
            <a:r>
              <a:rPr lang="sr-Cyrl-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u</a:t>
            </a:r>
            <a:r>
              <a:rPr lang="sr-Latn-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trošeni rad u tri pogona jedne tvornice iznosili su:</a:t>
            </a:r>
            <a:endParaRPr lang="sr-Latn-BA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lvl="0" indent="0">
              <a:buNone/>
            </a:pPr>
            <a:endParaRPr lang="sr-Latn-BA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lvl="0" indent="0">
              <a:buNone/>
            </a:pPr>
            <a:endParaRPr lang="sr-Latn-BA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lvl="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sr-Latn-C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Izračunati: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 algn="just">
              <a:buNone/>
              <a:tabLst>
                <a:tab pos="228600" algn="l"/>
              </a:tabLst>
            </a:pPr>
            <a:r>
              <a:rPr lang="sr-Latn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a) individualne indekse produktivnosti rada po pogonima,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  <a:tabLst>
                <a:tab pos="228600" algn="l"/>
              </a:tabLst>
            </a:pPr>
            <a:r>
              <a:rPr lang="sr-Latn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b) grupni indeksi produktivnosti rada promjenjivog sastava proizvodnje,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Latn-BA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</a:t>
            </a:r>
            <a:r>
              <a:rPr lang="sr-Cyrl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</a:t>
            </a:r>
            <a:r>
              <a:rPr lang="sr-Latn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grupni indeks produktivnosti rada postojanog sastava proizvodnje sa ponderima iz baznog perioda, 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sr-Latn-BA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</a:t>
            </a:r>
            <a:r>
              <a:rPr lang="sr-Cyrl-BA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</a:t>
            </a:r>
            <a:r>
              <a:rPr lang="sr-Latn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indeks uticaja strukturnih promjena u proizvodnji na promjene produktivnosti rada.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-117870"/>
            <a:ext cx="6996600" cy="715800"/>
          </a:xfrm>
        </p:spPr>
        <p:txBody>
          <a:bodyPr/>
          <a:lstStyle/>
          <a:p>
            <a:r>
              <a:rPr lang="sr-Latn-RS" dirty="0"/>
              <a:t>4. ZADATAK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70675"/>
              </p:ext>
            </p:extLst>
          </p:nvPr>
        </p:nvGraphicFramePr>
        <p:xfrm>
          <a:off x="1143000" y="1047750"/>
          <a:ext cx="6248401" cy="114300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1243781">
                  <a:extLst>
                    <a:ext uri="{9D8B030D-6E8A-4147-A177-3AD203B41FA5}">
                      <a16:colId xmlns:a16="http://schemas.microsoft.com/office/drawing/2014/main" xmlns="" val="637800604"/>
                    </a:ext>
                  </a:extLst>
                </a:gridCol>
                <a:gridCol w="1172146">
                  <a:extLst>
                    <a:ext uri="{9D8B030D-6E8A-4147-A177-3AD203B41FA5}">
                      <a16:colId xmlns:a16="http://schemas.microsoft.com/office/drawing/2014/main" xmlns="" val="2194203628"/>
                    </a:ext>
                  </a:extLst>
                </a:gridCol>
                <a:gridCol w="1343508">
                  <a:extLst>
                    <a:ext uri="{9D8B030D-6E8A-4147-A177-3AD203B41FA5}">
                      <a16:colId xmlns:a16="http://schemas.microsoft.com/office/drawing/2014/main" xmlns="" val="2377738004"/>
                    </a:ext>
                  </a:extLst>
                </a:gridCol>
                <a:gridCol w="1275384">
                  <a:extLst>
                    <a:ext uri="{9D8B030D-6E8A-4147-A177-3AD203B41FA5}">
                      <a16:colId xmlns:a16="http://schemas.microsoft.com/office/drawing/2014/main" xmlns="" val="2807655977"/>
                    </a:ext>
                  </a:extLst>
                </a:gridCol>
                <a:gridCol w="1213582">
                  <a:extLst>
                    <a:ext uri="{9D8B030D-6E8A-4147-A177-3AD203B41FA5}">
                      <a16:colId xmlns:a16="http://schemas.microsoft.com/office/drawing/2014/main" xmlns="" val="29905137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i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US" sz="1200" i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Utrošeni radni sati za jedinicu proizvodnje</a:t>
                      </a:r>
                      <a:endParaRPr lang="en-US" sz="1200" b="1" i="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Ostvareni radni sati</a:t>
                      </a:r>
                      <a:endParaRPr lang="en-US" sz="1200" b="1" i="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937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Pogon</a:t>
                      </a:r>
                      <a:endParaRPr lang="en-US" sz="1200" b="1" i="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1996</a:t>
                      </a:r>
                      <a:r>
                        <a:rPr lang="sr-Cyrl-BA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i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1997</a:t>
                      </a:r>
                      <a:r>
                        <a:rPr lang="sr-Cyrl-BA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i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1996</a:t>
                      </a:r>
                      <a:r>
                        <a:rPr lang="sr-Cyrl-BA" sz="1200" b="1" i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i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i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1997</a:t>
                      </a:r>
                      <a:r>
                        <a:rPr lang="sr-Cyrl-BA" sz="1200" b="1" i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i="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4752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195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175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159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000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168</a:t>
                      </a: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900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5417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185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185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168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000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165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000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6748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178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188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169</a:t>
                      </a: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000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165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500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259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868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9958BF-3C79-4A2C-874C-2252C9A36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D3C5E27-0B30-4E73-B4A0-704008E6DF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5442728"/>
                  </p:ext>
                </p:extLst>
              </p:nvPr>
            </p:nvGraphicFramePr>
            <p:xfrm>
              <a:off x="467591" y="917770"/>
              <a:ext cx="7239000" cy="1668987"/>
            </p:xfrm>
            <a:graphic>
              <a:graphicData uri="http://schemas.openxmlformats.org/drawingml/2006/table">
                <a:tbl>
                  <a:tblPr>
                    <a:tableStyleId>{B057B260-235A-4DA7-9D08-349C70A2B37C}</a:tableStyleId>
                  </a:tblPr>
                  <a:tblGrid>
                    <a:gridCol w="707525">
                      <a:extLst>
                        <a:ext uri="{9D8B030D-6E8A-4147-A177-3AD203B41FA5}">
                          <a16:colId xmlns:a16="http://schemas.microsoft.com/office/drawing/2014/main" val="637800604"/>
                        </a:ext>
                      </a:extLst>
                    </a:gridCol>
                    <a:gridCol w="666777">
                      <a:extLst>
                        <a:ext uri="{9D8B030D-6E8A-4147-A177-3AD203B41FA5}">
                          <a16:colId xmlns:a16="http://schemas.microsoft.com/office/drawing/2014/main" val="2194203628"/>
                        </a:ext>
                      </a:extLst>
                    </a:gridCol>
                    <a:gridCol w="764252">
                      <a:extLst>
                        <a:ext uri="{9D8B030D-6E8A-4147-A177-3AD203B41FA5}">
                          <a16:colId xmlns:a16="http://schemas.microsoft.com/office/drawing/2014/main" val="2377738004"/>
                        </a:ext>
                      </a:extLst>
                    </a:gridCol>
                    <a:gridCol w="887348">
                      <a:extLst>
                        <a:ext uri="{9D8B030D-6E8A-4147-A177-3AD203B41FA5}">
                          <a16:colId xmlns:a16="http://schemas.microsoft.com/office/drawing/2014/main" val="2807655977"/>
                        </a:ext>
                      </a:extLst>
                    </a:gridCol>
                    <a:gridCol w="796290">
                      <a:extLst>
                        <a:ext uri="{9D8B030D-6E8A-4147-A177-3AD203B41FA5}">
                          <a16:colId xmlns:a16="http://schemas.microsoft.com/office/drawing/2014/main" val="299051375"/>
                        </a:ext>
                      </a:extLst>
                    </a:gridCol>
                    <a:gridCol w="557403">
                      <a:extLst>
                        <a:ext uri="{9D8B030D-6E8A-4147-A177-3AD203B41FA5}">
                          <a16:colId xmlns:a16="http://schemas.microsoft.com/office/drawing/2014/main" val="745085199"/>
                        </a:ext>
                      </a:extLst>
                    </a:gridCol>
                    <a:gridCol w="637032">
                      <a:extLst>
                        <a:ext uri="{9D8B030D-6E8A-4147-A177-3AD203B41FA5}">
                          <a16:colId xmlns:a16="http://schemas.microsoft.com/office/drawing/2014/main" val="1292256130"/>
                        </a:ext>
                      </a:extLst>
                    </a:gridCol>
                    <a:gridCol w="709422">
                      <a:extLst>
                        <a:ext uri="{9D8B030D-6E8A-4147-A177-3AD203B41FA5}">
                          <a16:colId xmlns:a16="http://schemas.microsoft.com/office/drawing/2014/main" val="3843702360"/>
                        </a:ext>
                      </a:extLst>
                    </a:gridCol>
                    <a:gridCol w="716661">
                      <a:extLst>
                        <a:ext uri="{9D8B030D-6E8A-4147-A177-3AD203B41FA5}">
                          <a16:colId xmlns:a16="http://schemas.microsoft.com/office/drawing/2014/main" val="1546341723"/>
                        </a:ext>
                      </a:extLst>
                    </a:gridCol>
                    <a:gridCol w="796290">
                      <a:extLst>
                        <a:ext uri="{9D8B030D-6E8A-4147-A177-3AD203B41FA5}">
                          <a16:colId xmlns:a16="http://schemas.microsoft.com/office/drawing/2014/main" val="2139685727"/>
                        </a:ext>
                      </a:extLst>
                    </a:gridCol>
                  </a:tblGrid>
                  <a:tr h="3878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Pogon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q0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q1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𝑻</m:t>
                                    </m:r>
                                    <m:r>
                                      <a:rPr lang="sr-Latn-BA" sz="1200" b="1" i="1" smtClean="0"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sz="1200" b="1" i="1" smtClean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sr-Latn-BA" sz="1200" b="1" i="1" smtClean="0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ource Sans Pro" panose="020B0503030403020204" pitchFamily="34" charset="0"/>
                                        <a:cs typeface="Times New Roman" panose="02020603050405020304" pitchFamily="18" charset="0"/>
                                      </a:rPr>
                                      <m:t>𝒑𝒓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i="0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4752086"/>
                      </a:ext>
                    </a:extLst>
                  </a:tr>
                  <a:tr h="2726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195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175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159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168</a:t>
                          </a:r>
                          <a:r>
                            <a:rPr lang="sr-Cyrl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900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815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965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0,0057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0,0051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111,4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05417404"/>
                      </a:ext>
                    </a:extLst>
                  </a:tr>
                  <a:tr h="3103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185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168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165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908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892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0,0054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0,0054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46748990"/>
                      </a:ext>
                    </a:extLst>
                  </a:tr>
                  <a:tr h="3103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178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169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165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0,0053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0,0056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94,7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72591973"/>
                      </a:ext>
                    </a:extLst>
                  </a:tr>
                  <a:tr h="3878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l-GR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496.000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499.400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2.672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2.737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950481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xmlns="" id="{BD3C5E27-0B30-4E73-B4A0-704008E6DF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45442728"/>
                  </p:ext>
                </p:extLst>
              </p:nvPr>
            </p:nvGraphicFramePr>
            <p:xfrm>
              <a:off x="467591" y="917770"/>
              <a:ext cx="7239000" cy="1668987"/>
            </p:xfrm>
            <a:graphic>
              <a:graphicData uri="http://schemas.openxmlformats.org/drawingml/2006/table">
                <a:tbl>
                  <a:tblPr>
                    <a:tableStyleId>{B057B260-235A-4DA7-9D08-349C70A2B37C}</a:tableStyleId>
                  </a:tblPr>
                  <a:tblGrid>
                    <a:gridCol w="707525">
                      <a:extLst>
                        <a:ext uri="{9D8B030D-6E8A-4147-A177-3AD203B41FA5}">
                          <a16:colId xmlns:a16="http://schemas.microsoft.com/office/drawing/2014/main" xmlns="" val="637800604"/>
                        </a:ext>
                      </a:extLst>
                    </a:gridCol>
                    <a:gridCol w="666777">
                      <a:extLst>
                        <a:ext uri="{9D8B030D-6E8A-4147-A177-3AD203B41FA5}">
                          <a16:colId xmlns:a16="http://schemas.microsoft.com/office/drawing/2014/main" xmlns="" val="2194203628"/>
                        </a:ext>
                      </a:extLst>
                    </a:gridCol>
                    <a:gridCol w="764252">
                      <a:extLst>
                        <a:ext uri="{9D8B030D-6E8A-4147-A177-3AD203B41FA5}">
                          <a16:colId xmlns:a16="http://schemas.microsoft.com/office/drawing/2014/main" xmlns="" val="2377738004"/>
                        </a:ext>
                      </a:extLst>
                    </a:gridCol>
                    <a:gridCol w="887348">
                      <a:extLst>
                        <a:ext uri="{9D8B030D-6E8A-4147-A177-3AD203B41FA5}">
                          <a16:colId xmlns:a16="http://schemas.microsoft.com/office/drawing/2014/main" xmlns="" val="2807655977"/>
                        </a:ext>
                      </a:extLst>
                    </a:gridCol>
                    <a:gridCol w="796290">
                      <a:extLst>
                        <a:ext uri="{9D8B030D-6E8A-4147-A177-3AD203B41FA5}">
                          <a16:colId xmlns:a16="http://schemas.microsoft.com/office/drawing/2014/main" xmlns="" val="299051375"/>
                        </a:ext>
                      </a:extLst>
                    </a:gridCol>
                    <a:gridCol w="557403">
                      <a:extLst>
                        <a:ext uri="{9D8B030D-6E8A-4147-A177-3AD203B41FA5}">
                          <a16:colId xmlns:a16="http://schemas.microsoft.com/office/drawing/2014/main" xmlns="" val="745085199"/>
                        </a:ext>
                      </a:extLst>
                    </a:gridCol>
                    <a:gridCol w="637032">
                      <a:extLst>
                        <a:ext uri="{9D8B030D-6E8A-4147-A177-3AD203B41FA5}">
                          <a16:colId xmlns:a16="http://schemas.microsoft.com/office/drawing/2014/main" xmlns="" val="1292256130"/>
                        </a:ext>
                      </a:extLst>
                    </a:gridCol>
                    <a:gridCol w="709422">
                      <a:extLst>
                        <a:ext uri="{9D8B030D-6E8A-4147-A177-3AD203B41FA5}">
                          <a16:colId xmlns:a16="http://schemas.microsoft.com/office/drawing/2014/main" xmlns="" val="3843702360"/>
                        </a:ext>
                      </a:extLst>
                    </a:gridCol>
                    <a:gridCol w="716661">
                      <a:extLst>
                        <a:ext uri="{9D8B030D-6E8A-4147-A177-3AD203B41FA5}">
                          <a16:colId xmlns:a16="http://schemas.microsoft.com/office/drawing/2014/main" xmlns="" val="1546341723"/>
                        </a:ext>
                      </a:extLst>
                    </a:gridCol>
                    <a:gridCol w="796290">
                      <a:extLst>
                        <a:ext uri="{9D8B030D-6E8A-4147-A177-3AD203B41FA5}">
                          <a16:colId xmlns:a16="http://schemas.microsoft.com/office/drawing/2014/main" xmlns="" val="2139685727"/>
                        </a:ext>
                      </a:extLst>
                    </a:gridCol>
                  </a:tblGrid>
                  <a:tr h="3878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Pogon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T1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q0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i="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q1</a:t>
                          </a:r>
                          <a:endParaRPr lang="en-US" sz="1200" b="1" i="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11207" t="-1563" r="-215517" b="-3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97458" t="-1563" r="-111864" b="-3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808397" t="-1563" r="-763" b="-3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54752086"/>
                      </a:ext>
                    </a:extLst>
                  </a:tr>
                  <a:tr h="2726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A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195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175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159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168</a:t>
                          </a:r>
                          <a:r>
                            <a:rPr lang="sr-Cyrl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900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815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965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0,0057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0,0051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111,4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205417404"/>
                      </a:ext>
                    </a:extLst>
                  </a:tr>
                  <a:tr h="3103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B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185</a:t>
                          </a:r>
                          <a:endParaRPr lang="en-US" sz="120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185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168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165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908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892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0,0054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0,0054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646748990"/>
                      </a:ext>
                    </a:extLst>
                  </a:tr>
                  <a:tr h="3103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n-U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178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188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169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000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165</a:t>
                          </a:r>
                          <a:r>
                            <a:rPr lang="sr-Cyrl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.</a:t>
                          </a:r>
                          <a:r>
                            <a:rPr lang="sr-Latn-CS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</a:rPr>
                            <a:t>500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880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0,0053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0,0056</a:t>
                          </a: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solidFill>
                                <a:srgbClr val="00B050"/>
                              </a:solidFill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94,7</a:t>
                          </a:r>
                          <a:endParaRPr lang="en-US" sz="1200" b="1" dirty="0">
                            <a:solidFill>
                              <a:srgbClr val="00B050"/>
                            </a:solidFill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2672591973"/>
                      </a:ext>
                    </a:extLst>
                  </a:tr>
                  <a:tr h="3878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el-GR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Σ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496.000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499.400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2.672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r>
                            <a:rPr lang="sr-Latn-BA" sz="1200" b="1" dirty="0">
                              <a:effectLst/>
                              <a:latin typeface="Source Sans Pro" panose="020B0503030403020204" pitchFamily="34" charset="0"/>
                              <a:ea typeface="Source Sans Pro" panose="020B0503030403020204" pitchFamily="34" charset="0"/>
                              <a:cs typeface="Times New Roman" panose="02020603050405020304" pitchFamily="18" charset="0"/>
                            </a:rPr>
                            <a:t>2.737</a:t>
                          </a:r>
                          <a:endParaRPr lang="en-US" sz="1200" b="1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28600" algn="l"/>
                            </a:tabLst>
                          </a:pPr>
                          <a:endParaRPr lang="en-US" sz="1200" dirty="0">
                            <a:effectLst/>
                            <a:latin typeface="Source Sans Pro" panose="020B0503030403020204" pitchFamily="34" charset="0"/>
                            <a:ea typeface="Source Sans Pro" panose="020B0503030403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3795048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9AA0E4-5674-4953-BF5E-C45D4F3DA9DF}"/>
              </a:ext>
            </a:extLst>
          </p:cNvPr>
          <p:cNvSpPr txBox="1"/>
          <p:nvPr/>
        </p:nvSpPr>
        <p:spPr>
          <a:xfrm>
            <a:off x="457200" y="28575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r-Latn-B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Individualni indeksi produktivnosti</a:t>
            </a:r>
          </a:p>
          <a:p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E4775D49-6431-49B8-96CC-95F5C57BFADB}"/>
                  </a:ext>
                </a:extLst>
              </p:cNvPr>
              <p:cNvSpPr txBox="1"/>
              <p:nvPr/>
            </p:nvSpPr>
            <p:spPr bwMode="auto">
              <a:xfrm>
                <a:off x="4149436" y="214349"/>
                <a:ext cx="1508126" cy="5847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xmlns="" id="{E4775D49-6431-49B8-96CC-95F5C57B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9436" y="214349"/>
                <a:ext cx="150812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087B28-7831-4F4C-8435-31D8FBE11EA6}"/>
              </a:ext>
            </a:extLst>
          </p:cNvPr>
          <p:cNvSpPr txBox="1"/>
          <p:nvPr/>
        </p:nvSpPr>
        <p:spPr>
          <a:xfrm>
            <a:off x="609600" y="280035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b) </a:t>
            </a:r>
            <a:r>
              <a:rPr lang="sr-Latn-CS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</a:t>
            </a:r>
            <a:r>
              <a:rPr lang="sr-Latn-C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rupni indeksi produktivnosti rada promjenjivog sastava proizvodnje</a:t>
            </a:r>
            <a:r>
              <a:rPr lang="sr-Latn-B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70C17F56-4B6D-4D75-B2A5-A3CDA7928A5A}"/>
                  </a:ext>
                </a:extLst>
              </p:cNvPr>
              <p:cNvSpPr txBox="1"/>
              <p:nvPr/>
            </p:nvSpPr>
            <p:spPr bwMode="auto">
              <a:xfrm>
                <a:off x="609600" y="3257550"/>
                <a:ext cx="4800600" cy="102978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499.400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2.737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496.000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2.672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182,44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185,56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</m:t>
                      </m:r>
                      <m:r>
                        <a:rPr lang="sr-Latn-B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C17F56-4B6D-4D75-B2A5-A3CDA7928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57550"/>
                <a:ext cx="4800600" cy="1029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7200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BE37A2-0270-43B7-95D2-D5D465FBA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64E923-0B25-4E7B-B958-202D04CF2527}"/>
              </a:ext>
            </a:extLst>
          </p:cNvPr>
          <p:cNvSpPr txBox="1"/>
          <p:nvPr/>
        </p:nvSpPr>
        <p:spPr>
          <a:xfrm>
            <a:off x="304800" y="28575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c) G</a:t>
            </a:r>
            <a:r>
              <a:rPr lang="sr-Latn-C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rupni indeks produktivnosti rada postojanog sastava proizvodnje sa ponderima iz baznog perioda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85EB67BA-CD0C-4D0F-A5AD-77EBD87B6D1F}"/>
                  </a:ext>
                </a:extLst>
              </p:cNvPr>
              <p:cNvSpPr txBox="1"/>
              <p:nvPr/>
            </p:nvSpPr>
            <p:spPr bwMode="auto">
              <a:xfrm>
                <a:off x="304800" y="1047750"/>
                <a:ext cx="7620000" cy="91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</m:t>
                      </m:r>
                      <m:r>
                        <a:rPr lang="sr-Latn-B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489.187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496.000</m:t>
                          </m:r>
                        </m:den>
                      </m:f>
                      <m:r>
                        <a:rPr lang="sr-Latn-B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EB67BA-CD0C-4D0F-A5AD-77EBD87B6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47750"/>
                <a:ext cx="7620000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AE40E1-B0E9-44E7-A4D8-3383FBFFF469}"/>
              </a:ext>
            </a:extLst>
          </p:cNvPr>
          <p:cNvSpPr txBox="1"/>
          <p:nvPr/>
        </p:nvSpPr>
        <p:spPr>
          <a:xfrm>
            <a:off x="304800" y="2139375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d)</a:t>
            </a:r>
            <a:r>
              <a:rPr lang="sr-Latn-C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Indeks uticaja strukturnih promjena u proizvodnji na promjene produktivnosti rada.</a:t>
            </a:r>
            <a:r>
              <a:rPr lang="sr-Latn-BA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6A2936D3-EA04-4C4C-93EB-F2022BAFFF04}"/>
                  </a:ext>
                </a:extLst>
              </p:cNvPr>
              <p:cNvSpPr txBox="1"/>
              <p:nvPr/>
            </p:nvSpPr>
            <p:spPr bwMode="auto">
              <a:xfrm>
                <a:off x="332935" y="2800350"/>
                <a:ext cx="3935437" cy="10064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98,32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98,63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⋅100</m:t>
                      </m:r>
                      <m:r>
                        <a:rPr lang="sr-Latn-B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2936D3-EA04-4C4C-93EB-F2022BAF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35" y="2800350"/>
                <a:ext cx="3935437" cy="1006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2875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>
                <a:latin typeface="Segoe UI Black" pitchFamily="34" charset="0"/>
                <a:ea typeface="Segoe UI Black" pitchFamily="34" charset="0"/>
              </a:rPr>
              <a:t>Hvala na pažnji!</a:t>
            </a:r>
            <a:endParaRPr lang="en-US" dirty="0">
              <a:latin typeface="Segoe UI Black" pitchFamily="34" charset="0"/>
              <a:ea typeface="Segoe UI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DEDEB-7334-4E8C-88A4-289612F2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00" y="5568"/>
            <a:ext cx="6996600" cy="715800"/>
          </a:xfrm>
        </p:spPr>
        <p:txBody>
          <a:bodyPr/>
          <a:lstStyle/>
          <a:p>
            <a:r>
              <a:rPr lang="sr-Latn-BA" dirty="0"/>
              <a:t>Formule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E61DE7-61D1-4921-A9ED-2A61313DB9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B266EC1F-8559-4F51-BDBD-2BFE24930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2148197"/>
              </p:ext>
            </p:extLst>
          </p:nvPr>
        </p:nvGraphicFramePr>
        <p:xfrm>
          <a:off x="218946" y="1807121"/>
          <a:ext cx="4339800" cy="1031353"/>
        </p:xfrm>
        <a:graphic>
          <a:graphicData uri="http://schemas.openxmlformats.org/presentationml/2006/ole">
            <p:oleObj spid="_x0000_s1108" r:id="rId3" imgW="4191000" imgH="863600" progId="">
              <p:embed/>
            </p:oleObj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7922EF38-6966-40E9-83E0-B68C635D6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2925073"/>
              </p:ext>
            </p:extLst>
          </p:nvPr>
        </p:nvGraphicFramePr>
        <p:xfrm>
          <a:off x="550030" y="3377943"/>
          <a:ext cx="1354969" cy="611413"/>
        </p:xfrm>
        <a:graphic>
          <a:graphicData uri="http://schemas.openxmlformats.org/presentationml/2006/ole">
            <p:oleObj spid="_x0000_s1109" r:id="rId4" imgW="761669" imgH="431613" progId="">
              <p:embed/>
            </p:oleObj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2FFA96C3-BA71-4B08-9629-8A0A1E2FD4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772342"/>
              </p:ext>
            </p:extLst>
          </p:nvPr>
        </p:nvGraphicFramePr>
        <p:xfrm>
          <a:off x="525604" y="4017737"/>
          <a:ext cx="1379396" cy="611413"/>
        </p:xfrm>
        <a:graphic>
          <a:graphicData uri="http://schemas.openxmlformats.org/presentationml/2006/ole">
            <p:oleObj spid="_x0000_s1110" r:id="rId5" imgW="698197" imgH="431613" progId="">
              <p:embed/>
            </p:oleObj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002B4732-63B3-44A9-B8C1-5431DD40B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1103535"/>
              </p:ext>
            </p:extLst>
          </p:nvPr>
        </p:nvGraphicFramePr>
        <p:xfrm>
          <a:off x="4888907" y="1793052"/>
          <a:ext cx="4167251" cy="930844"/>
        </p:xfrm>
        <a:graphic>
          <a:graphicData uri="http://schemas.openxmlformats.org/presentationml/2006/ole">
            <p:oleObj spid="_x0000_s1111" r:id="rId6" imgW="3073400" imgH="685800" progId="">
              <p:embed/>
            </p:oleObj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4EBA0AFE-E7D9-4A1F-BAA4-2FC31E976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2510729"/>
              </p:ext>
            </p:extLst>
          </p:nvPr>
        </p:nvGraphicFramePr>
        <p:xfrm>
          <a:off x="4913152" y="3326605"/>
          <a:ext cx="4085375" cy="930845"/>
        </p:xfrm>
        <a:graphic>
          <a:graphicData uri="http://schemas.openxmlformats.org/presentationml/2006/ole">
            <p:oleObj spid="_x0000_s1112" r:id="rId7" imgW="3009900" imgH="685800" progId="">
              <p:embed/>
            </p:oleObj>
          </a:graphicData>
        </a:graphic>
      </p:graphicFrame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72A677BC-B391-4EE1-9378-707B5CE7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xmlns="" id="{2492A24C-54A5-4DE5-A687-61CF4FE56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19" y="3038611"/>
            <a:ext cx="3352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Individualni indeksi produktivnosti rada 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xmlns="" id="{6BD74FFA-5516-43A8-9594-670A7315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783" y="917265"/>
            <a:ext cx="4085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Grupni indeksi produktivnosti rada:</a:t>
            </a:r>
            <a:endParaRPr kumimoji="0" lang="en-US" altLang="en-US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1. Indeks produktivnosti rada </a:t>
            </a:r>
            <a:r>
              <a:rPr kumimoji="0" lang="sr-Latn-RS" altLang="en-US" sz="1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stalnog</a:t>
            </a:r>
            <a:r>
              <a:rPr kumimoji="0" lang="sr-Latn-R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(postojanog) sastava proizvodnje</a:t>
            </a:r>
            <a:endParaRPr kumimoji="0" lang="en-US" altLang="en-US" sz="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12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 p</a:t>
            </a: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onderi iz </a:t>
            </a:r>
            <a:r>
              <a:rPr kumimoji="0" lang="sr-Latn-R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baznog</a:t>
            </a: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perioda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7A66F7A1-9396-4CE8-9025-F81C7CF82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60027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ponderi iz </a:t>
            </a:r>
            <a:r>
              <a:rPr kumimoji="0" lang="sr-Latn-R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tekućeg</a:t>
            </a:r>
            <a:r>
              <a:rPr kumimoji="0" lang="sr-Latn-R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perioda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xmlns="" id="{8651A1A2-DCFF-46A6-9679-C905A7A6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53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52864B-DAED-4E75-A264-1D5983477338}"/>
              </a:ext>
            </a:extLst>
          </p:cNvPr>
          <p:cNvSpPr txBox="1"/>
          <p:nvPr/>
        </p:nvSpPr>
        <p:spPr>
          <a:xfrm>
            <a:off x="91305" y="773260"/>
            <a:ext cx="4613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B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znake:</a:t>
            </a:r>
          </a:p>
          <a:p>
            <a:pPr marL="114300" lvl="0" indent="0">
              <a:buNone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ukupno vrijeme proizvodnje</a:t>
            </a:r>
          </a:p>
          <a:p>
            <a:pPr marL="114300" lvl="0" indent="0">
              <a:buNone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– broj proizvedenih jednica</a:t>
            </a:r>
          </a:p>
          <a:p>
            <a:pPr marL="114300" lvl="0" indent="0">
              <a:buNone/>
            </a:pP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vrijeme po jedinici proizvoda (prosječno)</a:t>
            </a:r>
          </a:p>
        </p:txBody>
      </p:sp>
    </p:spTree>
    <p:extLst>
      <p:ext uri="{BB962C8B-B14F-4D97-AF65-F5344CB8AC3E}">
        <p14:creationId xmlns:p14="http://schemas.microsoft.com/office/powerpoint/2010/main" xmlns="" val="285951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0D37ED-F8BF-4179-BE98-73B5D8295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EA7CE60-8527-41E3-B627-6E586E723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43141820"/>
              </p:ext>
            </p:extLst>
          </p:nvPr>
        </p:nvGraphicFramePr>
        <p:xfrm>
          <a:off x="336550" y="1781175"/>
          <a:ext cx="3702050" cy="1450975"/>
        </p:xfrm>
        <a:graphic>
          <a:graphicData uri="http://schemas.openxmlformats.org/presentationml/2006/ole">
            <p:oleObj spid="_x0000_s2076" r:id="rId3" imgW="2413000" imgH="939800" progId="">
              <p:embed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7D1CCB2-D6EA-4DE7-91F9-313345E4B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9057228"/>
              </p:ext>
            </p:extLst>
          </p:nvPr>
        </p:nvGraphicFramePr>
        <p:xfrm>
          <a:off x="5943599" y="1509435"/>
          <a:ext cx="2667001" cy="1976715"/>
        </p:xfrm>
        <a:graphic>
          <a:graphicData uri="http://schemas.openxmlformats.org/presentationml/2006/ole">
            <p:oleObj spid="_x0000_s2077" r:id="rId4" imgW="1676400" imgH="1384300" progId="">
              <p:embed/>
            </p:oleObj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30FA5E6-7F8B-4C73-8908-F119DCE45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02811"/>
            <a:ext cx="4648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sr-Latn-R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Grupni indeksi produktivnosti rada:</a:t>
            </a:r>
            <a:endParaRPr kumimoji="0" lang="sr-Latn-R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2. Indeks produktivnosti rada </a:t>
            </a:r>
            <a:r>
              <a:rPr kumimoji="0" lang="sr-Latn-RS" altLang="en-US" sz="1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promijenjenog</a:t>
            </a:r>
            <a:r>
              <a:rPr kumimoji="0" lang="sr-Latn-R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sastava proizvodnje</a:t>
            </a:r>
            <a:endParaRPr kumimoji="0" lang="en-US" altLang="en-US" sz="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6FEBD8F0-BE63-48C6-85BF-26C8DEEF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897196"/>
            <a:ext cx="3048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Indeks uticaja strukturnih promjena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2331D9A-5244-47CA-B213-D4D2298C4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93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505200"/>
          </a:xfrm>
        </p:spPr>
        <p:txBody>
          <a:bodyPr/>
          <a:lstStyle/>
          <a:p>
            <a:pPr marL="114300" lvl="0" indent="0">
              <a:buNone/>
            </a:pP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utrošeni</a:t>
            </a:r>
            <a:r>
              <a:rPr lang="en-US" dirty="0"/>
              <a:t> rad u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pogona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tvornice</a:t>
            </a:r>
            <a:r>
              <a:rPr lang="en-US" dirty="0"/>
              <a:t> </a:t>
            </a:r>
            <a:r>
              <a:rPr lang="en-US" dirty="0" err="1"/>
              <a:t>iznosili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indent="0">
              <a:buNone/>
            </a:pPr>
            <a:endParaRPr lang="sr-Latn-BA" dirty="0"/>
          </a:p>
          <a:p>
            <a:pPr marL="114300" indent="0">
              <a:buNone/>
            </a:pPr>
            <a:r>
              <a:rPr lang="ru-RU" dirty="0"/>
              <a:t>Izračunati indeks uticaja strukturnih promjena u proizvod</a:t>
            </a:r>
            <a:r>
              <a:rPr lang="sr-Cyrl-CS" dirty="0"/>
              <a:t>nj</a:t>
            </a:r>
            <a:r>
              <a:rPr lang="ru-RU" dirty="0"/>
              <a:t>i</a:t>
            </a:r>
            <a:r>
              <a:rPr lang="sr-Latn-BA" dirty="0"/>
              <a:t> na promjene produktivnosti rada u 2004. godini </a:t>
            </a:r>
            <a:r>
              <a:rPr lang="sr-Cyrl-CS" dirty="0"/>
              <a:t>i objasniti značenje dobijenog </a:t>
            </a:r>
            <a:r>
              <a:rPr lang="sr-Cyrl-CS" dirty="0" smtClean="0"/>
              <a:t>rezultata</a:t>
            </a:r>
            <a:r>
              <a:rPr lang="sr-Cyrl-CS" dirty="0"/>
              <a:t>?</a:t>
            </a: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/>
              <a:t>1. ZADATAK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827628"/>
              </p:ext>
            </p:extLst>
          </p:nvPr>
        </p:nvGraphicFramePr>
        <p:xfrm>
          <a:off x="990600" y="1581150"/>
          <a:ext cx="6827519" cy="1523999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1260751">
                  <a:extLst>
                    <a:ext uri="{9D8B030D-6E8A-4147-A177-3AD203B41FA5}">
                      <a16:colId xmlns:a16="http://schemas.microsoft.com/office/drawing/2014/main" xmlns="" val="2798016008"/>
                    </a:ext>
                  </a:extLst>
                </a:gridCol>
                <a:gridCol w="1444997">
                  <a:extLst>
                    <a:ext uri="{9D8B030D-6E8A-4147-A177-3AD203B41FA5}">
                      <a16:colId xmlns:a16="http://schemas.microsoft.com/office/drawing/2014/main" xmlns="" val="4185528704"/>
                    </a:ext>
                  </a:extLst>
                </a:gridCol>
                <a:gridCol w="1444997">
                  <a:extLst>
                    <a:ext uri="{9D8B030D-6E8A-4147-A177-3AD203B41FA5}">
                      <a16:colId xmlns:a16="http://schemas.microsoft.com/office/drawing/2014/main" xmlns="" val="2644636727"/>
                    </a:ext>
                  </a:extLst>
                </a:gridCol>
                <a:gridCol w="1371447">
                  <a:extLst>
                    <a:ext uri="{9D8B030D-6E8A-4147-A177-3AD203B41FA5}">
                      <a16:colId xmlns:a16="http://schemas.microsoft.com/office/drawing/2014/main" xmlns="" val="617349303"/>
                    </a:ext>
                  </a:extLst>
                </a:gridCol>
                <a:gridCol w="1305327">
                  <a:extLst>
                    <a:ext uri="{9D8B030D-6E8A-4147-A177-3AD203B41FA5}">
                      <a16:colId xmlns:a16="http://schemas.microsoft.com/office/drawing/2014/main" xmlns="" val="2735465329"/>
                    </a:ext>
                  </a:extLst>
                </a:gridCol>
              </a:tblGrid>
              <a:tr h="412124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Pogon</a:t>
                      </a:r>
                      <a:endParaRPr lang="en-US" sz="1000" b="1" i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Utrošeni radni sati za jedinicu proizvod</a:t>
                      </a:r>
                      <a:r>
                        <a:rPr lang="sr-Cyrl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nj</a:t>
                      </a:r>
                      <a:r>
                        <a:rPr lang="ru-RU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</a:t>
                      </a:r>
                      <a:endParaRPr lang="en-US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Proizvod</a:t>
                      </a:r>
                      <a:r>
                        <a:rPr lang="sr-Cyrl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nj</a:t>
                      </a: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 u tona</a:t>
                      </a:r>
                      <a:r>
                        <a:rPr lang="ru-RU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</a:t>
                      </a:r>
                      <a:endParaRPr lang="en-US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426869"/>
                  </a:ext>
                </a:extLst>
              </a:tr>
              <a:tr h="206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  <a:r>
                        <a:rPr lang="sr-Cyrl-BA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  <a:r>
                        <a:rPr lang="sr-Latn-CS" sz="1200" b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Cyrl-BA" sz="1200" b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  <a:r>
                        <a:rPr lang="sr-Cyrl-BA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  <a:r>
                        <a:rPr lang="sr-Latn-CS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Cyrl-BA" sz="12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endParaRPr lang="en-US" sz="1200" b="1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4213005"/>
                  </a:ext>
                </a:extLst>
              </a:tr>
              <a:tr h="22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1.500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43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.159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4.300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034792"/>
                  </a:ext>
                </a:extLst>
              </a:tr>
              <a:tr h="22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344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.16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.165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677642"/>
                  </a:ext>
                </a:extLst>
              </a:tr>
              <a:tr h="22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.178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.188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.168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345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8662076"/>
                  </a:ext>
                </a:extLst>
              </a:tr>
              <a:tr h="221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76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</a:t>
                      </a:r>
                      <a:r>
                        <a:rPr lang="sr-Latn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90</a:t>
                      </a:r>
                      <a:endParaRPr lang="en-U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77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.1</a:t>
                      </a:r>
                      <a:r>
                        <a:rPr lang="sr-Cyrl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</a:t>
                      </a:r>
                      <a:r>
                        <a:rPr lang="sr-Latn-C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136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02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799" y="0"/>
                <a:ext cx="8251975" cy="4404653"/>
              </a:xfrm>
            </p:spPr>
            <p:txBody>
              <a:bodyPr/>
              <a:lstStyle/>
              <a:p>
                <a:pPr marL="114300" lvl="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sr-Latn-BA" b="1" dirty="0"/>
                  <a:t>Indeks strukturnih promjena: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𝑖𝑛𝑑𝑒𝑘𝑠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𝑢𝑡𝑟𝑜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𝑣𝑟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𝑠𝑎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𝑝𝑟𝑜𝑚𝑗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𝑝𝑟𝑜𝑖𝑧𝑣𝑜𝑑𝑛𝑗𝑜𝑚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𝑖𝑛𝑑𝑒𝑘𝑠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𝑢𝑡𝑟𝑜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𝑣𝑟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𝑠𝑎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𝑓𝑖𝑘𝑠𝑛𝑜𝑚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𝑝𝑟𝑜𝑖𝑧𝑣𝑜𝑑𝑛𝑗𝑜𝑚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sr-Latn-BA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sr-Latn-BA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  <a:p>
                <a:pPr marL="114300" lvl="0" indent="0">
                  <a:buNone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799" y="0"/>
                <a:ext cx="8251975" cy="44046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580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66700" y="2571750"/>
                <a:ext cx="5867400" cy="1888668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sr-Latn-BA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sr-Latn-BA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sr-Latn-BA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sr-Latn-BA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sr-Latn-BA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den>
                      </m:f>
                      <m:r>
                        <a:rPr lang="sr-Latn-BA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sr-Latn-B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600" b="0" i="1" smtClean="0">
                                      <a:latin typeface="Cambria Math" panose="02040503050406030204" pitchFamily="18" charset="0"/>
                                    </a:rPr>
                                    <m:t>37.590.540</m:t>
                                  </m:r>
                                </m:num>
                                <m:den>
                                  <m:r>
                                    <a:rPr lang="sr-Latn-BA" sz="1600" b="0" i="1" smtClean="0">
                                      <a:latin typeface="Cambria Math" panose="02040503050406030204" pitchFamily="18" charset="0"/>
                                    </a:rPr>
                                    <m:t>16.968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sr-Latn-BA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600" i="1">
                                      <a:latin typeface="Cambria Math" panose="02040503050406030204" pitchFamily="18" charset="0"/>
                                    </a:rPr>
                                    <m:t>33.256.264</m:t>
                                  </m:r>
                                </m:num>
                                <m:den>
                                  <m:r>
                                    <a:rPr lang="sr-Latn-BA" sz="1600" b="0" i="1" smtClean="0">
                                      <a:latin typeface="Cambria Math" panose="02040503050406030204" pitchFamily="18" charset="0"/>
                                    </a:rPr>
                                    <m:t>16.671</m:t>
                                  </m:r>
                                </m:den>
                              </m:f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  <m:t>36.947.399</m:t>
                              </m:r>
                            </m:num>
                            <m:den>
                              <m: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  <m:t>33.256.264</m:t>
                              </m:r>
                            </m:den>
                          </m:f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1,11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1,11</m:t>
                          </m:r>
                        </m:den>
                      </m:f>
                      <m:r>
                        <a:rPr lang="sr-Latn-BA" sz="1600" i="1">
                          <a:latin typeface="Cambria Math" panose="02040503050406030204" pitchFamily="18" charset="0"/>
                        </a:rPr>
                        <m:t>∙100=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  <a:p>
                <a:pPr lvl="0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6700" y="2571750"/>
                <a:ext cx="5867400" cy="18886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431500"/>
              </p:ext>
            </p:extLst>
          </p:nvPr>
        </p:nvGraphicFramePr>
        <p:xfrm>
          <a:off x="277091" y="332858"/>
          <a:ext cx="8610599" cy="1888668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878312">
                  <a:extLst>
                    <a:ext uri="{9D8B030D-6E8A-4147-A177-3AD203B41FA5}">
                      <a16:colId xmlns:a16="http://schemas.microsoft.com/office/drawing/2014/main" xmlns="" val="4179856279"/>
                    </a:ext>
                  </a:extLst>
                </a:gridCol>
                <a:gridCol w="752840">
                  <a:extLst>
                    <a:ext uri="{9D8B030D-6E8A-4147-A177-3AD203B41FA5}">
                      <a16:colId xmlns:a16="http://schemas.microsoft.com/office/drawing/2014/main" xmlns="" val="78291146"/>
                    </a:ext>
                  </a:extLst>
                </a:gridCol>
                <a:gridCol w="752840">
                  <a:extLst>
                    <a:ext uri="{9D8B030D-6E8A-4147-A177-3AD203B41FA5}">
                      <a16:colId xmlns:a16="http://schemas.microsoft.com/office/drawing/2014/main" xmlns="" val="1279825431"/>
                    </a:ext>
                  </a:extLst>
                </a:gridCol>
                <a:gridCol w="752840">
                  <a:extLst>
                    <a:ext uri="{9D8B030D-6E8A-4147-A177-3AD203B41FA5}">
                      <a16:colId xmlns:a16="http://schemas.microsoft.com/office/drawing/2014/main" xmlns="" val="4205982570"/>
                    </a:ext>
                  </a:extLst>
                </a:gridCol>
                <a:gridCol w="863668">
                  <a:extLst>
                    <a:ext uri="{9D8B030D-6E8A-4147-A177-3AD203B41FA5}">
                      <a16:colId xmlns:a16="http://schemas.microsoft.com/office/drawing/2014/main" xmlns="" val="33399744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65306330"/>
                    </a:ext>
                  </a:extLst>
                </a:gridCol>
                <a:gridCol w="1228706">
                  <a:extLst>
                    <a:ext uri="{9D8B030D-6E8A-4147-A177-3AD203B41FA5}">
                      <a16:colId xmlns:a16="http://schemas.microsoft.com/office/drawing/2014/main" xmlns="" val="4110507270"/>
                    </a:ext>
                  </a:extLst>
                </a:gridCol>
                <a:gridCol w="1066522">
                  <a:extLst>
                    <a:ext uri="{9D8B030D-6E8A-4147-A177-3AD203B41FA5}">
                      <a16:colId xmlns:a16="http://schemas.microsoft.com/office/drawing/2014/main" xmlns="" val="192389333"/>
                    </a:ext>
                  </a:extLst>
                </a:gridCol>
                <a:gridCol w="1019471">
                  <a:extLst>
                    <a:ext uri="{9D8B030D-6E8A-4147-A177-3AD203B41FA5}">
                      <a16:colId xmlns:a16="http://schemas.microsoft.com/office/drawing/2014/main" xmlns="" val="362505434"/>
                    </a:ext>
                  </a:extLst>
                </a:gridCol>
              </a:tblGrid>
              <a:tr h="62955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</a:rPr>
                        <a:t>Pogon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u="none" strike="noStrike" dirty="0">
                          <a:effectLst/>
                        </a:rPr>
                        <a:t>Utrošeni radni sati za jedinicu proizvodnje (t)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</a:rPr>
                        <a:t>Proizvodnja</a:t>
                      </a:r>
                      <a:r>
                        <a:rPr lang="en-US" sz="1200" b="1" u="none" strike="noStrike" dirty="0">
                          <a:effectLst/>
                        </a:rPr>
                        <a:t> u </a:t>
                      </a:r>
                      <a:r>
                        <a:rPr lang="en-US" sz="1200" b="1" u="none" strike="noStrike" dirty="0" err="1">
                          <a:effectLst/>
                        </a:rPr>
                        <a:t>tonama</a:t>
                      </a:r>
                      <a:r>
                        <a:rPr lang="en-US" sz="1200" b="1" u="none" strike="noStrike" dirty="0">
                          <a:effectLst/>
                        </a:rPr>
                        <a:t> (q)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</a:rPr>
                        <a:t>Ukupno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vrijeme</a:t>
                      </a:r>
                      <a:r>
                        <a:rPr lang="en-US" sz="1200" b="1" u="none" strike="noStrike" dirty="0">
                          <a:effectLst/>
                        </a:rPr>
                        <a:t> (T</a:t>
                      </a:r>
                      <a:r>
                        <a:rPr lang="sr-Latn-BA" sz="1200" b="1" u="none" strike="noStrike" dirty="0">
                          <a:effectLst/>
                        </a:rPr>
                        <a:t>=t*q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u="none" strike="noStrike" dirty="0">
                          <a:effectLst/>
                        </a:rPr>
                        <a:t>Ukupno vrijeme uz konstantnu proizvodnju (t*q0)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584380"/>
                  </a:ext>
                </a:extLst>
              </a:tr>
              <a:tr h="209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u="none" strike="noStrike" dirty="0">
                          <a:effectLst/>
                        </a:rPr>
                        <a:t>t0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u="none" strike="noStrike" dirty="0">
                          <a:effectLst/>
                        </a:rPr>
                        <a:t>t1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u="none" strike="noStrike" dirty="0">
                          <a:effectLst/>
                        </a:rPr>
                        <a:t>q0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q0t0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q0t1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153992581"/>
                  </a:ext>
                </a:extLst>
              </a:tr>
              <a:tr h="20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2.143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4.159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6.238.500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9.214.900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6.238.500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8.912.737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3082916"/>
                  </a:ext>
                </a:extLst>
              </a:tr>
              <a:tr h="20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2.124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2.344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4.167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8.850.708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9.762.760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8.850.708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9.767.448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696827462"/>
                  </a:ext>
                </a:extLst>
              </a:tr>
              <a:tr h="20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2.188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9.077.904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9.506.860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9.077.904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9.119.584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47379754"/>
                  </a:ext>
                </a:extLst>
              </a:tr>
              <a:tr h="20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2.176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4.158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9.089.152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9.106.020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9.089.152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9.147.630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08530179"/>
                  </a:ext>
                </a:extLst>
              </a:tr>
              <a:tr h="209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UKUPNO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7.978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8.865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16.671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16.968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33.256.264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37.590.540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33.256.264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36.947.399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76641238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248400" y="2724150"/>
                <a:ext cx="2514600" cy="118615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=100:</m:t>
                      </m:r>
                    </m:oMath>
                  </m:oMathPara>
                </a14:m>
                <a:endParaRPr lang="sr-Latn-B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i="1" dirty="0"/>
                  <a:t>Promjena u strukturi proizvodnje nije dovela do promjene u produktivnosti rada.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724150"/>
                <a:ext cx="2514600" cy="1186159"/>
              </a:xfrm>
              <a:prstGeom prst="rect">
                <a:avLst/>
              </a:prstGeom>
              <a:blipFill>
                <a:blip r:embed="rId3"/>
                <a:stretch>
                  <a:fillRect l="-240" b="-3535"/>
                </a:stretch>
              </a:blipFill>
              <a:ln/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99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8900" y="819150"/>
            <a:ext cx="7772400" cy="304800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200"/>
              <a:buNone/>
            </a:pP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Grupni indeks produktivnosti za dva pogona koji izrađuju isti proizvod u periodu </a:t>
            </a:r>
            <a:r>
              <a:rPr lang="sr-Cyrl-BA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1995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-200</a:t>
            </a: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iznosi </a:t>
            </a:r>
            <a:r>
              <a:rPr lang="sr-Cyrl-BA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9</a:t>
            </a:r>
            <a:r>
              <a:rPr lang="sr-Latn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5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Indeks je izračunat na osnovu utrošenog vremena za jedi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ni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cu proizvodnje. Utrošeno vrijeme pogona A </a:t>
            </a:r>
            <a:r>
              <a:rPr lang="sr-Latn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je 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veće za 60% u odnosu na pogon B za posmatrani proizvod u 2002. godini. Produktivnost rada u pogonu A u 200</a:t>
            </a: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</a:t>
            </a:r>
            <a:r>
              <a:rPr lang="sr-Cyrl-C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godini smanjila se za 10% u odnosu na 1995. godinu.</a:t>
            </a:r>
            <a:endParaRPr lang="sr-Latn-BA" dirty="0">
              <a:uFill>
                <a:solidFill>
                  <a:srgbClr val="000000"/>
                </a:solidFill>
              </a:u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SzPts val="1200"/>
              <a:buNone/>
            </a:pPr>
            <a:r>
              <a:rPr lang="sr-Cyrl-CS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Izračunati promjenu produktivnosti rada za pogon B za posmatrani </a:t>
            </a:r>
            <a:r>
              <a:rPr lang="sr-Latn-BA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period</a:t>
            </a:r>
            <a:r>
              <a:rPr lang="sr-Cyrl-CS" sz="1800" dirty="0" smtClean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!</a:t>
            </a:r>
            <a:endParaRPr lang="en-U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/>
              <a:t>2. ZADATAK</a:t>
            </a:r>
          </a:p>
        </p:txBody>
      </p:sp>
    </p:spTree>
    <p:extLst>
      <p:ext uri="{BB962C8B-B14F-4D97-AF65-F5344CB8AC3E}">
        <p14:creationId xmlns:p14="http://schemas.microsoft.com/office/powerpoint/2010/main" xmlns="" val="92026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12BF9D-FCC7-4749-8369-0CC020DF151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" y="133350"/>
                <a:ext cx="8915400" cy="42672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sr-Latn-BA" sz="1600" b="1" dirty="0">
                    <a:latin typeface="Cambria Math" panose="02040503050406030204" pitchFamily="18" charset="0"/>
                  </a:rPr>
                  <a:t>Podaci:</a:t>
                </a: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1995−2002</m:t>
                          </m:r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=95</m:t>
                      </m:r>
                    </m:oMath>
                  </m:oMathPara>
                </a14:m>
                <a:endParaRPr lang="sr-Latn-BA" sz="1600" b="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=1,6∗</m:t>
                      </m:r>
                      <m:sSubSup>
                        <m:sSubSup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sr-Latn-BA" sz="1600" i="1" dirty="0">
                  <a:latin typeface="Cambria Math" panose="02040503050406030204" pitchFamily="18" charset="0"/>
                </a:endParaRPr>
              </a:p>
              <a:p>
                <a:pPr marL="1143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  <m:r>
                        <a:rPr lang="sr-Latn-BA" sz="1600" i="1" dirty="0">
                          <a:latin typeface="Cambria Math" panose="02040503050406030204" pitchFamily="18" charset="0"/>
                        </a:rPr>
                        <m:t>=100, </m:t>
                      </m:r>
                      <m:sSubSup>
                        <m:sSubSupPr>
                          <m:ctrlPr>
                            <a:rPr lang="sr-Latn-BA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sr-Latn-BA" sz="1600" i="1" dirty="0"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endParaRPr lang="sr-Latn-BA" sz="1600" dirty="0"/>
              </a:p>
              <a:p>
                <a:pPr marL="11430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12BF9D-FCC7-4749-8369-0CC020DF15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3350"/>
                <a:ext cx="8915400" cy="4267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DC6B6C-D415-4755-9D33-0AB776EF98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7CC509-F114-4EF8-9324-6A9FBD92C638}"/>
                  </a:ext>
                </a:extLst>
              </p:cNvPr>
              <p:cNvSpPr txBox="1"/>
              <p:nvPr/>
            </p:nvSpPr>
            <p:spPr>
              <a:xfrm>
                <a:off x="228600" y="2114550"/>
                <a:ext cx="2667000" cy="183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BA" sz="16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Izrada: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600" b="0" i="0" smtClean="0">
                              <a:latin typeface="Cambria Math" panose="02040503050406030204" pitchFamily="18" charset="0"/>
                            </a:rPr>
                            <m:t>1995−2002</m:t>
                          </m:r>
                        </m:sub>
                      </m:sSub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⋅100</m:t>
                      </m:r>
                    </m:oMath>
                  </m:oMathPara>
                </a14:m>
                <a:endParaRPr lang="sr-Latn-BA" sz="1600" dirty="0"/>
              </a:p>
              <a:p>
                <a:r>
                  <a:rPr lang="sr-Latn-BA" sz="1600" dirty="0"/>
                  <a:t> </a:t>
                </a:r>
                <a14:m>
                  <m:oMath xmlns:m="http://schemas.openxmlformats.org/officeDocument/2006/math">
                    <m:r>
                      <a:rPr lang="sr-Latn-BA" sz="1600" b="0" i="1" smtClean="0">
                        <a:latin typeface="Cambria Math" panose="02040503050406030204" pitchFamily="18" charset="0"/>
                      </a:rPr>
                      <m:t>95=</m:t>
                    </m:r>
                    <m:f>
                      <m:fPr>
                        <m:ctrlPr>
                          <a:rPr lang="sr-Latn-BA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sr-Latn-B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r>
                          <a:rPr lang="sr-Latn-BA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sr-Latn-BA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sr-Latn-BA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sr-Latn-BA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  <m:sup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sr-Latn-BA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sr-Latn-BA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r-Latn-BA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r-Latn-BA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r>
                          <a:rPr lang="sr-Latn-BA" sz="16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16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𝐭𝟎</m:t>
                                </m:r>
                              </m:num>
                              <m:den>
                                <m:r>
                                  <a:rPr lang="sr-Latn-BA" sz="1600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𝐭𝟏</m:t>
                                </m:r>
                              </m:den>
                            </m:f>
                          </m:e>
                          <m:sup>
                            <m:r>
                              <a:rPr lang="sr-Latn-BA" sz="16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p>
                        </m:sSup>
                      </m:den>
                    </m:f>
                    <m:r>
                      <a:rPr lang="en-US" sz="1600"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endParaRPr lang="sr-Latn-BA" sz="1600" dirty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7CC509-F114-4EF8-9324-6A9FBD92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14550"/>
                <a:ext cx="2667000" cy="1830181"/>
              </a:xfrm>
              <a:prstGeom prst="rect">
                <a:avLst/>
              </a:prstGeom>
              <a:blipFill>
                <a:blip r:embed="rId3"/>
                <a:stretch>
                  <a:fillRect l="-137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1FD4F5-23B3-4926-BC2F-07A190393FDD}"/>
                  </a:ext>
                </a:extLst>
              </p:cNvPr>
              <p:cNvSpPr txBox="1"/>
              <p:nvPr/>
            </p:nvSpPr>
            <p:spPr>
              <a:xfrm>
                <a:off x="3962400" y="2266950"/>
                <a:ext cx="2971800" cy="221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95=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160+100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160∗0,9+100∗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0,95∗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160∗0,9+100∗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=260</m:t>
                      </m:r>
                    </m:oMath>
                  </m:oMathPara>
                </a14:m>
                <a:endParaRPr lang="sr-Latn-BA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136,8+0,95∗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=260</m:t>
                      </m:r>
                    </m:oMath>
                  </m:oMathPara>
                </a14:m>
                <a:endParaRPr lang="sr-Latn-BA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𝟏𝟐𝟗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sr-Latn-BA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1400" b="1" i="1" smtClean="0">
                                <a:latin typeface="Cambria Math" panose="02040503050406030204" pitchFamily="18" charset="0"/>
                              </a:rPr>
                              <m:t>𝒑𝒓</m:t>
                            </m:r>
                            <m:r>
                              <a:rPr lang="sr-Latn-BA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sr-Latn-BA" sz="1400" b="1" i="1" smtClean="0">
                                <a:latin typeface="Cambria Math" panose="02040503050406030204" pitchFamily="18" charset="0"/>
                              </a:rPr>
                              <m:t>𝒑𝒓</m:t>
                            </m:r>
                            <m:r>
                              <a:rPr lang="sr-Latn-BA" sz="1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e>
                      <m:sup>
                        <m:r>
                          <a:rPr lang="sr-Latn-BA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p>
                    <m:r>
                      <a:rPr lang="sr-Latn-BA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1400" b="1" i="1" smtClean="0">
                        <a:latin typeface="Cambria Math" panose="02040503050406030204" pitchFamily="18" charset="0"/>
                      </a:rPr>
                      <m:t>𝟏𝟐𝟗</m:t>
                    </m:r>
                    <m:r>
                      <a:rPr lang="sr-Latn-BA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1400" b="1" i="1" smtClean="0"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lang="sr-Latn-BA" b="1" dirty="0"/>
                  <a:t>    </a:t>
                </a:r>
                <a:endParaRPr lang="en-US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1FD4F5-23B3-4926-BC2F-07A19039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266950"/>
                <a:ext cx="2971800" cy="2214196"/>
              </a:xfrm>
              <a:prstGeom prst="rect">
                <a:avLst/>
              </a:prstGeom>
              <a:blipFill>
                <a:blip r:embed="rId4"/>
                <a:stretch>
                  <a:fillRect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E90975-6BE6-440D-BE70-FF0BB9469AFB}"/>
                  </a:ext>
                </a:extLst>
              </p:cNvPr>
              <p:cNvSpPr txBox="1"/>
              <p:nvPr/>
            </p:nvSpPr>
            <p:spPr>
              <a:xfrm>
                <a:off x="3581400" y="500183"/>
                <a:ext cx="3048000" cy="1399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sr-Latn-BA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sr-Latn-BA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  <m:sup>
                        <m:r>
                          <a:rPr lang="sr-Latn-BA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sr-Latn-BA" sz="1400" b="0" i="1" smtClean="0">
                        <a:latin typeface="Cambria Math" panose="02040503050406030204" pitchFamily="18" charset="0"/>
                      </a:rPr>
                      <m:t>=0,9   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𝑝𝑟</m:t>
                            </m:r>
                            <m:r>
                              <a:rPr lang="sr-Latn-BA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  <m:sup>
                        <m:r>
                          <a:rPr lang="sr-Latn-BA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sr-Latn-BA" sz="14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sr-Latn-BA" sz="1400" dirty="0"/>
                  <a:t>    </a:t>
                </a:r>
              </a:p>
              <a:p>
                <a:endParaRPr lang="sr-Latn-BA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sr-Latn-BA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sr-Latn-BA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sr-Latn-BA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den>
                      </m:f>
                      <m:r>
                        <a:rPr lang="sr-Latn-BA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sr-Latn-BA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E90975-6BE6-440D-BE70-FF0BB9469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00183"/>
                <a:ext cx="3048000" cy="1399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43BDA9F-19F7-42EB-9412-D3287CE16676}"/>
              </a:ext>
            </a:extLst>
          </p:cNvPr>
          <p:cNvCxnSpPr/>
          <p:nvPr/>
        </p:nvCxnSpPr>
        <p:spPr>
          <a:xfrm>
            <a:off x="4267200" y="1504950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528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715800"/>
            <a:ext cx="7772400" cy="3760950"/>
          </a:xfrm>
        </p:spPr>
        <p:txBody>
          <a:bodyPr/>
          <a:lstStyle/>
          <a:p>
            <a:pPr marL="114300" lvl="0" indent="0">
              <a:buNone/>
            </a:pPr>
            <a:r>
              <a:rPr lang="sr-Cyrl-CS" dirty="0"/>
              <a:t>Dati su podaci o kretanju </a:t>
            </a:r>
            <a:r>
              <a:rPr lang="sr-Latn-BA" dirty="0"/>
              <a:t>vremena po jedinici proizvodnje</a:t>
            </a:r>
            <a:r>
              <a:rPr lang="sr-Cyrl-CS" dirty="0"/>
              <a:t> u nekom preduzeću za period 1998-2002</a:t>
            </a:r>
            <a:r>
              <a:rPr lang="ru-RU" dirty="0"/>
              <a:t>. </a:t>
            </a:r>
            <a:r>
              <a:rPr lang="sr-Cyrl-CS" dirty="0"/>
              <a:t>godina:</a:t>
            </a:r>
            <a:endParaRPr lang="en-US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sr-Latn-BA" dirty="0"/>
          </a:p>
          <a:p>
            <a:pPr marL="114300" lvl="0" indent="0">
              <a:buNone/>
            </a:pPr>
            <a:endParaRPr lang="en-US" dirty="0"/>
          </a:p>
          <a:p>
            <a:pPr>
              <a:buAutoNum type="alphaLcParenR"/>
            </a:pPr>
            <a:r>
              <a:rPr lang="sr-Cyrl-CS" dirty="0"/>
              <a:t>Izračunati </a:t>
            </a:r>
            <a:r>
              <a:rPr lang="sr-Latn-BA" dirty="0"/>
              <a:t>u</a:t>
            </a:r>
            <a:r>
              <a:rPr lang="sr-Cyrl-CS" dirty="0"/>
              <a:t>t</a:t>
            </a:r>
            <a:r>
              <a:rPr lang="sr-Latn-BA" dirty="0"/>
              <a:t>rošak vremena po jedinici</a:t>
            </a:r>
            <a:r>
              <a:rPr lang="sr-Cyrl-CS" dirty="0"/>
              <a:t> u 2004. godini, ako je ist</a:t>
            </a:r>
            <a:r>
              <a:rPr lang="sr-Latn-BA" dirty="0"/>
              <a:t>i</a:t>
            </a:r>
            <a:r>
              <a:rPr lang="sr-Cyrl-CS" dirty="0"/>
              <a:t> u 1997. godini iznosi</a:t>
            </a:r>
            <a:r>
              <a:rPr lang="sr-Latn-BA" dirty="0"/>
              <a:t>o</a:t>
            </a:r>
            <a:r>
              <a:rPr lang="sr-Cyrl-CS" dirty="0"/>
              <a:t> 15 radnik-časova po toni proizvodnje (</a:t>
            </a:r>
            <a:r>
              <a:rPr lang="sr-Latn-CS" dirty="0"/>
              <a:t>t</a:t>
            </a:r>
            <a:r>
              <a:rPr lang="sr-Cyrl-CS" dirty="0"/>
              <a:t>). Indeks utrošenog rada u periodu 2002-2004. godina iznosio je 98, a indeks proizvodnje 105. </a:t>
            </a:r>
            <a:endParaRPr lang="sr-Latn-BA" dirty="0"/>
          </a:p>
          <a:p>
            <a:pPr>
              <a:buAutoNum type="alphaLcParenR"/>
            </a:pPr>
            <a:r>
              <a:rPr lang="en-US" dirty="0" err="1"/>
              <a:t>Kolika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prosječna</a:t>
            </a:r>
            <a:r>
              <a:rPr lang="en-US" dirty="0"/>
              <a:t> 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sr-Latn-BA" dirty="0"/>
              <a:t>utroška vremena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2002-1998 ?</a:t>
            </a:r>
          </a:p>
          <a:p>
            <a:pPr marL="114300" indent="0">
              <a:buNone/>
            </a:pPr>
            <a:endParaRPr lang="en-US" dirty="0"/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  <a:p>
            <a:pPr lvl="0">
              <a:buFont typeface="Wingdings" panose="05000000000000000000" pitchFamily="2" charset="2"/>
              <a:buChar char="q"/>
            </a:pPr>
            <a:endParaRPr lang="sr-Latn-R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6600" cy="715800"/>
          </a:xfrm>
        </p:spPr>
        <p:txBody>
          <a:bodyPr/>
          <a:lstStyle/>
          <a:p>
            <a:r>
              <a:rPr lang="sr-Latn-RS" dirty="0"/>
              <a:t>3. ZADATAK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4636669"/>
              </p:ext>
            </p:extLst>
          </p:nvPr>
        </p:nvGraphicFramePr>
        <p:xfrm>
          <a:off x="1206500" y="1581150"/>
          <a:ext cx="6121400" cy="1169670"/>
        </p:xfrm>
        <a:graphic>
          <a:graphicData uri="http://schemas.openxmlformats.org/drawingml/2006/table">
            <a:tbl>
              <a:tblPr>
                <a:tableStyleId>{B057B260-235A-4DA7-9D08-349C70A2B37C}</a:tableStyleId>
              </a:tblPr>
              <a:tblGrid>
                <a:gridCol w="1260475">
                  <a:extLst>
                    <a:ext uri="{9D8B030D-6E8A-4147-A177-3AD203B41FA5}">
                      <a16:colId xmlns:a16="http://schemas.microsoft.com/office/drawing/2014/main" xmlns="" val="4252087218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1362565473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632441075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73037985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3106744364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383371298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Opis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Lančani indeksi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1087359"/>
                  </a:ext>
                </a:extLst>
              </a:tr>
              <a:tr h="25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1998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1999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2000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2001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b="1" dirty="0">
                          <a:effectLst/>
                        </a:rPr>
                        <a:t>2002</a:t>
                      </a:r>
                      <a:endParaRPr lang="en-US" sz="1200" b="1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0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Utrošeni rad u radnik-čas</a:t>
                      </a:r>
                      <a:r>
                        <a:rPr lang="sr-Latn-C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</a:rPr>
                        <a:t>96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104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98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103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02265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Proizvodnja u tonama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102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</a:rPr>
                        <a:t>99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>
                          <a:effectLst/>
                        </a:rPr>
                        <a:t>98</a:t>
                      </a:r>
                      <a:endParaRPr lang="en-US" sz="120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97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99</a:t>
                      </a:r>
                      <a:endParaRPr lang="en-US" sz="1200" dirty="0">
                        <a:effectLst/>
                        <a:latin typeface="C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838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2122870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15354</TotalTime>
  <Words>681</Words>
  <Application>Microsoft Office PowerPoint</Application>
  <PresentationFormat>On-screen Show (16:9)</PresentationFormat>
  <Paragraphs>252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Segoe UI Black</vt:lpstr>
      <vt:lpstr>Oswald</vt:lpstr>
      <vt:lpstr>Segoe UI Light</vt:lpstr>
      <vt:lpstr>Cambria</vt:lpstr>
      <vt:lpstr>Times New Roman</vt:lpstr>
      <vt:lpstr>Tahoma</vt:lpstr>
      <vt:lpstr>Source Sans Pro</vt:lpstr>
      <vt:lpstr>Wingdings</vt:lpstr>
      <vt:lpstr>CTimesRoman</vt:lpstr>
      <vt:lpstr>Quince template</vt:lpstr>
      <vt:lpstr>PRODUKTIVNOST RADA</vt:lpstr>
      <vt:lpstr>Formule</vt:lpstr>
      <vt:lpstr>Slide 3</vt:lpstr>
      <vt:lpstr>1. ZADATAK</vt:lpstr>
      <vt:lpstr>Slide 5</vt:lpstr>
      <vt:lpstr>Slide 6</vt:lpstr>
      <vt:lpstr>2. ZADATAK</vt:lpstr>
      <vt:lpstr>Slide 8</vt:lpstr>
      <vt:lpstr>3. ZADATAK</vt:lpstr>
      <vt:lpstr>Slide 10</vt:lpstr>
      <vt:lpstr>4. ZADATAK</vt:lpstr>
      <vt:lpstr>Slide 12</vt:lpstr>
      <vt:lpstr>Slide 13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</dc:title>
  <dc:creator>User</dc:creator>
  <cp:lastModifiedBy>Milica</cp:lastModifiedBy>
  <cp:revision>144</cp:revision>
  <dcterms:modified xsi:type="dcterms:W3CDTF">2021-12-21T15:44:04Z</dcterms:modified>
</cp:coreProperties>
</file>