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4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9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80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7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3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1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0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5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9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6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8CBA84F-9FBF-4A77-BD6A-78A3D2EBD4C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417C4BB-6EC7-4EE8-86DB-0D9D80796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22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0823"/>
            <a:ext cx="9144000" cy="30791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sr-Latn-BA" dirty="0" smtClean="0"/>
              <a:t/>
            </a:r>
            <a:br>
              <a:rPr lang="sr-Latn-BA" dirty="0" smtClean="0"/>
            </a:br>
            <a:r>
              <a:rPr lang="sr-Latn-BA" dirty="0"/>
              <a:t/>
            </a:r>
            <a:br>
              <a:rPr lang="sr-Latn-BA" dirty="0"/>
            </a:br>
            <a:r>
              <a:rPr lang="en-US" sz="4900" dirty="0" err="1" smtClean="0">
                <a:solidFill>
                  <a:schemeClr val="bg1"/>
                </a:solidFill>
              </a:rPr>
              <a:t>U</a:t>
            </a:r>
            <a:r>
              <a:rPr lang="en-US" sz="4900" b="1" dirty="0" err="1" smtClean="0">
                <a:solidFill>
                  <a:schemeClr val="bg1"/>
                </a:solidFill>
              </a:rPr>
              <a:t>vođenje</a:t>
            </a:r>
            <a:r>
              <a:rPr lang="en-US" sz="4900" b="1" dirty="0" smtClean="0">
                <a:solidFill>
                  <a:schemeClr val="bg1"/>
                </a:solidFill>
              </a:rPr>
              <a:t> </a:t>
            </a:r>
            <a:r>
              <a:rPr lang="en-US" sz="4900" b="1" dirty="0" err="1">
                <a:solidFill>
                  <a:schemeClr val="bg1"/>
                </a:solidFill>
              </a:rPr>
              <a:t>nestandardnih</a:t>
            </a:r>
            <a:r>
              <a:rPr lang="en-US" sz="4900" b="1" dirty="0">
                <a:solidFill>
                  <a:schemeClr val="bg1"/>
                </a:solidFill>
              </a:rPr>
              <a:t> </a:t>
            </a:r>
            <a:r>
              <a:rPr lang="en-US" sz="4900" b="1" dirty="0" err="1">
                <a:solidFill>
                  <a:schemeClr val="bg1"/>
                </a:solidFill>
              </a:rPr>
              <a:t>mjera</a:t>
            </a:r>
            <a:r>
              <a:rPr lang="en-US" sz="4900" b="1" dirty="0">
                <a:solidFill>
                  <a:schemeClr val="bg1"/>
                </a:solidFill>
              </a:rPr>
              <a:t> u </a:t>
            </a:r>
            <a:r>
              <a:rPr lang="en-US" sz="4900" b="1" dirty="0" err="1">
                <a:solidFill>
                  <a:schemeClr val="bg1"/>
                </a:solidFill>
              </a:rPr>
              <a:t>monetarnu</a:t>
            </a:r>
            <a:r>
              <a:rPr lang="en-US" sz="4900" b="1" dirty="0">
                <a:solidFill>
                  <a:schemeClr val="bg1"/>
                </a:solidFill>
              </a:rPr>
              <a:t> </a:t>
            </a:r>
            <a:r>
              <a:rPr lang="en-US" sz="4900" b="1" dirty="0" err="1">
                <a:solidFill>
                  <a:schemeClr val="bg1"/>
                </a:solidFill>
              </a:rPr>
              <a:t>politiku</a:t>
            </a:r>
            <a:r>
              <a:rPr lang="en-US" sz="4900" b="1" dirty="0">
                <a:solidFill>
                  <a:schemeClr val="bg1"/>
                </a:solidFill>
              </a:rPr>
              <a:t> </a:t>
            </a:r>
            <a:r>
              <a:rPr lang="en-US" sz="4900" b="1" dirty="0" err="1">
                <a:solidFill>
                  <a:schemeClr val="bg1"/>
                </a:solidFill>
              </a:rPr>
              <a:t>centralnih</a:t>
            </a:r>
            <a:r>
              <a:rPr lang="en-US" sz="4900" b="1" dirty="0">
                <a:solidFill>
                  <a:schemeClr val="bg1"/>
                </a:solidFill>
              </a:rPr>
              <a:t> </a:t>
            </a:r>
            <a:r>
              <a:rPr lang="en-US" sz="4900" b="1" dirty="0" err="1">
                <a:solidFill>
                  <a:schemeClr val="bg1"/>
                </a:solidFill>
              </a:rPr>
              <a:t>banaka</a:t>
            </a:r>
            <a:r>
              <a:rPr lang="en-US" sz="4900" b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562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46" y="2222287"/>
            <a:ext cx="12054254" cy="448624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mjerom</a:t>
            </a:r>
            <a:r>
              <a:rPr lang="en-US" dirty="0" smtClean="0"/>
              <a:t> se ECB </a:t>
            </a:r>
            <a:r>
              <a:rPr lang="en-US" dirty="0" err="1" smtClean="0"/>
              <a:t>obavezala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otkupiti</a:t>
            </a:r>
            <a:r>
              <a:rPr lang="en-US" dirty="0" smtClean="0"/>
              <a:t> </a:t>
            </a:r>
            <a:r>
              <a:rPr lang="en-US" dirty="0" err="1" smtClean="0"/>
              <a:t>neograničenu</a:t>
            </a:r>
            <a:r>
              <a:rPr lang="en-US" dirty="0" smtClean="0"/>
              <a:t> </a:t>
            </a:r>
            <a:r>
              <a:rPr lang="en-US" dirty="0" err="1" smtClean="0"/>
              <a:t>količinu</a:t>
            </a:r>
            <a:r>
              <a:rPr lang="en-US" dirty="0" smtClean="0"/>
              <a:t> </a:t>
            </a:r>
            <a:r>
              <a:rPr lang="en-US" dirty="0" err="1" smtClean="0"/>
              <a:t>problematičnih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prezaduženih</a:t>
            </a:r>
            <a:r>
              <a:rPr lang="en-US" dirty="0" smtClean="0"/>
              <a:t> </a:t>
            </a:r>
            <a:r>
              <a:rPr lang="en-US" dirty="0" err="1" smtClean="0"/>
              <a:t>članica</a:t>
            </a:r>
            <a:r>
              <a:rPr lang="en-US" dirty="0" smtClean="0"/>
              <a:t> </a:t>
            </a:r>
            <a:r>
              <a:rPr lang="en-US" dirty="0" err="1" smtClean="0"/>
              <a:t>Evrozone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pod </a:t>
            </a:r>
            <a:r>
              <a:rPr lang="en-US" dirty="0" err="1" smtClean="0"/>
              <a:t>uslovom</a:t>
            </a:r>
            <a:r>
              <a:rPr lang="en-US" dirty="0" smtClean="0"/>
              <a:t> da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preuzmu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</a:t>
            </a:r>
            <a:r>
              <a:rPr lang="en-US" dirty="0" err="1" smtClean="0"/>
              <a:t>konsolidacije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Evropskog</a:t>
            </a:r>
            <a:r>
              <a:rPr lang="en-US" dirty="0" smtClean="0"/>
              <a:t> </a:t>
            </a:r>
            <a:r>
              <a:rPr lang="en-US" dirty="0" err="1" smtClean="0"/>
              <a:t>stabilizacionog</a:t>
            </a:r>
            <a:r>
              <a:rPr lang="en-US" dirty="0" smtClean="0"/>
              <a:t> </a:t>
            </a:r>
            <a:r>
              <a:rPr lang="en-US" dirty="0" err="1" smtClean="0"/>
              <a:t>mehanizma</a:t>
            </a:r>
            <a:r>
              <a:rPr lang="en-US" dirty="0" smtClean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Objava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dovela</a:t>
            </a:r>
            <a:r>
              <a:rPr lang="en-US" dirty="0" smtClean="0"/>
              <a:t> je do </a:t>
            </a:r>
            <a:r>
              <a:rPr lang="en-US" dirty="0" err="1" smtClean="0"/>
              <a:t>značajnog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premija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dug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 err="1" smtClean="0"/>
              <a:t>članica</a:t>
            </a:r>
            <a:r>
              <a:rPr lang="en-US" dirty="0" smtClean="0"/>
              <a:t> </a:t>
            </a:r>
            <a:r>
              <a:rPr lang="en-US" dirty="0" err="1" smtClean="0"/>
              <a:t>Evropske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unije</a:t>
            </a:r>
            <a:r>
              <a:rPr lang="en-US" dirty="0" smtClean="0"/>
              <a:t>. ECB je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preuzela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od </a:t>
            </a:r>
            <a:r>
              <a:rPr lang="en-US" dirty="0" err="1" smtClean="0"/>
              <a:t>najvažnijih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centralnih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a to je </a:t>
            </a:r>
            <a:r>
              <a:rPr lang="en-US" dirty="0" err="1" smtClean="0"/>
              <a:t>uloga</a:t>
            </a:r>
            <a:r>
              <a:rPr lang="en-US" dirty="0" smtClean="0"/>
              <a:t> „</a:t>
            </a:r>
            <a:r>
              <a:rPr lang="en-US" dirty="0" err="1" smtClean="0"/>
              <a:t>kreditora</a:t>
            </a:r>
            <a:r>
              <a:rPr lang="en-US" dirty="0" smtClean="0"/>
              <a:t> u </a:t>
            </a:r>
            <a:r>
              <a:rPr lang="en-US" dirty="0" err="1" smtClean="0"/>
              <a:t>poslednjoj</a:t>
            </a:r>
            <a:r>
              <a:rPr lang="en-US" dirty="0" smtClean="0"/>
              <a:t> </a:t>
            </a:r>
            <a:r>
              <a:rPr lang="en-US" dirty="0" err="1" smtClean="0"/>
              <a:t>instanci</a:t>
            </a:r>
            <a:r>
              <a:rPr lang="en-US" dirty="0" smtClean="0"/>
              <a:t>” (lender of the last resort).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48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Politika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budućih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smjernica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BA" dirty="0" smtClean="0">
                <a:solidFill>
                  <a:schemeClr val="bg1"/>
                </a:solidFill>
              </a:rPr>
              <a:t/>
            </a:r>
            <a:br>
              <a:rPr lang="sr-Latn-BA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engl.</a:t>
            </a:r>
            <a:r>
              <a:rPr lang="en-US" dirty="0" smtClean="0">
                <a:solidFill>
                  <a:schemeClr val="bg1"/>
                </a:solidFill>
              </a:rPr>
              <a:t> forward guidance)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15" y="1907931"/>
            <a:ext cx="11904785" cy="495006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smjernica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nestandardna</a:t>
            </a:r>
            <a:r>
              <a:rPr lang="en-US" dirty="0"/>
              <a:t>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ECB od 2013. </a:t>
            </a:r>
            <a:r>
              <a:rPr lang="sr-Latn-BA" dirty="0" smtClean="0"/>
              <a:t>g</a:t>
            </a:r>
            <a:r>
              <a:rPr lang="en-US" dirty="0" err="1" smtClean="0"/>
              <a:t>odine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budućeg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implicitnih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eksplicitnih</a:t>
            </a:r>
            <a:r>
              <a:rPr lang="en-US" dirty="0"/>
              <a:t> </a:t>
            </a:r>
            <a:r>
              <a:rPr lang="en-US" dirty="0" err="1"/>
              <a:t>izjava</a:t>
            </a:r>
            <a:r>
              <a:rPr lang="en-US" dirty="0"/>
              <a:t>,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o </a:t>
            </a:r>
            <a:r>
              <a:rPr lang="en-US" dirty="0" err="1"/>
              <a:t>očekivanim</a:t>
            </a:r>
            <a:r>
              <a:rPr lang="en-US" dirty="0"/>
              <a:t> </a:t>
            </a:r>
            <a:r>
              <a:rPr lang="en-US" dirty="0" err="1"/>
              <a:t>budućim</a:t>
            </a:r>
            <a:r>
              <a:rPr lang="en-US" dirty="0"/>
              <a:t> </a:t>
            </a:r>
            <a:r>
              <a:rPr lang="en-US" dirty="0" err="1"/>
              <a:t>mjerama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najavama</a:t>
            </a:r>
            <a:r>
              <a:rPr lang="en-US" dirty="0"/>
              <a:t> o </a:t>
            </a:r>
            <a:r>
              <a:rPr lang="en-US" dirty="0" err="1"/>
              <a:t>aktuelnim</a:t>
            </a:r>
            <a:r>
              <a:rPr lang="en-US" dirty="0"/>
              <a:t> </a:t>
            </a:r>
            <a:r>
              <a:rPr lang="en-US" dirty="0" err="1"/>
              <a:t>mjerama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preduzimaju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savjet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transparentno</a:t>
            </a:r>
            <a:r>
              <a:rPr lang="en-US" dirty="0"/>
              <a:t> </a:t>
            </a:r>
            <a:r>
              <a:rPr lang="en-US" dirty="0" err="1"/>
              <a:t>saopštava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namjere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shodno</a:t>
            </a:r>
            <a:r>
              <a:rPr lang="en-US" dirty="0"/>
              <a:t> tome </a:t>
            </a:r>
            <a:r>
              <a:rPr lang="en-US" dirty="0" err="1"/>
              <a:t>prilagođavaju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(</a:t>
            </a:r>
            <a:r>
              <a:rPr lang="en-US" dirty="0" err="1"/>
              <a:t>inflatorna</a:t>
            </a:r>
            <a:r>
              <a:rPr lang="en-US" dirty="0"/>
              <a:t>) </a:t>
            </a:r>
            <a:r>
              <a:rPr lang="en-US" dirty="0" err="1"/>
              <a:t>očekivanja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2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1" y="2083777"/>
            <a:ext cx="11966331" cy="439615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poremećajima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bile </a:t>
            </a:r>
            <a:r>
              <a:rPr lang="en-US" dirty="0" err="1"/>
              <a:t>usmjerene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stabilizaciju</a:t>
            </a:r>
            <a:r>
              <a:rPr lang="en-US" dirty="0"/>
              <a:t>.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pokušavale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smanje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nisu</a:t>
            </a:r>
            <a:r>
              <a:rPr lang="en-US" dirty="0"/>
              <a:t> dale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podsticaj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oživljavanje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tradicionalnog</a:t>
            </a:r>
            <a:r>
              <a:rPr lang="en-US" dirty="0"/>
              <a:t> </a:t>
            </a:r>
            <a:r>
              <a:rPr lang="en-US" dirty="0" err="1"/>
              <a:t>transmisionog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doveden</a:t>
            </a:r>
            <a:r>
              <a:rPr lang="en-US" dirty="0"/>
              <a:t> je u </a:t>
            </a:r>
            <a:r>
              <a:rPr lang="en-US" dirty="0" err="1"/>
              <a:t>pitanje</a:t>
            </a:r>
            <a:r>
              <a:rPr lang="en-US" dirty="0"/>
              <a:t> a </a:t>
            </a:r>
            <a:r>
              <a:rPr lang="en-US" dirty="0" err="1"/>
              <a:t>konvencionalne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pokazale</a:t>
            </a:r>
            <a:r>
              <a:rPr lang="en-US" dirty="0"/>
              <a:t> </a:t>
            </a:r>
            <a:r>
              <a:rPr lang="en-US" dirty="0" err="1"/>
              <a:t>nedovoljnim</a:t>
            </a:r>
            <a:r>
              <a:rPr lang="en-US" dirty="0"/>
              <a:t>.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zahtijevale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odlučnu</a:t>
            </a:r>
            <a:r>
              <a:rPr lang="en-US" dirty="0"/>
              <a:t> </a:t>
            </a:r>
            <a:r>
              <a:rPr lang="en-US" dirty="0" err="1"/>
              <a:t>reakciju</a:t>
            </a:r>
            <a:r>
              <a:rPr lang="en-US" dirty="0"/>
              <a:t> </a:t>
            </a:r>
            <a:r>
              <a:rPr lang="en-US" dirty="0" err="1"/>
              <a:t>monetarnih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takvoj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odlučile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nekonvencionalne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povećanja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stabilizacije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Ove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obezbjeđivanje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spektru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ublažavanje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produženje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dospijeća</a:t>
            </a:r>
            <a:r>
              <a:rPr lang="en-US" dirty="0"/>
              <a:t> </a:t>
            </a:r>
            <a:r>
              <a:rPr lang="en-US" dirty="0" err="1"/>
              <a:t>odobrenih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selektivno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eksplicitnih</a:t>
            </a:r>
            <a:r>
              <a:rPr lang="en-US" dirty="0"/>
              <a:t> </a:t>
            </a:r>
            <a:r>
              <a:rPr lang="en-US" dirty="0" err="1"/>
              <a:t>izjava</a:t>
            </a:r>
            <a:r>
              <a:rPr lang="en-US" dirty="0"/>
              <a:t> o </a:t>
            </a:r>
            <a:r>
              <a:rPr lang="en-US" dirty="0" err="1"/>
              <a:t>budućim</a:t>
            </a:r>
            <a:r>
              <a:rPr lang="en-US" dirty="0"/>
              <a:t> </a:t>
            </a:r>
            <a:r>
              <a:rPr lang="en-US" dirty="0" err="1"/>
              <a:t>kretanjima</a:t>
            </a:r>
            <a:r>
              <a:rPr lang="en-US" dirty="0"/>
              <a:t> </a:t>
            </a:r>
            <a:r>
              <a:rPr lang="en-US" dirty="0" err="1"/>
              <a:t>zvaničnih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01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861646"/>
            <a:ext cx="11667393" cy="5547946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Glavne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nekonvencionalne</a:t>
            </a:r>
            <a:r>
              <a:rPr lang="en-US" sz="2000" b="1" dirty="0">
                <a:solidFill>
                  <a:schemeClr val="bg1"/>
                </a:solidFill>
              </a:rPr>
              <a:t> (</a:t>
            </a:r>
            <a:r>
              <a:rPr lang="en-US" sz="2000" b="1" dirty="0" err="1">
                <a:solidFill>
                  <a:schemeClr val="bg1"/>
                </a:solidFill>
              </a:rPr>
              <a:t>nestandardne</a:t>
            </a:r>
            <a:r>
              <a:rPr lang="en-US" sz="2000" b="1" dirty="0">
                <a:solidFill>
                  <a:schemeClr val="bg1"/>
                </a:solidFill>
              </a:rPr>
              <a:t>) </a:t>
            </a:r>
            <a:r>
              <a:rPr lang="en-US" sz="2000" b="1" dirty="0" err="1">
                <a:solidFill>
                  <a:schemeClr val="bg1"/>
                </a:solidFill>
              </a:rPr>
              <a:t>mjere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monetarne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politike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uključivale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su</a:t>
            </a:r>
            <a:r>
              <a:rPr lang="sr-Latn-BA" sz="2000" b="1" dirty="0" smtClean="0">
                <a:solidFill>
                  <a:schemeClr val="bg1"/>
                </a:solidFill>
              </a:rPr>
              <a:t>:</a:t>
            </a:r>
          </a:p>
          <a:p>
            <a:endParaRPr lang="en-US" sz="2000" dirty="0"/>
          </a:p>
          <a:p>
            <a:pPr lvl="1"/>
            <a:r>
              <a:rPr lang="en-US" sz="2000" dirty="0" err="1"/>
              <a:t>Politika</a:t>
            </a:r>
            <a:r>
              <a:rPr lang="en-US" sz="2000" dirty="0"/>
              <a:t> </a:t>
            </a:r>
            <a:r>
              <a:rPr lang="en-US" sz="2000" dirty="0" err="1"/>
              <a:t>nulte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(Zero interest rate policy - ZIRP). </a:t>
            </a:r>
          </a:p>
          <a:p>
            <a:endParaRPr lang="en-US" sz="2000" dirty="0"/>
          </a:p>
          <a:p>
            <a:pPr lvl="1"/>
            <a:r>
              <a:rPr lang="en-US" sz="2000" dirty="0" err="1"/>
              <a:t>Politika</a:t>
            </a:r>
            <a:r>
              <a:rPr lang="en-US" sz="2000" dirty="0"/>
              <a:t> </a:t>
            </a:r>
            <a:r>
              <a:rPr lang="en-US" sz="2000" dirty="0" err="1"/>
              <a:t>negativnih</a:t>
            </a:r>
            <a:r>
              <a:rPr lang="en-US" sz="2000" dirty="0"/>
              <a:t> </a:t>
            </a:r>
            <a:r>
              <a:rPr lang="en-US" sz="2000" dirty="0" err="1"/>
              <a:t>kamatnih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(Negative Interest Rate Policy - NIRP). </a:t>
            </a:r>
          </a:p>
          <a:p>
            <a:endParaRPr lang="en-US" sz="2000" dirty="0"/>
          </a:p>
          <a:p>
            <a:pPr lvl="1"/>
            <a:r>
              <a:rPr lang="it-IT" sz="2000" dirty="0"/>
              <a:t>Kvantitativno popuštanje (Quantitative easing - QE) </a:t>
            </a:r>
          </a:p>
          <a:p>
            <a:endParaRPr lang="en-US" sz="2000" dirty="0"/>
          </a:p>
          <a:p>
            <a:pPr lvl="1"/>
            <a:r>
              <a:rPr lang="en-US" sz="2000" dirty="0" err="1"/>
              <a:t>Direktne</a:t>
            </a:r>
            <a:r>
              <a:rPr lang="en-US" sz="2000" dirty="0"/>
              <a:t> </a:t>
            </a:r>
            <a:r>
              <a:rPr lang="en-US" sz="2000" dirty="0" err="1"/>
              <a:t>monetarne</a:t>
            </a:r>
            <a:r>
              <a:rPr lang="en-US" sz="2000" dirty="0"/>
              <a:t> </a:t>
            </a:r>
            <a:r>
              <a:rPr lang="en-US" sz="2000" dirty="0" err="1"/>
              <a:t>transakcije</a:t>
            </a:r>
            <a:r>
              <a:rPr lang="en-US" sz="2000" dirty="0"/>
              <a:t> (Outright Monetary Transactions </a:t>
            </a:r>
            <a:r>
              <a:rPr lang="en-US" sz="2000" b="1" dirty="0"/>
              <a:t>- </a:t>
            </a:r>
            <a:r>
              <a:rPr lang="en-US" sz="2000" dirty="0"/>
              <a:t>OMT) </a:t>
            </a:r>
          </a:p>
          <a:p>
            <a:endParaRPr lang="en-US" sz="2000" dirty="0"/>
          </a:p>
          <a:p>
            <a:pPr lvl="1"/>
            <a:r>
              <a:rPr lang="en-US" sz="2000" dirty="0" err="1" smtClean="0"/>
              <a:t>Politika</a:t>
            </a:r>
            <a:r>
              <a:rPr lang="en-US" sz="2000" dirty="0" smtClean="0"/>
              <a:t> </a:t>
            </a:r>
            <a:r>
              <a:rPr lang="en-US" sz="2000" dirty="0" err="1" smtClean="0"/>
              <a:t>budućih</a:t>
            </a:r>
            <a:r>
              <a:rPr lang="en-US" sz="2000" dirty="0" smtClean="0"/>
              <a:t> </a:t>
            </a:r>
            <a:r>
              <a:rPr lang="en-US" sz="2000" dirty="0" err="1" smtClean="0"/>
              <a:t>smjernica</a:t>
            </a:r>
            <a:r>
              <a:rPr lang="en-US" sz="2000" dirty="0" smtClean="0"/>
              <a:t> (</a:t>
            </a:r>
            <a:r>
              <a:rPr lang="en-US" sz="2000" dirty="0" err="1" smtClean="0"/>
              <a:t>engl.</a:t>
            </a:r>
            <a:r>
              <a:rPr lang="en-US" sz="2000" dirty="0" smtClean="0"/>
              <a:t> forward guidance)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05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Politika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nulte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kamatne</a:t>
            </a:r>
            <a:r>
              <a:rPr lang="en-US" dirty="0" smtClean="0">
                <a:solidFill>
                  <a:schemeClr val="bg1"/>
                </a:solidFill>
              </a:rPr>
              <a:t> stope </a:t>
            </a:r>
            <a:r>
              <a:rPr lang="sr-Latn-BA" dirty="0" smtClean="0">
                <a:solidFill>
                  <a:schemeClr val="bg1"/>
                </a:solidFill>
              </a:rPr>
              <a:t/>
            </a:r>
            <a:br>
              <a:rPr lang="sr-Latn-BA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(Zero interest rate policy - ZIRP)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373923"/>
            <a:ext cx="11728938" cy="448407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200" dirty="0" err="1" smtClean="0"/>
              <a:t>Politiku</a:t>
            </a:r>
            <a:r>
              <a:rPr lang="en-US" sz="2200" dirty="0" smtClean="0"/>
              <a:t> </a:t>
            </a:r>
            <a:r>
              <a:rPr lang="en-US" sz="2200" dirty="0"/>
              <a:t>„</a:t>
            </a:r>
            <a:r>
              <a:rPr lang="en-US" sz="2200" dirty="0" err="1"/>
              <a:t>nulte</a:t>
            </a:r>
            <a:r>
              <a:rPr lang="en-US" sz="2200" dirty="0"/>
              <a:t> </a:t>
            </a:r>
            <a:r>
              <a:rPr lang="en-US" sz="2200" dirty="0" err="1"/>
              <a:t>nominalne</a:t>
            </a:r>
            <a:r>
              <a:rPr lang="en-US" sz="2200" dirty="0"/>
              <a:t> </a:t>
            </a:r>
            <a:r>
              <a:rPr lang="en-US" sz="2200" dirty="0" err="1"/>
              <a:t>kamatne</a:t>
            </a:r>
            <a:r>
              <a:rPr lang="en-US" sz="2200" dirty="0"/>
              <a:t> stope“ </a:t>
            </a:r>
            <a:r>
              <a:rPr lang="en-US" sz="2200" dirty="0" err="1"/>
              <a:t>sprovodile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centralne</a:t>
            </a:r>
            <a:r>
              <a:rPr lang="en-US" sz="2200" dirty="0"/>
              <a:t> </a:t>
            </a:r>
            <a:r>
              <a:rPr lang="en-US" sz="2200" dirty="0" err="1"/>
              <a:t>banke</a:t>
            </a:r>
            <a:r>
              <a:rPr lang="en-US" sz="2200" dirty="0"/>
              <a:t> </a:t>
            </a:r>
            <a:r>
              <a:rPr lang="en-US" sz="2200" dirty="0" err="1"/>
              <a:t>Sjedinjenih</a:t>
            </a:r>
            <a:r>
              <a:rPr lang="en-US" sz="2200" dirty="0"/>
              <a:t> </a:t>
            </a:r>
            <a:r>
              <a:rPr lang="en-US" sz="2200" dirty="0" err="1"/>
              <a:t>Američkih</a:t>
            </a:r>
            <a:r>
              <a:rPr lang="en-US" sz="2200" dirty="0"/>
              <a:t> </a:t>
            </a:r>
            <a:r>
              <a:rPr lang="en-US" sz="2200" dirty="0" err="1"/>
              <a:t>Država</a:t>
            </a:r>
            <a:r>
              <a:rPr lang="en-US" sz="2200" dirty="0"/>
              <a:t>, </a:t>
            </a:r>
            <a:r>
              <a:rPr lang="en-US" sz="2200" dirty="0" err="1"/>
              <a:t>Japana</a:t>
            </a:r>
            <a:r>
              <a:rPr lang="en-US" sz="2200" dirty="0"/>
              <a:t>, </a:t>
            </a:r>
            <a:r>
              <a:rPr lang="en-US" sz="2200" dirty="0" err="1"/>
              <a:t>Velike</a:t>
            </a:r>
            <a:r>
              <a:rPr lang="en-US" sz="2200" dirty="0"/>
              <a:t> </a:t>
            </a:r>
            <a:r>
              <a:rPr lang="en-US" sz="2200" dirty="0" err="1"/>
              <a:t>Britanije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nekoliko</a:t>
            </a:r>
            <a:r>
              <a:rPr lang="en-US" sz="2200" dirty="0"/>
              <a:t> </a:t>
            </a:r>
            <a:r>
              <a:rPr lang="en-US" sz="2200" dirty="0" err="1"/>
              <a:t>država</a:t>
            </a:r>
            <a:r>
              <a:rPr lang="en-US" sz="2200" dirty="0"/>
              <a:t> </a:t>
            </a:r>
            <a:r>
              <a:rPr lang="en-US" sz="2200" dirty="0" err="1"/>
              <a:t>članica</a:t>
            </a:r>
            <a:r>
              <a:rPr lang="en-US" sz="2200" dirty="0"/>
              <a:t> </a:t>
            </a:r>
            <a:r>
              <a:rPr lang="en-US" sz="2200" dirty="0" err="1"/>
              <a:t>Evropske</a:t>
            </a:r>
            <a:r>
              <a:rPr lang="en-US" sz="2200" dirty="0"/>
              <a:t> </a:t>
            </a:r>
            <a:r>
              <a:rPr lang="en-US" sz="2200" dirty="0" err="1"/>
              <a:t>unije</a:t>
            </a:r>
            <a:r>
              <a:rPr lang="en-US" sz="2200" dirty="0"/>
              <a:t>. </a:t>
            </a:r>
            <a:endParaRPr lang="sr-Latn-BA" sz="2200" dirty="0" smtClean="0"/>
          </a:p>
          <a:p>
            <a:pPr algn="just"/>
            <a:endParaRPr lang="sr-Latn-BA" sz="2200" dirty="0"/>
          </a:p>
          <a:p>
            <a:pPr algn="just"/>
            <a:r>
              <a:rPr lang="en-US" sz="2200" dirty="0" err="1" smtClean="0"/>
              <a:t>Cilj</a:t>
            </a:r>
            <a:r>
              <a:rPr lang="en-US" sz="2200" dirty="0" smtClean="0"/>
              <a:t> </a:t>
            </a:r>
            <a:r>
              <a:rPr lang="en-US" sz="2200" dirty="0"/>
              <a:t>je bio </a:t>
            </a:r>
            <a:r>
              <a:rPr lang="en-US" sz="2200" dirty="0" err="1"/>
              <a:t>obuzdati</a:t>
            </a:r>
            <a:r>
              <a:rPr lang="en-US" sz="2200" dirty="0"/>
              <a:t> </a:t>
            </a:r>
            <a:r>
              <a:rPr lang="en-US" sz="2200" dirty="0" err="1"/>
              <a:t>deflaciju</a:t>
            </a:r>
            <a:r>
              <a:rPr lang="en-US" sz="2200" dirty="0"/>
              <a:t> u </a:t>
            </a:r>
            <a:r>
              <a:rPr lang="en-US" sz="2200" dirty="0" err="1"/>
              <a:t>godinama</a:t>
            </a:r>
            <a:r>
              <a:rPr lang="en-US" sz="2200" dirty="0"/>
              <a:t> </a:t>
            </a:r>
            <a:r>
              <a:rPr lang="en-US" sz="2200" dirty="0" err="1"/>
              <a:t>nakon</a:t>
            </a:r>
            <a:r>
              <a:rPr lang="en-US" sz="2200" dirty="0"/>
              <a:t> </a:t>
            </a:r>
            <a:r>
              <a:rPr lang="en-US" sz="2200" dirty="0" err="1"/>
              <a:t>krize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obezbijediti</a:t>
            </a:r>
            <a:r>
              <a:rPr lang="en-US" sz="2200" dirty="0"/>
              <a:t> </a:t>
            </a:r>
            <a:r>
              <a:rPr lang="en-US" sz="2200" dirty="0" err="1"/>
              <a:t>brži</a:t>
            </a:r>
            <a:r>
              <a:rPr lang="en-US" sz="2200" dirty="0"/>
              <a:t> </a:t>
            </a:r>
            <a:r>
              <a:rPr lang="en-US" sz="2200" dirty="0" err="1"/>
              <a:t>ekonomski</a:t>
            </a:r>
            <a:r>
              <a:rPr lang="en-US" sz="2200" dirty="0"/>
              <a:t> </a:t>
            </a:r>
            <a:r>
              <a:rPr lang="en-US" sz="2200" dirty="0" err="1"/>
              <a:t>oporavak</a:t>
            </a:r>
            <a:r>
              <a:rPr lang="en-US" sz="2200" dirty="0"/>
              <a:t> </a:t>
            </a:r>
            <a:r>
              <a:rPr lang="en-US" sz="2200" dirty="0" err="1"/>
              <a:t>uz</a:t>
            </a:r>
            <a:r>
              <a:rPr lang="en-US" sz="2200" dirty="0"/>
              <a:t> </a:t>
            </a:r>
            <a:r>
              <a:rPr lang="en-US" sz="2200" dirty="0" err="1"/>
              <a:t>održavanje</a:t>
            </a:r>
            <a:r>
              <a:rPr lang="en-US" sz="2200" dirty="0"/>
              <a:t> </a:t>
            </a:r>
            <a:r>
              <a:rPr lang="en-US" sz="2200" dirty="0" err="1"/>
              <a:t>spoljne</a:t>
            </a:r>
            <a:r>
              <a:rPr lang="en-US" sz="2200" dirty="0"/>
              <a:t> </a:t>
            </a:r>
            <a:r>
              <a:rPr lang="en-US" sz="2200" dirty="0" err="1"/>
              <a:t>konkurentnosti</a:t>
            </a:r>
            <a:r>
              <a:rPr lang="en-US" sz="2200" dirty="0"/>
              <a:t>. </a:t>
            </a:r>
            <a:r>
              <a:rPr lang="en-US" sz="2200" dirty="0" err="1"/>
              <a:t>Politika</a:t>
            </a:r>
            <a:r>
              <a:rPr lang="en-US" sz="2200" dirty="0"/>
              <a:t> </a:t>
            </a:r>
            <a:r>
              <a:rPr lang="en-US" sz="2200" dirty="0" err="1"/>
              <a:t>nulte</a:t>
            </a:r>
            <a:r>
              <a:rPr lang="en-US" sz="2200" dirty="0"/>
              <a:t> </a:t>
            </a:r>
            <a:r>
              <a:rPr lang="en-US" sz="2200" dirty="0" err="1"/>
              <a:t>kamatne</a:t>
            </a:r>
            <a:r>
              <a:rPr lang="en-US" sz="2200" dirty="0"/>
              <a:t> stope je </a:t>
            </a:r>
            <a:r>
              <a:rPr lang="en-US" sz="2200" dirty="0" err="1"/>
              <a:t>metod</a:t>
            </a:r>
            <a:r>
              <a:rPr lang="en-US" sz="2200" dirty="0"/>
              <a:t> </a:t>
            </a:r>
            <a:r>
              <a:rPr lang="en-US" sz="2200" dirty="0" err="1"/>
              <a:t>stimulisanja</a:t>
            </a:r>
            <a:r>
              <a:rPr lang="en-US" sz="2200" dirty="0"/>
              <a:t> </a:t>
            </a:r>
            <a:r>
              <a:rPr lang="en-US" sz="2200" dirty="0" err="1"/>
              <a:t>rasta</a:t>
            </a:r>
            <a:r>
              <a:rPr lang="en-US" sz="2200" dirty="0"/>
              <a:t> </a:t>
            </a:r>
            <a:r>
              <a:rPr lang="en-US" sz="2200" dirty="0" err="1"/>
              <a:t>spuštanjem</a:t>
            </a:r>
            <a:r>
              <a:rPr lang="en-US" sz="2200" dirty="0"/>
              <a:t> </a:t>
            </a:r>
            <a:r>
              <a:rPr lang="en-US" sz="2200" dirty="0" err="1"/>
              <a:t>nivoa</a:t>
            </a:r>
            <a:r>
              <a:rPr lang="en-US" sz="2200" dirty="0"/>
              <a:t> </a:t>
            </a:r>
            <a:r>
              <a:rPr lang="en-US" sz="2200" dirty="0" err="1"/>
              <a:t>nominalne</a:t>
            </a:r>
            <a:r>
              <a:rPr lang="en-US" sz="2200" dirty="0"/>
              <a:t> </a:t>
            </a:r>
            <a:r>
              <a:rPr lang="en-US" sz="2200" dirty="0" err="1"/>
              <a:t>kamatne</a:t>
            </a:r>
            <a:r>
              <a:rPr lang="en-US" sz="2200" dirty="0"/>
              <a:t> stope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pozitivan</a:t>
            </a:r>
            <a:r>
              <a:rPr lang="en-US" sz="2200" dirty="0"/>
              <a:t> </a:t>
            </a:r>
            <a:r>
              <a:rPr lang="en-US" sz="2200" dirty="0" err="1"/>
              <a:t>nivo</a:t>
            </a:r>
            <a:r>
              <a:rPr lang="en-US" sz="2200" dirty="0"/>
              <a:t> od </a:t>
            </a:r>
            <a:r>
              <a:rPr lang="en-US" sz="2200" dirty="0" err="1"/>
              <a:t>nule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blizu</a:t>
            </a:r>
            <a:r>
              <a:rPr lang="en-US" sz="2200" dirty="0"/>
              <a:t> </a:t>
            </a:r>
            <a:r>
              <a:rPr lang="en-US" sz="2200" dirty="0" err="1"/>
              <a:t>nule</a:t>
            </a:r>
            <a:r>
              <a:rPr lang="en-US" sz="2200" dirty="0"/>
              <a:t>. </a:t>
            </a:r>
            <a:endParaRPr lang="sr-Latn-BA" sz="2200" dirty="0" smtClean="0"/>
          </a:p>
          <a:p>
            <a:pPr algn="just"/>
            <a:endParaRPr lang="sr-Latn-BA" sz="2200" dirty="0"/>
          </a:p>
          <a:p>
            <a:pPr algn="just"/>
            <a:r>
              <a:rPr lang="en-US" sz="2200" dirty="0" err="1" smtClean="0"/>
              <a:t>Centralna</a:t>
            </a:r>
            <a:r>
              <a:rPr lang="en-US" sz="2200" dirty="0" smtClean="0"/>
              <a:t> </a:t>
            </a:r>
            <a:r>
              <a:rPr lang="en-US" sz="2200" dirty="0" err="1"/>
              <a:t>banka</a:t>
            </a:r>
            <a:r>
              <a:rPr lang="en-US" sz="2200" dirty="0"/>
              <a:t> </a:t>
            </a:r>
            <a:r>
              <a:rPr lang="en-US" sz="2200" dirty="0" err="1"/>
              <a:t>takvom</a:t>
            </a:r>
            <a:r>
              <a:rPr lang="en-US" sz="2200" dirty="0"/>
              <a:t> </a:t>
            </a:r>
            <a:r>
              <a:rPr lang="en-US" sz="2200" dirty="0" err="1"/>
              <a:t>politikom</a:t>
            </a:r>
            <a:r>
              <a:rPr lang="en-US" sz="2200" dirty="0"/>
              <a:t> </a:t>
            </a:r>
            <a:r>
              <a:rPr lang="en-US" sz="2200" dirty="0" err="1"/>
              <a:t>zapravo</a:t>
            </a:r>
            <a:r>
              <a:rPr lang="en-US" sz="2200" dirty="0"/>
              <a:t> </a:t>
            </a:r>
            <a:r>
              <a:rPr lang="en-US" sz="2200" dirty="0" err="1"/>
              <a:t>napušta</a:t>
            </a:r>
            <a:r>
              <a:rPr lang="en-US" sz="2200" dirty="0"/>
              <a:t> </a:t>
            </a:r>
            <a:r>
              <a:rPr lang="en-US" sz="2200" dirty="0" err="1"/>
              <a:t>klasične</a:t>
            </a:r>
            <a:r>
              <a:rPr lang="en-US" sz="2200" dirty="0"/>
              <a:t> </a:t>
            </a:r>
            <a:r>
              <a:rPr lang="en-US" sz="2200" dirty="0" err="1"/>
              <a:t>mjere</a:t>
            </a:r>
            <a:r>
              <a:rPr lang="en-US" sz="2200" dirty="0"/>
              <a:t> </a:t>
            </a:r>
            <a:r>
              <a:rPr lang="en-US" sz="2200" dirty="0" err="1"/>
              <a:t>monetarne</a:t>
            </a:r>
            <a:r>
              <a:rPr lang="en-US" sz="2200" dirty="0"/>
              <a:t> </a:t>
            </a:r>
            <a:r>
              <a:rPr lang="en-US" sz="2200" dirty="0" err="1"/>
              <a:t>politike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instrumente</a:t>
            </a:r>
            <a:r>
              <a:rPr lang="en-US" sz="2200" dirty="0"/>
              <a:t> </a:t>
            </a:r>
            <a:r>
              <a:rPr lang="en-US" sz="2200" dirty="0" err="1"/>
              <a:t>monetarne</a:t>
            </a:r>
            <a:r>
              <a:rPr lang="en-US" sz="2200" dirty="0"/>
              <a:t> </a:t>
            </a:r>
            <a:r>
              <a:rPr lang="en-US" sz="2200" dirty="0" err="1"/>
              <a:t>politike</a:t>
            </a:r>
            <a:r>
              <a:rPr lang="en-US" sz="2200" dirty="0"/>
              <a:t> </a:t>
            </a:r>
            <a:r>
              <a:rPr lang="en-US" sz="2200" dirty="0" err="1"/>
              <a:t>jer</a:t>
            </a:r>
            <a:r>
              <a:rPr lang="en-US" sz="2200" dirty="0"/>
              <a:t> one pod </a:t>
            </a:r>
            <a:r>
              <a:rPr lang="en-US" sz="2200" dirty="0" err="1"/>
              <a:t>određenim</a:t>
            </a:r>
            <a:r>
              <a:rPr lang="en-US" sz="2200" dirty="0"/>
              <a:t> </a:t>
            </a:r>
            <a:r>
              <a:rPr lang="en-US" sz="2200" dirty="0" err="1"/>
              <a:t>uslovima</a:t>
            </a:r>
            <a:r>
              <a:rPr lang="en-US" sz="2200" dirty="0"/>
              <a:t> </a:t>
            </a:r>
            <a:r>
              <a:rPr lang="en-US" sz="2200" dirty="0" err="1"/>
              <a:t>postaju</a:t>
            </a:r>
            <a:r>
              <a:rPr lang="en-US" sz="2200" dirty="0"/>
              <a:t> </a:t>
            </a:r>
            <a:r>
              <a:rPr lang="en-US" sz="2200" dirty="0" err="1"/>
              <a:t>neefikasne</a:t>
            </a:r>
            <a:r>
              <a:rPr lang="en-US" sz="2200" dirty="0"/>
              <a:t>. 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760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Politika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negativnih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kamatnih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stopa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BA" dirty="0" smtClean="0">
                <a:solidFill>
                  <a:schemeClr val="bg1"/>
                </a:solidFill>
              </a:rPr>
              <a:t/>
            </a:r>
            <a:br>
              <a:rPr lang="sr-Latn-BA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(Negative Interest Rate Policy - NIRP)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4" y="1966302"/>
            <a:ext cx="11852030" cy="4830152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pPr algn="just"/>
            <a:r>
              <a:rPr lang="en-US" sz="2000" dirty="0" err="1" smtClean="0"/>
              <a:t>Politika</a:t>
            </a:r>
            <a:r>
              <a:rPr lang="en-US" sz="2000" dirty="0" smtClean="0"/>
              <a:t> </a:t>
            </a:r>
            <a:r>
              <a:rPr lang="en-US" sz="2000" dirty="0" err="1"/>
              <a:t>negativne</a:t>
            </a:r>
            <a:r>
              <a:rPr lang="en-US" sz="2000" dirty="0"/>
              <a:t> (</a:t>
            </a:r>
            <a:r>
              <a:rPr lang="en-US" sz="2000" dirty="0" err="1"/>
              <a:t>ispod</a:t>
            </a:r>
            <a:r>
              <a:rPr lang="en-US" sz="2000" dirty="0"/>
              <a:t> </a:t>
            </a:r>
            <a:r>
              <a:rPr lang="en-US" sz="2000" dirty="0" err="1"/>
              <a:t>nule</a:t>
            </a:r>
            <a:r>
              <a:rPr lang="en-US" sz="2000" dirty="0"/>
              <a:t>) </a:t>
            </a:r>
            <a:r>
              <a:rPr lang="en-US" sz="2000" dirty="0" err="1"/>
              <a:t>nominalne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je </a:t>
            </a:r>
            <a:r>
              <a:rPr lang="en-US" sz="2000" dirty="0" err="1"/>
              <a:t>drastičnija</a:t>
            </a:r>
            <a:r>
              <a:rPr lang="en-US" sz="2000" dirty="0"/>
              <a:t> </a:t>
            </a:r>
            <a:r>
              <a:rPr lang="en-US" sz="2000" dirty="0" err="1"/>
              <a:t>mjera</a:t>
            </a:r>
            <a:r>
              <a:rPr lang="en-US" sz="2000" dirty="0"/>
              <a:t> </a:t>
            </a:r>
            <a:r>
              <a:rPr lang="en-US" sz="2000" dirty="0" err="1"/>
              <a:t>monetarne</a:t>
            </a:r>
            <a:r>
              <a:rPr lang="en-US" sz="2000" dirty="0"/>
              <a:t> </a:t>
            </a:r>
            <a:r>
              <a:rPr lang="en-US" sz="2000" dirty="0" err="1"/>
              <a:t>politike</a:t>
            </a:r>
            <a:r>
              <a:rPr lang="en-US" sz="2000" dirty="0"/>
              <a:t>, </a:t>
            </a:r>
            <a:r>
              <a:rPr lang="en-US" sz="2000" dirty="0" err="1"/>
              <a:t>viđena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nekoliko</a:t>
            </a:r>
            <a:r>
              <a:rPr lang="en-US" sz="2000" dirty="0"/>
              <a:t> puta u </a:t>
            </a:r>
            <a:r>
              <a:rPr lang="en-US" sz="2000" dirty="0" err="1"/>
              <a:t>istoriji</a:t>
            </a:r>
            <a:r>
              <a:rPr lang="en-US" sz="2000" dirty="0"/>
              <a:t>, u </a:t>
            </a:r>
            <a:r>
              <a:rPr lang="en-US" sz="2000" dirty="0" err="1"/>
              <a:t>kojoj</a:t>
            </a:r>
            <a:r>
              <a:rPr lang="en-US" sz="2000" dirty="0"/>
              <a:t> </a:t>
            </a:r>
            <a:r>
              <a:rPr lang="en-US" sz="2000" dirty="0" err="1"/>
              <a:t>centralna</a:t>
            </a:r>
            <a:r>
              <a:rPr lang="en-US" sz="2000" dirty="0"/>
              <a:t> </a:t>
            </a:r>
            <a:r>
              <a:rPr lang="en-US" sz="2000" dirty="0" err="1"/>
              <a:t>banka</a:t>
            </a:r>
            <a:r>
              <a:rPr lang="en-US" sz="2000" dirty="0"/>
              <a:t> </a:t>
            </a:r>
            <a:r>
              <a:rPr lang="en-US" sz="2000" dirty="0" err="1"/>
              <a:t>pokušava</a:t>
            </a:r>
            <a:r>
              <a:rPr lang="en-US" sz="2000" dirty="0"/>
              <a:t> da </a:t>
            </a:r>
            <a:r>
              <a:rPr lang="en-US" sz="2000" dirty="0" err="1"/>
              <a:t>dodatno</a:t>
            </a:r>
            <a:r>
              <a:rPr lang="en-US" sz="2000" dirty="0"/>
              <a:t> </a:t>
            </a:r>
            <a:r>
              <a:rPr lang="en-US" sz="2000" dirty="0" err="1"/>
              <a:t>stimuliše</a:t>
            </a:r>
            <a:r>
              <a:rPr lang="en-US" sz="2000" dirty="0"/>
              <a:t> </a:t>
            </a:r>
            <a:r>
              <a:rPr lang="en-US" sz="2000" dirty="0" err="1"/>
              <a:t>privredu</a:t>
            </a:r>
            <a:r>
              <a:rPr lang="en-US" sz="2000" dirty="0"/>
              <a:t> </a:t>
            </a:r>
            <a:r>
              <a:rPr lang="en-US" sz="2000" dirty="0" err="1"/>
              <a:t>tokom</a:t>
            </a:r>
            <a:r>
              <a:rPr lang="en-US" sz="2000" dirty="0"/>
              <a:t> </a:t>
            </a:r>
            <a:r>
              <a:rPr lang="en-US" sz="2000" dirty="0" err="1"/>
              <a:t>recesije</a:t>
            </a:r>
            <a:r>
              <a:rPr lang="en-US" sz="2000" dirty="0"/>
              <a:t>. U </a:t>
            </a:r>
            <a:r>
              <a:rPr lang="en-US" sz="2000" dirty="0" err="1"/>
              <a:t>takvim</a:t>
            </a:r>
            <a:r>
              <a:rPr lang="en-US" sz="2000" dirty="0"/>
              <a:t> </a:t>
            </a:r>
            <a:r>
              <a:rPr lang="en-US" sz="2000" dirty="0" err="1"/>
              <a:t>slučajevima</a:t>
            </a:r>
            <a:r>
              <a:rPr lang="en-US" sz="2000" dirty="0"/>
              <a:t>, </a:t>
            </a:r>
            <a:r>
              <a:rPr lang="en-US" sz="2000" dirty="0" err="1"/>
              <a:t>centralna</a:t>
            </a:r>
            <a:r>
              <a:rPr lang="en-US" sz="2000" dirty="0"/>
              <a:t> </a:t>
            </a:r>
            <a:r>
              <a:rPr lang="en-US" sz="2000" dirty="0" err="1"/>
              <a:t>banka</a:t>
            </a:r>
            <a:r>
              <a:rPr lang="en-US" sz="2000" dirty="0"/>
              <a:t> </a:t>
            </a:r>
            <a:r>
              <a:rPr lang="en-US" sz="2000" dirty="0" err="1"/>
              <a:t>zaračunava</a:t>
            </a:r>
            <a:r>
              <a:rPr lang="en-US" sz="2000" dirty="0"/>
              <a:t> </a:t>
            </a:r>
            <a:r>
              <a:rPr lang="en-US" sz="2000" dirty="0" err="1"/>
              <a:t>kamatu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depozite</a:t>
            </a:r>
            <a:r>
              <a:rPr lang="en-US" sz="2000" dirty="0"/>
              <a:t> </a:t>
            </a:r>
            <a:r>
              <a:rPr lang="en-US" sz="2000" dirty="0" err="1"/>
              <a:t>komercijalnih</a:t>
            </a:r>
            <a:r>
              <a:rPr lang="en-US" sz="2000" dirty="0"/>
              <a:t> </a:t>
            </a:r>
            <a:r>
              <a:rPr lang="en-US" sz="2000" dirty="0" err="1"/>
              <a:t>banaka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računu</a:t>
            </a:r>
            <a:r>
              <a:rPr lang="en-US" sz="2000" dirty="0"/>
              <a:t> </a:t>
            </a:r>
            <a:r>
              <a:rPr lang="en-US" sz="2000" dirty="0" err="1"/>
              <a:t>centralne</a:t>
            </a:r>
            <a:r>
              <a:rPr lang="en-US" sz="2000" dirty="0"/>
              <a:t> </a:t>
            </a:r>
            <a:r>
              <a:rPr lang="en-US" sz="2000" dirty="0" err="1"/>
              <a:t>banke</a:t>
            </a:r>
            <a:r>
              <a:rPr lang="en-US" sz="2000" dirty="0"/>
              <a:t>. </a:t>
            </a:r>
            <a:endParaRPr lang="sr-Latn-BA" sz="2000" dirty="0" smtClean="0"/>
          </a:p>
          <a:p>
            <a:pPr algn="just"/>
            <a:endParaRPr lang="sr-Latn-BA" sz="2000" dirty="0"/>
          </a:p>
          <a:p>
            <a:pPr algn="just"/>
            <a:r>
              <a:rPr lang="en-US" sz="2000" dirty="0" smtClean="0"/>
              <a:t>U </a:t>
            </a:r>
            <a:r>
              <a:rPr lang="en-US" sz="2000" dirty="0" err="1"/>
              <a:t>novonastaloj</a:t>
            </a:r>
            <a:r>
              <a:rPr lang="en-US" sz="2000" dirty="0"/>
              <a:t> </a:t>
            </a:r>
            <a:r>
              <a:rPr lang="en-US" sz="2000" dirty="0" err="1"/>
              <a:t>situaciji</a:t>
            </a:r>
            <a:r>
              <a:rPr lang="en-US" sz="2000" dirty="0"/>
              <a:t> </a:t>
            </a:r>
            <a:r>
              <a:rPr lang="en-US" sz="2000" dirty="0" err="1"/>
              <a:t>investitori</a:t>
            </a:r>
            <a:r>
              <a:rPr lang="en-US" sz="2000" dirty="0"/>
              <a:t> </a:t>
            </a:r>
            <a:r>
              <a:rPr lang="en-US" sz="2000" dirty="0" err="1"/>
              <a:t>prihvataju</a:t>
            </a:r>
            <a:r>
              <a:rPr lang="en-US" sz="2000" dirty="0"/>
              <a:t> </a:t>
            </a:r>
            <a:r>
              <a:rPr lang="en-US" sz="2000" dirty="0" err="1"/>
              <a:t>negativnu</a:t>
            </a:r>
            <a:r>
              <a:rPr lang="en-US" sz="2000" dirty="0"/>
              <a:t> </a:t>
            </a:r>
            <a:r>
              <a:rPr lang="en-US" sz="2000" dirty="0" err="1"/>
              <a:t>realnu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</a:t>
            </a:r>
            <a:r>
              <a:rPr lang="en-US" sz="2000" dirty="0" err="1"/>
              <a:t>prinosa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proizilazi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niskog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nultog</a:t>
            </a:r>
            <a:r>
              <a:rPr lang="en-US" sz="2000" dirty="0"/>
              <a:t> </a:t>
            </a:r>
            <a:r>
              <a:rPr lang="en-US" sz="2000" dirty="0" err="1"/>
              <a:t>nivoa</a:t>
            </a:r>
            <a:r>
              <a:rPr lang="en-US" sz="2000" dirty="0"/>
              <a:t> </a:t>
            </a:r>
            <a:r>
              <a:rPr lang="en-US" sz="2000" dirty="0" err="1"/>
              <a:t>nominalne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 </a:t>
            </a:r>
            <a:r>
              <a:rPr lang="en-US" sz="2000" dirty="0" err="1"/>
              <a:t>prilagođene</a:t>
            </a:r>
            <a:r>
              <a:rPr lang="en-US" sz="2000" dirty="0"/>
              <a:t> </a:t>
            </a:r>
            <a:r>
              <a:rPr lang="en-US" sz="2000" dirty="0" err="1"/>
              <a:t>inflaciji</a:t>
            </a:r>
            <a:r>
              <a:rPr lang="en-US" sz="2000" dirty="0"/>
              <a:t>, </a:t>
            </a:r>
            <a:r>
              <a:rPr lang="en-US" sz="2000" dirty="0" err="1"/>
              <a:t>što</a:t>
            </a:r>
            <a:r>
              <a:rPr lang="en-US" sz="2000" dirty="0"/>
              <a:t> „</a:t>
            </a:r>
            <a:r>
              <a:rPr lang="en-US" sz="2000" dirty="0" err="1"/>
              <a:t>smanjuje</a:t>
            </a:r>
            <a:r>
              <a:rPr lang="en-US" sz="2000" dirty="0"/>
              <a:t>“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depozita</a:t>
            </a:r>
            <a:r>
              <a:rPr lang="en-US" sz="2000" dirty="0"/>
              <a:t>, a </a:t>
            </a:r>
            <a:r>
              <a:rPr lang="en-US" sz="2000" dirty="0" err="1"/>
              <a:t>često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naknade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održavanje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naplaćuju</a:t>
            </a:r>
            <a:r>
              <a:rPr lang="en-US" sz="2000" dirty="0"/>
              <a:t> </a:t>
            </a:r>
            <a:r>
              <a:rPr lang="en-US" sz="2000" dirty="0" err="1"/>
              <a:t>banke</a:t>
            </a:r>
            <a:r>
              <a:rPr lang="en-US" sz="2000" dirty="0"/>
              <a:t>. </a:t>
            </a:r>
            <a:r>
              <a:rPr lang="en-US" sz="2000" dirty="0" err="1"/>
              <a:t>Međutim</a:t>
            </a:r>
            <a:r>
              <a:rPr lang="en-US" sz="2000" dirty="0"/>
              <a:t>, </a:t>
            </a:r>
            <a:r>
              <a:rPr lang="en-US" sz="2000" dirty="0" err="1"/>
              <a:t>korišćenje</a:t>
            </a:r>
            <a:r>
              <a:rPr lang="en-US" sz="2000" dirty="0"/>
              <a:t> </a:t>
            </a:r>
            <a:r>
              <a:rPr lang="en-US" sz="2000" dirty="0" err="1"/>
              <a:t>bilo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od </a:t>
            </a:r>
            <a:r>
              <a:rPr lang="en-US" sz="2000" dirty="0" err="1"/>
              <a:t>ovih</a:t>
            </a:r>
            <a:r>
              <a:rPr lang="en-US" sz="2000" dirty="0"/>
              <a:t> </a:t>
            </a:r>
            <a:r>
              <a:rPr lang="en-US" sz="2000" dirty="0" err="1"/>
              <a:t>mjera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manipulisanje</a:t>
            </a:r>
            <a:r>
              <a:rPr lang="en-US" sz="2000" dirty="0"/>
              <a:t> </a:t>
            </a:r>
            <a:r>
              <a:rPr lang="en-US" sz="2000" dirty="0" err="1"/>
              <a:t>kamatnim</a:t>
            </a:r>
            <a:r>
              <a:rPr lang="en-US" sz="2000" dirty="0"/>
              <a:t> </a:t>
            </a:r>
            <a:r>
              <a:rPr lang="en-US" sz="2000" dirty="0" err="1"/>
              <a:t>stopama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tako</a:t>
            </a:r>
            <a:r>
              <a:rPr lang="en-US" sz="2000" dirty="0"/>
              <a:t> </a:t>
            </a:r>
            <a:r>
              <a:rPr lang="en-US" sz="2000" dirty="0" err="1"/>
              <a:t>niskim</a:t>
            </a:r>
            <a:r>
              <a:rPr lang="en-US" sz="2000" dirty="0"/>
              <a:t> </a:t>
            </a:r>
            <a:r>
              <a:rPr lang="en-US" sz="2000" dirty="0" err="1"/>
              <a:t>nivoima</a:t>
            </a:r>
            <a:r>
              <a:rPr lang="en-US" sz="2000" dirty="0"/>
              <a:t> da bi se </a:t>
            </a:r>
            <a:r>
              <a:rPr lang="en-US" sz="2000" dirty="0" err="1"/>
              <a:t>stimulisala</a:t>
            </a:r>
            <a:r>
              <a:rPr lang="en-US" sz="2000" dirty="0"/>
              <a:t> </a:t>
            </a:r>
            <a:r>
              <a:rPr lang="en-US" sz="2000" dirty="0" err="1"/>
              <a:t>usporena</a:t>
            </a:r>
            <a:r>
              <a:rPr lang="en-US" sz="2000" dirty="0"/>
              <a:t> </a:t>
            </a:r>
            <a:r>
              <a:rPr lang="en-US" sz="2000" dirty="0" err="1"/>
              <a:t>ekonomija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povećala</a:t>
            </a:r>
            <a:r>
              <a:rPr lang="en-US" sz="2000" dirty="0"/>
              <a:t> </a:t>
            </a:r>
            <a:r>
              <a:rPr lang="en-US" sz="2000" dirty="0" err="1"/>
              <a:t>konkurentnost</a:t>
            </a:r>
            <a:r>
              <a:rPr lang="en-US" sz="2000" dirty="0"/>
              <a:t> je </a:t>
            </a:r>
            <a:r>
              <a:rPr lang="en-US" sz="2000" dirty="0" err="1"/>
              <a:t>istorijski</a:t>
            </a:r>
            <a:r>
              <a:rPr lang="en-US" sz="2000" dirty="0"/>
              <a:t> </a:t>
            </a:r>
            <a:r>
              <a:rPr lang="en-US" sz="2000" dirty="0" err="1"/>
              <a:t>nosilo</a:t>
            </a:r>
            <a:r>
              <a:rPr lang="en-US" sz="2000" dirty="0"/>
              <a:t> </a:t>
            </a:r>
            <a:r>
              <a:rPr lang="en-US" sz="2000" dirty="0" err="1"/>
              <a:t>visok</a:t>
            </a:r>
            <a:r>
              <a:rPr lang="en-US" sz="2000" dirty="0"/>
              <a:t> </a:t>
            </a:r>
            <a:r>
              <a:rPr lang="en-US" sz="2000" dirty="0" err="1"/>
              <a:t>rizik</a:t>
            </a:r>
            <a:r>
              <a:rPr lang="en-US" sz="2000" dirty="0"/>
              <a:t> od </a:t>
            </a:r>
            <a:r>
              <a:rPr lang="en-US" sz="2000" dirty="0" err="1"/>
              <a:t>neizvršenja</a:t>
            </a:r>
            <a:r>
              <a:rPr lang="en-US" sz="2000" dirty="0"/>
              <a:t> </a:t>
            </a:r>
            <a:r>
              <a:rPr lang="en-US" sz="2000" dirty="0" err="1"/>
              <a:t>obaveza</a:t>
            </a:r>
            <a:r>
              <a:rPr lang="en-US" sz="2000" dirty="0"/>
              <a:t>, a u </a:t>
            </a:r>
            <a:r>
              <a:rPr lang="en-US" sz="2000" dirty="0" err="1"/>
              <a:t>nekim</a:t>
            </a:r>
            <a:r>
              <a:rPr lang="en-US" sz="2000" dirty="0"/>
              <a:t> </a:t>
            </a:r>
            <a:r>
              <a:rPr lang="en-US" sz="2000" dirty="0" err="1"/>
              <a:t>slučajevima</a:t>
            </a:r>
            <a:r>
              <a:rPr lang="en-US" sz="2000" dirty="0"/>
              <a:t> (Japan 1960-ih </a:t>
            </a:r>
            <a:r>
              <a:rPr lang="en-US" sz="2000" dirty="0" err="1"/>
              <a:t>i</a:t>
            </a:r>
            <a:r>
              <a:rPr lang="en-US" sz="2000" dirty="0"/>
              <a:t> 1990-ih) </a:t>
            </a:r>
            <a:r>
              <a:rPr lang="en-US" sz="2000" dirty="0" err="1"/>
              <a:t>imalo</a:t>
            </a:r>
            <a:r>
              <a:rPr lang="en-US" sz="2000" dirty="0"/>
              <a:t> je </a:t>
            </a:r>
            <a:r>
              <a:rPr lang="en-US" sz="2000" dirty="0" err="1"/>
              <a:t>duboke</a:t>
            </a:r>
            <a:r>
              <a:rPr lang="en-US" sz="2000" dirty="0"/>
              <a:t> </a:t>
            </a:r>
            <a:r>
              <a:rPr lang="en-US" sz="2000" dirty="0" err="1"/>
              <a:t>posljedice</a:t>
            </a:r>
            <a:r>
              <a:rPr lang="en-US" sz="2000" dirty="0"/>
              <a:t>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340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Kvantitativno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popuštanje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BA" dirty="0" smtClean="0">
                <a:solidFill>
                  <a:schemeClr val="bg1"/>
                </a:solidFill>
              </a:rPr>
              <a:t/>
            </a:r>
            <a:br>
              <a:rPr lang="sr-Latn-BA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(Quantitative easing - QE)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51892"/>
            <a:ext cx="12192000" cy="4800599"/>
          </a:xfrm>
        </p:spPr>
        <p:txBody>
          <a:bodyPr>
            <a:normAutofit/>
          </a:bodyPr>
          <a:lstStyle/>
          <a:p>
            <a:pPr algn="just"/>
            <a:r>
              <a:rPr lang="sr-Latn-BA" dirty="0" smtClean="0"/>
              <a:t>To </a:t>
            </a:r>
            <a:r>
              <a:rPr lang="en-US" dirty="0" smtClean="0"/>
              <a:t>je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ubrizgava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od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povećanja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r>
              <a:rPr lang="en-US" dirty="0" err="1"/>
              <a:t>Najčešće</a:t>
            </a:r>
            <a:r>
              <a:rPr lang="en-US" dirty="0"/>
              <a:t> se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pa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potez</a:t>
            </a:r>
            <a:r>
              <a:rPr lang="en-US" dirty="0"/>
              <a:t> je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nekonvencionalnijih</a:t>
            </a:r>
            <a:r>
              <a:rPr lang="en-US" dirty="0"/>
              <a:t> </a:t>
            </a:r>
            <a:r>
              <a:rPr lang="en-US" dirty="0" err="1" smtClean="0"/>
              <a:t>poteza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rizičnija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deflacije</a:t>
            </a:r>
            <a:r>
              <a:rPr lang="en-US" dirty="0"/>
              <a:t>)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konvencionalne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ne </a:t>
            </a:r>
            <a:r>
              <a:rPr lang="en-US" dirty="0" err="1"/>
              <a:t>uspiju</a:t>
            </a:r>
            <a:r>
              <a:rPr lang="en-US" dirty="0"/>
              <a:t>. Ove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izvuku</a:t>
            </a:r>
            <a:r>
              <a:rPr lang="en-US" dirty="0"/>
              <a:t> </a:t>
            </a:r>
            <a:r>
              <a:rPr lang="en-US" dirty="0" err="1"/>
              <a:t>privredu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recesije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spriječe</a:t>
            </a:r>
            <a:r>
              <a:rPr lang="en-US" dirty="0"/>
              <a:t> da </a:t>
            </a:r>
            <a:r>
              <a:rPr lang="en-US" dirty="0" err="1"/>
              <a:t>inflacija</a:t>
            </a:r>
            <a:r>
              <a:rPr lang="en-US" dirty="0"/>
              <a:t> </a:t>
            </a:r>
            <a:r>
              <a:rPr lang="en-US" dirty="0" err="1"/>
              <a:t>padne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postavljene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Kvantitativno</a:t>
            </a:r>
            <a:r>
              <a:rPr lang="en-US" dirty="0" smtClean="0"/>
              <a:t> </a:t>
            </a:r>
            <a:r>
              <a:rPr lang="en-US" dirty="0" err="1"/>
              <a:t>popuštanje</a:t>
            </a:r>
            <a:r>
              <a:rPr lang="en-US" dirty="0"/>
              <a:t> se </a:t>
            </a:r>
            <a:r>
              <a:rPr lang="en-US" dirty="0" err="1"/>
              <a:t>oslanja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raspoložive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snižava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rizičniju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,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refinansiranje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povećanje</a:t>
            </a:r>
            <a:r>
              <a:rPr lang="en-US" dirty="0"/>
              <a:t> </a:t>
            </a:r>
            <a:r>
              <a:rPr lang="en-US" dirty="0" err="1"/>
              <a:t>izvozne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stvaranjem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dole. </a:t>
            </a:r>
          </a:p>
        </p:txBody>
      </p:sp>
    </p:spTree>
    <p:extLst>
      <p:ext uri="{BB962C8B-B14F-4D97-AF65-F5344CB8AC3E}">
        <p14:creationId xmlns:p14="http://schemas.microsoft.com/office/powerpoint/2010/main" val="54351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49668"/>
            <a:ext cx="12107008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najznačajnijih</a:t>
            </a:r>
            <a:r>
              <a:rPr lang="en-US" dirty="0" smtClean="0"/>
              <a:t> </a:t>
            </a:r>
            <a:r>
              <a:rPr lang="en-US" dirty="0" err="1" smtClean="0"/>
              <a:t>centralnih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je u </a:t>
            </a:r>
            <a:r>
              <a:rPr lang="en-US" dirty="0" err="1" smtClean="0"/>
              <a:t>posljednjoj</a:t>
            </a:r>
            <a:r>
              <a:rPr lang="en-US" dirty="0" smtClean="0"/>
              <a:t> </a:t>
            </a:r>
            <a:r>
              <a:rPr lang="en-US" dirty="0" err="1" smtClean="0"/>
              <a:t>deceniji</a:t>
            </a:r>
            <a:r>
              <a:rPr lang="en-US" dirty="0" smtClean="0"/>
              <a:t> </a:t>
            </a:r>
            <a:r>
              <a:rPr lang="en-US" dirty="0" err="1" smtClean="0"/>
              <a:t>realizovalo</a:t>
            </a:r>
            <a:r>
              <a:rPr lang="en-US" dirty="0" smtClean="0"/>
              <a:t>, </a:t>
            </a:r>
            <a:r>
              <a:rPr lang="en-US" dirty="0" err="1" smtClean="0"/>
              <a:t>često</a:t>
            </a:r>
            <a:r>
              <a:rPr lang="en-US" dirty="0" smtClean="0"/>
              <a:t> u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navrata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većem</a:t>
            </a:r>
            <a:r>
              <a:rPr lang="en-US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,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stimulisanja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rasta</a:t>
            </a:r>
            <a:r>
              <a:rPr lang="en-US" dirty="0" smtClean="0"/>
              <a:t>, </a:t>
            </a:r>
            <a:r>
              <a:rPr lang="en-US" dirty="0" err="1" smtClean="0"/>
              <a:t>povećanja</a:t>
            </a:r>
            <a:r>
              <a:rPr lang="en-US" dirty="0" smtClean="0"/>
              <a:t> </a:t>
            </a:r>
            <a:r>
              <a:rPr lang="en-US" dirty="0" err="1" smtClean="0"/>
              <a:t>izvoza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zaposlenosti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usmjeravanja</a:t>
            </a:r>
            <a:r>
              <a:rPr lang="en-US" dirty="0" smtClean="0"/>
              <a:t> </a:t>
            </a:r>
            <a:r>
              <a:rPr lang="en-US" dirty="0" err="1" smtClean="0"/>
              <a:t>inflacija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zadatom</a:t>
            </a:r>
            <a:r>
              <a:rPr lang="en-US" dirty="0" smtClean="0"/>
              <a:t> </a:t>
            </a:r>
            <a:r>
              <a:rPr lang="en-US" dirty="0" err="1" smtClean="0"/>
              <a:t>cilju</a:t>
            </a:r>
            <a:r>
              <a:rPr lang="en-US" dirty="0" smtClean="0"/>
              <a:t>. </a:t>
            </a:r>
            <a:r>
              <a:rPr lang="en-US" dirty="0" err="1" smtClean="0"/>
              <a:t>Implementacija</a:t>
            </a:r>
            <a:r>
              <a:rPr lang="en-US" dirty="0" smtClean="0"/>
              <a:t> QE se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razlikovala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u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vremenima</a:t>
            </a:r>
            <a:r>
              <a:rPr lang="en-US" dirty="0" smtClean="0"/>
              <a:t> u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primjenjivani</a:t>
            </a:r>
            <a:r>
              <a:rPr lang="en-US" dirty="0" smtClean="0"/>
              <a:t>. </a:t>
            </a:r>
          </a:p>
          <a:p>
            <a:pPr algn="just"/>
            <a:endParaRPr lang="sr-Latn-BA" dirty="0" smtClean="0"/>
          </a:p>
          <a:p>
            <a:pPr algn="just"/>
            <a:r>
              <a:rPr lang="en-US" dirty="0" err="1" smtClean="0"/>
              <a:t>Kvantitativno</a:t>
            </a:r>
            <a:r>
              <a:rPr lang="en-US" dirty="0" smtClean="0"/>
              <a:t> </a:t>
            </a:r>
            <a:r>
              <a:rPr lang="en-US" dirty="0" err="1" smtClean="0"/>
              <a:t>popuštanje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razlikovati</a:t>
            </a:r>
            <a:r>
              <a:rPr lang="en-US" dirty="0" smtClean="0"/>
              <a:t> od </a:t>
            </a:r>
            <a:r>
              <a:rPr lang="en-US" dirty="0" err="1" smtClean="0"/>
              <a:t>kvalitativnog</a:t>
            </a:r>
            <a:r>
              <a:rPr lang="en-US" dirty="0" smtClean="0"/>
              <a:t> (</a:t>
            </a:r>
            <a:r>
              <a:rPr lang="en-US" dirty="0" err="1" smtClean="0"/>
              <a:t>kreditnog</a:t>
            </a:r>
            <a:r>
              <a:rPr lang="en-US" dirty="0" smtClean="0"/>
              <a:t>) </a:t>
            </a:r>
            <a:r>
              <a:rPr lang="en-US" dirty="0" err="1" smtClean="0"/>
              <a:t>olakšavanja</a:t>
            </a:r>
            <a:r>
              <a:rPr lang="en-US" dirty="0" smtClean="0"/>
              <a:t>. </a:t>
            </a:r>
            <a:r>
              <a:rPr lang="en-US" dirty="0" err="1" smtClean="0"/>
              <a:t>Kvantitativno</a:t>
            </a:r>
            <a:r>
              <a:rPr lang="en-US" dirty="0" smtClean="0"/>
              <a:t> </a:t>
            </a:r>
            <a:r>
              <a:rPr lang="en-US" dirty="0" err="1" smtClean="0"/>
              <a:t>ublažavanje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povećanje</a:t>
            </a:r>
            <a:r>
              <a:rPr lang="en-US" dirty="0" smtClean="0"/>
              <a:t> </a:t>
            </a:r>
            <a:r>
              <a:rPr lang="en-US" dirty="0" err="1" smtClean="0"/>
              <a:t>obima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povećanje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en-US" dirty="0" smtClean="0"/>
              <a:t> </a:t>
            </a:r>
            <a:r>
              <a:rPr lang="en-US" dirty="0" err="1" smtClean="0"/>
              <a:t>monetarnih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konstantnu</a:t>
            </a:r>
            <a:r>
              <a:rPr lang="en-US" dirty="0" smtClean="0"/>
              <a:t> </a:t>
            </a:r>
            <a:r>
              <a:rPr lang="en-US" dirty="0" err="1" smtClean="0"/>
              <a:t>prosječnu</a:t>
            </a:r>
            <a:r>
              <a:rPr lang="en-US" dirty="0" smtClean="0"/>
              <a:t> </a:t>
            </a:r>
            <a:r>
              <a:rPr lang="en-US" dirty="0" err="1" smtClean="0"/>
              <a:t>likvidnost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rizičnost</a:t>
            </a:r>
            <a:r>
              <a:rPr lang="en-US" dirty="0" smtClean="0"/>
              <a:t> </a:t>
            </a:r>
            <a:r>
              <a:rPr lang="en-US" dirty="0" err="1" smtClean="0"/>
              <a:t>portfolija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r>
              <a:rPr lang="en-US" dirty="0" err="1" smtClean="0"/>
              <a:t>Kvalitativno</a:t>
            </a:r>
            <a:r>
              <a:rPr lang="en-US" dirty="0" smtClean="0"/>
              <a:t> </a:t>
            </a:r>
            <a:r>
              <a:rPr lang="en-US" dirty="0" err="1" smtClean="0"/>
              <a:t>labavljenje</a:t>
            </a:r>
            <a:r>
              <a:rPr lang="en-US" dirty="0" smtClean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en-US" dirty="0" err="1" smtClean="0"/>
              <a:t>promjenu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 u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prelazak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likvidnu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rizičniju</a:t>
            </a:r>
            <a:r>
              <a:rPr lang="en-US" dirty="0" smtClean="0"/>
              <a:t> </a:t>
            </a:r>
            <a:r>
              <a:rPr lang="en-US" dirty="0" err="1" smtClean="0"/>
              <a:t>aktivu</a:t>
            </a:r>
            <a:r>
              <a:rPr lang="en-US" dirty="0" smtClean="0"/>
              <a:t>. </a:t>
            </a:r>
            <a:r>
              <a:rPr lang="en-US" dirty="0" err="1" smtClean="0"/>
              <a:t>Istovremeno</a:t>
            </a:r>
            <a:r>
              <a:rPr lang="en-US" dirty="0" smtClean="0"/>
              <a:t>, </a:t>
            </a: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 smtClean="0"/>
              <a:t>veličina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err="1" smtClean="0"/>
              <a:t>konstantna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5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978268"/>
            <a:ext cx="11931162" cy="473502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primjeni</a:t>
            </a:r>
            <a:r>
              <a:rPr lang="en-US" dirty="0" smtClean="0"/>
              <a:t> QE </a:t>
            </a:r>
            <a:r>
              <a:rPr lang="en-US" dirty="0" err="1" smtClean="0"/>
              <a:t>najdalje</a:t>
            </a:r>
            <a:r>
              <a:rPr lang="en-US" dirty="0" smtClean="0"/>
              <a:t> je </a:t>
            </a:r>
            <a:r>
              <a:rPr lang="en-US" dirty="0" err="1" smtClean="0"/>
              <a:t>otišao</a:t>
            </a:r>
            <a:r>
              <a:rPr lang="en-US" dirty="0" smtClean="0"/>
              <a:t> FED,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operacija</a:t>
            </a:r>
            <a:r>
              <a:rPr lang="en-US" dirty="0" smtClean="0"/>
              <a:t>. FED je </a:t>
            </a:r>
            <a:r>
              <a:rPr lang="en-US" dirty="0" err="1" smtClean="0"/>
              <a:t>koristio</a:t>
            </a:r>
            <a:r>
              <a:rPr lang="en-US" dirty="0" smtClean="0"/>
              <a:t> QE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postizanje</a:t>
            </a:r>
            <a:r>
              <a:rPr lang="en-US" dirty="0" smtClean="0"/>
              <a:t> </a:t>
            </a:r>
            <a:r>
              <a:rPr lang="en-US" dirty="0" err="1" smtClean="0"/>
              <a:t>povoljnijih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,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2008. </a:t>
            </a:r>
            <a:r>
              <a:rPr lang="en-US" dirty="0" err="1" smtClean="0"/>
              <a:t>godine</a:t>
            </a:r>
            <a:r>
              <a:rPr lang="en-US" dirty="0" smtClean="0"/>
              <a:t>. </a:t>
            </a:r>
            <a:r>
              <a:rPr lang="en-US" dirty="0" err="1" smtClean="0"/>
              <a:t>Cilj</a:t>
            </a:r>
            <a:r>
              <a:rPr lang="en-US" dirty="0" smtClean="0"/>
              <a:t> je bio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signaliziranjem</a:t>
            </a:r>
            <a:r>
              <a:rPr lang="en-US" dirty="0" smtClean="0"/>
              <a:t> da </a:t>
            </a:r>
            <a:r>
              <a:rPr lang="en-US" dirty="0" err="1" smtClean="0"/>
              <a:t>će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vjerovatno</a:t>
            </a:r>
            <a:r>
              <a:rPr lang="en-US" dirty="0" smtClean="0"/>
              <a:t> </a:t>
            </a:r>
            <a:r>
              <a:rPr lang="en-US" dirty="0" err="1" smtClean="0"/>
              <a:t>ostati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nule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dužeg</a:t>
            </a:r>
            <a:r>
              <a:rPr lang="en-US" dirty="0" smtClean="0"/>
              <a:t> </a:t>
            </a:r>
            <a:r>
              <a:rPr lang="en-US" dirty="0" err="1" smtClean="0"/>
              <a:t>vremenskog</a:t>
            </a:r>
            <a:r>
              <a:rPr lang="en-US" dirty="0" smtClean="0"/>
              <a:t> </a:t>
            </a:r>
            <a:r>
              <a:rPr lang="en-US" dirty="0" err="1" smtClean="0"/>
              <a:t>perioda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smanjenjem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privatne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en-US" dirty="0" smtClean="0"/>
              <a:t>. </a:t>
            </a:r>
            <a:r>
              <a:rPr lang="en-US" dirty="0" err="1" smtClean="0"/>
              <a:t>Evropska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primjene</a:t>
            </a:r>
            <a:r>
              <a:rPr lang="en-US" dirty="0" smtClean="0"/>
              <a:t> </a:t>
            </a:r>
            <a:r>
              <a:rPr lang="en-US" dirty="0" err="1" smtClean="0"/>
              <a:t>kvantitativnog</a:t>
            </a:r>
            <a:r>
              <a:rPr lang="en-US" dirty="0" smtClean="0"/>
              <a:t> </a:t>
            </a:r>
            <a:r>
              <a:rPr lang="en-US" dirty="0" err="1" smtClean="0"/>
              <a:t>popuštanja</a:t>
            </a:r>
            <a:r>
              <a:rPr lang="en-US" dirty="0" smtClean="0"/>
              <a:t>, </a:t>
            </a:r>
            <a:r>
              <a:rPr lang="en-US" dirty="0" err="1" smtClean="0"/>
              <a:t>imala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usmjerene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makroekonomsku</a:t>
            </a:r>
            <a:r>
              <a:rPr lang="en-US" dirty="0" smtClean="0"/>
              <a:t> </a:t>
            </a:r>
            <a:r>
              <a:rPr lang="en-US" dirty="0" err="1" smtClean="0"/>
              <a:t>stabilizaciju</a:t>
            </a:r>
            <a:r>
              <a:rPr lang="en-US" dirty="0" smtClean="0"/>
              <a:t> u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turbulencija</a:t>
            </a:r>
            <a:r>
              <a:rPr lang="en-US" dirty="0" smtClean="0"/>
              <a:t>. </a:t>
            </a:r>
            <a:endParaRPr lang="sr-Latn-BA" dirty="0" smtClean="0"/>
          </a:p>
          <a:p>
            <a:pPr marL="0" indent="0" algn="just">
              <a:buNone/>
            </a:pPr>
            <a:endParaRPr lang="sr-Latn-BA" dirty="0" smtClean="0"/>
          </a:p>
          <a:p>
            <a:pPr algn="just"/>
            <a:r>
              <a:rPr lang="en-US" dirty="0" smtClean="0"/>
              <a:t>Da bi </a:t>
            </a:r>
            <a:r>
              <a:rPr lang="en-US" dirty="0" err="1" smtClean="0"/>
              <a:t>stimulisala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 u </a:t>
            </a:r>
            <a:r>
              <a:rPr lang="en-US" dirty="0" err="1" smtClean="0"/>
              <a:t>posrnulim</a:t>
            </a:r>
            <a:r>
              <a:rPr lang="en-US" dirty="0" smtClean="0"/>
              <a:t> </a:t>
            </a:r>
            <a:r>
              <a:rPr lang="en-US" dirty="0" err="1" smtClean="0"/>
              <a:t>privredama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olakšala</a:t>
            </a:r>
            <a:r>
              <a:rPr lang="en-US" dirty="0" smtClean="0"/>
              <a:t> </a:t>
            </a:r>
            <a:r>
              <a:rPr lang="en-US" dirty="0" err="1" smtClean="0"/>
              <a:t>dostupnost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, ECB je 2009.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pozajmila</a:t>
            </a:r>
            <a:r>
              <a:rPr lang="en-US" dirty="0" smtClean="0"/>
              <a:t> </a:t>
            </a:r>
            <a:r>
              <a:rPr lang="en-US" dirty="0" err="1" smtClean="0"/>
              <a:t>komercijalnim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 442 </a:t>
            </a:r>
            <a:r>
              <a:rPr lang="en-US" dirty="0" err="1" smtClean="0"/>
              <a:t>milijarde</a:t>
            </a:r>
            <a:r>
              <a:rPr lang="en-US" dirty="0" smtClean="0"/>
              <a:t> </a:t>
            </a:r>
            <a:r>
              <a:rPr lang="en-US" dirty="0" err="1" smtClean="0"/>
              <a:t>evra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 smtClean="0"/>
              <a:t>dospijeća</a:t>
            </a:r>
            <a:r>
              <a:rPr lang="en-US" dirty="0" smtClean="0"/>
              <a:t> od </a:t>
            </a:r>
            <a:r>
              <a:rPr lang="en-US" dirty="0" err="1" smtClean="0"/>
              <a:t>godinu</a:t>
            </a:r>
            <a:r>
              <a:rPr lang="en-US" dirty="0" smtClean="0"/>
              <a:t> dana,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podsticajnu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od 1%.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7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Direktne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monetarne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transakcije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BA" dirty="0" smtClean="0">
                <a:solidFill>
                  <a:schemeClr val="bg1"/>
                </a:solidFill>
              </a:rPr>
              <a:t/>
            </a:r>
            <a:br>
              <a:rPr lang="sr-Latn-BA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(Outright Monetary Transactions </a:t>
            </a:r>
            <a:r>
              <a:rPr lang="en-US" b="1" dirty="0" smtClean="0">
                <a:solidFill>
                  <a:schemeClr val="bg1"/>
                </a:solidFill>
              </a:rPr>
              <a:t>- </a:t>
            </a:r>
            <a:r>
              <a:rPr lang="en-US" dirty="0" smtClean="0">
                <a:solidFill>
                  <a:schemeClr val="bg1"/>
                </a:solidFill>
              </a:rPr>
              <a:t>OMT)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22287"/>
            <a:ext cx="12124592" cy="45741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najavljene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program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Evropska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) da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/>
              <a:t>dospijeća</a:t>
            </a:r>
            <a:r>
              <a:rPr lang="en-US" dirty="0"/>
              <a:t> od 1 do 3 </a:t>
            </a:r>
            <a:r>
              <a:rPr lang="en-US" dirty="0" err="1"/>
              <a:t>godine</a:t>
            </a:r>
            <a:r>
              <a:rPr lang="en-US" dirty="0"/>
              <a:t>)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evrozone</a:t>
            </a:r>
            <a:r>
              <a:rPr lang="en-US" dirty="0"/>
              <a:t>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smtClean="0"/>
              <a:t>OMT </a:t>
            </a:r>
            <a:r>
              <a:rPr lang="en-US" dirty="0"/>
              <a:t>je </a:t>
            </a:r>
            <a:r>
              <a:rPr lang="en-US" dirty="0" err="1"/>
              <a:t>uveden</a:t>
            </a:r>
            <a:r>
              <a:rPr lang="en-US" dirty="0"/>
              <a:t> 2012. </a:t>
            </a:r>
            <a:r>
              <a:rPr lang="en-US" dirty="0" err="1"/>
              <a:t>godine</a:t>
            </a:r>
            <a:r>
              <a:rPr lang="en-US" dirty="0"/>
              <a:t> da bi se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raspoloživim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osigurao</a:t>
            </a:r>
            <a:r>
              <a:rPr lang="en-US" dirty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.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sprovođenje</a:t>
            </a:r>
            <a:r>
              <a:rPr lang="en-US" dirty="0"/>
              <a:t> OMT-a je </a:t>
            </a:r>
            <a:r>
              <a:rPr lang="en-US" dirty="0" err="1"/>
              <a:t>stroga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efektivna</a:t>
            </a:r>
            <a:r>
              <a:rPr lang="en-US" dirty="0"/>
              <a:t> </a:t>
            </a:r>
            <a:r>
              <a:rPr lang="en-US" dirty="0" err="1"/>
              <a:t>uslovljenost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odgovarajući</a:t>
            </a:r>
            <a:r>
              <a:rPr lang="en-US" dirty="0"/>
              <a:t> program </a:t>
            </a:r>
            <a:r>
              <a:rPr lang="en-US" dirty="0" err="1"/>
              <a:t>Evropskog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/</a:t>
            </a:r>
            <a:r>
              <a:rPr lang="en-US" dirty="0" err="1"/>
              <a:t>Evropskog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(EFSF/ESM). </a:t>
            </a:r>
            <a:endParaRPr lang="sr-Latn-BA" dirty="0" smtClean="0"/>
          </a:p>
          <a:p>
            <a:pPr algn="just"/>
            <a:endParaRPr lang="sr-Latn-BA" dirty="0"/>
          </a:p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makroekonomskog</a:t>
            </a:r>
            <a:r>
              <a:rPr lang="en-US" dirty="0"/>
              <a:t> </a:t>
            </a:r>
            <a:r>
              <a:rPr lang="en-US" dirty="0" err="1"/>
              <a:t>prilagođavanja</a:t>
            </a:r>
            <a:r>
              <a:rPr lang="en-US" dirty="0"/>
              <a:t> EFSF/ESM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predostrožnosti</a:t>
            </a:r>
            <a:r>
              <a:rPr lang="en-US" dirty="0"/>
              <a:t> (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poboljšanim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ECCL),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mogućnost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EFSF/ ESM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98470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16</TotalTime>
  <Words>1162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   Uvođenje nestandardnih mjera u monetarnu politiku centralnih banaka  </vt:lpstr>
      <vt:lpstr>PowerPoint Presentation</vt:lpstr>
      <vt:lpstr>PowerPoint Presentation</vt:lpstr>
      <vt:lpstr>Politika nulte kamatne stope  (Zero interest rate policy - ZIRP)</vt:lpstr>
      <vt:lpstr>Politika negativnih kamatnih stopa  (Negative Interest Rate Policy - NIRP)</vt:lpstr>
      <vt:lpstr>Kvantitativno popuštanje  (Quantitative easing - QE)</vt:lpstr>
      <vt:lpstr>PowerPoint Presentation</vt:lpstr>
      <vt:lpstr>PowerPoint Presentation</vt:lpstr>
      <vt:lpstr>Direktne monetarne transakcije  (Outright Monetary Transactions - OMT)</vt:lpstr>
      <vt:lpstr>PowerPoint Presentation</vt:lpstr>
      <vt:lpstr>Politika budućih smjernica  (engl. forward guidance)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Uvođenje nestandardnih mjera u monetarnu politiku centralnih banaka  </dc:title>
  <dc:creator>Branka</dc:creator>
  <cp:lastModifiedBy>Branka</cp:lastModifiedBy>
  <cp:revision>11</cp:revision>
  <dcterms:created xsi:type="dcterms:W3CDTF">2024-10-18T07:19:19Z</dcterms:created>
  <dcterms:modified xsi:type="dcterms:W3CDTF">2024-10-18T07:35:49Z</dcterms:modified>
</cp:coreProperties>
</file>