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59" r:id="rId1"/>
  </p:sldMasterIdLst>
  <p:sldIdLst>
    <p:sldId id="256" r:id="rId2"/>
    <p:sldId id="257" r:id="rId3"/>
    <p:sldId id="266" r:id="rId4"/>
    <p:sldId id="259" r:id="rId5"/>
    <p:sldId id="260" r:id="rId6"/>
    <p:sldId id="261" r:id="rId7"/>
    <p:sldId id="262" r:id="rId8"/>
    <p:sldId id="269" r:id="rId9"/>
    <p:sldId id="267" r:id="rId10"/>
    <p:sldId id="268" r:id="rId11"/>
    <p:sldId id="270" r:id="rId12"/>
    <p:sldId id="271" r:id="rId13"/>
    <p:sldId id="272" r:id="rId14"/>
    <p:sldId id="273" r:id="rId15"/>
    <p:sldId id="274" r:id="rId16"/>
    <p:sldId id="275" r:id="rId17"/>
    <p:sldId id="276" r:id="rId18"/>
    <p:sldId id="277" r:id="rId19"/>
    <p:sldId id="278" r:id="rId20"/>
    <p:sldId id="279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 autoAdjust="0"/>
    <p:restoredTop sz="94728" autoAdjust="0"/>
  </p:normalViewPr>
  <p:slideViewPr>
    <p:cSldViewPr snapToGrid="0" snapToObjects="1">
      <p:cViewPr varScale="1">
        <p:scale>
          <a:sx n="99" d="100"/>
          <a:sy n="99" d="100"/>
        </p:scale>
        <p:origin x="2000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48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6/11/relationships/changesInfo" Target="changesInfos/changesInfo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gor Todorovic" userId="b456dcb4c43cc0e5" providerId="LiveId" clId="{B8B4CD1E-888E-B24C-86E7-929B501F4E30}"/>
    <pc:docChg chg="modSld">
      <pc:chgData name="Igor Todorovic" userId="b456dcb4c43cc0e5" providerId="LiveId" clId="{B8B4CD1E-888E-B24C-86E7-929B501F4E30}" dt="2022-02-21T08:22:26.559" v="16" actId="20577"/>
      <pc:docMkLst>
        <pc:docMk/>
      </pc:docMkLst>
      <pc:sldChg chg="modSp mod">
        <pc:chgData name="Igor Todorovic" userId="b456dcb4c43cc0e5" providerId="LiveId" clId="{B8B4CD1E-888E-B24C-86E7-929B501F4E30}" dt="2022-02-21T08:22:26.559" v="16" actId="20577"/>
        <pc:sldMkLst>
          <pc:docMk/>
          <pc:sldMk cId="1780596037" sldId="267"/>
        </pc:sldMkLst>
        <pc:spChg chg="mod">
          <ac:chgData name="Igor Todorovic" userId="b456dcb4c43cc0e5" providerId="LiveId" clId="{B8B4CD1E-888E-B24C-86E7-929B501F4E30}" dt="2022-02-21T08:22:26.559" v="16" actId="20577"/>
          <ac:spMkLst>
            <pc:docMk/>
            <pc:sldMk cId="1780596037" sldId="267"/>
            <ac:spMk id="3" creationId="{00000000-0000-0000-0000-000000000000}"/>
          </ac:spMkLst>
        </pc:spChg>
      </pc:sldChg>
    </pc:docChg>
  </pc:docChgLst>
  <pc:docChgLst>
    <pc:chgData name="Igor Todorovic" userId="b456dcb4c43cc0e5" providerId="LiveId" clId="{88EFA1D5-87A6-E841-B274-8F1D80641255}"/>
    <pc:docChg chg="modSld">
      <pc:chgData name="Igor Todorovic" userId="b456dcb4c43cc0e5" providerId="LiveId" clId="{88EFA1D5-87A6-E841-B274-8F1D80641255}" dt="2023-02-20T07:19:45.273" v="11" actId="20577"/>
      <pc:docMkLst>
        <pc:docMk/>
      </pc:docMkLst>
      <pc:sldChg chg="modSp mod">
        <pc:chgData name="Igor Todorovic" userId="b456dcb4c43cc0e5" providerId="LiveId" clId="{88EFA1D5-87A6-E841-B274-8F1D80641255}" dt="2023-02-20T07:19:45.273" v="11" actId="20577"/>
        <pc:sldMkLst>
          <pc:docMk/>
          <pc:sldMk cId="1780596037" sldId="267"/>
        </pc:sldMkLst>
        <pc:spChg chg="mod">
          <ac:chgData name="Igor Todorovic" userId="b456dcb4c43cc0e5" providerId="LiveId" clId="{88EFA1D5-87A6-E841-B274-8F1D80641255}" dt="2023-02-20T07:19:45.273" v="11" actId="20577"/>
          <ac:spMkLst>
            <pc:docMk/>
            <pc:sldMk cId="1780596037" sldId="267"/>
            <ac:spMk id="3" creationId="{00000000-0000-0000-0000-000000000000}"/>
          </ac:spMkLst>
        </pc:spChg>
      </pc:sldChg>
    </pc:docChg>
  </pc:docChgLst>
  <pc:docChgLst>
    <pc:chgData name="Igor Todorovic" userId="b456dcb4c43cc0e5" providerId="LiveId" clId="{6D929C7E-4F52-9A45-B8D0-FE8AAE92C699}"/>
    <pc:docChg chg="custSel modSld">
      <pc:chgData name="Igor Todorovic" userId="b456dcb4c43cc0e5" providerId="LiveId" clId="{6D929C7E-4F52-9A45-B8D0-FE8AAE92C699}" dt="2021-03-08T07:04:30.855" v="121" actId="5793"/>
      <pc:docMkLst>
        <pc:docMk/>
      </pc:docMkLst>
      <pc:sldChg chg="modSp mod">
        <pc:chgData name="Igor Todorovic" userId="b456dcb4c43cc0e5" providerId="LiveId" clId="{6D929C7E-4F52-9A45-B8D0-FE8AAE92C699}" dt="2021-03-08T07:02:13.894" v="83" actId="20577"/>
        <pc:sldMkLst>
          <pc:docMk/>
          <pc:sldMk cId="4254195681" sldId="257"/>
        </pc:sldMkLst>
        <pc:spChg chg="mod">
          <ac:chgData name="Igor Todorovic" userId="b456dcb4c43cc0e5" providerId="LiveId" clId="{6D929C7E-4F52-9A45-B8D0-FE8AAE92C699}" dt="2021-03-08T07:02:13.894" v="83" actId="20577"/>
          <ac:spMkLst>
            <pc:docMk/>
            <pc:sldMk cId="4254195681" sldId="257"/>
            <ac:spMk id="7" creationId="{00000000-0000-0000-0000-000000000000}"/>
          </ac:spMkLst>
        </pc:spChg>
      </pc:sldChg>
      <pc:sldChg chg="modSp mod">
        <pc:chgData name="Igor Todorovic" userId="b456dcb4c43cc0e5" providerId="LiveId" clId="{6D929C7E-4F52-9A45-B8D0-FE8AAE92C699}" dt="2021-03-08T07:04:30.855" v="121" actId="5793"/>
        <pc:sldMkLst>
          <pc:docMk/>
          <pc:sldMk cId="1780596037" sldId="267"/>
        </pc:sldMkLst>
        <pc:spChg chg="mod">
          <ac:chgData name="Igor Todorovic" userId="b456dcb4c43cc0e5" providerId="LiveId" clId="{6D929C7E-4F52-9A45-B8D0-FE8AAE92C699}" dt="2021-03-08T07:04:30.855" v="121" actId="5793"/>
          <ac:spMkLst>
            <pc:docMk/>
            <pc:sldMk cId="1780596037" sldId="267"/>
            <ac:spMk id="3" creationId="{00000000-0000-0000-0000-000000000000}"/>
          </ac:spMkLst>
        </pc:spChg>
      </pc:sldChg>
    </pc:docChg>
  </pc:docChgLst>
  <pc:docChgLst>
    <pc:chgData name="Igor Todorovic" userId="b456dcb4c43cc0e5" providerId="LiveId" clId="{36BDF552-1A6E-1541-8697-5DB43A33A1FB}"/>
    <pc:docChg chg="modSld">
      <pc:chgData name="Igor Todorovic" userId="b456dcb4c43cc0e5" providerId="LiveId" clId="{36BDF552-1A6E-1541-8697-5DB43A33A1FB}" dt="2024-02-20T07:19:50.543" v="7" actId="20577"/>
      <pc:docMkLst>
        <pc:docMk/>
      </pc:docMkLst>
      <pc:sldChg chg="modSp mod">
        <pc:chgData name="Igor Todorovic" userId="b456dcb4c43cc0e5" providerId="LiveId" clId="{36BDF552-1A6E-1541-8697-5DB43A33A1FB}" dt="2024-02-20T07:19:50.543" v="7" actId="20577"/>
        <pc:sldMkLst>
          <pc:docMk/>
          <pc:sldMk cId="1780596037" sldId="267"/>
        </pc:sldMkLst>
        <pc:spChg chg="mod">
          <ac:chgData name="Igor Todorovic" userId="b456dcb4c43cc0e5" providerId="LiveId" clId="{36BDF552-1A6E-1541-8697-5DB43A33A1FB}" dt="2024-02-20T07:19:50.543" v="7" actId="20577"/>
          <ac:spMkLst>
            <pc:docMk/>
            <pc:sldMk cId="1780596037" sldId="267"/>
            <ac:spMk id="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86953" y="268288"/>
            <a:ext cx="5669280" cy="39003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268940" y="268288"/>
            <a:ext cx="182880" cy="388685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0400" y="4208929"/>
            <a:ext cx="5458968" cy="1048684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r-Latn-C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0" y="5257800"/>
            <a:ext cx="5458968" cy="621792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buClr>
                <a:schemeClr val="accent1"/>
              </a:buClr>
              <a:buSzPct val="100000"/>
              <a:buFont typeface="Wingdings 2" pitchFamily="18" charset="2"/>
              <a:buNone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r-Latn-CS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76600" y="390525"/>
            <a:ext cx="5504688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2200" b="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4251665B-C24A-4702-B522-6A4334602E03}" type="datetimeFigureOut">
              <a:rPr lang="en-US" smtClean="0"/>
              <a:t>2/20/24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18688" y="6356350"/>
            <a:ext cx="4736592" cy="365125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6494" y="6356350"/>
            <a:ext cx="685800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sr-Latn-C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8244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r-Latn-CS"/>
              <a:t>Click to edit Master text styles</a:t>
            </a:r>
          </a:p>
          <a:p>
            <a:pPr lvl="1"/>
            <a:r>
              <a:rPr lang="sr-Latn-CS"/>
              <a:t>Second level</a:t>
            </a:r>
          </a:p>
          <a:p>
            <a:pPr lvl="2"/>
            <a:r>
              <a:rPr lang="sr-Latn-CS"/>
              <a:t>Third level</a:t>
            </a:r>
          </a:p>
          <a:p>
            <a:pPr lvl="3"/>
            <a:r>
              <a:rPr lang="sr-Latn-CS"/>
              <a:t>Fourth level</a:t>
            </a:r>
          </a:p>
          <a:p>
            <a:pPr lvl="4"/>
            <a:r>
              <a:rPr lang="sr-Latn-CS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t>2/20/24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28244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r-Latn-CS"/>
              <a:t>Click to edit Master text styles</a:t>
            </a:r>
          </a:p>
          <a:p>
            <a:pPr lvl="1"/>
            <a:r>
              <a:rPr lang="sr-Latn-CS"/>
              <a:t>Second level</a:t>
            </a:r>
          </a:p>
          <a:p>
            <a:pPr lvl="2"/>
            <a:r>
              <a:rPr lang="sr-Latn-CS"/>
              <a:t>Third level</a:t>
            </a:r>
          </a:p>
          <a:p>
            <a:pPr lvl="3"/>
            <a:r>
              <a:rPr lang="sr-Latn-CS"/>
              <a:t>Fourth level</a:t>
            </a:r>
          </a:p>
          <a:p>
            <a:pPr lvl="4"/>
            <a:r>
              <a:rPr lang="sr-Latn-CS"/>
              <a:t>Fifth level</a:t>
            </a:r>
            <a:endParaRPr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45720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r-Latn-CS"/>
              <a:t>Click to edit Master text styles</a:t>
            </a:r>
          </a:p>
          <a:p>
            <a:pPr lvl="1"/>
            <a:r>
              <a:rPr lang="sr-Latn-CS"/>
              <a:t>Second level</a:t>
            </a:r>
          </a:p>
          <a:p>
            <a:pPr lvl="2"/>
            <a:r>
              <a:rPr lang="sr-Latn-CS"/>
              <a:t>Third level</a:t>
            </a:r>
          </a:p>
          <a:p>
            <a:pPr lvl="3"/>
            <a:r>
              <a:rPr lang="sr-Latn-CS"/>
              <a:t>Fourth level</a:t>
            </a:r>
          </a:p>
          <a:p>
            <a:pPr lvl="4"/>
            <a:r>
              <a:rPr lang="sr-Latn-CS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sr-Latn-C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8244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r-Latn-CS"/>
              <a:t>Click to edit Master text styles</a:t>
            </a:r>
          </a:p>
          <a:p>
            <a:pPr lvl="1"/>
            <a:r>
              <a:rPr lang="sr-Latn-CS"/>
              <a:t>Second level</a:t>
            </a:r>
          </a:p>
          <a:p>
            <a:pPr lvl="2"/>
            <a:r>
              <a:rPr lang="sr-Latn-CS"/>
              <a:t>Third level</a:t>
            </a:r>
          </a:p>
          <a:p>
            <a:pPr lvl="3"/>
            <a:r>
              <a:rPr lang="sr-Latn-CS"/>
              <a:t>Fourth level</a:t>
            </a:r>
          </a:p>
          <a:p>
            <a:pPr lvl="4"/>
            <a:r>
              <a:rPr lang="sr-Latn-CS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t>2/20/24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28244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r-Latn-CS"/>
              <a:t>Click to edit Master text styles</a:t>
            </a:r>
          </a:p>
          <a:p>
            <a:pPr lvl="1"/>
            <a:r>
              <a:rPr lang="sr-Latn-CS"/>
              <a:t>Second level</a:t>
            </a:r>
          </a:p>
          <a:p>
            <a:pPr lvl="2"/>
            <a:r>
              <a:rPr lang="sr-Latn-CS"/>
              <a:t>Third level</a:t>
            </a:r>
          </a:p>
          <a:p>
            <a:pPr lvl="3"/>
            <a:r>
              <a:rPr lang="sr-Latn-CS"/>
              <a:t>Fourth level</a:t>
            </a:r>
          </a:p>
          <a:p>
            <a:pPr lvl="4"/>
            <a:r>
              <a:rPr lang="sr-Latn-CS"/>
              <a:t>Fifth level</a:t>
            </a:r>
            <a:endParaRPr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5720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r-Latn-CS"/>
              <a:t>Click to edit Master text styles</a:t>
            </a:r>
          </a:p>
          <a:p>
            <a:pPr lvl="1"/>
            <a:r>
              <a:rPr lang="sr-Latn-CS"/>
              <a:t>Second level</a:t>
            </a:r>
          </a:p>
          <a:p>
            <a:pPr lvl="2"/>
            <a:r>
              <a:rPr lang="sr-Latn-CS"/>
              <a:t>Third level</a:t>
            </a:r>
          </a:p>
          <a:p>
            <a:pPr lvl="3"/>
            <a:r>
              <a:rPr lang="sr-Latn-CS"/>
              <a:t>Fourth level</a:t>
            </a:r>
          </a:p>
          <a:p>
            <a:pPr lvl="4"/>
            <a:r>
              <a:rPr lang="sr-Latn-CS"/>
              <a:t>Fifth level</a:t>
            </a:r>
            <a:endParaRPr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5720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r-Latn-CS"/>
              <a:t>Click to edit Master text styles</a:t>
            </a:r>
          </a:p>
          <a:p>
            <a:pPr lvl="1"/>
            <a:r>
              <a:rPr lang="sr-Latn-CS"/>
              <a:t>Second level</a:t>
            </a:r>
          </a:p>
          <a:p>
            <a:pPr lvl="2"/>
            <a:r>
              <a:rPr lang="sr-Latn-CS"/>
              <a:t>Third level</a:t>
            </a:r>
          </a:p>
          <a:p>
            <a:pPr lvl="3"/>
            <a:r>
              <a:rPr lang="sr-Latn-CS"/>
              <a:t>Fourth level</a:t>
            </a:r>
          </a:p>
          <a:p>
            <a:pPr lvl="4"/>
            <a:r>
              <a:rPr lang="sr-Latn-CS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t>2/20/24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t>2/20/24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95082"/>
            <a:ext cx="3566160" cy="1035424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sr-Latn-C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2052" y="990600"/>
            <a:ext cx="3566160" cy="51355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r-Latn-CS"/>
              <a:t>Click to edit Master text styles</a:t>
            </a:r>
          </a:p>
          <a:p>
            <a:pPr lvl="1"/>
            <a:r>
              <a:rPr lang="sr-Latn-CS"/>
              <a:t>Second level</a:t>
            </a:r>
          </a:p>
          <a:p>
            <a:pPr lvl="2"/>
            <a:r>
              <a:rPr lang="sr-Latn-CS"/>
              <a:t>Third level</a:t>
            </a:r>
          </a:p>
          <a:p>
            <a:pPr lvl="3"/>
            <a:r>
              <a:rPr lang="sr-Latn-CS"/>
              <a:t>Fourth level</a:t>
            </a:r>
          </a:p>
          <a:p>
            <a:pPr lvl="4"/>
            <a:r>
              <a:rPr lang="sr-Latn-CS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057400"/>
            <a:ext cx="3566160" cy="3657601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r-Latn-C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t>2/20/24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4746811" y="268288"/>
            <a:ext cx="4114800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95082"/>
            <a:ext cx="3566160" cy="1035424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sr-Latn-CS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057400"/>
            <a:ext cx="3566160" cy="3657601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r-Latn-C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1365" y="6124014"/>
            <a:ext cx="1752600" cy="365125"/>
          </a:xfrm>
        </p:spPr>
        <p:txBody>
          <a:bodyPr/>
          <a:lstStyle>
            <a:lvl1pPr algn="l">
              <a:defRPr/>
            </a:lvl1pPr>
          </a:lstStyle>
          <a:p>
            <a:fld id="{4251665B-C24A-4702-B522-6A4334602E03}" type="datetimeFigureOut">
              <a:rPr lang="en-US" smtClean="0"/>
              <a:t>2/20/24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74812" y="6356350"/>
            <a:ext cx="386378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4760258" y="990600"/>
            <a:ext cx="4096512" cy="5611813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sr-Latn-CS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216775" y="268288"/>
            <a:ext cx="1639457" cy="36393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4267200"/>
            <a:ext cx="6477000" cy="566738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sr-Latn-C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69874" y="268288"/>
            <a:ext cx="6858000" cy="36393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r-Latn-CS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8788" y="4840941"/>
            <a:ext cx="6475412" cy="130427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r-Latn-C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t>2/20/24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4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35471" y="268288"/>
            <a:ext cx="720761" cy="36393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4267200"/>
            <a:ext cx="6477000" cy="566738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sr-Latn-C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69874" y="268288"/>
            <a:ext cx="3006726" cy="36393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r-Latn-CS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8788" y="4840941"/>
            <a:ext cx="6475412" cy="130427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r-Latn-C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t>2/20/24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2"/>
          <p:cNvSpPr>
            <a:spLocks noGrp="1"/>
          </p:cNvSpPr>
          <p:nvPr>
            <p:ph type="pic" idx="13"/>
          </p:nvPr>
        </p:nvSpPr>
        <p:spPr>
          <a:xfrm>
            <a:off x="3352800" y="268288"/>
            <a:ext cx="47019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r-Latn-CS"/>
              <a:t>Drag picture to placeholder or click icon to add</a:t>
            </a:r>
            <a:endParaRPr/>
          </a:p>
        </p:txBody>
      </p:sp>
      <p:sp>
        <p:nvSpPr>
          <p:cNvPr id="11" name="Picture Placeholder 2"/>
          <p:cNvSpPr>
            <a:spLocks noGrp="1"/>
          </p:cNvSpPr>
          <p:nvPr>
            <p:ph type="pic" idx="14"/>
          </p:nvPr>
        </p:nvSpPr>
        <p:spPr>
          <a:xfrm>
            <a:off x="3352800" y="2131935"/>
            <a:ext cx="23042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r-Latn-CS"/>
              <a:t>Drag picture to placeholder or click icon to add</a:t>
            </a:r>
            <a:endParaRPr/>
          </a:p>
        </p:txBody>
      </p:sp>
      <p:sp>
        <p:nvSpPr>
          <p:cNvPr id="12" name="Picture Placeholder 2"/>
          <p:cNvSpPr>
            <a:spLocks noGrp="1"/>
          </p:cNvSpPr>
          <p:nvPr>
            <p:ph type="pic" idx="15"/>
          </p:nvPr>
        </p:nvSpPr>
        <p:spPr>
          <a:xfrm>
            <a:off x="5750500" y="2131935"/>
            <a:ext cx="23042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r-Latn-CS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212106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sr-Latn-CS"/>
              <a:t>Click to edit Master text styles</a:t>
            </a:r>
          </a:p>
          <a:p>
            <a:pPr lvl="1"/>
            <a:r>
              <a:rPr lang="sr-Latn-CS"/>
              <a:t>Second level</a:t>
            </a:r>
          </a:p>
          <a:p>
            <a:pPr lvl="2"/>
            <a:r>
              <a:rPr lang="sr-Latn-CS"/>
              <a:t>Third level</a:t>
            </a:r>
          </a:p>
          <a:p>
            <a:pPr lvl="3"/>
            <a:r>
              <a:rPr lang="sr-Latn-CS"/>
              <a:t>Fourth level</a:t>
            </a:r>
          </a:p>
          <a:p>
            <a:pPr lvl="4"/>
            <a:r>
              <a:rPr lang="sr-Latn-C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t>2/20/24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43799" y="1035424"/>
            <a:ext cx="1322295" cy="5090739"/>
          </a:xfrm>
        </p:spPr>
        <p:txBody>
          <a:bodyPr vert="eaVert" anchor="t" anchorCtr="0"/>
          <a:lstStyle/>
          <a:p>
            <a:r>
              <a:rPr lang="sr-Latn-C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035424"/>
            <a:ext cx="6019800" cy="5109789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sr-Latn-CS"/>
              <a:t>Click to edit Master text styles</a:t>
            </a:r>
          </a:p>
          <a:p>
            <a:pPr lvl="1"/>
            <a:r>
              <a:rPr lang="sr-Latn-CS"/>
              <a:t>Second level</a:t>
            </a:r>
          </a:p>
          <a:p>
            <a:pPr lvl="2"/>
            <a:r>
              <a:rPr lang="sr-Latn-CS"/>
              <a:t>Third level</a:t>
            </a:r>
          </a:p>
          <a:p>
            <a:pPr lvl="3"/>
            <a:r>
              <a:rPr lang="sr-Latn-CS"/>
              <a:t>Fourth level</a:t>
            </a:r>
          </a:p>
          <a:p>
            <a:pPr lvl="4"/>
            <a:r>
              <a:rPr lang="sr-Latn-C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t>2/20/24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212106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sr-Latn-CS"/>
              <a:t>Click to edit Master text styles</a:t>
            </a:r>
          </a:p>
          <a:p>
            <a:pPr lvl="1"/>
            <a:r>
              <a:rPr lang="sr-Latn-CS"/>
              <a:t>Second level</a:t>
            </a:r>
          </a:p>
          <a:p>
            <a:pPr lvl="2"/>
            <a:r>
              <a:rPr lang="sr-Latn-CS"/>
              <a:t>Third level</a:t>
            </a:r>
          </a:p>
          <a:p>
            <a:pPr lvl="3"/>
            <a:r>
              <a:rPr lang="sr-Latn-CS"/>
              <a:t>Fourth level</a:t>
            </a:r>
          </a:p>
          <a:p>
            <a:pPr lvl="4"/>
            <a:r>
              <a:rPr lang="sr-Latn-C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212106" y="6356350"/>
            <a:ext cx="1752600" cy="365125"/>
          </a:xfrm>
        </p:spPr>
        <p:txBody>
          <a:bodyPr/>
          <a:lstStyle/>
          <a:p>
            <a:fld id="{4251665B-C24A-4702-B522-6A4334602E03}" type="datetimeFigureOut">
              <a:rPr lang="en-US" smtClean="0"/>
              <a:t>2/20/24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86953" y="268288"/>
            <a:ext cx="5669280" cy="25603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0399" y="4171950"/>
            <a:ext cx="5457919" cy="1085850"/>
          </a:xfrm>
        </p:spPr>
        <p:txBody>
          <a:bodyPr>
            <a:normAutofit/>
          </a:bodyPr>
          <a:lstStyle>
            <a:lvl1pPr>
              <a:defRPr sz="4600"/>
            </a:lvl1pPr>
          </a:lstStyle>
          <a:p>
            <a:r>
              <a:rPr lang="sr-Latn-C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1" y="5257799"/>
            <a:ext cx="5457918" cy="618565"/>
          </a:xfrm>
        </p:spPr>
        <p:txBody>
          <a:bodyPr>
            <a:normAutofit/>
          </a:bodyPr>
          <a:lstStyle>
            <a:lvl1pPr marL="0" indent="0" algn="l">
              <a:spcBef>
                <a:spcPct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 algn="ctr">
              <a:spcBef>
                <a:spcPct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r-Latn-CS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76600" y="389965"/>
            <a:ext cx="5499847" cy="365125"/>
          </a:xfrm>
        </p:spPr>
        <p:txBody>
          <a:bodyPr/>
          <a:lstStyle>
            <a:lvl1pPr>
              <a:defRPr sz="2200" b="0" baseline="0">
                <a:solidFill>
                  <a:schemeClr val="bg1"/>
                </a:solidFill>
              </a:defRPr>
            </a:lvl1pPr>
          </a:lstStyle>
          <a:p>
            <a:fld id="{4251665B-C24A-4702-B522-6A4334602E03}" type="datetimeFigureOut">
              <a:rPr lang="en-US" smtClean="0"/>
              <a:t>2/20/24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13847" y="6356350"/>
            <a:ext cx="473411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65459" y="6356350"/>
            <a:ext cx="685800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3200400" y="2877671"/>
            <a:ext cx="5646867" cy="1280160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sr-Latn-CS"/>
              <a:t>Drag picture to placeholder or click icon to add</a:t>
            </a:r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268940" y="268288"/>
            <a:ext cx="182880" cy="388685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,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69875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8423" y="914400"/>
            <a:ext cx="6508377" cy="1143000"/>
          </a:xfrm>
        </p:spPr>
        <p:txBody>
          <a:bodyPr/>
          <a:lstStyle/>
          <a:p>
            <a:r>
              <a:rPr lang="sr-Latn-C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8423" y="2209800"/>
            <a:ext cx="6508377" cy="3916363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sr-Latn-CS"/>
              <a:t>Click to edit Master text styles</a:t>
            </a:r>
          </a:p>
          <a:p>
            <a:pPr lvl="1"/>
            <a:r>
              <a:rPr lang="sr-Latn-CS"/>
              <a:t>Second level</a:t>
            </a:r>
          </a:p>
          <a:p>
            <a:pPr lvl="2"/>
            <a:r>
              <a:rPr lang="sr-Latn-CS"/>
              <a:t>Third level</a:t>
            </a:r>
          </a:p>
          <a:p>
            <a:pPr lvl="3"/>
            <a:r>
              <a:rPr lang="sr-Latn-CS"/>
              <a:t>Fourth level</a:t>
            </a:r>
          </a:p>
          <a:p>
            <a:pPr lvl="4"/>
            <a:r>
              <a:rPr lang="sr-Latn-C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212106" y="6356350"/>
            <a:ext cx="1752600" cy="365125"/>
          </a:xfrm>
        </p:spPr>
        <p:txBody>
          <a:bodyPr/>
          <a:lstStyle/>
          <a:p>
            <a:fld id="{4251665B-C24A-4702-B522-6A4334602E03}" type="datetimeFigureOut">
              <a:rPr lang="en-US" smtClean="0"/>
              <a:t>2/20/24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78423" y="6356350"/>
            <a:ext cx="492685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31694" y="361016"/>
            <a:ext cx="506506" cy="365125"/>
          </a:xfrm>
        </p:spPr>
        <p:txBody>
          <a:bodyPr/>
          <a:lstStyle/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69875" y="1976718"/>
            <a:ext cx="1645920" cy="4625788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sr-Latn-CS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58952" y="268288"/>
            <a:ext cx="1099073" cy="6350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3429000"/>
            <a:ext cx="4966446" cy="1398494"/>
          </a:xfrm>
        </p:spPr>
        <p:txBody>
          <a:bodyPr anchor="b" anchorCtr="0"/>
          <a:lstStyle>
            <a:lvl1pPr algn="r">
              <a:defRPr sz="4600" b="0" cap="none" baseline="0"/>
            </a:lvl1pPr>
          </a:lstStyle>
          <a:p>
            <a:r>
              <a:rPr lang="sr-Latn-C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9801" y="4824414"/>
            <a:ext cx="4966446" cy="1320800"/>
          </a:xfrm>
        </p:spPr>
        <p:txBody>
          <a:bodyPr anchor="t" anchorCtr="0">
            <a:normAutofit/>
          </a:bodyPr>
          <a:lstStyle>
            <a:lvl1pPr marL="0" indent="0" algn="r">
              <a:spcBef>
                <a:spcPts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r-Latn-C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62600" y="6356350"/>
            <a:ext cx="1622612" cy="365125"/>
          </a:xfrm>
        </p:spPr>
        <p:txBody>
          <a:bodyPr/>
          <a:lstStyle/>
          <a:p>
            <a:fld id="{4251665B-C24A-4702-B522-6A4334602E03}" type="datetimeFigureOut">
              <a:rPr lang="en-US" smtClean="0"/>
              <a:t>2/20/24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4812" y="6356350"/>
            <a:ext cx="531158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69875" y="4773706"/>
            <a:ext cx="2971800" cy="184458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354" y="3429001"/>
            <a:ext cx="4966446" cy="1398494"/>
          </a:xfrm>
        </p:spPr>
        <p:txBody>
          <a:bodyPr anchor="b" anchorCtr="0"/>
          <a:lstStyle>
            <a:lvl1pPr algn="r">
              <a:defRPr sz="4600" b="0" cap="none" baseline="0"/>
            </a:lvl1pPr>
          </a:lstStyle>
          <a:p>
            <a:r>
              <a:rPr lang="sr-Latn-C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20354" y="4824414"/>
            <a:ext cx="4966446" cy="1320800"/>
          </a:xfrm>
        </p:spPr>
        <p:txBody>
          <a:bodyPr anchor="t" anchorCtr="0">
            <a:normAutofit/>
          </a:bodyPr>
          <a:lstStyle>
            <a:lvl1pPr marL="0" indent="0" algn="r">
              <a:spcBef>
                <a:spcPts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r-Latn-C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51212" y="6104965"/>
            <a:ext cx="506506" cy="365125"/>
          </a:xfrm>
        </p:spPr>
        <p:txBody>
          <a:bodyPr/>
          <a:lstStyle/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69874" y="268288"/>
            <a:ext cx="2971800" cy="4438650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sr-Latn-CS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sr-Latn-C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r-Latn-CS"/>
              <a:t>Click to edit Master text styles</a:t>
            </a:r>
          </a:p>
          <a:p>
            <a:pPr lvl="1"/>
            <a:r>
              <a:rPr lang="sr-Latn-CS"/>
              <a:t>Second level</a:t>
            </a:r>
          </a:p>
          <a:p>
            <a:pPr lvl="2"/>
            <a:r>
              <a:rPr lang="sr-Latn-CS"/>
              <a:t>Third level</a:t>
            </a:r>
          </a:p>
          <a:p>
            <a:pPr lvl="3"/>
            <a:r>
              <a:rPr lang="sr-Latn-CS"/>
              <a:t>Fourth level</a:t>
            </a:r>
          </a:p>
          <a:p>
            <a:pPr lvl="4"/>
            <a:r>
              <a:rPr lang="sr-Latn-CS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8244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r-Latn-CS"/>
              <a:t>Click to edit Master text styles</a:t>
            </a:r>
          </a:p>
          <a:p>
            <a:pPr lvl="1"/>
            <a:r>
              <a:rPr lang="sr-Latn-CS"/>
              <a:t>Second level</a:t>
            </a:r>
          </a:p>
          <a:p>
            <a:pPr lvl="2"/>
            <a:r>
              <a:rPr lang="sr-Latn-CS"/>
              <a:t>Third level</a:t>
            </a:r>
          </a:p>
          <a:p>
            <a:pPr lvl="3"/>
            <a:r>
              <a:rPr lang="sr-Latn-CS"/>
              <a:t>Fourth level</a:t>
            </a:r>
          </a:p>
          <a:p>
            <a:pPr lvl="4"/>
            <a:r>
              <a:rPr lang="sr-Latn-CS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t>2/20/24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88352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r-Latn-C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54132"/>
            <a:ext cx="3566160" cy="639762"/>
          </a:xfrm>
        </p:spPr>
        <p:txBody>
          <a:bodyPr anchor="b">
            <a:noAutofit/>
          </a:bodyPr>
          <a:lstStyle>
            <a:lvl1pPr marL="0" indent="0" algn="ctr">
              <a:spcBef>
                <a:spcPct val="0"/>
              </a:spcBef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r-Latn-C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689411"/>
            <a:ext cx="3566160" cy="343675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r-Latn-CS"/>
              <a:t>Click to edit Master text styles</a:t>
            </a:r>
          </a:p>
          <a:p>
            <a:pPr lvl="1"/>
            <a:r>
              <a:rPr lang="sr-Latn-CS"/>
              <a:t>Second level</a:t>
            </a:r>
          </a:p>
          <a:p>
            <a:pPr lvl="2"/>
            <a:r>
              <a:rPr lang="sr-Latn-CS"/>
              <a:t>Third level</a:t>
            </a:r>
          </a:p>
          <a:p>
            <a:pPr lvl="3"/>
            <a:r>
              <a:rPr lang="sr-Latn-CS"/>
              <a:t>Fourth level</a:t>
            </a:r>
          </a:p>
          <a:p>
            <a:pPr lvl="4"/>
            <a:r>
              <a:rPr lang="sr-Latn-CS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79391" y="2054132"/>
            <a:ext cx="3566160" cy="639762"/>
          </a:xfrm>
        </p:spPr>
        <p:txBody>
          <a:bodyPr anchor="b">
            <a:noAutofit/>
          </a:bodyPr>
          <a:lstStyle>
            <a:lvl1pPr marL="0" indent="0" algn="ctr">
              <a:spcBef>
                <a:spcPct val="0"/>
              </a:spcBef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r-Latn-C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79391" y="2689411"/>
            <a:ext cx="3566160" cy="343675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r-Latn-CS"/>
              <a:t>Click to edit Master text styles</a:t>
            </a:r>
          </a:p>
          <a:p>
            <a:pPr lvl="1"/>
            <a:r>
              <a:rPr lang="sr-Latn-CS"/>
              <a:t>Second level</a:t>
            </a:r>
          </a:p>
          <a:p>
            <a:pPr lvl="2"/>
            <a:r>
              <a:rPr lang="sr-Latn-CS"/>
              <a:t>Third level</a:t>
            </a:r>
          </a:p>
          <a:p>
            <a:pPr lvl="3"/>
            <a:r>
              <a:rPr lang="sr-Latn-CS"/>
              <a:t>Fourth level</a:t>
            </a:r>
          </a:p>
          <a:p>
            <a:pPr lvl="4"/>
            <a:r>
              <a:rPr lang="sr-Latn-CS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t>2/20/24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sr-Latn-C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199" y="2214562"/>
            <a:ext cx="7396163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r-Latn-CS"/>
              <a:t>Click to edit Master text styles</a:t>
            </a:r>
          </a:p>
          <a:p>
            <a:pPr lvl="1"/>
            <a:r>
              <a:rPr lang="sr-Latn-CS"/>
              <a:t>Second level</a:t>
            </a:r>
          </a:p>
          <a:p>
            <a:pPr lvl="2"/>
            <a:r>
              <a:rPr lang="sr-Latn-CS"/>
              <a:t>Third level</a:t>
            </a:r>
          </a:p>
          <a:p>
            <a:pPr lvl="3"/>
            <a:r>
              <a:rPr lang="sr-Latn-CS"/>
              <a:t>Fourth level</a:t>
            </a:r>
          </a:p>
          <a:p>
            <a:pPr lvl="4"/>
            <a:r>
              <a:rPr lang="sr-Latn-CS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t>2/20/24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57199" y="4224973"/>
            <a:ext cx="7396163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r-Latn-CS"/>
              <a:t>Click to edit Master text styles</a:t>
            </a:r>
          </a:p>
          <a:p>
            <a:pPr lvl="1"/>
            <a:r>
              <a:rPr lang="sr-Latn-CS"/>
              <a:t>Second level</a:t>
            </a:r>
          </a:p>
          <a:p>
            <a:pPr lvl="2"/>
            <a:r>
              <a:rPr lang="sr-Latn-CS"/>
              <a:t>Third level</a:t>
            </a:r>
          </a:p>
          <a:p>
            <a:pPr lvl="3"/>
            <a:r>
              <a:rPr lang="sr-Latn-CS"/>
              <a:t>Fourth level</a:t>
            </a:r>
          </a:p>
          <a:p>
            <a:pPr lvl="4"/>
            <a:r>
              <a:rPr lang="sr-Latn-CS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6508377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sr-Latn-C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2209800"/>
            <a:ext cx="6508377" cy="3916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r-Latn-CS"/>
              <a:t>Click to edit Master text styles</a:t>
            </a:r>
          </a:p>
          <a:p>
            <a:pPr lvl="1"/>
            <a:r>
              <a:rPr lang="sr-Latn-CS"/>
              <a:t>Second level</a:t>
            </a:r>
          </a:p>
          <a:p>
            <a:pPr lvl="2"/>
            <a:r>
              <a:rPr lang="sr-Latn-CS"/>
              <a:t>Third level</a:t>
            </a:r>
          </a:p>
          <a:p>
            <a:pPr lvl="3"/>
            <a:r>
              <a:rPr lang="sr-Latn-CS"/>
              <a:t>Fourth level</a:t>
            </a:r>
          </a:p>
          <a:p>
            <a:pPr lvl="4"/>
            <a:r>
              <a:rPr lang="sr-Latn-C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98659" y="6356350"/>
            <a:ext cx="1752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4251665B-C24A-4702-B522-6A4334602E03}" type="datetimeFigureOut">
              <a:rPr lang="en-US" smtClean="0"/>
              <a:t>2/20/24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4812" y="6356350"/>
            <a:ext cx="6007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56494" y="361016"/>
            <a:ext cx="5065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200" b="1">
                <a:solidFill>
                  <a:schemeClr val="bg1"/>
                </a:solidFill>
              </a:defRPr>
            </a:lvl1pPr>
          </a:lstStyle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60" r:id="rId1"/>
    <p:sldLayoutId id="2147484061" r:id="rId2"/>
    <p:sldLayoutId id="2147484062" r:id="rId3"/>
    <p:sldLayoutId id="2147484063" r:id="rId4"/>
    <p:sldLayoutId id="2147484064" r:id="rId5"/>
    <p:sldLayoutId id="2147484065" r:id="rId6"/>
    <p:sldLayoutId id="2147484066" r:id="rId7"/>
    <p:sldLayoutId id="2147484067" r:id="rId8"/>
    <p:sldLayoutId id="2147484068" r:id="rId9"/>
    <p:sldLayoutId id="2147484069" r:id="rId10"/>
    <p:sldLayoutId id="2147484070" r:id="rId11"/>
    <p:sldLayoutId id="2147484071" r:id="rId12"/>
    <p:sldLayoutId id="2147484072" r:id="rId13"/>
    <p:sldLayoutId id="2147484073" r:id="rId14"/>
    <p:sldLayoutId id="2147484074" r:id="rId15"/>
    <p:sldLayoutId id="2147484075" r:id="rId16"/>
    <p:sldLayoutId id="2147484076" r:id="rId17"/>
    <p:sldLayoutId id="2147484077" r:id="rId18"/>
    <p:sldLayoutId id="2147484078" r:id="rId19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1800"/>
        </a:spcBef>
        <a:buClr>
          <a:schemeClr val="accent1"/>
        </a:buClr>
        <a:buSzPct val="100000"/>
        <a:buFont typeface="Wingdings 2" pitchFamily="18" charset="2"/>
        <a:buChar char="¡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spcBef>
          <a:spcPts val="600"/>
        </a:spcBef>
        <a:buClr>
          <a:schemeClr val="accent1"/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spcBef>
          <a:spcPts val="600"/>
        </a:spcBef>
        <a:buClr>
          <a:schemeClr val="accent1"/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1377950" indent="-228600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6pPr>
      <a:lvl7pPr marL="1603375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7pPr>
      <a:lvl8pPr marL="1830388" indent="-228600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8pPr>
      <a:lvl9pPr marL="205740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lang="en-US" sz="1800" kern="1200" dirty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2.bin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oleObject" Target="../embeddings/oleObject3.bin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oleObject" Target="../embeddings/oleObject4.bin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oleObject" Target="../embeddings/oleObject5.bin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igor.misic@ef.unibl.org" TargetMode="External"/><Relationship Id="rId2" Type="http://schemas.openxmlformats.org/officeDocument/2006/relationships/hyperlink" Target="mailto:igor.todorovic@ef.unibl.org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524000" y="4346221"/>
            <a:ext cx="7135368" cy="911391"/>
          </a:xfrm>
        </p:spPr>
        <p:txBody>
          <a:bodyPr>
            <a:normAutofit/>
          </a:bodyPr>
          <a:lstStyle/>
          <a:p>
            <a:r>
              <a:rPr lang="en-US" dirty="0" err="1"/>
              <a:t>Uvodno</a:t>
            </a:r>
            <a:r>
              <a:rPr lang="en-US" dirty="0"/>
              <a:t> </a:t>
            </a:r>
            <a:r>
              <a:rPr lang="en-US" dirty="0" err="1"/>
              <a:t>predavanje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524000" y="5257800"/>
            <a:ext cx="7135368" cy="621792"/>
          </a:xfrm>
        </p:spPr>
        <p:txBody>
          <a:bodyPr>
            <a:normAutofit/>
          </a:bodyPr>
          <a:lstStyle/>
          <a:p>
            <a:r>
              <a:rPr lang="en-US" sz="1800" dirty="0"/>
              <a:t>Prof. </a:t>
            </a:r>
            <a:r>
              <a:rPr lang="en-US" sz="1800" dirty="0" err="1"/>
              <a:t>dr</a:t>
            </a:r>
            <a:r>
              <a:rPr lang="en-US" sz="1800" dirty="0"/>
              <a:t> Igor </a:t>
            </a:r>
            <a:r>
              <a:rPr lang="en-US" sz="1800" dirty="0" err="1"/>
              <a:t>Todorović</a:t>
            </a:r>
            <a:endParaRPr lang="en-US" sz="1800" dirty="0"/>
          </a:p>
        </p:txBody>
      </p:sp>
      <p:sp>
        <p:nvSpPr>
          <p:cNvPr id="7" name="TextBox 6"/>
          <p:cNvSpPr txBox="1"/>
          <p:nvPr/>
        </p:nvSpPr>
        <p:spPr>
          <a:xfrm>
            <a:off x="3231444" y="2432503"/>
            <a:ext cx="530577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/>
              <a:t>MENADŽMENT</a:t>
            </a:r>
          </a:p>
          <a:p>
            <a:pPr algn="ctr"/>
            <a:r>
              <a:rPr lang="en-US" sz="4800" dirty="0"/>
              <a:t>KVALITETA</a:t>
            </a:r>
          </a:p>
        </p:txBody>
      </p:sp>
    </p:spTree>
    <p:extLst>
      <p:ext uri="{BB962C8B-B14F-4D97-AF65-F5344CB8AC3E}">
        <p14:creationId xmlns:p14="http://schemas.microsoft.com/office/powerpoint/2010/main" val="15158656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Uvod</a:t>
            </a:r>
            <a:r>
              <a:rPr lang="en-US" dirty="0"/>
              <a:t> u </a:t>
            </a:r>
            <a:r>
              <a:rPr lang="en-US" dirty="0" err="1"/>
              <a:t>menadžment</a:t>
            </a:r>
            <a:r>
              <a:rPr lang="en-US" dirty="0"/>
              <a:t> </a:t>
            </a:r>
            <a:r>
              <a:rPr lang="en-US" dirty="0" err="1"/>
              <a:t>kvaliteta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/>
              <a:t>U </a:t>
            </a:r>
            <a:r>
              <a:rPr lang="en-US" dirty="0" err="1"/>
              <a:t>okviru</a:t>
            </a:r>
            <a:r>
              <a:rPr lang="en-US" dirty="0"/>
              <a:t> </a:t>
            </a:r>
            <a:r>
              <a:rPr lang="en-US" dirty="0" err="1"/>
              <a:t>ove</a:t>
            </a:r>
            <a:r>
              <a:rPr lang="en-US" dirty="0"/>
              <a:t> </a:t>
            </a:r>
            <a:r>
              <a:rPr lang="en-US" dirty="0" err="1"/>
              <a:t>lekcije</a:t>
            </a:r>
            <a:r>
              <a:rPr lang="en-US" dirty="0"/>
              <a:t> </a:t>
            </a:r>
            <a:r>
              <a:rPr lang="en-US" dirty="0" err="1"/>
              <a:t>studenti</a:t>
            </a:r>
            <a:r>
              <a:rPr lang="en-US" dirty="0"/>
              <a:t> </a:t>
            </a:r>
            <a:r>
              <a:rPr lang="en-US" dirty="0" err="1"/>
              <a:t>će</a:t>
            </a:r>
            <a:r>
              <a:rPr lang="en-US" dirty="0"/>
              <a:t> se </a:t>
            </a:r>
            <a:r>
              <a:rPr lang="en-US" dirty="0" err="1"/>
              <a:t>upoznati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: </a:t>
            </a:r>
            <a:r>
              <a:rPr lang="en-US" dirty="0" err="1"/>
              <a:t>definisjama</a:t>
            </a:r>
            <a:r>
              <a:rPr lang="en-US" dirty="0"/>
              <a:t> </a:t>
            </a:r>
            <a:r>
              <a:rPr lang="en-US" dirty="0" err="1"/>
              <a:t>šta</a:t>
            </a:r>
            <a:r>
              <a:rPr lang="en-US" dirty="0"/>
              <a:t> je to </a:t>
            </a:r>
            <a:r>
              <a:rPr lang="en-US" dirty="0" err="1"/>
              <a:t>sistem</a:t>
            </a:r>
            <a:r>
              <a:rPr lang="en-US" dirty="0"/>
              <a:t>, </a:t>
            </a:r>
            <a:r>
              <a:rPr lang="en-US" dirty="0" err="1"/>
              <a:t>šta</a:t>
            </a:r>
            <a:r>
              <a:rPr lang="en-US" dirty="0"/>
              <a:t> je </a:t>
            </a:r>
            <a:r>
              <a:rPr lang="en-US" dirty="0" err="1"/>
              <a:t>veličina</a:t>
            </a:r>
            <a:r>
              <a:rPr lang="en-US" dirty="0"/>
              <a:t> </a:t>
            </a:r>
            <a:r>
              <a:rPr lang="en-US" dirty="0" err="1"/>
              <a:t>sistema</a:t>
            </a:r>
            <a:r>
              <a:rPr lang="en-US" dirty="0"/>
              <a:t>, </a:t>
            </a:r>
            <a:r>
              <a:rPr lang="en-US" dirty="0" err="1"/>
              <a:t>sprege</a:t>
            </a:r>
            <a:r>
              <a:rPr lang="en-US" dirty="0"/>
              <a:t> u </a:t>
            </a:r>
            <a:r>
              <a:rPr lang="en-US" dirty="0" err="1"/>
              <a:t>okviru</a:t>
            </a:r>
            <a:r>
              <a:rPr lang="en-US" dirty="0"/>
              <a:t> </a:t>
            </a:r>
            <a:r>
              <a:rPr lang="en-US" dirty="0" err="1"/>
              <a:t>sistema</a:t>
            </a:r>
            <a:r>
              <a:rPr lang="en-US" dirty="0"/>
              <a:t>,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šta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procesi</a:t>
            </a:r>
            <a:r>
              <a:rPr lang="en-US" dirty="0"/>
              <a:t> </a:t>
            </a:r>
            <a:r>
              <a:rPr lang="en-US" dirty="0" err="1"/>
              <a:t>sistema</a:t>
            </a:r>
            <a:r>
              <a:rPr lang="en-US" dirty="0"/>
              <a:t>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357586" y="3661103"/>
            <a:ext cx="4685862" cy="1926897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3126827" y="4300483"/>
            <a:ext cx="1147379" cy="57806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</a:t>
            </a:r>
          </a:p>
        </p:txBody>
      </p:sp>
      <p:sp>
        <p:nvSpPr>
          <p:cNvPr id="6" name="Right Arrow 5"/>
          <p:cNvSpPr/>
          <p:nvPr/>
        </p:nvSpPr>
        <p:spPr>
          <a:xfrm>
            <a:off x="2067034" y="4589517"/>
            <a:ext cx="1059793" cy="96345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Arrow 6"/>
          <p:cNvSpPr/>
          <p:nvPr/>
        </p:nvSpPr>
        <p:spPr>
          <a:xfrm>
            <a:off x="4274206" y="4589517"/>
            <a:ext cx="1059793" cy="96345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Down Arrow 7"/>
          <p:cNvSpPr/>
          <p:nvPr/>
        </p:nvSpPr>
        <p:spPr>
          <a:xfrm>
            <a:off x="3634829" y="3783724"/>
            <a:ext cx="122620" cy="516759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484491" y="5130092"/>
            <a:ext cx="2684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314781" y="4227370"/>
            <a:ext cx="2684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X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586659" y="4227370"/>
            <a:ext cx="2684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Y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755750" y="3783724"/>
            <a:ext cx="2684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216520" y="3661103"/>
            <a:ext cx="164752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S – </a:t>
            </a:r>
            <a:r>
              <a:rPr lang="en-US" sz="1600" dirty="0" err="1"/>
              <a:t>sistem</a:t>
            </a:r>
            <a:endParaRPr lang="en-US" sz="1600" dirty="0"/>
          </a:p>
          <a:p>
            <a:r>
              <a:rPr lang="en-US" sz="1600" dirty="0"/>
              <a:t>E – </a:t>
            </a:r>
            <a:r>
              <a:rPr lang="en-US" sz="1600" dirty="0" err="1"/>
              <a:t>elementi</a:t>
            </a:r>
            <a:endParaRPr lang="en-US" sz="1600" dirty="0"/>
          </a:p>
          <a:p>
            <a:r>
              <a:rPr lang="en-US" sz="1600" dirty="0"/>
              <a:t>X – </a:t>
            </a:r>
            <a:r>
              <a:rPr lang="en-US" sz="1600" dirty="0" err="1"/>
              <a:t>ulazi</a:t>
            </a:r>
            <a:endParaRPr lang="en-US" sz="1600" dirty="0"/>
          </a:p>
          <a:p>
            <a:r>
              <a:rPr lang="en-US" sz="1600" dirty="0"/>
              <a:t>Y – </a:t>
            </a:r>
            <a:r>
              <a:rPr lang="en-US" sz="1600" dirty="0" err="1"/>
              <a:t>izlazi</a:t>
            </a:r>
            <a:endParaRPr lang="en-US" sz="1600" dirty="0"/>
          </a:p>
          <a:p>
            <a:r>
              <a:rPr lang="en-US" sz="1600" dirty="0"/>
              <a:t>Z - </a:t>
            </a:r>
            <a:r>
              <a:rPr lang="en-US" sz="1600" dirty="0" err="1"/>
              <a:t>poremećaji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8452172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Industrijski</a:t>
            </a:r>
            <a:r>
              <a:rPr lang="en-US" dirty="0"/>
              <a:t> </a:t>
            </a:r>
            <a:r>
              <a:rPr lang="en-US" dirty="0" err="1"/>
              <a:t>sistemi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 </a:t>
            </a:r>
            <a:r>
              <a:rPr lang="en-US" dirty="0" err="1"/>
              <a:t>okviru</a:t>
            </a:r>
            <a:r>
              <a:rPr lang="en-US" dirty="0"/>
              <a:t> </a:t>
            </a:r>
            <a:r>
              <a:rPr lang="en-US" dirty="0" err="1"/>
              <a:t>ovog</a:t>
            </a:r>
            <a:r>
              <a:rPr lang="en-US" dirty="0"/>
              <a:t> </a:t>
            </a:r>
            <a:r>
              <a:rPr lang="en-US" dirty="0" err="1"/>
              <a:t>poglavlja</a:t>
            </a:r>
            <a:r>
              <a:rPr lang="en-US" dirty="0"/>
              <a:t> </a:t>
            </a:r>
            <a:r>
              <a:rPr lang="en-US" dirty="0" err="1"/>
              <a:t>studenti</a:t>
            </a:r>
            <a:r>
              <a:rPr lang="en-US" dirty="0"/>
              <a:t> </a:t>
            </a:r>
            <a:r>
              <a:rPr lang="en-US" dirty="0" err="1"/>
              <a:t>će</a:t>
            </a:r>
            <a:r>
              <a:rPr lang="en-US" dirty="0"/>
              <a:t> se </a:t>
            </a:r>
            <a:r>
              <a:rPr lang="en-US" dirty="0" err="1"/>
              <a:t>upoznati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: </a:t>
            </a:r>
            <a:r>
              <a:rPr lang="en-US" dirty="0" err="1"/>
              <a:t>radnim</a:t>
            </a:r>
            <a:r>
              <a:rPr lang="en-US" dirty="0"/>
              <a:t> </a:t>
            </a:r>
            <a:r>
              <a:rPr lang="en-US" dirty="0" err="1"/>
              <a:t>sistemom</a:t>
            </a:r>
            <a:r>
              <a:rPr lang="en-US" dirty="0"/>
              <a:t>, </a:t>
            </a:r>
            <a:r>
              <a:rPr lang="en-US" dirty="0" err="1"/>
              <a:t>rezultatima</a:t>
            </a:r>
            <a:r>
              <a:rPr lang="en-US" dirty="0"/>
              <a:t> </a:t>
            </a:r>
            <a:r>
              <a:rPr lang="en-US" dirty="0" err="1"/>
              <a:t>procesa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tehnološkim</a:t>
            </a:r>
            <a:r>
              <a:rPr lang="en-US" dirty="0"/>
              <a:t>, </a:t>
            </a:r>
            <a:r>
              <a:rPr lang="en-US" dirty="0" err="1"/>
              <a:t>proizvodnim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poslovnim</a:t>
            </a:r>
            <a:r>
              <a:rPr lang="en-US" dirty="0"/>
              <a:t> </a:t>
            </a:r>
            <a:r>
              <a:rPr lang="en-US" dirty="0" err="1"/>
              <a:t>sistemom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21665247"/>
              </p:ext>
            </p:extLst>
          </p:nvPr>
        </p:nvGraphicFramePr>
        <p:xfrm>
          <a:off x="1094956" y="3514805"/>
          <a:ext cx="5127625" cy="2000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2" imgW="4143358" imgH="1620959" progId="Visio.Drawing.11">
                  <p:embed/>
                </p:oleObj>
              </mc:Choice>
              <mc:Fallback>
                <p:oleObj name="Visio" r:id="rId2" imgW="4143358" imgH="1620959" progId="Visio.Drawing.11">
                  <p:embed/>
                  <p:pic>
                    <p:nvPicPr>
                      <p:cNvPr id="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94956" y="3514805"/>
                        <a:ext cx="5127625" cy="2000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28021346"/>
              </p:ext>
            </p:extLst>
          </p:nvPr>
        </p:nvGraphicFramePr>
        <p:xfrm>
          <a:off x="999706" y="5657930"/>
          <a:ext cx="6143625" cy="357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3759200" imgH="215900" progId="Equation.3">
                  <p:embed/>
                </p:oleObj>
              </mc:Choice>
              <mc:Fallback>
                <p:oleObj name="Equation" r:id="rId4" imgW="3759200" imgH="215900" progId="Equation.3">
                  <p:embed/>
                  <p:pic>
                    <p:nvPicPr>
                      <p:cNvPr id="6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9706" y="5657930"/>
                        <a:ext cx="6143625" cy="3571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7216520" y="3678477"/>
            <a:ext cx="16475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/>
              <a:t>Poslovni</a:t>
            </a:r>
            <a:r>
              <a:rPr lang="en-US" sz="1600" dirty="0"/>
              <a:t> </a:t>
            </a:r>
            <a:r>
              <a:rPr lang="en-US" sz="1600" dirty="0" err="1"/>
              <a:t>sistem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7937354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Kvalitet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 </a:t>
            </a:r>
            <a:r>
              <a:rPr lang="en-US" dirty="0" err="1"/>
              <a:t>okviru</a:t>
            </a:r>
            <a:r>
              <a:rPr lang="en-US" dirty="0"/>
              <a:t> </a:t>
            </a:r>
            <a:r>
              <a:rPr lang="en-US" dirty="0" err="1"/>
              <a:t>ovog</a:t>
            </a:r>
            <a:r>
              <a:rPr lang="en-US" dirty="0"/>
              <a:t> </a:t>
            </a:r>
            <a:r>
              <a:rPr lang="en-US" dirty="0" err="1"/>
              <a:t>dijela</a:t>
            </a:r>
            <a:r>
              <a:rPr lang="en-US" dirty="0"/>
              <a:t> </a:t>
            </a:r>
            <a:r>
              <a:rPr lang="en-US" dirty="0" err="1"/>
              <a:t>studenti</a:t>
            </a:r>
            <a:r>
              <a:rPr lang="en-US" dirty="0"/>
              <a:t> 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en-US" dirty="0" err="1"/>
              <a:t>proučavati</a:t>
            </a:r>
            <a:r>
              <a:rPr lang="en-US" dirty="0"/>
              <a:t>: </a:t>
            </a:r>
            <a:r>
              <a:rPr lang="en-US" dirty="0" err="1"/>
              <a:t>različite</a:t>
            </a:r>
            <a:r>
              <a:rPr lang="en-US" dirty="0"/>
              <a:t> </a:t>
            </a:r>
            <a:r>
              <a:rPr lang="en-US" dirty="0" err="1"/>
              <a:t>aspekte</a:t>
            </a:r>
            <a:r>
              <a:rPr lang="en-US" dirty="0"/>
              <a:t> </a:t>
            </a:r>
            <a:r>
              <a:rPr lang="en-US" dirty="0" err="1"/>
              <a:t>posmatranja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shvatanja</a:t>
            </a:r>
            <a:r>
              <a:rPr lang="en-US" dirty="0"/>
              <a:t> </a:t>
            </a:r>
            <a:r>
              <a:rPr lang="en-US" dirty="0" err="1"/>
              <a:t>kvaliteta</a:t>
            </a:r>
            <a:r>
              <a:rPr lang="en-US" dirty="0"/>
              <a:t>, </a:t>
            </a:r>
            <a:r>
              <a:rPr lang="en-US" dirty="0" err="1"/>
              <a:t>krug</a:t>
            </a:r>
            <a:r>
              <a:rPr lang="en-US" dirty="0"/>
              <a:t> </a:t>
            </a:r>
            <a:r>
              <a:rPr lang="en-US" dirty="0" err="1"/>
              <a:t>kvaliteta</a:t>
            </a:r>
            <a:r>
              <a:rPr lang="en-US" dirty="0"/>
              <a:t>, </a:t>
            </a:r>
            <a:r>
              <a:rPr lang="en-US" dirty="0" err="1"/>
              <a:t>kvalitet</a:t>
            </a:r>
            <a:r>
              <a:rPr lang="en-US" dirty="0"/>
              <a:t> </a:t>
            </a:r>
            <a:r>
              <a:rPr lang="en-US" dirty="0" err="1"/>
              <a:t>poluproizvoda</a:t>
            </a:r>
            <a:r>
              <a:rPr lang="en-US" dirty="0"/>
              <a:t>, </a:t>
            </a:r>
            <a:r>
              <a:rPr lang="en-US" dirty="0" err="1"/>
              <a:t>proizvoda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usluge</a:t>
            </a:r>
            <a:r>
              <a:rPr lang="en-US" dirty="0"/>
              <a:t>,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određivanje</a:t>
            </a:r>
            <a:r>
              <a:rPr lang="en-US" dirty="0"/>
              <a:t> </a:t>
            </a:r>
            <a:r>
              <a:rPr lang="en-US" dirty="0" err="1"/>
              <a:t>svojstava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karakteristika</a:t>
            </a:r>
            <a:r>
              <a:rPr lang="en-US" dirty="0"/>
              <a:t> </a:t>
            </a:r>
            <a:r>
              <a:rPr lang="en-US" dirty="0" err="1"/>
              <a:t>kvaliteta</a:t>
            </a:r>
            <a:r>
              <a:rPr lang="en-US" dirty="0"/>
              <a:t>.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46569" y="3416300"/>
            <a:ext cx="5905500" cy="3441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11519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Mjerenje</a:t>
            </a:r>
            <a:r>
              <a:rPr lang="en-US" dirty="0"/>
              <a:t>, </a:t>
            </a:r>
            <a:r>
              <a:rPr lang="en-US" dirty="0" err="1"/>
              <a:t>ispitivanje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kontrolisanje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Studenti</a:t>
            </a:r>
            <a:r>
              <a:rPr lang="en-US" dirty="0"/>
              <a:t> 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upoznati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pomoćnim</a:t>
            </a:r>
            <a:r>
              <a:rPr lang="en-US" dirty="0"/>
              <a:t> </a:t>
            </a:r>
            <a:r>
              <a:rPr lang="en-US" dirty="0" err="1"/>
              <a:t>procesima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provjeravanja</a:t>
            </a:r>
            <a:r>
              <a:rPr lang="en-US" dirty="0"/>
              <a:t> </a:t>
            </a:r>
            <a:r>
              <a:rPr lang="en-US" dirty="0" err="1"/>
              <a:t>kvaliteta</a:t>
            </a:r>
            <a:r>
              <a:rPr lang="en-US" dirty="0"/>
              <a:t>: </a:t>
            </a:r>
            <a:r>
              <a:rPr lang="en-US" dirty="0" err="1"/>
              <a:t>mjerenje</a:t>
            </a:r>
            <a:r>
              <a:rPr lang="en-US" dirty="0"/>
              <a:t>, </a:t>
            </a:r>
            <a:r>
              <a:rPr lang="en-US" dirty="0" err="1"/>
              <a:t>kontrolisanje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ispitivanje</a:t>
            </a:r>
            <a:r>
              <a:rPr lang="en-US" dirty="0"/>
              <a:t> </a:t>
            </a:r>
          </a:p>
        </p:txBody>
      </p:sp>
      <p:graphicFrame>
        <p:nvGraphicFramePr>
          <p:cNvPr id="5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92218738"/>
              </p:ext>
            </p:extLst>
          </p:nvPr>
        </p:nvGraphicFramePr>
        <p:xfrm>
          <a:off x="2143125" y="3372154"/>
          <a:ext cx="2675621" cy="25995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2" imgW="3358855" imgH="3274571" progId="Visio.Drawing.11">
                  <p:embed/>
                </p:oleObj>
              </mc:Choice>
              <mc:Fallback>
                <p:oleObj name="Visio" r:id="rId2" imgW="3358855" imgH="3274571" progId="Visio.Drawing.11">
                  <p:embed/>
                  <p:pic>
                    <p:nvPicPr>
                      <p:cNvPr id="5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43125" y="3372154"/>
                        <a:ext cx="2675621" cy="259955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853233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Određivanje</a:t>
            </a:r>
            <a:r>
              <a:rPr lang="en-US" dirty="0"/>
              <a:t> </a:t>
            </a:r>
            <a:r>
              <a:rPr lang="en-US" dirty="0" err="1"/>
              <a:t>vrijednosti</a:t>
            </a:r>
            <a:r>
              <a:rPr lang="en-US" dirty="0"/>
              <a:t> </a:t>
            </a:r>
            <a:r>
              <a:rPr lang="en-US" dirty="0" err="1"/>
              <a:t>kvaliteta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Nakon</a:t>
            </a:r>
            <a:r>
              <a:rPr lang="en-US" dirty="0"/>
              <a:t> </a:t>
            </a:r>
            <a:r>
              <a:rPr lang="en-US" dirty="0" err="1"/>
              <a:t>upoznavanja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suštinom</a:t>
            </a:r>
            <a:r>
              <a:rPr lang="en-US" dirty="0"/>
              <a:t> </a:t>
            </a:r>
            <a:r>
              <a:rPr lang="en-US" dirty="0" err="1"/>
              <a:t>upravljanja</a:t>
            </a:r>
            <a:r>
              <a:rPr lang="en-US" dirty="0"/>
              <a:t> </a:t>
            </a:r>
            <a:r>
              <a:rPr lang="en-US" dirty="0" err="1"/>
              <a:t>kvalitetom</a:t>
            </a:r>
            <a:r>
              <a:rPr lang="en-US" dirty="0"/>
              <a:t> </a:t>
            </a:r>
            <a:r>
              <a:rPr lang="en-US" dirty="0" err="1"/>
              <a:t>prelazi</a:t>
            </a:r>
            <a:r>
              <a:rPr lang="en-US" dirty="0"/>
              <a:t> se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određivanje</a:t>
            </a:r>
            <a:r>
              <a:rPr lang="en-US" dirty="0"/>
              <a:t> </a:t>
            </a:r>
            <a:r>
              <a:rPr lang="en-US" dirty="0" err="1"/>
              <a:t>kvaliteta</a:t>
            </a:r>
            <a:endParaRPr lang="en-US" dirty="0"/>
          </a:p>
        </p:txBody>
      </p:sp>
      <p:graphicFrame>
        <p:nvGraphicFramePr>
          <p:cNvPr id="4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24562110"/>
              </p:ext>
            </p:extLst>
          </p:nvPr>
        </p:nvGraphicFramePr>
        <p:xfrm>
          <a:off x="2093734" y="3173338"/>
          <a:ext cx="2982861" cy="2952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2" imgW="3310714" imgH="3274571" progId="Visio.Drawing.11">
                  <p:embed/>
                </p:oleObj>
              </mc:Choice>
              <mc:Fallback>
                <p:oleObj name="Visio" r:id="rId2" imgW="3310714" imgH="3274571" progId="Visio.Drawing.11">
                  <p:embed/>
                  <p:pic>
                    <p:nvPicPr>
                      <p:cNvPr id="4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93734" y="3173338"/>
                        <a:ext cx="2982861" cy="29528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18002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Upravljanje</a:t>
            </a:r>
            <a:r>
              <a:rPr lang="en-US" dirty="0"/>
              <a:t> </a:t>
            </a:r>
            <a:r>
              <a:rPr lang="en-US" dirty="0" err="1"/>
              <a:t>kvalitetom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Upravljanje</a:t>
            </a:r>
            <a:r>
              <a:rPr lang="en-US" dirty="0"/>
              <a:t> </a:t>
            </a:r>
            <a:r>
              <a:rPr lang="en-US" dirty="0" err="1"/>
              <a:t>kvalitetom</a:t>
            </a:r>
            <a:r>
              <a:rPr lang="en-US" dirty="0"/>
              <a:t> se </a:t>
            </a:r>
            <a:r>
              <a:rPr lang="en-US" dirty="0" err="1"/>
              <a:t>vrši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osnovu</a:t>
            </a:r>
            <a:r>
              <a:rPr lang="en-US" dirty="0"/>
              <a:t> </a:t>
            </a:r>
            <a:r>
              <a:rPr lang="en-US" dirty="0" err="1"/>
              <a:t>politeke</a:t>
            </a:r>
            <a:r>
              <a:rPr lang="en-US" dirty="0"/>
              <a:t> </a:t>
            </a:r>
            <a:r>
              <a:rPr lang="en-US" dirty="0" err="1"/>
              <a:t>kvaliteta</a:t>
            </a:r>
            <a:endParaRPr lang="en-US" dirty="0"/>
          </a:p>
          <a:p>
            <a:endParaRPr lang="en-US" dirty="0"/>
          </a:p>
          <a:p>
            <a:r>
              <a:rPr lang="en-US" dirty="0" err="1"/>
              <a:t>Upravljanje</a:t>
            </a:r>
            <a:r>
              <a:rPr lang="en-US" dirty="0"/>
              <a:t> </a:t>
            </a:r>
            <a:r>
              <a:rPr lang="en-US" dirty="0" err="1"/>
              <a:t>kvalitetom</a:t>
            </a:r>
            <a:r>
              <a:rPr lang="en-US" dirty="0"/>
              <a:t> se </a:t>
            </a:r>
            <a:r>
              <a:rPr lang="en-US" dirty="0" err="1"/>
              <a:t>realizuje</a:t>
            </a:r>
            <a:r>
              <a:rPr lang="en-US" dirty="0"/>
              <a:t> </a:t>
            </a:r>
            <a:r>
              <a:rPr lang="en-US" dirty="0" err="1"/>
              <a:t>kroz</a:t>
            </a:r>
            <a:r>
              <a:rPr lang="en-US" dirty="0"/>
              <a:t> </a:t>
            </a:r>
            <a:r>
              <a:rPr lang="en-US" dirty="0" err="1"/>
              <a:t>planiranje</a:t>
            </a:r>
            <a:r>
              <a:rPr lang="en-US" dirty="0"/>
              <a:t> </a:t>
            </a:r>
            <a:r>
              <a:rPr lang="en-US" dirty="0" err="1"/>
              <a:t>kvaliteta</a:t>
            </a:r>
            <a:r>
              <a:rPr lang="en-US" dirty="0"/>
              <a:t> (QP), </a:t>
            </a:r>
            <a:r>
              <a:rPr lang="en-US" dirty="0" err="1"/>
              <a:t>operativno</a:t>
            </a:r>
            <a:r>
              <a:rPr lang="en-US" dirty="0"/>
              <a:t> </a:t>
            </a:r>
            <a:r>
              <a:rPr lang="en-US" dirty="0" err="1"/>
              <a:t>upravljanje</a:t>
            </a:r>
            <a:r>
              <a:rPr lang="en-US" dirty="0"/>
              <a:t> </a:t>
            </a:r>
            <a:r>
              <a:rPr lang="en-US" dirty="0" err="1"/>
              <a:t>kvalitetom</a:t>
            </a:r>
            <a:r>
              <a:rPr lang="en-US" dirty="0"/>
              <a:t> (QC), </a:t>
            </a:r>
            <a:r>
              <a:rPr lang="en-US" dirty="0" err="1"/>
              <a:t>obezbjeđenje</a:t>
            </a:r>
            <a:r>
              <a:rPr lang="en-US" dirty="0"/>
              <a:t> </a:t>
            </a:r>
            <a:r>
              <a:rPr lang="en-US" dirty="0" err="1"/>
              <a:t>kvaliteta</a:t>
            </a:r>
            <a:r>
              <a:rPr lang="en-US" dirty="0"/>
              <a:t> (QA) i </a:t>
            </a:r>
            <a:r>
              <a:rPr lang="en-US" dirty="0" err="1"/>
              <a:t>poboljšanje</a:t>
            </a:r>
            <a:r>
              <a:rPr lang="en-US" dirty="0"/>
              <a:t> </a:t>
            </a:r>
            <a:r>
              <a:rPr lang="en-US" dirty="0" err="1"/>
              <a:t>kvaliteta</a:t>
            </a:r>
            <a:r>
              <a:rPr lang="en-US" dirty="0"/>
              <a:t> (QI).</a:t>
            </a:r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56400" y="3907361"/>
            <a:ext cx="2387600" cy="285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56129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Standardi</a:t>
            </a:r>
            <a:r>
              <a:rPr lang="en-US" dirty="0"/>
              <a:t> </a:t>
            </a:r>
            <a:r>
              <a:rPr lang="en-US" dirty="0" err="1"/>
              <a:t>sistema</a:t>
            </a:r>
            <a:r>
              <a:rPr lang="en-US" dirty="0"/>
              <a:t> </a:t>
            </a:r>
            <a:r>
              <a:rPr lang="en-US" dirty="0" err="1"/>
              <a:t>upravljanja</a:t>
            </a:r>
            <a:r>
              <a:rPr lang="en-US" dirty="0"/>
              <a:t> </a:t>
            </a:r>
            <a:r>
              <a:rPr lang="en-US" dirty="0" err="1"/>
              <a:t>kvalitetom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Serija</a:t>
            </a:r>
            <a:r>
              <a:rPr lang="en-US" dirty="0"/>
              <a:t> </a:t>
            </a:r>
            <a:r>
              <a:rPr lang="en-US" dirty="0" err="1"/>
              <a:t>standarda</a:t>
            </a:r>
            <a:r>
              <a:rPr lang="en-US" dirty="0"/>
              <a:t> ISO 9000</a:t>
            </a:r>
          </a:p>
          <a:p>
            <a:pPr lvl="1"/>
            <a:r>
              <a:rPr lang="en-US" dirty="0"/>
              <a:t>ISO 9000:2005 SMK – </a:t>
            </a:r>
            <a:r>
              <a:rPr lang="en-US" dirty="0" err="1"/>
              <a:t>Osnove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riječnik</a:t>
            </a:r>
            <a:endParaRPr lang="en-US" dirty="0"/>
          </a:p>
          <a:p>
            <a:pPr lvl="1"/>
            <a:r>
              <a:rPr lang="en-US" dirty="0"/>
              <a:t> ISO 9001:2008 SMK - </a:t>
            </a:r>
            <a:r>
              <a:rPr lang="en-US" dirty="0" err="1"/>
              <a:t>Zahtijevi</a:t>
            </a:r>
            <a:endParaRPr lang="en-US" dirty="0"/>
          </a:p>
          <a:p>
            <a:pPr lvl="1"/>
            <a:r>
              <a:rPr lang="en-US" dirty="0"/>
              <a:t> ISO 9004:2000 SMK – </a:t>
            </a:r>
            <a:r>
              <a:rPr lang="en-US" dirty="0" err="1"/>
              <a:t>Uputstva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poboljšavanje</a:t>
            </a:r>
            <a:r>
              <a:rPr lang="en-US" dirty="0"/>
              <a:t> </a:t>
            </a:r>
            <a:r>
              <a:rPr lang="en-US" dirty="0" err="1"/>
              <a:t>performansi</a:t>
            </a:r>
            <a:endParaRPr lang="en-US" dirty="0"/>
          </a:p>
          <a:p>
            <a:pPr lvl="1"/>
            <a:r>
              <a:rPr lang="en-US" dirty="0"/>
              <a:t> ISO 9004:2009 </a:t>
            </a:r>
            <a:r>
              <a:rPr lang="en-US" dirty="0" err="1"/>
              <a:t>Ostvarivanje</a:t>
            </a:r>
            <a:r>
              <a:rPr lang="en-US" dirty="0"/>
              <a:t> </a:t>
            </a:r>
            <a:r>
              <a:rPr lang="en-US" dirty="0" err="1"/>
              <a:t>održivog</a:t>
            </a:r>
            <a:r>
              <a:rPr lang="en-US" dirty="0"/>
              <a:t> </a:t>
            </a:r>
            <a:r>
              <a:rPr lang="en-US" dirty="0" err="1"/>
              <a:t>uspijeha</a:t>
            </a:r>
            <a:r>
              <a:rPr lang="en-US" dirty="0"/>
              <a:t> – </a:t>
            </a:r>
            <a:r>
              <a:rPr lang="en-US" dirty="0" err="1"/>
              <a:t>pristup</a:t>
            </a:r>
            <a:r>
              <a:rPr lang="en-US" dirty="0"/>
              <a:t> </a:t>
            </a:r>
            <a:r>
              <a:rPr lang="en-US" dirty="0" err="1"/>
              <a:t>preko</a:t>
            </a:r>
            <a:r>
              <a:rPr lang="en-US" dirty="0"/>
              <a:t> </a:t>
            </a:r>
            <a:r>
              <a:rPr lang="en-US" dirty="0" err="1"/>
              <a:t>menadžmenta</a:t>
            </a:r>
            <a:r>
              <a:rPr lang="en-US" dirty="0"/>
              <a:t> </a:t>
            </a:r>
            <a:r>
              <a:rPr lang="en-US" dirty="0" err="1"/>
              <a:t>kvalitetom</a:t>
            </a:r>
            <a:endParaRPr lang="en-US" dirty="0"/>
          </a:p>
          <a:p>
            <a:pPr lvl="1"/>
            <a:r>
              <a:rPr lang="en-US" dirty="0"/>
              <a:t> ISO 19011:2002 </a:t>
            </a:r>
            <a:r>
              <a:rPr lang="en-US" dirty="0" err="1"/>
              <a:t>Smernice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proveru</a:t>
            </a:r>
            <a:r>
              <a:rPr lang="en-US" dirty="0"/>
              <a:t> </a:t>
            </a:r>
            <a:r>
              <a:rPr lang="en-US" dirty="0" err="1"/>
              <a:t>sistema</a:t>
            </a:r>
            <a:r>
              <a:rPr lang="en-US" dirty="0"/>
              <a:t> </a:t>
            </a:r>
            <a:r>
              <a:rPr lang="en-US" dirty="0" err="1"/>
              <a:t>kvaliteta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sistema</a:t>
            </a:r>
            <a:r>
              <a:rPr lang="en-US" dirty="0"/>
              <a:t> </a:t>
            </a:r>
            <a:r>
              <a:rPr lang="en-US" dirty="0" err="1"/>
              <a:t>zaštite</a:t>
            </a:r>
            <a:r>
              <a:rPr lang="en-US" dirty="0"/>
              <a:t> </a:t>
            </a:r>
            <a:r>
              <a:rPr lang="en-US" dirty="0" err="1"/>
              <a:t>životne</a:t>
            </a:r>
            <a:r>
              <a:rPr lang="en-US" dirty="0"/>
              <a:t> </a:t>
            </a:r>
            <a:r>
              <a:rPr lang="en-US" dirty="0" err="1"/>
              <a:t>sredine</a:t>
            </a:r>
            <a:endParaRPr lang="en-US" dirty="0"/>
          </a:p>
          <a:p>
            <a:pPr lvl="1"/>
            <a:r>
              <a:rPr lang="en-US" dirty="0"/>
              <a:t> ISO 10005, ISO/TR 10013 (</a:t>
            </a:r>
            <a:r>
              <a:rPr lang="en-US" dirty="0" err="1"/>
              <a:t>planovi</a:t>
            </a:r>
            <a:r>
              <a:rPr lang="en-US" dirty="0"/>
              <a:t> </a:t>
            </a:r>
            <a:r>
              <a:rPr lang="en-US" dirty="0" err="1"/>
              <a:t>kvaliteta</a:t>
            </a:r>
            <a:r>
              <a:rPr lang="en-US" dirty="0"/>
              <a:t>, </a:t>
            </a:r>
            <a:r>
              <a:rPr lang="en-US" dirty="0" err="1"/>
              <a:t>dokumentacija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6338251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kvaliteta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Studenti</a:t>
            </a:r>
            <a:r>
              <a:rPr lang="en-US" dirty="0"/>
              <a:t> 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upoznati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sistemom</a:t>
            </a:r>
            <a:r>
              <a:rPr lang="en-US" dirty="0"/>
              <a:t> </a:t>
            </a:r>
            <a:r>
              <a:rPr lang="en-US" dirty="0" err="1"/>
              <a:t>kvaliteta</a:t>
            </a:r>
            <a:r>
              <a:rPr lang="en-US" dirty="0"/>
              <a:t>, </a:t>
            </a:r>
            <a:r>
              <a:rPr lang="en-US" dirty="0" err="1"/>
              <a:t>strukturom</a:t>
            </a:r>
            <a:r>
              <a:rPr lang="en-US" dirty="0"/>
              <a:t> </a:t>
            </a:r>
            <a:r>
              <a:rPr lang="en-US" dirty="0" err="1"/>
              <a:t>sistema</a:t>
            </a:r>
            <a:r>
              <a:rPr lang="en-US" dirty="0"/>
              <a:t> </a:t>
            </a:r>
            <a:r>
              <a:rPr lang="en-US" dirty="0" err="1"/>
              <a:t>kvlaiteta</a:t>
            </a:r>
            <a:r>
              <a:rPr lang="en-US" dirty="0"/>
              <a:t>, </a:t>
            </a:r>
            <a:r>
              <a:rPr lang="en-US" dirty="0" err="1"/>
              <a:t>sektorom</a:t>
            </a:r>
            <a:r>
              <a:rPr lang="en-US" dirty="0"/>
              <a:t> </a:t>
            </a:r>
            <a:r>
              <a:rPr lang="en-US" dirty="0" err="1"/>
              <a:t>kvlaiteta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dokumentacijom</a:t>
            </a:r>
            <a:r>
              <a:rPr lang="en-US" dirty="0"/>
              <a:t> </a:t>
            </a:r>
            <a:r>
              <a:rPr lang="en-US" dirty="0" err="1"/>
              <a:t>sistema</a:t>
            </a:r>
            <a:r>
              <a:rPr lang="en-US" dirty="0"/>
              <a:t> </a:t>
            </a:r>
            <a:r>
              <a:rPr lang="en-US" dirty="0" err="1"/>
              <a:t>kvlaiteta</a:t>
            </a:r>
            <a:r>
              <a:rPr lang="en-US" dirty="0"/>
              <a:t>.</a:t>
            </a:r>
          </a:p>
        </p:txBody>
      </p:sp>
      <p:graphicFrame>
        <p:nvGraphicFramePr>
          <p:cNvPr id="4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80059624"/>
              </p:ext>
            </p:extLst>
          </p:nvPr>
        </p:nvGraphicFramePr>
        <p:xfrm>
          <a:off x="1621785" y="3571663"/>
          <a:ext cx="4171557" cy="2714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2" imgW="5459785" imgH="3557634" progId="Visio.Drawing.11">
                  <p:embed/>
                </p:oleObj>
              </mc:Choice>
              <mc:Fallback>
                <p:oleObj name="Visio" r:id="rId2" imgW="5459785" imgH="3557634" progId="Visio.Drawing.11">
                  <p:embed/>
                  <p:pic>
                    <p:nvPicPr>
                      <p:cNvPr id="4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21785" y="3571663"/>
                        <a:ext cx="4171557" cy="271483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237235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Upravljanje</a:t>
            </a:r>
            <a:r>
              <a:rPr lang="en-US" dirty="0"/>
              <a:t> </a:t>
            </a:r>
            <a:r>
              <a:rPr lang="en-US" dirty="0" err="1"/>
              <a:t>kvalitetom</a:t>
            </a:r>
            <a:r>
              <a:rPr lang="en-US" dirty="0"/>
              <a:t> </a:t>
            </a:r>
            <a:r>
              <a:rPr lang="en-US" dirty="0" err="1"/>
              <a:t>pomoću</a:t>
            </a:r>
            <a:r>
              <a:rPr lang="en-US" dirty="0"/>
              <a:t> </a:t>
            </a:r>
            <a:r>
              <a:rPr lang="en-US" dirty="0" err="1"/>
              <a:t>računara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Studenti</a:t>
            </a:r>
            <a:r>
              <a:rPr lang="en-US" dirty="0"/>
              <a:t> 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upoznati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mogućnostima</a:t>
            </a:r>
            <a:r>
              <a:rPr lang="en-US" dirty="0"/>
              <a:t> </a:t>
            </a:r>
            <a:r>
              <a:rPr lang="en-US" dirty="0" err="1"/>
              <a:t>poboljšanja</a:t>
            </a:r>
            <a:r>
              <a:rPr lang="en-US" dirty="0"/>
              <a:t> </a:t>
            </a:r>
            <a:r>
              <a:rPr lang="en-US" dirty="0" err="1"/>
              <a:t>kvaliteta</a:t>
            </a:r>
            <a:r>
              <a:rPr lang="en-US" dirty="0"/>
              <a:t> </a:t>
            </a:r>
            <a:r>
              <a:rPr lang="en-US" dirty="0" err="1"/>
              <a:t>pomoću</a:t>
            </a:r>
            <a:r>
              <a:rPr lang="en-US" dirty="0"/>
              <a:t> </a:t>
            </a:r>
            <a:r>
              <a:rPr lang="en-US" dirty="0" err="1"/>
              <a:t>informacionih</a:t>
            </a:r>
            <a:r>
              <a:rPr lang="en-US" dirty="0"/>
              <a:t> </a:t>
            </a:r>
            <a:r>
              <a:rPr lang="en-US" dirty="0" err="1"/>
              <a:t>tehnologija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200926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Upravljanje</a:t>
            </a:r>
            <a:r>
              <a:rPr lang="en-US" dirty="0"/>
              <a:t> </a:t>
            </a:r>
            <a:r>
              <a:rPr lang="en-US" dirty="0" err="1"/>
              <a:t>ekonomijom</a:t>
            </a:r>
            <a:r>
              <a:rPr lang="en-US" dirty="0"/>
              <a:t> </a:t>
            </a:r>
            <a:r>
              <a:rPr lang="en-US" dirty="0" err="1"/>
              <a:t>kvaliteta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 </a:t>
            </a:r>
            <a:r>
              <a:rPr lang="en-US" dirty="0" err="1"/>
              <a:t>okviru</a:t>
            </a:r>
            <a:r>
              <a:rPr lang="en-US" dirty="0"/>
              <a:t> </a:t>
            </a:r>
            <a:r>
              <a:rPr lang="en-US" dirty="0" err="1"/>
              <a:t>ovog</a:t>
            </a:r>
            <a:r>
              <a:rPr lang="en-US" dirty="0"/>
              <a:t> </a:t>
            </a:r>
            <a:r>
              <a:rPr lang="en-US" dirty="0" err="1"/>
              <a:t>poglavlja</a:t>
            </a:r>
            <a:r>
              <a:rPr lang="en-US" dirty="0"/>
              <a:t> </a:t>
            </a:r>
            <a:r>
              <a:rPr lang="en-US" dirty="0" err="1"/>
              <a:t>studenti</a:t>
            </a:r>
            <a:r>
              <a:rPr lang="en-US" dirty="0"/>
              <a:t> </a:t>
            </a:r>
            <a:r>
              <a:rPr lang="en-US" dirty="0" err="1"/>
              <a:t>će</a:t>
            </a:r>
            <a:r>
              <a:rPr lang="en-US" dirty="0"/>
              <a:t> se </a:t>
            </a:r>
            <a:r>
              <a:rPr lang="en-US" dirty="0" err="1"/>
              <a:t>upoznati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troškovima</a:t>
            </a:r>
            <a:r>
              <a:rPr lang="en-US" dirty="0"/>
              <a:t> </a:t>
            </a:r>
            <a:r>
              <a:rPr lang="en-US" dirty="0" err="1"/>
              <a:t>kvaliteta</a:t>
            </a:r>
            <a:r>
              <a:rPr lang="en-US" dirty="0"/>
              <a:t>, </a:t>
            </a:r>
            <a:r>
              <a:rPr lang="en-US" dirty="0" err="1"/>
              <a:t>računovodtsvenim</a:t>
            </a:r>
            <a:r>
              <a:rPr lang="en-US" dirty="0"/>
              <a:t> </a:t>
            </a:r>
            <a:r>
              <a:rPr lang="en-US" dirty="0" err="1"/>
              <a:t>troškovima</a:t>
            </a:r>
            <a:r>
              <a:rPr lang="en-US" dirty="0"/>
              <a:t> </a:t>
            </a:r>
            <a:r>
              <a:rPr lang="en-US" dirty="0" err="1"/>
              <a:t>kvaliteta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upravljanjem</a:t>
            </a:r>
            <a:r>
              <a:rPr lang="en-US" dirty="0"/>
              <a:t> </a:t>
            </a:r>
            <a:r>
              <a:rPr lang="en-US" dirty="0" err="1"/>
              <a:t>rizicima</a:t>
            </a:r>
            <a:r>
              <a:rPr lang="en-US" dirty="0"/>
              <a:t>.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38888" y="4439356"/>
            <a:ext cx="1686808" cy="16868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19855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Prof. </a:t>
            </a:r>
            <a:r>
              <a:rPr lang="en-US" dirty="0" err="1"/>
              <a:t>dr</a:t>
            </a:r>
            <a:r>
              <a:rPr lang="en-US" dirty="0"/>
              <a:t> Igor </a:t>
            </a:r>
            <a:r>
              <a:rPr lang="en-US" dirty="0" err="1"/>
              <a:t>Todorović</a:t>
            </a:r>
            <a:endParaRPr lang="en-US" dirty="0"/>
          </a:p>
          <a:p>
            <a:pPr lvl="1"/>
            <a:r>
              <a:rPr lang="en-US" dirty="0">
                <a:hlinkClick r:id="rId2"/>
              </a:rPr>
              <a:t>igor.todorovic@ef.unibl.org</a:t>
            </a:r>
            <a:r>
              <a:rPr lang="en-US" dirty="0"/>
              <a:t> </a:t>
            </a:r>
          </a:p>
          <a:p>
            <a:pPr lvl="1"/>
            <a:r>
              <a:rPr lang="en-US" dirty="0" err="1"/>
              <a:t>Kabinet</a:t>
            </a:r>
            <a:r>
              <a:rPr lang="en-US" dirty="0"/>
              <a:t> – 211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Igor </a:t>
            </a:r>
            <a:r>
              <a:rPr lang="en-US" dirty="0" err="1"/>
              <a:t>Mišić</a:t>
            </a:r>
            <a:r>
              <a:rPr lang="en-US" dirty="0"/>
              <a:t>, ma</a:t>
            </a:r>
          </a:p>
          <a:p>
            <a:pPr lvl="1"/>
            <a:r>
              <a:rPr lang="en-US" dirty="0">
                <a:hlinkClick r:id="rId3"/>
              </a:rPr>
              <a:t>igor.misic@ef.unibl.org</a:t>
            </a: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419568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Dijagrami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Dijagram</a:t>
            </a:r>
            <a:r>
              <a:rPr lang="en-US" dirty="0"/>
              <a:t> </a:t>
            </a:r>
            <a:r>
              <a:rPr lang="en-US" dirty="0" err="1"/>
              <a:t>toka</a:t>
            </a:r>
            <a:r>
              <a:rPr lang="en-US" dirty="0"/>
              <a:t> </a:t>
            </a:r>
            <a:r>
              <a:rPr lang="en-US" dirty="0" err="1"/>
              <a:t>službe</a:t>
            </a:r>
            <a:r>
              <a:rPr lang="en-US" dirty="0"/>
              <a:t> </a:t>
            </a:r>
            <a:r>
              <a:rPr lang="en-US" dirty="0" err="1"/>
              <a:t>istraživanja</a:t>
            </a:r>
            <a:r>
              <a:rPr lang="en-US" dirty="0"/>
              <a:t> </a:t>
            </a:r>
            <a:r>
              <a:rPr lang="en-US" dirty="0" err="1"/>
              <a:t>tržišnih</a:t>
            </a:r>
            <a:r>
              <a:rPr lang="en-US" dirty="0"/>
              <a:t> </a:t>
            </a:r>
            <a:r>
              <a:rPr lang="en-US" dirty="0" err="1"/>
              <a:t>potreba</a:t>
            </a:r>
            <a:endParaRPr lang="en-US" dirty="0"/>
          </a:p>
          <a:p>
            <a:r>
              <a:rPr lang="en-US" dirty="0" err="1"/>
              <a:t>Dijagram</a:t>
            </a:r>
            <a:r>
              <a:rPr lang="en-US" dirty="0"/>
              <a:t> </a:t>
            </a:r>
            <a:r>
              <a:rPr lang="en-US" dirty="0" err="1"/>
              <a:t>toka</a:t>
            </a:r>
            <a:r>
              <a:rPr lang="en-US" dirty="0"/>
              <a:t> </a:t>
            </a:r>
            <a:r>
              <a:rPr lang="en-US" dirty="0" err="1"/>
              <a:t>nabavne</a:t>
            </a:r>
            <a:r>
              <a:rPr lang="en-US" dirty="0"/>
              <a:t> </a:t>
            </a:r>
            <a:r>
              <a:rPr lang="en-US" dirty="0" err="1"/>
              <a:t>službe</a:t>
            </a:r>
            <a:endParaRPr lang="en-US" dirty="0"/>
          </a:p>
          <a:p>
            <a:r>
              <a:rPr lang="en-US" dirty="0" err="1"/>
              <a:t>Dijagram</a:t>
            </a:r>
            <a:r>
              <a:rPr lang="en-US" dirty="0"/>
              <a:t> </a:t>
            </a:r>
            <a:r>
              <a:rPr lang="en-US" dirty="0" err="1"/>
              <a:t>toka</a:t>
            </a:r>
            <a:r>
              <a:rPr lang="en-US" dirty="0"/>
              <a:t> </a:t>
            </a:r>
            <a:r>
              <a:rPr lang="en-US" dirty="0" err="1"/>
              <a:t>kadrovske</a:t>
            </a:r>
            <a:r>
              <a:rPr lang="en-US" dirty="0"/>
              <a:t> </a:t>
            </a:r>
            <a:r>
              <a:rPr lang="en-US" dirty="0" err="1"/>
              <a:t>službe</a:t>
            </a:r>
            <a:endParaRPr lang="en-US" dirty="0"/>
          </a:p>
          <a:p>
            <a:r>
              <a:rPr lang="en-US" dirty="0" err="1"/>
              <a:t>Dijagram</a:t>
            </a:r>
            <a:r>
              <a:rPr lang="en-US" dirty="0"/>
              <a:t> </a:t>
            </a:r>
            <a:r>
              <a:rPr lang="en-US" dirty="0" err="1"/>
              <a:t>toka</a:t>
            </a:r>
            <a:r>
              <a:rPr lang="en-US" dirty="0"/>
              <a:t> </a:t>
            </a:r>
            <a:r>
              <a:rPr lang="en-US" dirty="0" err="1"/>
              <a:t>prodajne</a:t>
            </a:r>
            <a:r>
              <a:rPr lang="en-US" dirty="0"/>
              <a:t> </a:t>
            </a:r>
            <a:r>
              <a:rPr lang="en-US" dirty="0" err="1"/>
              <a:t>službe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44506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Literatura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Osnovna</a:t>
            </a:r>
            <a:r>
              <a:rPr lang="en-US" dirty="0"/>
              <a:t> </a:t>
            </a:r>
            <a:r>
              <a:rPr lang="en-US" dirty="0" err="1"/>
              <a:t>literatura</a:t>
            </a:r>
            <a:r>
              <a:rPr lang="en-US" dirty="0"/>
              <a:t>:</a:t>
            </a:r>
          </a:p>
          <a:p>
            <a:r>
              <a:rPr lang="en-US" dirty="0"/>
              <a:t>Z. </a:t>
            </a:r>
            <a:r>
              <a:rPr lang="en-US" dirty="0" err="1"/>
              <a:t>Todorović</a:t>
            </a:r>
            <a:r>
              <a:rPr lang="en-US" dirty="0"/>
              <a:t>: </a:t>
            </a:r>
            <a:r>
              <a:rPr lang="en-US" dirty="0" err="1"/>
              <a:t>Upravljanje</a:t>
            </a:r>
            <a:r>
              <a:rPr lang="en-US" dirty="0"/>
              <a:t> </a:t>
            </a:r>
            <a:r>
              <a:rPr lang="en-US" dirty="0" err="1"/>
              <a:t>kvalitetom</a:t>
            </a:r>
            <a:r>
              <a:rPr lang="en-US" dirty="0"/>
              <a:t>, </a:t>
            </a:r>
            <a:r>
              <a:rPr lang="en-US" dirty="0" err="1"/>
              <a:t>Ekonomski</a:t>
            </a:r>
            <a:r>
              <a:rPr lang="en-US" dirty="0"/>
              <a:t> </a:t>
            </a:r>
            <a:r>
              <a:rPr lang="en-US" dirty="0" err="1"/>
              <a:t>fakultet</a:t>
            </a:r>
            <a:r>
              <a:rPr lang="en-US" dirty="0"/>
              <a:t> </a:t>
            </a:r>
            <a:r>
              <a:rPr lang="en-US" dirty="0" err="1"/>
              <a:t>Banja</a:t>
            </a:r>
            <a:r>
              <a:rPr lang="en-US" dirty="0"/>
              <a:t> Luka, 2009. </a:t>
            </a:r>
            <a:r>
              <a:rPr lang="en-US" dirty="0" err="1"/>
              <a:t>godine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I. </a:t>
            </a:r>
            <a:r>
              <a:rPr lang="en-US" dirty="0" err="1"/>
              <a:t>Todorović</a:t>
            </a:r>
            <a:r>
              <a:rPr lang="en-US" dirty="0"/>
              <a:t>: </a:t>
            </a:r>
            <a:r>
              <a:rPr lang="en-US" dirty="0" err="1"/>
              <a:t>Alati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metode</a:t>
            </a:r>
            <a:r>
              <a:rPr lang="en-US" dirty="0"/>
              <a:t> </a:t>
            </a:r>
            <a:r>
              <a:rPr lang="en-US" dirty="0" err="1"/>
              <a:t>upravljanja</a:t>
            </a:r>
            <a:r>
              <a:rPr lang="en-US" dirty="0"/>
              <a:t> </a:t>
            </a:r>
            <a:r>
              <a:rPr lang="en-US" dirty="0" err="1"/>
              <a:t>kvalitetom</a:t>
            </a:r>
            <a:r>
              <a:rPr lang="en-US" dirty="0"/>
              <a:t>, </a:t>
            </a:r>
            <a:r>
              <a:rPr lang="en-US" dirty="0" err="1"/>
              <a:t>Ekonomski</a:t>
            </a:r>
            <a:r>
              <a:rPr lang="en-US" dirty="0"/>
              <a:t> </a:t>
            </a:r>
            <a:r>
              <a:rPr lang="en-US" dirty="0" err="1"/>
              <a:t>fakultet</a:t>
            </a:r>
            <a:r>
              <a:rPr lang="en-US" dirty="0"/>
              <a:t> Banja Luka, 2022. </a:t>
            </a:r>
            <a:r>
              <a:rPr lang="en-US" dirty="0" err="1"/>
              <a:t>godine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C56BAAD-1ADC-792B-8AF9-5A4BE7C03D7A}"/>
              </a:ext>
            </a:extLst>
          </p:cNvPr>
          <p:cNvSpPr txBox="1"/>
          <p:nvPr/>
        </p:nvSpPr>
        <p:spPr>
          <a:xfrm>
            <a:off x="8023538" y="334850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BA" dirty="0"/>
          </a:p>
        </p:txBody>
      </p:sp>
    </p:spTree>
    <p:extLst>
      <p:ext uri="{BB962C8B-B14F-4D97-AF65-F5344CB8AC3E}">
        <p14:creationId xmlns:p14="http://schemas.microsoft.com/office/powerpoint/2010/main" val="17853723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Sadržaj</a:t>
            </a:r>
            <a:r>
              <a:rPr lang="en-US" dirty="0"/>
              <a:t> </a:t>
            </a:r>
            <a:r>
              <a:rPr lang="en-US" dirty="0" err="1"/>
              <a:t>predavanja</a:t>
            </a:r>
            <a:r>
              <a:rPr lang="en-US" dirty="0"/>
              <a:t> – I </a:t>
            </a:r>
            <a:r>
              <a:rPr lang="en-US" dirty="0" err="1"/>
              <a:t>dio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/>
              <a:t>Uvod</a:t>
            </a:r>
            <a:r>
              <a:rPr lang="en-US" dirty="0"/>
              <a:t> u </a:t>
            </a:r>
            <a:r>
              <a:rPr lang="en-US" dirty="0" err="1"/>
              <a:t>menadžment</a:t>
            </a:r>
            <a:r>
              <a:rPr lang="en-US" dirty="0"/>
              <a:t> </a:t>
            </a:r>
            <a:r>
              <a:rPr lang="en-US" dirty="0" err="1"/>
              <a:t>kvaliteta</a:t>
            </a:r>
            <a:endParaRPr lang="en-US" dirty="0"/>
          </a:p>
          <a:p>
            <a:r>
              <a:rPr lang="en-US" dirty="0" err="1"/>
              <a:t>Sistemi</a:t>
            </a:r>
            <a:endParaRPr lang="en-US" dirty="0"/>
          </a:p>
          <a:p>
            <a:r>
              <a:rPr lang="en-US" dirty="0" err="1"/>
              <a:t>Kvalitet</a:t>
            </a:r>
            <a:r>
              <a:rPr lang="en-US" dirty="0"/>
              <a:t> </a:t>
            </a:r>
          </a:p>
          <a:p>
            <a:pPr lvl="1"/>
            <a:r>
              <a:rPr lang="en-US" dirty="0" err="1"/>
              <a:t>Shvatanje</a:t>
            </a:r>
            <a:r>
              <a:rPr lang="en-US" dirty="0"/>
              <a:t> </a:t>
            </a:r>
            <a:r>
              <a:rPr lang="en-US" dirty="0" err="1"/>
              <a:t>kvaliteta</a:t>
            </a:r>
            <a:endParaRPr lang="en-US" dirty="0"/>
          </a:p>
          <a:p>
            <a:pPr lvl="1"/>
            <a:r>
              <a:rPr lang="en-US" dirty="0"/>
              <a:t>Krug </a:t>
            </a:r>
            <a:r>
              <a:rPr lang="en-US" dirty="0" err="1"/>
              <a:t>kvaliteta</a:t>
            </a:r>
            <a:endParaRPr lang="en-US" dirty="0"/>
          </a:p>
          <a:p>
            <a:pPr lvl="1"/>
            <a:r>
              <a:rPr lang="en-US" dirty="0" err="1"/>
              <a:t>Kvalitet</a:t>
            </a:r>
            <a:r>
              <a:rPr lang="en-US" dirty="0"/>
              <a:t> </a:t>
            </a:r>
            <a:r>
              <a:rPr lang="en-US" dirty="0" err="1"/>
              <a:t>poluproizvoda</a:t>
            </a:r>
            <a:r>
              <a:rPr lang="en-US" dirty="0"/>
              <a:t>, </a:t>
            </a:r>
            <a:r>
              <a:rPr lang="en-US" dirty="0" err="1"/>
              <a:t>proizvoda</a:t>
            </a:r>
            <a:r>
              <a:rPr lang="en-US" dirty="0"/>
              <a:t>, </a:t>
            </a:r>
            <a:r>
              <a:rPr lang="en-US" dirty="0" err="1"/>
              <a:t>softvera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usluga</a:t>
            </a:r>
            <a:endParaRPr lang="en-US" dirty="0"/>
          </a:p>
          <a:p>
            <a:pPr lvl="1"/>
            <a:r>
              <a:rPr lang="en-US" dirty="0" err="1"/>
              <a:t>Svojstva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karakteristike</a:t>
            </a:r>
            <a:r>
              <a:rPr lang="en-US" dirty="0"/>
              <a:t> </a:t>
            </a:r>
            <a:r>
              <a:rPr lang="en-US" dirty="0" err="1"/>
              <a:t>kvaliteta</a:t>
            </a:r>
            <a:endParaRPr lang="en-US" dirty="0"/>
          </a:p>
          <a:p>
            <a:r>
              <a:rPr lang="en-US" dirty="0" err="1"/>
              <a:t>Mjerenje</a:t>
            </a:r>
            <a:r>
              <a:rPr lang="en-US" dirty="0"/>
              <a:t>, </a:t>
            </a:r>
            <a:r>
              <a:rPr lang="en-US" dirty="0" err="1"/>
              <a:t>ispitivanje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kontrolisanje</a:t>
            </a:r>
            <a:endParaRPr lang="en-US" dirty="0"/>
          </a:p>
          <a:p>
            <a:r>
              <a:rPr lang="en-US" dirty="0" err="1"/>
              <a:t>Određivanje</a:t>
            </a:r>
            <a:r>
              <a:rPr lang="en-US" dirty="0"/>
              <a:t> </a:t>
            </a:r>
            <a:r>
              <a:rPr lang="en-US" dirty="0" err="1"/>
              <a:t>vrijednosti</a:t>
            </a:r>
            <a:r>
              <a:rPr lang="en-US" dirty="0"/>
              <a:t> </a:t>
            </a:r>
            <a:r>
              <a:rPr lang="en-US" dirty="0" err="1"/>
              <a:t>kvaliteta</a:t>
            </a:r>
            <a:endParaRPr lang="en-US" dirty="0"/>
          </a:p>
          <a:p>
            <a:r>
              <a:rPr lang="en-US" dirty="0" err="1"/>
              <a:t>Upravljanje</a:t>
            </a:r>
            <a:r>
              <a:rPr lang="en-US" dirty="0"/>
              <a:t> </a:t>
            </a:r>
            <a:r>
              <a:rPr lang="en-US" dirty="0" err="1"/>
              <a:t>kvalitetom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75440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Dijagrami</a:t>
            </a:r>
            <a:r>
              <a:rPr lang="en-US" dirty="0"/>
              <a:t> – I </a:t>
            </a:r>
            <a:r>
              <a:rPr lang="en-US" dirty="0" err="1"/>
              <a:t>dio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Radni</a:t>
            </a:r>
            <a:r>
              <a:rPr lang="en-US" dirty="0"/>
              <a:t> </a:t>
            </a:r>
            <a:r>
              <a:rPr lang="en-US" dirty="0" err="1"/>
              <a:t>postupci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tokovi</a:t>
            </a:r>
            <a:r>
              <a:rPr lang="en-US" dirty="0"/>
              <a:t> </a:t>
            </a:r>
            <a:r>
              <a:rPr lang="en-US" dirty="0" err="1"/>
              <a:t>informacija</a:t>
            </a:r>
            <a:r>
              <a:rPr lang="en-US" dirty="0"/>
              <a:t> u:</a:t>
            </a:r>
          </a:p>
          <a:p>
            <a:endParaRPr lang="en-US" dirty="0"/>
          </a:p>
          <a:p>
            <a:pPr lvl="1"/>
            <a:r>
              <a:rPr lang="en-US" dirty="0" err="1"/>
              <a:t>istraživanju</a:t>
            </a:r>
            <a:r>
              <a:rPr lang="en-US" dirty="0"/>
              <a:t> </a:t>
            </a:r>
            <a:r>
              <a:rPr lang="en-US" dirty="0" err="1"/>
              <a:t>tržišnih</a:t>
            </a:r>
            <a:r>
              <a:rPr lang="en-US" dirty="0"/>
              <a:t> </a:t>
            </a:r>
            <a:r>
              <a:rPr lang="en-US" dirty="0" err="1"/>
              <a:t>potreba</a:t>
            </a:r>
            <a:r>
              <a:rPr lang="en-US" dirty="0"/>
              <a:t> </a:t>
            </a:r>
            <a:r>
              <a:rPr lang="en-US" dirty="0" err="1"/>
              <a:t>i</a:t>
            </a:r>
            <a:endParaRPr lang="en-US" dirty="0"/>
          </a:p>
          <a:p>
            <a:pPr lvl="1"/>
            <a:r>
              <a:rPr lang="en-US" dirty="0" err="1"/>
              <a:t>nabavci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99749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Sadržaj</a:t>
            </a:r>
            <a:r>
              <a:rPr lang="en-US" dirty="0"/>
              <a:t> </a:t>
            </a:r>
            <a:r>
              <a:rPr lang="en-US" dirty="0" err="1"/>
              <a:t>predavanja</a:t>
            </a:r>
            <a:r>
              <a:rPr lang="en-US" dirty="0"/>
              <a:t> – II </a:t>
            </a:r>
            <a:r>
              <a:rPr lang="en-US" dirty="0" err="1"/>
              <a:t>dio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Standardi</a:t>
            </a:r>
            <a:r>
              <a:rPr lang="en-US" dirty="0"/>
              <a:t> </a:t>
            </a:r>
            <a:r>
              <a:rPr lang="en-US" dirty="0" err="1"/>
              <a:t>sistema</a:t>
            </a:r>
            <a:r>
              <a:rPr lang="en-US" dirty="0"/>
              <a:t> </a:t>
            </a:r>
            <a:r>
              <a:rPr lang="en-US" dirty="0" err="1"/>
              <a:t>upravljanja</a:t>
            </a:r>
            <a:r>
              <a:rPr lang="en-US" dirty="0"/>
              <a:t> </a:t>
            </a:r>
            <a:r>
              <a:rPr lang="en-US" dirty="0" err="1"/>
              <a:t>kvalitetom</a:t>
            </a:r>
            <a:r>
              <a:rPr lang="en-US" dirty="0"/>
              <a:t> – ISO 9000</a:t>
            </a:r>
          </a:p>
          <a:p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kvaliteta</a:t>
            </a:r>
            <a:endParaRPr lang="en-US" dirty="0"/>
          </a:p>
          <a:p>
            <a:r>
              <a:rPr lang="en-US" dirty="0" err="1"/>
              <a:t>Upravjanje</a:t>
            </a:r>
            <a:r>
              <a:rPr lang="en-US" dirty="0"/>
              <a:t> </a:t>
            </a:r>
            <a:r>
              <a:rPr lang="en-US" dirty="0" err="1"/>
              <a:t>kvalitetom</a:t>
            </a:r>
            <a:r>
              <a:rPr lang="en-US" dirty="0"/>
              <a:t> </a:t>
            </a:r>
            <a:r>
              <a:rPr lang="en-US" dirty="0" err="1"/>
              <a:t>pomoću</a:t>
            </a:r>
            <a:r>
              <a:rPr lang="en-US" dirty="0"/>
              <a:t> </a:t>
            </a:r>
            <a:r>
              <a:rPr lang="en-US" dirty="0" err="1"/>
              <a:t>računara</a:t>
            </a:r>
            <a:endParaRPr lang="en-US" dirty="0"/>
          </a:p>
          <a:p>
            <a:r>
              <a:rPr lang="en-US" dirty="0" err="1"/>
              <a:t>Upravljanje</a:t>
            </a:r>
            <a:r>
              <a:rPr lang="en-US" dirty="0"/>
              <a:t> </a:t>
            </a:r>
            <a:r>
              <a:rPr lang="en-US" dirty="0" err="1"/>
              <a:t>ekonomijom</a:t>
            </a:r>
            <a:r>
              <a:rPr lang="en-US" dirty="0"/>
              <a:t> </a:t>
            </a:r>
            <a:r>
              <a:rPr lang="en-US" dirty="0" err="1"/>
              <a:t>kvaliteta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93966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Dijagrami</a:t>
            </a:r>
            <a:r>
              <a:rPr lang="en-US" dirty="0"/>
              <a:t> – II </a:t>
            </a:r>
            <a:r>
              <a:rPr lang="en-US" dirty="0" err="1"/>
              <a:t>dio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Radni</a:t>
            </a:r>
            <a:r>
              <a:rPr lang="en-US" dirty="0"/>
              <a:t> </a:t>
            </a:r>
            <a:r>
              <a:rPr lang="en-US" dirty="0" err="1"/>
              <a:t>postupci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tokovi</a:t>
            </a:r>
            <a:r>
              <a:rPr lang="en-US" dirty="0"/>
              <a:t> </a:t>
            </a:r>
            <a:r>
              <a:rPr lang="en-US" dirty="0" err="1"/>
              <a:t>informacija</a:t>
            </a:r>
            <a:r>
              <a:rPr lang="en-US" dirty="0"/>
              <a:t> u:</a:t>
            </a:r>
          </a:p>
          <a:p>
            <a:endParaRPr lang="en-US" dirty="0"/>
          </a:p>
          <a:p>
            <a:pPr lvl="1"/>
            <a:r>
              <a:rPr lang="en-US" dirty="0" err="1"/>
              <a:t>Kadrovima</a:t>
            </a:r>
            <a:r>
              <a:rPr lang="en-US" dirty="0"/>
              <a:t> </a:t>
            </a:r>
            <a:r>
              <a:rPr lang="en-US" dirty="0" err="1"/>
              <a:t>i</a:t>
            </a:r>
            <a:endParaRPr lang="en-US" dirty="0"/>
          </a:p>
          <a:p>
            <a:pPr lvl="1"/>
            <a:r>
              <a:rPr lang="en-US" dirty="0" err="1"/>
              <a:t>Prodaji</a:t>
            </a:r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3499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Vježbe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Alati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metode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upravljanje</a:t>
            </a:r>
            <a:r>
              <a:rPr lang="en-US" dirty="0"/>
              <a:t> </a:t>
            </a:r>
            <a:r>
              <a:rPr lang="en-US" dirty="0" err="1"/>
              <a:t>kvalitetom</a:t>
            </a:r>
            <a:endParaRPr lang="en-US" dirty="0"/>
          </a:p>
          <a:p>
            <a:pPr lvl="1"/>
            <a:r>
              <a:rPr lang="en-US" dirty="0"/>
              <a:t>Brainstorming</a:t>
            </a:r>
          </a:p>
          <a:p>
            <a:pPr lvl="1"/>
            <a:r>
              <a:rPr lang="en-US" dirty="0" err="1"/>
              <a:t>Brainwritting</a:t>
            </a:r>
            <a:endParaRPr lang="en-US" dirty="0"/>
          </a:p>
          <a:p>
            <a:pPr lvl="1"/>
            <a:r>
              <a:rPr lang="en-US" dirty="0" err="1"/>
              <a:t>Swot</a:t>
            </a:r>
            <a:r>
              <a:rPr lang="en-US" dirty="0"/>
              <a:t> </a:t>
            </a:r>
            <a:r>
              <a:rPr lang="en-US" dirty="0" err="1"/>
              <a:t>analiza</a:t>
            </a:r>
            <a:endParaRPr lang="en-US" dirty="0"/>
          </a:p>
          <a:p>
            <a:pPr lvl="1"/>
            <a:r>
              <a:rPr lang="en-US" dirty="0"/>
              <a:t>Ishikawa </a:t>
            </a:r>
            <a:r>
              <a:rPr lang="en-US" dirty="0" err="1"/>
              <a:t>dijagram</a:t>
            </a:r>
            <a:endParaRPr lang="en-US" dirty="0"/>
          </a:p>
          <a:p>
            <a:pPr lvl="1"/>
            <a:r>
              <a:rPr lang="en-US" dirty="0"/>
              <a:t>Pareto (ABC) </a:t>
            </a:r>
            <a:r>
              <a:rPr lang="en-US" dirty="0" err="1"/>
              <a:t>analiza</a:t>
            </a:r>
            <a:endParaRPr lang="en-US" dirty="0"/>
          </a:p>
          <a:p>
            <a:pPr lvl="1"/>
            <a:r>
              <a:rPr lang="en-US" dirty="0"/>
              <a:t>PDCA</a:t>
            </a:r>
          </a:p>
          <a:p>
            <a:pPr lvl="1"/>
            <a:r>
              <a:rPr lang="en-US" dirty="0" err="1"/>
              <a:t>Dijagram</a:t>
            </a:r>
            <a:r>
              <a:rPr lang="en-US" dirty="0"/>
              <a:t> </a:t>
            </a:r>
            <a:r>
              <a:rPr lang="en-US" dirty="0" err="1"/>
              <a:t>toka</a:t>
            </a:r>
            <a:endParaRPr lang="en-US" dirty="0"/>
          </a:p>
          <a:p>
            <a:pPr lvl="1"/>
            <a:r>
              <a:rPr lang="en-US" dirty="0" err="1"/>
              <a:t>Kontrolne</a:t>
            </a:r>
            <a:r>
              <a:rPr lang="en-US" dirty="0"/>
              <a:t> </a:t>
            </a:r>
            <a:r>
              <a:rPr lang="en-US" dirty="0" err="1"/>
              <a:t>karte</a:t>
            </a:r>
            <a:endParaRPr lang="en-US" dirty="0"/>
          </a:p>
          <a:p>
            <a:pPr lvl="1"/>
            <a:r>
              <a:rPr lang="en-US" dirty="0"/>
              <a:t>Taguchi</a:t>
            </a:r>
          </a:p>
          <a:p>
            <a:pPr lvl="1"/>
            <a:r>
              <a:rPr lang="en-US" dirty="0"/>
              <a:t>Six sigma</a:t>
            </a:r>
          </a:p>
        </p:txBody>
      </p:sp>
    </p:spTree>
    <p:extLst>
      <p:ext uri="{BB962C8B-B14F-4D97-AF65-F5344CB8AC3E}">
        <p14:creationId xmlns:p14="http://schemas.microsoft.com/office/powerpoint/2010/main" val="30424662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Testovi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Test I</a:t>
            </a:r>
          </a:p>
          <a:p>
            <a:pPr lvl="1"/>
            <a:r>
              <a:rPr lang="en-US" sz="2000" dirty="0"/>
              <a:t>16.04.2024, Sala 306(11:00 – 13:00)</a:t>
            </a:r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r>
              <a:rPr lang="en-US" sz="2400" dirty="0"/>
              <a:t>Test II</a:t>
            </a:r>
          </a:p>
          <a:p>
            <a:pPr lvl="1"/>
            <a:r>
              <a:rPr lang="en-US" sz="2000" dirty="0"/>
              <a:t>06.06.2024, Sala 306(11:00 – 13:00)</a:t>
            </a:r>
          </a:p>
          <a:p>
            <a:pPr marL="228600" lvl="1" indent="0">
              <a:buNone/>
            </a:pPr>
            <a:endParaRPr lang="en-US" sz="2000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0596037"/>
      </p:ext>
    </p:extLst>
  </p:cSld>
  <p:clrMapOvr>
    <a:masterClrMapping/>
  </p:clrMapOvr>
</p:sld>
</file>

<file path=ppt/theme/theme1.xml><?xml version="1.0" encoding="utf-8"?>
<a:theme xmlns:a="http://schemas.openxmlformats.org/drawingml/2006/main" name="Plaza">
  <a:themeElements>
    <a:clrScheme name="Plaza">
      <a:dk1>
        <a:sysClr val="windowText" lastClr="000000"/>
      </a:dk1>
      <a:lt1>
        <a:sysClr val="window" lastClr="FFFFFF"/>
      </a:lt1>
      <a:dk2>
        <a:srgbClr val="333333"/>
      </a:dk2>
      <a:lt2>
        <a:srgbClr val="CCCCCC"/>
      </a:lt2>
      <a:accent1>
        <a:srgbClr val="990000"/>
      </a:accent1>
      <a:accent2>
        <a:srgbClr val="580101"/>
      </a:accent2>
      <a:accent3>
        <a:srgbClr val="E94A00"/>
      </a:accent3>
      <a:accent4>
        <a:srgbClr val="EB8F00"/>
      </a:accent4>
      <a:accent5>
        <a:srgbClr val="A4A4A4"/>
      </a:accent5>
      <a:accent6>
        <a:srgbClr val="666666"/>
      </a:accent6>
      <a:hlink>
        <a:srgbClr val="D01010"/>
      </a:hlink>
      <a:folHlink>
        <a:srgbClr val="E6682E"/>
      </a:folHlink>
    </a:clrScheme>
    <a:fontScheme name="Plaza">
      <a:majorFont>
        <a:latin typeface="Century Gothic"/>
        <a:ea typeface=""/>
        <a:cs typeface=""/>
        <a:font script="Jpan" typeface="メイリオ"/>
        <a:font script="Hans" typeface="宋体"/>
        <a:font script="Hant" typeface="新細明體"/>
      </a:majorFont>
      <a:minorFont>
        <a:latin typeface="Century Gothic"/>
        <a:ea typeface=""/>
        <a:cs typeface=""/>
        <a:font script="Jpan" typeface="メイリオ"/>
        <a:font script="Hans" typeface="宋体"/>
        <a:font script="Hant" typeface="新細明體"/>
      </a:minorFont>
    </a:fontScheme>
    <a:fmtScheme name="Plaza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60000"/>
                <a:satMod val="135000"/>
              </a:schemeClr>
            </a:gs>
            <a:gs pos="100000">
              <a:schemeClr val="phClr">
                <a:tint val="10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0000"/>
                <a:satMod val="120000"/>
              </a:schemeClr>
            </a:gs>
            <a:gs pos="35000">
              <a:schemeClr val="phClr">
                <a:shade val="100000"/>
                <a:satMod val="150000"/>
              </a:schemeClr>
            </a:gs>
            <a:gs pos="70000">
              <a:schemeClr val="phClr">
                <a:tint val="100000"/>
                <a:shade val="100000"/>
                <a:satMod val="200000"/>
                <a:greenMod val="100000"/>
              </a:schemeClr>
            </a:gs>
            <a:gs pos="100000">
              <a:schemeClr val="phClr">
                <a:tint val="100000"/>
                <a:shade val="100000"/>
                <a:satMod val="250000"/>
                <a:greenMod val="100000"/>
              </a:schemeClr>
            </a:gs>
          </a:gsLst>
          <a:lin ang="162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190500" dist="63500" dir="5400000">
              <a:srgbClr val="FFFFFF">
                <a:alpha val="65000"/>
              </a:srgbClr>
            </a:innerShdw>
          </a:effectLst>
          <a:scene3d>
            <a:camera prst="orthographicFront">
              <a:rot lat="0" lon="0" rev="0"/>
            </a:camera>
            <a:lightRig rig="twoPt" dir="r">
              <a:rot lat="0" lon="0" rev="6000000"/>
            </a:lightRig>
          </a:scene3d>
          <a:sp3d prstMaterial="matte">
            <a:bevelT w="0" h="0" prst="relaxedInset"/>
          </a:sp3d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88900" dist="38100" dir="6600000" sx="101000" sy="101000" rotWithShape="0">
              <a:srgbClr val="000000">
                <a:alpha val="50000"/>
              </a:srgbClr>
            </a:outerShdw>
          </a:effectLst>
          <a:scene3d>
            <a:camera prst="perspectiveFront" fov="3000000"/>
            <a:lightRig rig="morning" dir="tl">
              <a:rot lat="0" lon="0" rev="1800000"/>
            </a:lightRig>
          </a:scene3d>
          <a:sp3d contourW="38100" prstMaterial="softEdge">
            <a:bevelT w="25400" h="38100"/>
            <a:contourClr>
              <a:schemeClr val="phClr">
                <a:tint val="6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Plaza.thmx</Template>
  <TotalTime>227</TotalTime>
  <Words>545</Words>
  <Application>Microsoft Macintosh PowerPoint</Application>
  <PresentationFormat>On-screen Show (4:3)</PresentationFormat>
  <Paragraphs>106</Paragraphs>
  <Slides>20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Century Gothic</vt:lpstr>
      <vt:lpstr>Wingdings 2</vt:lpstr>
      <vt:lpstr>Plaza</vt:lpstr>
      <vt:lpstr>Visio</vt:lpstr>
      <vt:lpstr>Equation</vt:lpstr>
      <vt:lpstr>Uvodno predavanje</vt:lpstr>
      <vt:lpstr>PowerPoint Presentation</vt:lpstr>
      <vt:lpstr>Literatura</vt:lpstr>
      <vt:lpstr>Sadržaj predavanja – I dio</vt:lpstr>
      <vt:lpstr>Dijagrami – I dio</vt:lpstr>
      <vt:lpstr>Sadržaj predavanja – II dio</vt:lpstr>
      <vt:lpstr>Dijagrami – II dio</vt:lpstr>
      <vt:lpstr>Vježbe</vt:lpstr>
      <vt:lpstr>Testovi</vt:lpstr>
      <vt:lpstr>Uvod u menadžment kvaliteta</vt:lpstr>
      <vt:lpstr>Industrijski sistemi</vt:lpstr>
      <vt:lpstr>Kvalitet</vt:lpstr>
      <vt:lpstr>Mjerenje, ispitivanje i kontrolisanje</vt:lpstr>
      <vt:lpstr>Određivanje vrijednosti kvaliteta</vt:lpstr>
      <vt:lpstr>Upravljanje kvalitetom</vt:lpstr>
      <vt:lpstr>Standardi sistema upravljanja kvalitetom</vt:lpstr>
      <vt:lpstr>Sistem kvaliteta</vt:lpstr>
      <vt:lpstr>Upravljanje kvalitetom pomoću računara</vt:lpstr>
      <vt:lpstr>Upravljanje ekonomijom kvaliteta</vt:lpstr>
      <vt:lpstr>Dijagrami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Menadžment kvaliteta</dc:title>
  <dc:creator>Igor Todorovic</dc:creator>
  <cp:lastModifiedBy>Igor Todorovic</cp:lastModifiedBy>
  <cp:revision>28</cp:revision>
  <dcterms:created xsi:type="dcterms:W3CDTF">2014-10-07T06:43:10Z</dcterms:created>
  <dcterms:modified xsi:type="dcterms:W3CDTF">2024-02-20T07:19:59Z</dcterms:modified>
</cp:coreProperties>
</file>