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131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0354" name="Group 2"/>
          <p:cNvGrpSpPr>
            <a:grpSpLocks/>
          </p:cNvGrpSpPr>
          <p:nvPr/>
        </p:nvGrpSpPr>
        <p:grpSpPr bwMode="auto">
          <a:xfrm>
            <a:off x="0" y="2438400"/>
            <a:ext cx="9009063" cy="1052513"/>
            <a:chOff x="0" y="1536"/>
            <a:chExt cx="5675" cy="663"/>
          </a:xfrm>
        </p:grpSpPr>
        <p:grpSp>
          <p:nvGrpSpPr>
            <p:cNvPr id="100355" name="Group 3"/>
            <p:cNvGrpSpPr>
              <a:grpSpLocks/>
            </p:cNvGrpSpPr>
            <p:nvPr/>
          </p:nvGrpSpPr>
          <p:grpSpPr bwMode="auto">
            <a:xfrm>
              <a:off x="183" y="1604"/>
              <a:ext cx="448" cy="299"/>
              <a:chOff x="720" y="336"/>
              <a:chExt cx="624" cy="432"/>
            </a:xfrm>
          </p:grpSpPr>
          <p:sp>
            <p:nvSpPr>
              <p:cNvPr id="100356"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00357"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grpSp>
          <p:nvGrpSpPr>
            <p:cNvPr id="100358" name="Group 6"/>
            <p:cNvGrpSpPr>
              <a:grpSpLocks/>
            </p:cNvGrpSpPr>
            <p:nvPr/>
          </p:nvGrpSpPr>
          <p:grpSpPr bwMode="auto">
            <a:xfrm>
              <a:off x="261" y="1870"/>
              <a:ext cx="465" cy="299"/>
              <a:chOff x="912" y="2640"/>
              <a:chExt cx="672" cy="432"/>
            </a:xfrm>
          </p:grpSpPr>
          <p:sp>
            <p:nvSpPr>
              <p:cNvPr id="100359"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00360"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100361"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00362"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00363"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100364"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smtClean="0"/>
              <a:t>Click to edit Master title style</a:t>
            </a:r>
          </a:p>
        </p:txBody>
      </p:sp>
      <p:sp>
        <p:nvSpPr>
          <p:cNvPr id="100365"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smtClean="0"/>
              <a:t>Click to edit Master subtitle style</a:t>
            </a:r>
          </a:p>
        </p:txBody>
      </p:sp>
      <p:sp>
        <p:nvSpPr>
          <p:cNvPr id="100366"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ltLang="en-US">
              <a:solidFill>
                <a:srgbClr val="1C1C1C"/>
              </a:solidFill>
            </a:endParaRPr>
          </a:p>
        </p:txBody>
      </p:sp>
      <p:sp>
        <p:nvSpPr>
          <p:cNvPr id="100367"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ltLang="en-US">
              <a:solidFill>
                <a:srgbClr val="1C1C1C"/>
              </a:solidFill>
            </a:endParaRPr>
          </a:p>
        </p:txBody>
      </p:sp>
      <p:sp>
        <p:nvSpPr>
          <p:cNvPr id="100368"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0884F4FF-EC50-42F7-AFBC-B29966462A72}" type="slidenum">
              <a:rPr lang="en-US" altLang="en-US">
                <a:solidFill>
                  <a:srgbClr val="1C1C1C"/>
                </a:solidFill>
              </a:rPr>
              <a:pPr/>
              <a:t>‹#›</a:t>
            </a:fld>
            <a:endParaRPr lang="en-US" altLang="en-US">
              <a:solidFill>
                <a:srgbClr val="1C1C1C"/>
              </a:solidFill>
            </a:endParaRPr>
          </a:p>
        </p:txBody>
      </p:sp>
    </p:spTree>
    <p:extLst>
      <p:ext uri="{BB962C8B-B14F-4D97-AF65-F5344CB8AC3E}">
        <p14:creationId xmlns:p14="http://schemas.microsoft.com/office/powerpoint/2010/main" val="3761358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CB2B382-DB14-417E-856E-A4E9B963704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98412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B49D32D-84FF-4BF7-9B6B-B8A6F068420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1986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5327F9B-A98E-403B-9317-5C3715CB7B2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42233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2167F0E-2D79-4223-BFF7-43B97C321B2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85213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E2495E9-52C7-4DA0-9C7B-3D7812B7ED4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1000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6825137-7573-4E5E-92C2-CEE2EA62FCB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01732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A7F5D35C-DFBA-4DC3-9898-DF5E3FCC7CB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33812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786CB8E1-B200-4866-9A88-CC37145ED3E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3850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9899291-D771-4AE8-830B-775010D250B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5665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54515D1-F688-44DB-A7E9-15EE2E14EC6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53245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2"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5"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altLang="en-US" sz="2400">
              <a:solidFill>
                <a:srgbClr val="000000"/>
              </a:solidFill>
            </a:endParaRPr>
          </a:p>
        </p:txBody>
      </p:sp>
      <p:sp>
        <p:nvSpPr>
          <p:cNvPr id="99337"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99338"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9339"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pPr fontAlgn="base">
              <a:spcBef>
                <a:spcPct val="0"/>
              </a:spcBef>
              <a:spcAft>
                <a:spcPct val="0"/>
              </a:spcAft>
            </a:pPr>
            <a:endParaRPr lang="en-US" altLang="en-US">
              <a:solidFill>
                <a:srgbClr val="000000"/>
              </a:solidFill>
            </a:endParaRPr>
          </a:p>
        </p:txBody>
      </p:sp>
      <p:sp>
        <p:nvSpPr>
          <p:cNvPr id="99340"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en-US" altLang="en-US">
              <a:solidFill>
                <a:srgbClr val="000000"/>
              </a:solidFill>
            </a:endParaRPr>
          </a:p>
        </p:txBody>
      </p:sp>
      <p:sp>
        <p:nvSpPr>
          <p:cNvPr id="99341"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fld id="{8FD4DB38-9F62-4DA3-88A4-3DDAAB1DC0A6}"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78689575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2pPr>
      <a:lvl3pPr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3pPr>
      <a:lvl4pPr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4pPr>
      <a:lvl5pPr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5pPr>
      <a:lvl6pPr marL="457200"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6pPr>
      <a:lvl7pPr marL="914400"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7pPr>
      <a:lvl8pPr marL="1371600"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8pPr>
      <a:lvl9pPr marL="1828800" algn="l" rtl="0" fontAlgn="base">
        <a:spcBef>
          <a:spcPct val="0"/>
        </a:spcBef>
        <a:spcAft>
          <a:spcPct val="0"/>
        </a:spcAft>
        <a:defRPr sz="4400">
          <a:solidFill>
            <a:schemeClr val="tx2"/>
          </a:solidFill>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7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wmf"/></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4783" y="1650763"/>
            <a:ext cx="7772400" cy="1462088"/>
          </a:xfrm>
        </p:spPr>
        <p:txBody>
          <a:bodyPr>
            <a:noAutofit/>
          </a:bodyPr>
          <a:lstStyle/>
          <a:p>
            <a:r>
              <a:rPr lang="sr-Cyrl-BA" sz="3200" b="1" dirty="0" smtClean="0">
                <a:solidFill>
                  <a:srgbClr val="333399"/>
                </a:solidFill>
                <a:latin typeface="Times New Roman" panose="02020603050405020304" pitchFamily="18" charset="0"/>
              </a:rPr>
              <a:t>Проф</a:t>
            </a:r>
            <a:r>
              <a:rPr lang="ru-RU" sz="3200" b="1" i="0" u="none" strike="noStrike" kern="1200" baseline="0" dirty="0" smtClean="0">
                <a:solidFill>
                  <a:srgbClr val="333399"/>
                </a:solidFill>
                <a:latin typeface="Times New Roman" panose="02020603050405020304" pitchFamily="18" charset="0"/>
              </a:rPr>
              <a:t>. </a:t>
            </a:r>
            <a:r>
              <a:rPr lang="ru-RU" sz="3200" b="1" i="0" u="none" strike="noStrike" kern="1200" baseline="0" dirty="0" smtClean="0">
                <a:solidFill>
                  <a:srgbClr val="333399"/>
                </a:solidFill>
                <a:latin typeface="Times New Roman" panose="02020603050405020304" pitchFamily="18" charset="0"/>
              </a:rPr>
              <a:t>др Дарко Томаш</a:t>
            </a:r>
            <a:br>
              <a:rPr lang="ru-RU" sz="3200" b="1" i="0" u="none" strike="noStrike" kern="1200" baseline="0" dirty="0" smtClean="0">
                <a:solidFill>
                  <a:srgbClr val="333399"/>
                </a:solidFill>
                <a:latin typeface="Times New Roman" panose="02020603050405020304" pitchFamily="18" charset="0"/>
              </a:rPr>
            </a:br>
            <a:r>
              <a:rPr lang="ru-RU" sz="3200" b="1" i="0" u="none" strike="noStrike" kern="1200" baseline="0" dirty="0" smtClean="0">
                <a:solidFill>
                  <a:srgbClr val="333399"/>
                </a:solidFill>
                <a:latin typeface="Times New Roman" panose="02020603050405020304" pitchFamily="18" charset="0"/>
              </a:rPr>
              <a:t>Економски факултет Бања Лука</a:t>
            </a:r>
          </a:p>
        </p:txBody>
      </p:sp>
      <p:sp>
        <p:nvSpPr>
          <p:cNvPr id="3" name="Text Placeholder 2"/>
          <p:cNvSpPr>
            <a:spLocks noGrp="1"/>
          </p:cNvSpPr>
          <p:nvPr>
            <p:ph type="subTitle" idx="1"/>
          </p:nvPr>
        </p:nvSpPr>
        <p:spPr/>
        <p:txBody>
          <a:bodyPr/>
          <a:lstStyle/>
          <a:p>
            <a:r>
              <a:rPr lang="sr-Cyrl-BA" sz="4000" b="1" i="0" u="none" strike="noStrike" kern="1200" baseline="0" dirty="0" smtClean="0">
                <a:solidFill>
                  <a:srgbClr val="1C1C1C"/>
                </a:solidFill>
                <a:latin typeface="Times New Roman" panose="02020603050405020304" pitchFamily="18" charset="0"/>
              </a:rPr>
              <a:t>РЕВИЗИЈСКО </a:t>
            </a:r>
          </a:p>
          <a:p>
            <a:r>
              <a:rPr lang="sr-Cyrl-BA" sz="4000" b="1" i="0" u="none" strike="noStrike" kern="1200" baseline="0" dirty="0" smtClean="0">
                <a:solidFill>
                  <a:srgbClr val="1C1C1C"/>
                </a:solidFill>
                <a:latin typeface="Times New Roman" panose="02020603050405020304" pitchFamily="18" charset="0"/>
              </a:rPr>
              <a:t>УЗОРКОВАЊЕ</a:t>
            </a:r>
          </a:p>
        </p:txBody>
      </p:sp>
    </p:spTree>
    <p:extLst>
      <p:ext uri="{BB962C8B-B14F-4D97-AF65-F5344CB8AC3E}">
        <p14:creationId xmlns:p14="http://schemas.microsoft.com/office/powerpoint/2010/main" val="34134283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29839" y="2017713"/>
            <a:ext cx="8425249" cy="4114800"/>
          </a:xfrm>
        </p:spPr>
        <p:txBody>
          <a:bodyPr/>
          <a:lstStyle/>
          <a:p>
            <a:r>
              <a:rPr lang="sr-Cyrl-BA" b="0" i="0" u="none" strike="noStrike" kern="1200" baseline="0" dirty="0" smtClean="0">
                <a:solidFill>
                  <a:srgbClr val="000000"/>
                </a:solidFill>
                <a:latin typeface="Times New Roman" panose="02020603050405020304" pitchFamily="18" charset="0"/>
              </a:rPr>
              <a:t>(б) </a:t>
            </a:r>
            <a:r>
              <a:rPr lang="sr-Cyrl-BA" b="0" i="0" u="sng" strike="noStrike" kern="1200" baseline="0" dirty="0" smtClean="0">
                <a:solidFill>
                  <a:srgbClr val="000000"/>
                </a:solidFill>
                <a:latin typeface="Times New Roman" panose="02020603050405020304" pitchFamily="18" charset="0"/>
              </a:rPr>
              <a:t>Поступци суштинског испитивања</a:t>
            </a:r>
          </a:p>
          <a:p>
            <a:r>
              <a:rPr lang="sr-Latn-BA" b="0" i="1" u="none" strike="noStrike" kern="1200" baseline="0" dirty="0" smtClean="0">
                <a:solidFill>
                  <a:srgbClr val="000000"/>
                </a:solidFill>
                <a:latin typeface="Times New Roman" panose="02020603050405020304" pitchFamily="18" charset="0"/>
              </a:rPr>
              <a:t>I</a:t>
            </a:r>
            <a:r>
              <a:rPr lang="ru-RU" b="0" i="0" u="none" strike="noStrike" kern="1200" baseline="0" dirty="0" smtClean="0">
                <a:solidFill>
                  <a:srgbClr val="000000"/>
                </a:solidFill>
                <a:latin typeface="Times New Roman" panose="02020603050405020304" pitchFamily="18" charset="0"/>
              </a:rPr>
              <a:t> </a:t>
            </a:r>
            <a:r>
              <a:rPr lang="ru-RU" b="0" i="1" u="none" strike="noStrike" kern="1200" baseline="0" dirty="0" smtClean="0">
                <a:solidFill>
                  <a:srgbClr val="0070C0"/>
                </a:solidFill>
                <a:latin typeface="Times New Roman" panose="02020603050405020304" pitchFamily="18" charset="0"/>
              </a:rPr>
              <a:t>Ризик </a:t>
            </a:r>
            <a:r>
              <a:rPr lang="ru-RU" b="0" i="1" u="sng" strike="noStrike" kern="1200" baseline="0" dirty="0" smtClean="0">
                <a:solidFill>
                  <a:srgbClr val="0070C0"/>
                </a:solidFill>
                <a:latin typeface="Times New Roman" panose="02020603050405020304" pitchFamily="18" charset="0"/>
              </a:rPr>
              <a:t>погрешног одбацивања резултата узорка</a:t>
            </a:r>
            <a:r>
              <a:rPr lang="ru-RU" b="0" i="0" u="none" strike="noStrike" kern="1200" baseline="0" dirty="0" smtClean="0">
                <a:solidFill>
                  <a:srgbClr val="000000"/>
                </a:solidFill>
                <a:latin typeface="Times New Roman" panose="02020603050405020304" pitchFamily="18" charset="0"/>
              </a:rPr>
              <a:t>-ризик да без обзира што резултат узорка потврђује закључак да исказано стање садржи материјално значајан погрешан исказ, у ствари такав исказ не садржи.</a:t>
            </a:r>
          </a:p>
          <a:p>
            <a:r>
              <a:rPr lang="sr-Latn-BA" b="0" i="1" u="none" strike="noStrike" kern="1200" baseline="0" dirty="0" smtClean="0">
                <a:solidFill>
                  <a:srgbClr val="000000"/>
                </a:solidFill>
                <a:latin typeface="Times New Roman" panose="02020603050405020304" pitchFamily="18" charset="0"/>
              </a:rPr>
              <a:t>II</a:t>
            </a:r>
            <a:r>
              <a:rPr lang="ru-RU" b="0" i="0" u="none" strike="noStrike" kern="1200" baseline="0" dirty="0" smtClean="0">
                <a:solidFill>
                  <a:srgbClr val="000000"/>
                </a:solidFill>
                <a:latin typeface="Times New Roman" panose="02020603050405020304" pitchFamily="18" charset="0"/>
              </a:rPr>
              <a:t> </a:t>
            </a:r>
            <a:r>
              <a:rPr lang="ru-RU" b="0" i="1" u="none" strike="noStrike" kern="1200" baseline="0" dirty="0" smtClean="0">
                <a:solidFill>
                  <a:srgbClr val="0070C0"/>
                </a:solidFill>
                <a:latin typeface="Times New Roman" panose="02020603050405020304" pitchFamily="18" charset="0"/>
              </a:rPr>
              <a:t>Ризик </a:t>
            </a:r>
            <a:r>
              <a:rPr lang="ru-RU" b="0" i="1" u="sng" strike="noStrike" kern="1200" baseline="0" dirty="0" smtClean="0">
                <a:solidFill>
                  <a:srgbClr val="0070C0"/>
                </a:solidFill>
                <a:latin typeface="Times New Roman" panose="02020603050405020304" pitchFamily="18" charset="0"/>
              </a:rPr>
              <a:t>погрешног прихватања резултата узорка</a:t>
            </a:r>
            <a:r>
              <a:rPr lang="ru-RU" b="0" i="0" u="none" strike="noStrike" kern="1200" baseline="0" dirty="0" smtClean="0">
                <a:solidFill>
                  <a:srgbClr val="000000"/>
                </a:solidFill>
                <a:latin typeface="Times New Roman" panose="02020603050405020304" pitchFamily="18" charset="0"/>
              </a:rPr>
              <a:t>- (обрнуто).</a:t>
            </a:r>
          </a:p>
        </p:txBody>
      </p:sp>
    </p:spTree>
    <p:extLst>
      <p:ext uri="{BB962C8B-B14F-4D97-AF65-F5344CB8AC3E}">
        <p14:creationId xmlns:p14="http://schemas.microsoft.com/office/powerpoint/2010/main" val="707783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normAutofit fontScale="85000" lnSpcReduction="10000"/>
          </a:bodyPr>
          <a:lstStyle/>
          <a:p>
            <a:r>
              <a:rPr lang="ru-RU" b="0" i="0" u="none" strike="noStrike" kern="1200" baseline="0" dirty="0" smtClean="0">
                <a:solidFill>
                  <a:srgbClr val="000000"/>
                </a:solidFill>
                <a:latin typeface="Times New Roman" panose="02020603050405020304" pitchFamily="18" charset="0"/>
              </a:rPr>
              <a:t>13. Ризици </a:t>
            </a:r>
            <a:r>
              <a:rPr lang="ru-RU" b="0" i="0" u="sng" strike="noStrike" kern="1200" baseline="0" dirty="0" smtClean="0">
                <a:solidFill>
                  <a:srgbClr val="000000"/>
                </a:solidFill>
                <a:latin typeface="Times New Roman" panose="02020603050405020304" pitchFamily="18" charset="0"/>
              </a:rPr>
              <a:t>недовољног ослањања и погрешног одбацивања резултата узорка</a:t>
            </a:r>
            <a:r>
              <a:rPr lang="ru-RU" b="0" i="0" u="none" strike="noStrike" kern="1200" baseline="0" dirty="0" smtClean="0">
                <a:solidFill>
                  <a:srgbClr val="000000"/>
                </a:solidFill>
                <a:latin typeface="Times New Roman" panose="02020603050405020304" pitchFamily="18" charset="0"/>
              </a:rPr>
              <a:t> утичу на </a:t>
            </a:r>
            <a:r>
              <a:rPr lang="ru-RU" b="0" i="0" u="none" strike="noStrike" kern="1200" baseline="0" dirty="0" smtClean="0">
                <a:solidFill>
                  <a:srgbClr val="FF0000"/>
                </a:solidFill>
                <a:latin typeface="Times New Roman" panose="02020603050405020304" pitchFamily="18" charset="0"/>
              </a:rPr>
              <a:t>ефикасност</a:t>
            </a:r>
            <a:r>
              <a:rPr lang="ru-RU" b="0" i="0" u="none" strike="noStrike" kern="1200" baseline="0" dirty="0" smtClean="0">
                <a:solidFill>
                  <a:srgbClr val="000000"/>
                </a:solidFill>
                <a:latin typeface="Times New Roman" panose="02020603050405020304" pitchFamily="18" charset="0"/>
              </a:rPr>
              <a:t> ревизије јер обично доводе до додатних послова за ревизора или правно лице, на основу којих ће се установити да првобитни закључци нису били исправни. Ризици </a:t>
            </a:r>
            <a:r>
              <a:rPr lang="ru-RU" b="0" i="0" u="sng" strike="noStrike" kern="1200" baseline="0" dirty="0" smtClean="0">
                <a:solidFill>
                  <a:srgbClr val="000000"/>
                </a:solidFill>
                <a:latin typeface="Times New Roman" panose="02020603050405020304" pitchFamily="18" charset="0"/>
              </a:rPr>
              <a:t>прекомјерног ослањања или погрешног прихватања резултата узорка</a:t>
            </a:r>
            <a:r>
              <a:rPr lang="ru-RU" b="0" i="0" u="none" strike="noStrike" kern="1200" baseline="0" dirty="0" smtClean="0">
                <a:solidFill>
                  <a:srgbClr val="000000"/>
                </a:solidFill>
                <a:latin typeface="Times New Roman" panose="02020603050405020304" pitchFamily="18" charset="0"/>
              </a:rPr>
              <a:t> утичу на </a:t>
            </a:r>
            <a:r>
              <a:rPr lang="ru-RU" b="0" i="0" u="none" strike="noStrike" kern="1200" baseline="0" dirty="0" smtClean="0">
                <a:solidFill>
                  <a:srgbClr val="FF0000"/>
                </a:solidFill>
                <a:latin typeface="Times New Roman" panose="02020603050405020304" pitchFamily="18" charset="0"/>
              </a:rPr>
              <a:t>ефективност</a:t>
            </a:r>
            <a:r>
              <a:rPr lang="ru-RU" b="0" i="0" u="none" strike="noStrike" kern="1200" baseline="0" dirty="0" smtClean="0">
                <a:solidFill>
                  <a:srgbClr val="000000"/>
                </a:solidFill>
                <a:latin typeface="Times New Roman" panose="02020603050405020304" pitchFamily="18" charset="0"/>
              </a:rPr>
              <a:t> ревизије тиме што повећавају вјероватноћу погрешног ревизорског мишљења о рачуноводственим извјештајима.</a:t>
            </a:r>
          </a:p>
          <a:p>
            <a:r>
              <a:rPr lang="ru-RU" b="0" i="0" u="none" strike="noStrike" kern="1200" baseline="0" dirty="0" smtClean="0">
                <a:solidFill>
                  <a:srgbClr val="000000"/>
                </a:solidFill>
                <a:latin typeface="Times New Roman" panose="02020603050405020304" pitchFamily="18" charset="0"/>
              </a:rPr>
              <a:t>14. На величину узорка (</a:t>
            </a:r>
            <a:r>
              <a:rPr lang="ru-RU" b="0" i="1" u="none" strike="noStrike" kern="1200" baseline="0" dirty="0" smtClean="0">
                <a:solidFill>
                  <a:srgbClr val="0070C0"/>
                </a:solidFill>
                <a:latin typeface="Times New Roman" panose="02020603050405020304" pitchFamily="18" charset="0"/>
              </a:rPr>
              <a:t>обрнуто пропорционално) утиче ниво ризика статистичког узорковања који је ревизор спреман да прихвати</a:t>
            </a:r>
            <a:r>
              <a:rPr lang="ru-RU" b="0" i="0" u="none" strike="noStrike" kern="1200" baseline="0" dirty="0" smtClean="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3996918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46931" y="2017713"/>
            <a:ext cx="8408157" cy="4114800"/>
          </a:xfrm>
        </p:spPr>
        <p:txBody>
          <a:bodyPr/>
          <a:lstStyle/>
          <a:p>
            <a:r>
              <a:rPr lang="ru-RU" b="0" i="0" u="sng" strike="noStrike" kern="1200" baseline="0" dirty="0" smtClean="0">
                <a:solidFill>
                  <a:srgbClr val="000000"/>
                </a:solidFill>
                <a:latin typeface="Times New Roman" panose="02020603050405020304" pitchFamily="18" charset="0"/>
              </a:rPr>
              <a:t>Грешка која се може толерисати</a:t>
            </a:r>
          </a:p>
          <a:p>
            <a:r>
              <a:rPr lang="sr-Cyrl-BA" b="0" i="0" u="none" strike="noStrike" kern="1200" baseline="0" dirty="0" smtClean="0">
                <a:solidFill>
                  <a:srgbClr val="000000"/>
                </a:solidFill>
                <a:latin typeface="Times New Roman" panose="02020603050405020304" pitchFamily="18" charset="0"/>
              </a:rPr>
              <a:t>15. Грешка која се може толерисати је </a:t>
            </a:r>
            <a:r>
              <a:rPr lang="sr-Cyrl-BA" b="0" i="1" u="none" strike="noStrike" kern="1200" baseline="0" dirty="0" smtClean="0">
                <a:solidFill>
                  <a:srgbClr val="0070C0"/>
                </a:solidFill>
                <a:latin typeface="Times New Roman" panose="02020603050405020304" pitchFamily="18" charset="0"/>
              </a:rPr>
              <a:t>максимална грешка у популацији коју је ревизор спреман да прихвати</a:t>
            </a:r>
            <a:r>
              <a:rPr lang="sr-Cyrl-BA" b="0" i="0" u="none" strike="noStrike" kern="1200" baseline="0" dirty="0" smtClean="0">
                <a:solidFill>
                  <a:srgbClr val="000000"/>
                </a:solidFill>
                <a:latin typeface="Times New Roman" panose="02020603050405020304" pitchFamily="18" charset="0"/>
              </a:rPr>
              <a:t>, а да закључи да је резултатом узорка постигнут  циљ ревизије. Разматра се у фази планирања ревизије, а у поступцима суштинског испитивања се </a:t>
            </a:r>
            <a:r>
              <a:rPr lang="sr-Cyrl-BA" b="0" i="0" u="none" strike="noStrike" kern="1200" baseline="0" dirty="0" smtClean="0">
                <a:solidFill>
                  <a:srgbClr val="0070C0"/>
                </a:solidFill>
                <a:latin typeface="Times New Roman" panose="02020603050405020304" pitchFamily="18" charset="0"/>
              </a:rPr>
              <a:t>везује за ревизорову процјену материјалног значаја</a:t>
            </a:r>
            <a:r>
              <a:rPr lang="sr-Cyrl-BA" b="0" i="0" u="none" strike="noStrike" kern="1200" baseline="0" dirty="0" smtClean="0">
                <a:solidFill>
                  <a:srgbClr val="000000"/>
                </a:solidFill>
                <a:latin typeface="Times New Roman" panose="02020603050405020304" pitchFamily="18" charset="0"/>
              </a:rPr>
              <a:t>. (</a:t>
            </a:r>
            <a:r>
              <a:rPr lang="sr-Cyrl-BA" b="0" i="0" u="none" strike="noStrike" kern="1200" baseline="0" dirty="0" smtClean="0">
                <a:solidFill>
                  <a:srgbClr val="FF0000"/>
                </a:solidFill>
                <a:latin typeface="Times New Roman" panose="02020603050405020304" pitchFamily="18" charset="0"/>
              </a:rPr>
              <a:t>Што мања грешка, то је потребан већи узорак</a:t>
            </a:r>
            <a:r>
              <a:rPr lang="sr-Cyrl-BA" b="0" i="0" u="none" strike="noStrike" kern="1200" baseline="0" dirty="0" smtClean="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3170171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21293" y="2017713"/>
            <a:ext cx="8433795" cy="4114800"/>
          </a:xfrm>
        </p:spPr>
        <p:txBody>
          <a:bodyPr>
            <a:normAutofit fontScale="92500" lnSpcReduction="10000"/>
          </a:bodyPr>
          <a:lstStyle/>
          <a:p>
            <a:r>
              <a:rPr lang="ru-RU" b="0" i="0" u="none" strike="noStrike" kern="1200" baseline="0" dirty="0" smtClean="0">
                <a:solidFill>
                  <a:srgbClr val="000000"/>
                </a:solidFill>
                <a:latin typeface="Times New Roman" panose="02020603050405020304" pitchFamily="18" charset="0"/>
              </a:rPr>
              <a:t>16. Код </a:t>
            </a:r>
            <a:r>
              <a:rPr lang="ru-RU" b="0" i="0" u="sng" strike="noStrike" kern="1200" baseline="0" dirty="0" smtClean="0">
                <a:solidFill>
                  <a:srgbClr val="000000"/>
                </a:solidFill>
                <a:latin typeface="Times New Roman" panose="02020603050405020304" pitchFamily="18" charset="0"/>
              </a:rPr>
              <a:t>провјере функционисања контрола</a:t>
            </a:r>
            <a:r>
              <a:rPr lang="ru-RU" b="0" i="0" u="none" strike="noStrike" kern="1200" baseline="0" dirty="0" smtClean="0">
                <a:solidFill>
                  <a:srgbClr val="000000"/>
                </a:solidFill>
                <a:latin typeface="Times New Roman" panose="02020603050405020304" pitchFamily="18" charset="0"/>
              </a:rPr>
              <a:t>, ова грешка је </a:t>
            </a:r>
            <a:r>
              <a:rPr lang="ru-RU" b="0" i="0" u="none" strike="noStrike" kern="1200" baseline="0" dirty="0" smtClean="0">
                <a:solidFill>
                  <a:srgbClr val="FF0000"/>
                </a:solidFill>
                <a:latin typeface="Times New Roman" panose="02020603050405020304" pitchFamily="18" charset="0"/>
              </a:rPr>
              <a:t>максимално одступање од прописаног контролног поступка</a:t>
            </a:r>
            <a:r>
              <a:rPr lang="ru-RU" b="0" i="0" u="none" strike="noStrike" kern="1200" baseline="0" dirty="0" smtClean="0">
                <a:solidFill>
                  <a:srgbClr val="000000"/>
                </a:solidFill>
                <a:latin typeface="Times New Roman" panose="02020603050405020304" pitchFamily="18" charset="0"/>
              </a:rPr>
              <a:t>  које је ревизор спреман да прихвати на основу прелиминарне процјене КР. </a:t>
            </a:r>
            <a:endParaRPr lang="ru-RU" dirty="0">
              <a:solidFill>
                <a:srgbClr val="000000"/>
              </a:solidFill>
              <a:latin typeface="Times New Roman" panose="02020603050405020304" pitchFamily="18" charset="0"/>
            </a:endParaRPr>
          </a:p>
          <a:p>
            <a:r>
              <a:rPr lang="ru-RU" b="0" i="0" u="none" strike="noStrike" kern="1200" baseline="0" dirty="0" smtClean="0">
                <a:solidFill>
                  <a:srgbClr val="000000"/>
                </a:solidFill>
                <a:latin typeface="Times New Roman" panose="02020603050405020304" pitchFamily="18" charset="0"/>
              </a:rPr>
              <a:t>Код </a:t>
            </a:r>
            <a:r>
              <a:rPr lang="ru-RU" b="0" i="0" u="sng" strike="noStrike" kern="1200" baseline="0" dirty="0" smtClean="0">
                <a:solidFill>
                  <a:srgbClr val="000000"/>
                </a:solidFill>
                <a:latin typeface="Times New Roman" panose="02020603050405020304" pitchFamily="18" charset="0"/>
              </a:rPr>
              <a:t>поступака суштинског испитивања</a:t>
            </a:r>
            <a:r>
              <a:rPr lang="ru-RU" b="0" i="0" u="none" strike="noStrike" kern="1200" baseline="0" dirty="0" smtClean="0">
                <a:solidFill>
                  <a:srgbClr val="000000"/>
                </a:solidFill>
                <a:latin typeface="Times New Roman" panose="02020603050405020304" pitchFamily="18" charset="0"/>
              </a:rPr>
              <a:t> ова грешка је </a:t>
            </a:r>
            <a:r>
              <a:rPr lang="ru-RU" b="0" i="0" u="none" strike="noStrike" kern="1200" baseline="0" dirty="0" smtClean="0">
                <a:solidFill>
                  <a:srgbClr val="FF0000"/>
                </a:solidFill>
                <a:latin typeface="Times New Roman" panose="02020603050405020304" pitchFamily="18" charset="0"/>
              </a:rPr>
              <a:t>максималан погрешан износ</a:t>
            </a:r>
            <a:r>
              <a:rPr lang="ru-RU" b="0" i="0" u="none" strike="noStrike" kern="1200" baseline="0" dirty="0" smtClean="0">
                <a:solidFill>
                  <a:srgbClr val="000000"/>
                </a:solidFill>
                <a:latin typeface="Times New Roman" panose="02020603050405020304" pitchFamily="18" charset="0"/>
              </a:rPr>
              <a:t> који је ревизор спреман да прихвати, а да приликом разматрања укупних ревизијских поступака буде у могућности, да са прихватљивим степеном увјерења, закључи да рачуноводствени извјештаји не садрже материјално значајне погрешне исказе.</a:t>
            </a:r>
          </a:p>
        </p:txBody>
      </p:sp>
    </p:spTree>
    <p:extLst>
      <p:ext uri="{BB962C8B-B14F-4D97-AF65-F5344CB8AC3E}">
        <p14:creationId xmlns:p14="http://schemas.microsoft.com/office/powerpoint/2010/main" val="2476204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normAutofit fontScale="92500"/>
          </a:bodyPr>
          <a:lstStyle/>
          <a:p>
            <a:r>
              <a:rPr lang="ru-RU" b="0" i="0" u="none" strike="noStrike" kern="1200" baseline="0" dirty="0" smtClean="0">
                <a:solidFill>
                  <a:srgbClr val="000000"/>
                </a:solidFill>
                <a:latin typeface="Times New Roman" panose="02020603050405020304" pitchFamily="18" charset="0"/>
              </a:rPr>
              <a:t>17. Ако ревизор </a:t>
            </a:r>
            <a:r>
              <a:rPr lang="ru-RU" b="0" i="1" u="sng" strike="noStrike" kern="1200" baseline="0" dirty="0" smtClean="0">
                <a:solidFill>
                  <a:srgbClr val="000000"/>
                </a:solidFill>
                <a:latin typeface="Times New Roman" panose="02020603050405020304" pitchFamily="18" charset="0"/>
              </a:rPr>
              <a:t>очекује постојање грешке </a:t>
            </a:r>
            <a:r>
              <a:rPr lang="ru-RU" b="0" i="0" u="none" strike="noStrike" kern="1200" baseline="0" dirty="0" smtClean="0">
                <a:solidFill>
                  <a:srgbClr val="000000"/>
                </a:solidFill>
                <a:latin typeface="Times New Roman" panose="02020603050405020304" pitchFamily="18" charset="0"/>
              </a:rPr>
              <a:t>у популацији, </a:t>
            </a:r>
            <a:r>
              <a:rPr lang="ru-RU" b="0" i="0" u="none" strike="noStrike" kern="1200" baseline="0" dirty="0" smtClean="0">
                <a:solidFill>
                  <a:srgbClr val="FF0000"/>
                </a:solidFill>
                <a:latin typeface="Times New Roman" panose="02020603050405020304" pitchFamily="18" charset="0"/>
              </a:rPr>
              <a:t>одабраће већи узорак</a:t>
            </a:r>
            <a:r>
              <a:rPr lang="ru-RU" b="0" i="0" u="none" strike="noStrike" kern="1200" baseline="0" dirty="0" smtClean="0">
                <a:solidFill>
                  <a:srgbClr val="000000"/>
                </a:solidFill>
                <a:latin typeface="Times New Roman" panose="02020603050405020304" pitchFamily="18" charset="0"/>
              </a:rPr>
              <a:t>, како би могао закључити да стварна грешка није већа од планиране која се може толерисати. Ако се </a:t>
            </a:r>
            <a:r>
              <a:rPr lang="ru-RU" b="0" i="1" u="sng" strike="noStrike" kern="1200" baseline="0" dirty="0" smtClean="0">
                <a:solidFill>
                  <a:srgbClr val="000000"/>
                </a:solidFill>
                <a:latin typeface="Times New Roman" panose="02020603050405020304" pitchFamily="18" charset="0"/>
              </a:rPr>
              <a:t>не очекује постојање грешке</a:t>
            </a:r>
            <a:r>
              <a:rPr lang="ru-RU" b="0" i="0" u="none" strike="noStrike" kern="1200" baseline="0" dirty="0" smtClean="0">
                <a:solidFill>
                  <a:srgbClr val="000000"/>
                </a:solidFill>
                <a:latin typeface="Times New Roman" panose="02020603050405020304" pitchFamily="18" charset="0"/>
              </a:rPr>
              <a:t> у популацији оправдан је </a:t>
            </a:r>
            <a:r>
              <a:rPr lang="ru-RU" b="0" i="0" u="none" strike="noStrike" kern="1200" baseline="0" dirty="0" smtClean="0">
                <a:solidFill>
                  <a:srgbClr val="FF0000"/>
                </a:solidFill>
                <a:latin typeface="Times New Roman" panose="02020603050405020304" pitchFamily="18" charset="0"/>
              </a:rPr>
              <a:t>мањи узорак</a:t>
            </a:r>
            <a:r>
              <a:rPr lang="ru-RU" b="0" i="0" u="none" strike="noStrike" kern="1200" baseline="0" dirty="0" smtClean="0">
                <a:solidFill>
                  <a:srgbClr val="000000"/>
                </a:solidFill>
                <a:latin typeface="Times New Roman" panose="02020603050405020304" pitchFamily="18" charset="0"/>
              </a:rPr>
              <a:t>. Приликом утврђивања очекиване грешке у популацији ревизор треба да размотри сљедећа питања: </a:t>
            </a:r>
            <a:r>
              <a:rPr lang="ru-RU" b="0" i="1" u="none" strike="noStrike" kern="1200" baseline="0" dirty="0" smtClean="0">
                <a:solidFill>
                  <a:srgbClr val="0070C0"/>
                </a:solidFill>
                <a:latin typeface="Times New Roman" panose="02020603050405020304" pitchFamily="18" charset="0"/>
              </a:rPr>
              <a:t>величина грешака утврђених у претходним ревизијама, промјене у уведеним поступцима правног лица и расположиви докази прибављени другим поступцима</a:t>
            </a:r>
            <a:r>
              <a:rPr lang="ru-RU" b="0" i="0" u="none" strike="noStrike" kern="1200" baseline="0" dirty="0" smtClean="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1679326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Избор узорка</a:t>
            </a:r>
          </a:p>
        </p:txBody>
      </p:sp>
      <p:sp>
        <p:nvSpPr>
          <p:cNvPr id="3" name="Text Placeholder 2"/>
          <p:cNvSpPr>
            <a:spLocks noGrp="1"/>
          </p:cNvSpPr>
          <p:nvPr>
            <p:ph idx="1"/>
          </p:nvPr>
        </p:nvSpPr>
        <p:spPr>
          <a:xfrm>
            <a:off x="538385" y="2017713"/>
            <a:ext cx="8416703" cy="4114800"/>
          </a:xfrm>
        </p:spPr>
        <p:txBody>
          <a:bodyPr>
            <a:normAutofit fontScale="85000" lnSpcReduction="10000"/>
          </a:bodyPr>
          <a:lstStyle/>
          <a:p>
            <a:r>
              <a:rPr lang="ru-RU" b="0" i="0" u="none" strike="noStrike" kern="1200" baseline="0" dirty="0" smtClean="0">
                <a:solidFill>
                  <a:srgbClr val="000000"/>
                </a:solidFill>
                <a:latin typeface="Times New Roman" panose="02020603050405020304" pitchFamily="18" charset="0"/>
              </a:rPr>
              <a:t>18. Ревизор треба да одабере ставке за узорак тако да се може очекивати да одабрани узорак буде </a:t>
            </a:r>
            <a:r>
              <a:rPr lang="ru-RU" b="1" i="1" u="none" strike="noStrike" kern="1200" baseline="0" dirty="0" smtClean="0">
                <a:solidFill>
                  <a:srgbClr val="FF0000"/>
                </a:solidFill>
                <a:latin typeface="Times New Roman" panose="02020603050405020304" pitchFamily="18" charset="0"/>
              </a:rPr>
              <a:t>репрезентативан</a:t>
            </a:r>
            <a:r>
              <a:rPr lang="ru-RU" b="0" i="0" u="none" strike="noStrike" kern="1200" baseline="0" dirty="0" smtClean="0">
                <a:solidFill>
                  <a:srgbClr val="000000"/>
                </a:solidFill>
                <a:latin typeface="Times New Roman" panose="02020603050405020304" pitchFamily="18" charset="0"/>
              </a:rPr>
              <a:t> за укупну популацију. То захтијева </a:t>
            </a:r>
            <a:r>
              <a:rPr lang="ru-RU" b="0" i="1" u="sng" strike="noStrike" kern="1200" baseline="0" dirty="0" smtClean="0">
                <a:solidFill>
                  <a:srgbClr val="000000"/>
                </a:solidFill>
                <a:latin typeface="Times New Roman" panose="02020603050405020304" pitchFamily="18" charset="0"/>
              </a:rPr>
              <a:t>једнаку могућност за све ставке у популацији да буду обухваћене узорком</a:t>
            </a:r>
            <a:r>
              <a:rPr lang="ru-RU" b="0" i="0" u="none" strike="noStrike" kern="1200" baseline="0" dirty="0" smtClean="0">
                <a:solidFill>
                  <a:srgbClr val="000000"/>
                </a:solidFill>
                <a:latin typeface="Times New Roman" panose="02020603050405020304" pitchFamily="18" charset="0"/>
              </a:rPr>
              <a:t>.</a:t>
            </a:r>
          </a:p>
          <a:p>
            <a:r>
              <a:rPr lang="sr-Cyrl-BA" b="0" i="0" u="none" strike="noStrike" kern="1200" baseline="0" dirty="0" smtClean="0">
                <a:solidFill>
                  <a:srgbClr val="000000"/>
                </a:solidFill>
                <a:latin typeface="Times New Roman" panose="02020603050405020304" pitchFamily="18" charset="0"/>
              </a:rPr>
              <a:t>19. </a:t>
            </a:r>
            <a:r>
              <a:rPr lang="sr-Cyrl-BA" b="0" i="0" u="sng" strike="noStrike" kern="1200" baseline="0" dirty="0" smtClean="0">
                <a:solidFill>
                  <a:srgbClr val="000000"/>
                </a:solidFill>
                <a:latin typeface="Times New Roman" panose="02020603050405020304" pitchFamily="18" charset="0"/>
              </a:rPr>
              <a:t>Методе избора узорка</a:t>
            </a:r>
            <a:r>
              <a:rPr lang="sr-Cyrl-BA" b="0" i="0" u="none" strike="noStrike" kern="1200" baseline="0" dirty="0" smtClean="0">
                <a:solidFill>
                  <a:srgbClr val="000000"/>
                </a:solidFill>
                <a:latin typeface="Times New Roman" panose="02020603050405020304" pitchFamily="18" charset="0"/>
              </a:rPr>
              <a:t>:</a:t>
            </a:r>
          </a:p>
          <a:p>
            <a:pPr lvl="1"/>
            <a:r>
              <a:rPr lang="ru-RU" b="1" i="0" u="none" strike="noStrike" kern="1200" baseline="0" dirty="0" smtClean="0">
                <a:solidFill>
                  <a:srgbClr val="FF0000"/>
                </a:solidFill>
                <a:latin typeface="Times New Roman" panose="02020603050405020304" pitchFamily="18" charset="0"/>
              </a:rPr>
              <a:t>Избор случајног узорка</a:t>
            </a:r>
            <a:r>
              <a:rPr lang="ru-RU" b="0" i="0" u="none" strike="noStrike" kern="1200" baseline="0" dirty="0" smtClean="0">
                <a:solidFill>
                  <a:srgbClr val="000000"/>
                </a:solidFill>
                <a:latin typeface="Times New Roman" panose="02020603050405020304" pitchFamily="18" charset="0"/>
              </a:rPr>
              <a:t> (подједнаке шансе,  нпр. таблице случајних бројева),</a:t>
            </a:r>
          </a:p>
          <a:p>
            <a:pPr lvl="1"/>
            <a:r>
              <a:rPr lang="ru-RU" b="1" i="0" u="none" strike="noStrike" kern="1200" baseline="0" dirty="0" smtClean="0">
                <a:solidFill>
                  <a:srgbClr val="FF0000"/>
                </a:solidFill>
                <a:latin typeface="Times New Roman" panose="02020603050405020304" pitchFamily="18" charset="0"/>
              </a:rPr>
              <a:t>Систематски избор </a:t>
            </a:r>
            <a:r>
              <a:rPr lang="ru-RU" b="0" i="0" u="none" strike="noStrike" kern="1200" baseline="0" dirty="0" smtClean="0">
                <a:solidFill>
                  <a:srgbClr val="000000"/>
                </a:solidFill>
                <a:latin typeface="Times New Roman" panose="02020603050405020304" pitchFamily="18" charset="0"/>
              </a:rPr>
              <a:t>(коришћење константних интервала, први се бира случајним избором),</a:t>
            </a:r>
          </a:p>
          <a:p>
            <a:pPr lvl="1"/>
            <a:r>
              <a:rPr lang="ru-RU" b="1" i="0" u="none" strike="noStrike" kern="1200" baseline="0" dirty="0" smtClean="0">
                <a:solidFill>
                  <a:srgbClr val="FF0000"/>
                </a:solidFill>
                <a:latin typeface="Times New Roman" panose="02020603050405020304" pitchFamily="18" charset="0"/>
              </a:rPr>
              <a:t>Насумични избор </a:t>
            </a:r>
            <a:r>
              <a:rPr lang="ru-RU" b="0" i="0" u="none" strike="noStrike" kern="1200" baseline="0" dirty="0" smtClean="0">
                <a:solidFill>
                  <a:srgbClr val="000000"/>
                </a:solidFill>
                <a:latin typeface="Times New Roman" panose="02020603050405020304" pitchFamily="18" charset="0"/>
              </a:rPr>
              <a:t>(алтернатива случајном, ако се не желе обухватити или искључити одређене ставке, опасност од пристрасности, а на уштрб репрезентативности).</a:t>
            </a:r>
          </a:p>
        </p:txBody>
      </p:sp>
    </p:spTree>
    <p:extLst>
      <p:ext uri="{BB962C8B-B14F-4D97-AF65-F5344CB8AC3E}">
        <p14:creationId xmlns:p14="http://schemas.microsoft.com/office/powerpoint/2010/main" val="13192244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38385" y="2017713"/>
            <a:ext cx="8416703" cy="4114800"/>
          </a:xfrm>
        </p:spPr>
        <p:txBody>
          <a:bodyPr/>
          <a:lstStyle/>
          <a:p>
            <a:r>
              <a:rPr lang="ru-RU" b="0" i="0" u="none" strike="noStrike" kern="1200" baseline="0" dirty="0" smtClean="0">
                <a:solidFill>
                  <a:srgbClr val="000000"/>
                </a:solidFill>
                <a:latin typeface="Times New Roman" panose="02020603050405020304" pitchFamily="18" charset="0"/>
              </a:rPr>
              <a:t>20. Након што је за све ставке из узорка обавио ревизијске поступке, који су примјерени конкретном циљу ревизије, ревизор треба да:</a:t>
            </a:r>
          </a:p>
          <a:p>
            <a:pPr lvl="1"/>
            <a:r>
              <a:rPr lang="ru-RU" b="0" i="1" u="none" strike="noStrike" kern="1200" baseline="0" dirty="0" smtClean="0">
                <a:solidFill>
                  <a:srgbClr val="0070C0"/>
                </a:solidFill>
                <a:latin typeface="Times New Roman" panose="02020603050405020304" pitchFamily="18" charset="0"/>
              </a:rPr>
              <a:t>(а) анализира грешке откривене у узорку,</a:t>
            </a:r>
          </a:p>
          <a:p>
            <a:pPr lvl="1"/>
            <a:r>
              <a:rPr lang="ru-RU" b="0" i="1" u="none" strike="noStrike" kern="1200" baseline="0" dirty="0" smtClean="0">
                <a:solidFill>
                  <a:srgbClr val="0070C0"/>
                </a:solidFill>
                <a:latin typeface="Times New Roman" panose="02020603050405020304" pitchFamily="18" charset="0"/>
              </a:rPr>
              <a:t>(б) пројектује откривене грешке у узорку на цјелокупну популацију,</a:t>
            </a:r>
          </a:p>
          <a:p>
            <a:pPr lvl="1"/>
            <a:r>
              <a:rPr lang="sr-Cyrl-BA" b="0" i="1" u="none" strike="noStrike" kern="1200" baseline="0" dirty="0" smtClean="0">
                <a:solidFill>
                  <a:srgbClr val="0070C0"/>
                </a:solidFill>
                <a:latin typeface="Times New Roman" panose="02020603050405020304" pitchFamily="18" charset="0"/>
              </a:rPr>
              <a:t>(в) преиспита ризик </a:t>
            </a:r>
            <a:r>
              <a:rPr lang="sr-Cyrl-BA" b="0" i="1" u="none" strike="noStrike" kern="1200" baseline="0" dirty="0" err="1" smtClean="0">
                <a:solidFill>
                  <a:srgbClr val="0070C0"/>
                </a:solidFill>
                <a:latin typeface="Times New Roman" panose="02020603050405020304" pitchFamily="18" charset="0"/>
              </a:rPr>
              <a:t>узорковања</a:t>
            </a:r>
            <a:r>
              <a:rPr lang="sr-Cyrl-BA" b="0" i="0" u="none" strike="noStrike" kern="1200" baseline="0" dirty="0" smtClean="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20368865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46931" y="2017713"/>
            <a:ext cx="8408157" cy="4114800"/>
          </a:xfrm>
        </p:spPr>
        <p:txBody>
          <a:bodyPr>
            <a:normAutofit fontScale="92500" lnSpcReduction="20000"/>
          </a:bodyPr>
          <a:lstStyle/>
          <a:p>
            <a:r>
              <a:rPr lang="sr-Cyrl-BA" b="0" i="0" u="sng" strike="noStrike" kern="1200" baseline="0" dirty="0" smtClean="0">
                <a:solidFill>
                  <a:srgbClr val="000000"/>
                </a:solidFill>
                <a:latin typeface="Times New Roman" panose="02020603050405020304" pitchFamily="18" charset="0"/>
              </a:rPr>
              <a:t>Анализа грешака у узорку</a:t>
            </a:r>
          </a:p>
          <a:p>
            <a:r>
              <a:rPr lang="ru-RU" b="0" i="0" u="none" strike="noStrike" kern="1200" baseline="0" dirty="0" smtClean="0">
                <a:solidFill>
                  <a:srgbClr val="000000"/>
                </a:solidFill>
                <a:latin typeface="Times New Roman" panose="02020603050405020304" pitchFamily="18" charset="0"/>
              </a:rPr>
              <a:t>21. </a:t>
            </a:r>
            <a:r>
              <a:rPr lang="ru-RU" b="0" i="0" u="none" strike="noStrike" kern="1200" baseline="0" dirty="0" smtClean="0">
                <a:solidFill>
                  <a:srgbClr val="0070C0"/>
                </a:solidFill>
                <a:latin typeface="Times New Roman" panose="02020603050405020304" pitchFamily="18" charset="0"/>
              </a:rPr>
              <a:t>Прво треба утврдити да ли предметна ставка стварно представља грешку</a:t>
            </a:r>
            <a:r>
              <a:rPr lang="ru-RU" b="0" i="0" u="none" strike="noStrike" kern="1200" baseline="0" dirty="0" smtClean="0">
                <a:solidFill>
                  <a:srgbClr val="000000"/>
                </a:solidFill>
                <a:latin typeface="Times New Roman" panose="02020603050405020304" pitchFamily="18" charset="0"/>
              </a:rPr>
              <a:t>? Приликом одређивања узорка ревизор дефинише услове који конституишу неку грешку, повезујући их са циљевима ревизије. (Нпр. код суштинског испитивања књижења на рачунима потраживања, </a:t>
            </a:r>
            <a:r>
              <a:rPr lang="ru-RU" b="0" i="0" u="sng" strike="noStrike" kern="1200" baseline="0" dirty="0" smtClean="0">
                <a:solidFill>
                  <a:srgbClr val="000000"/>
                </a:solidFill>
                <a:latin typeface="Times New Roman" panose="02020603050405020304" pitchFamily="18" charset="0"/>
              </a:rPr>
              <a:t>књижење на погрешном аналитичком рачуну не утиче на укупна потраживања</a:t>
            </a:r>
            <a:r>
              <a:rPr lang="ru-RU" b="0" i="0" u="none" strike="noStrike" kern="1200" baseline="0" dirty="0" smtClean="0">
                <a:solidFill>
                  <a:srgbClr val="000000"/>
                </a:solidFill>
                <a:latin typeface="Times New Roman" panose="02020603050405020304" pitchFamily="18" charset="0"/>
              </a:rPr>
              <a:t>, зато можда ова грешка неће бити релевантна за овај конкретан поступак ревизије, иако може имати утицај на друге области ревизије, нпр. процјењивање рачуна сумњивих и спорних потраживања).</a:t>
            </a:r>
          </a:p>
        </p:txBody>
      </p:sp>
    </p:spTree>
    <p:extLst>
      <p:ext uri="{BB962C8B-B14F-4D97-AF65-F5344CB8AC3E}">
        <p14:creationId xmlns:p14="http://schemas.microsoft.com/office/powerpoint/2010/main" val="34915442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38385" y="2017713"/>
            <a:ext cx="8416703" cy="4114800"/>
          </a:xfrm>
        </p:spPr>
        <p:txBody>
          <a:bodyPr>
            <a:normAutofit fontScale="92500" lnSpcReduction="20000"/>
          </a:bodyPr>
          <a:lstStyle/>
          <a:p>
            <a:r>
              <a:rPr lang="sr-Cyrl-BA" b="0" i="0" u="sng" strike="noStrike" kern="1200" baseline="0" dirty="0" smtClean="0">
                <a:solidFill>
                  <a:srgbClr val="000000"/>
                </a:solidFill>
                <a:latin typeface="Times New Roman" panose="02020603050405020304" pitchFamily="18" charset="0"/>
              </a:rPr>
              <a:t>Анализа грешака у узорку</a:t>
            </a:r>
          </a:p>
          <a:p>
            <a:r>
              <a:rPr lang="ru-RU" b="0" i="0" u="none" strike="noStrike" kern="1200" baseline="0" dirty="0" smtClean="0">
                <a:solidFill>
                  <a:srgbClr val="000000"/>
                </a:solidFill>
                <a:latin typeface="Times New Roman" panose="02020603050405020304" pitchFamily="18" charset="0"/>
              </a:rPr>
              <a:t>22. </a:t>
            </a:r>
            <a:r>
              <a:rPr lang="ru-RU" b="0" i="0" u="none" strike="noStrike" kern="1200" baseline="0" dirty="0" smtClean="0">
                <a:solidFill>
                  <a:srgbClr val="0070C0"/>
                </a:solidFill>
                <a:latin typeface="Times New Roman" panose="02020603050405020304" pitchFamily="18" charset="0"/>
              </a:rPr>
              <a:t>Када не може да прибави очекивани доказ у вези са одабраном ставком из узорка, ревизор ће можда моћи прибавити задовољавајући доказ алтернативним поступцима ревизије</a:t>
            </a:r>
            <a:r>
              <a:rPr lang="ru-RU" b="0" i="0" u="none" strike="noStrike" kern="1200" baseline="0" dirty="0" smtClean="0">
                <a:solidFill>
                  <a:srgbClr val="000000"/>
                </a:solidFill>
                <a:latin typeface="Times New Roman" panose="02020603050405020304" pitchFamily="18" charset="0"/>
              </a:rPr>
              <a:t>. (нпр. тражена је потврда салда од купца, а одговор није добијен, задовољавајући доказ се може прибавити провјером накнадних наплата потраживања од тог купца). Ако ревизор није могао спровести алтернативне ревизијске поступке или на основу спроведених није прибавио задовољавајуће доказе, такву ставку из узорка треба третирати као грешку.</a:t>
            </a:r>
          </a:p>
        </p:txBody>
      </p:sp>
    </p:spTree>
    <p:extLst>
      <p:ext uri="{BB962C8B-B14F-4D97-AF65-F5344CB8AC3E}">
        <p14:creationId xmlns:p14="http://schemas.microsoft.com/office/powerpoint/2010/main" val="1869265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38385" y="2017713"/>
            <a:ext cx="8416703" cy="4114800"/>
          </a:xfrm>
        </p:spPr>
        <p:txBody>
          <a:bodyPr>
            <a:normAutofit fontScale="85000" lnSpcReduction="20000"/>
          </a:bodyPr>
          <a:lstStyle/>
          <a:p>
            <a:r>
              <a:rPr lang="sr-Cyrl-BA" b="0" i="0" u="sng" strike="noStrike" kern="1200" baseline="0" dirty="0" smtClean="0">
                <a:solidFill>
                  <a:srgbClr val="000000"/>
                </a:solidFill>
                <a:latin typeface="Times New Roman" panose="02020603050405020304" pitchFamily="18" charset="0"/>
              </a:rPr>
              <a:t>Анализа грешака у узорку</a:t>
            </a:r>
          </a:p>
          <a:p>
            <a:r>
              <a:rPr lang="ru-RU" b="0" i="0" u="none" strike="noStrike" kern="1200" baseline="0" dirty="0" smtClean="0">
                <a:solidFill>
                  <a:srgbClr val="000000"/>
                </a:solidFill>
                <a:latin typeface="Times New Roman" panose="02020603050405020304" pitchFamily="18" charset="0"/>
              </a:rPr>
              <a:t>23. Ревизор треба размотрити </a:t>
            </a:r>
            <a:r>
              <a:rPr lang="ru-RU" b="0" i="0" u="none" strike="noStrike" kern="1200" baseline="0" dirty="0" smtClean="0">
                <a:solidFill>
                  <a:srgbClr val="0070C0"/>
                </a:solidFill>
                <a:latin typeface="Times New Roman" panose="02020603050405020304" pitchFamily="18" charset="0"/>
              </a:rPr>
              <a:t>квалитативне аспекте грешака тј. природу и узрок грешке и могуће ефекте грешке на остале фазе ревизије</a:t>
            </a:r>
            <a:r>
              <a:rPr lang="ru-RU" b="0" i="0" u="none" strike="noStrike" kern="1200" baseline="0" dirty="0" smtClean="0">
                <a:solidFill>
                  <a:srgbClr val="000000"/>
                </a:solidFill>
                <a:latin typeface="Times New Roman" panose="02020603050405020304" pitchFamily="18" charset="0"/>
              </a:rPr>
              <a:t>.</a:t>
            </a:r>
          </a:p>
          <a:p>
            <a:r>
              <a:rPr lang="ru-RU" b="0" i="0" u="none" strike="noStrike" kern="1200" baseline="0" dirty="0" smtClean="0">
                <a:solidFill>
                  <a:srgbClr val="000000"/>
                </a:solidFill>
                <a:latin typeface="Times New Roman" panose="02020603050405020304" pitchFamily="18" charset="0"/>
              </a:rPr>
              <a:t>24. </a:t>
            </a:r>
            <a:r>
              <a:rPr lang="ru-RU" b="0" i="0" u="none" strike="noStrike" kern="1200" baseline="0" dirty="0" smtClean="0">
                <a:solidFill>
                  <a:srgbClr val="0070C0"/>
                </a:solidFill>
                <a:latin typeface="Times New Roman" panose="02020603050405020304" pitchFamily="18" charset="0"/>
              </a:rPr>
              <a:t>Ако приликом анализе откривених грешака ревизор запази заједничке карактеристике </a:t>
            </a:r>
            <a:r>
              <a:rPr lang="ru-RU" b="0" i="0" u="none" strike="noStrike" kern="1200" baseline="0" dirty="0" smtClean="0">
                <a:solidFill>
                  <a:srgbClr val="000000"/>
                </a:solidFill>
                <a:latin typeface="Times New Roman" panose="02020603050405020304" pitchFamily="18" charset="0"/>
              </a:rPr>
              <a:t>(нпр. за врсту пословних догађаја, производну линију или временски период), </a:t>
            </a:r>
            <a:r>
              <a:rPr lang="ru-RU" b="0" i="0" u="sng" strike="noStrike" kern="1200" baseline="0" dirty="0" smtClean="0">
                <a:solidFill>
                  <a:srgbClr val="0070C0"/>
                </a:solidFill>
                <a:latin typeface="Times New Roman" panose="02020603050405020304" pitchFamily="18" charset="0"/>
              </a:rPr>
              <a:t>може одлучити да идентификује све ставке </a:t>
            </a:r>
            <a:r>
              <a:rPr lang="ru-RU" b="0" i="0" u="none" strike="noStrike" kern="1200" baseline="0" dirty="0" smtClean="0">
                <a:solidFill>
                  <a:srgbClr val="000000"/>
                </a:solidFill>
                <a:latin typeface="Times New Roman" panose="02020603050405020304" pitchFamily="18" charset="0"/>
              </a:rPr>
              <a:t>из популације које имају те карактеристике и да на тај начин одреди подпулацију и прошири ревизијске поступке у тој области. Након тога треба извршити посебну анализу испитиваних ставки из сваке подпопулације.</a:t>
            </a:r>
          </a:p>
        </p:txBody>
      </p:sp>
    </p:spTree>
    <p:extLst>
      <p:ext uri="{BB962C8B-B14F-4D97-AF65-F5344CB8AC3E}">
        <p14:creationId xmlns:p14="http://schemas.microsoft.com/office/powerpoint/2010/main" val="716877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dirty="0" smtClean="0">
                <a:solidFill>
                  <a:srgbClr val="333399"/>
                </a:solidFill>
                <a:latin typeface="Times New Roman" panose="02020603050405020304" pitchFamily="18" charset="0"/>
              </a:rPr>
              <a:t>СР РС-530 РЕВИЗИЈСКО УЗОРКОВАЊЕ</a:t>
            </a:r>
            <a:br>
              <a:rPr lang="ru-RU" b="0" i="0" u="none" strike="noStrike" kern="1200" baseline="0" dirty="0" smtClean="0">
                <a:solidFill>
                  <a:srgbClr val="333399"/>
                </a:solidFill>
                <a:latin typeface="Times New Roman" panose="02020603050405020304" pitchFamily="18" charset="0"/>
              </a:rPr>
            </a:br>
            <a:r>
              <a:rPr lang="ru-RU" b="0" i="0" u="none" strike="noStrike" kern="1200" baseline="0" dirty="0" smtClean="0">
                <a:solidFill>
                  <a:srgbClr val="333399"/>
                </a:solidFill>
                <a:latin typeface="Times New Roman" panose="02020603050405020304" pitchFamily="18" charset="0"/>
              </a:rPr>
              <a:t>Увод</a:t>
            </a:r>
          </a:p>
        </p:txBody>
      </p:sp>
      <p:sp>
        <p:nvSpPr>
          <p:cNvPr id="3" name="Text Placeholder 2"/>
          <p:cNvSpPr>
            <a:spLocks noGrp="1"/>
          </p:cNvSpPr>
          <p:nvPr>
            <p:ph idx="1"/>
          </p:nvPr>
        </p:nvSpPr>
        <p:spPr/>
        <p:txBody>
          <a:bodyPr>
            <a:normAutofit fontScale="85000" lnSpcReduction="10000"/>
          </a:bodyPr>
          <a:lstStyle/>
          <a:p>
            <a:r>
              <a:rPr lang="ru-RU" b="0" i="0" u="none" strike="noStrike" kern="1200" baseline="0" dirty="0" smtClean="0">
                <a:solidFill>
                  <a:srgbClr val="1C1C1C"/>
                </a:solidFill>
                <a:latin typeface="Times New Roman" panose="02020603050405020304" pitchFamily="18" charset="0"/>
              </a:rPr>
              <a:t>1. ЦИЉ-стандарди и смјернице у погледу устројства и избора ревизијског узорка и оцјене резултата узорка. Овај стандард </a:t>
            </a:r>
            <a:r>
              <a:rPr lang="ru-RU" b="0" i="1" u="none" strike="noStrike" kern="1200" baseline="0" dirty="0" smtClean="0">
                <a:solidFill>
                  <a:srgbClr val="0070C0"/>
                </a:solidFill>
                <a:latin typeface="Times New Roman" panose="02020603050405020304" pitchFamily="18" charset="0"/>
              </a:rPr>
              <a:t>се примјењује на </a:t>
            </a:r>
            <a:r>
              <a:rPr lang="ru-RU" b="0" i="1" u="none" strike="noStrike" kern="1200" baseline="0" dirty="0" smtClean="0">
                <a:solidFill>
                  <a:srgbClr val="FF0000"/>
                </a:solidFill>
                <a:latin typeface="Times New Roman" panose="02020603050405020304" pitchFamily="18" charset="0"/>
              </a:rPr>
              <a:t>статистичке </a:t>
            </a:r>
            <a:r>
              <a:rPr lang="ru-RU" b="0" i="1" u="none" strike="noStrike" kern="1200" baseline="0" dirty="0" smtClean="0">
                <a:solidFill>
                  <a:srgbClr val="0070C0"/>
                </a:solidFill>
                <a:latin typeface="Times New Roman" panose="02020603050405020304" pitchFamily="18" charset="0"/>
              </a:rPr>
              <a:t>и на </a:t>
            </a:r>
            <a:r>
              <a:rPr lang="ru-RU" b="0" i="1" u="none" strike="noStrike" kern="1200" baseline="0" dirty="0" smtClean="0">
                <a:solidFill>
                  <a:srgbClr val="FF0000"/>
                </a:solidFill>
                <a:latin typeface="Times New Roman" panose="02020603050405020304" pitchFamily="18" charset="0"/>
              </a:rPr>
              <a:t>нестатитичке</a:t>
            </a:r>
            <a:r>
              <a:rPr lang="ru-RU" b="0" i="1" u="none" strike="noStrike" kern="1200" baseline="0" dirty="0" smtClean="0">
                <a:solidFill>
                  <a:srgbClr val="0070C0"/>
                </a:solidFill>
                <a:latin typeface="Times New Roman" panose="02020603050405020304" pitchFamily="18" charset="0"/>
              </a:rPr>
              <a:t> методе узорковања</a:t>
            </a:r>
            <a:r>
              <a:rPr lang="ru-RU" b="0" i="0" u="none" strike="noStrike" kern="1200" baseline="0" dirty="0" smtClean="0">
                <a:solidFill>
                  <a:srgbClr val="1C1C1C"/>
                </a:solidFill>
                <a:latin typeface="Times New Roman" panose="02020603050405020304" pitchFamily="18" charset="0"/>
              </a:rPr>
              <a:t>. Ако се правилно примијени било који метод може обезбиједити задовољавајући ревизијски доказ.</a:t>
            </a:r>
          </a:p>
          <a:p>
            <a:r>
              <a:rPr lang="ru-RU" b="0" i="0" u="none" strike="noStrike" kern="1200" baseline="0" dirty="0" smtClean="0">
                <a:solidFill>
                  <a:srgbClr val="1C1C1C"/>
                </a:solidFill>
                <a:latin typeface="Times New Roman" panose="02020603050405020304" pitchFamily="18" charset="0"/>
              </a:rPr>
              <a:t>2. Када се користе било које статистичке или нестатистичке методе узорковања, ревизор треба </a:t>
            </a:r>
            <a:r>
              <a:rPr lang="ru-RU" b="0" i="1" u="none" strike="noStrike" kern="1200" baseline="0" dirty="0" smtClean="0">
                <a:solidFill>
                  <a:srgbClr val="0070C0"/>
                </a:solidFill>
                <a:latin typeface="Times New Roman" panose="02020603050405020304" pitchFamily="18" charset="0"/>
              </a:rPr>
              <a:t>да устроји и одабере ревизијски узорак</a:t>
            </a:r>
            <a:r>
              <a:rPr lang="ru-RU" b="0" i="0" u="none" strike="noStrike" kern="1200" baseline="0" dirty="0" smtClean="0">
                <a:solidFill>
                  <a:srgbClr val="1C1C1C"/>
                </a:solidFill>
                <a:latin typeface="Times New Roman" panose="02020603050405020304" pitchFamily="18" charset="0"/>
              </a:rPr>
              <a:t>, </a:t>
            </a:r>
            <a:r>
              <a:rPr lang="ru-RU" b="0" i="1" u="none" strike="noStrike" kern="1200" baseline="0" dirty="0" smtClean="0">
                <a:solidFill>
                  <a:srgbClr val="0070C0"/>
                </a:solidFill>
                <a:latin typeface="Times New Roman" panose="02020603050405020304" pitchFamily="18" charset="0"/>
              </a:rPr>
              <a:t>изврши на њему ревизијске поступке  и оцијени резултате узорка </a:t>
            </a:r>
            <a:r>
              <a:rPr lang="ru-RU" b="0" i="0" u="none" strike="noStrike" kern="1200" baseline="0" dirty="0" smtClean="0">
                <a:solidFill>
                  <a:srgbClr val="1C1C1C"/>
                </a:solidFill>
                <a:latin typeface="Times New Roman" panose="02020603050405020304" pitchFamily="18" charset="0"/>
              </a:rPr>
              <a:t>и да на тај начин обезбиједи задовољавајући ревизијски доказ.</a:t>
            </a:r>
          </a:p>
        </p:txBody>
      </p:sp>
    </p:spTree>
    <p:extLst>
      <p:ext uri="{BB962C8B-B14F-4D97-AF65-F5344CB8AC3E}">
        <p14:creationId xmlns:p14="http://schemas.microsoft.com/office/powerpoint/2010/main" val="7636366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29839" y="2017713"/>
            <a:ext cx="8425249" cy="4114800"/>
          </a:xfrm>
        </p:spPr>
        <p:txBody>
          <a:bodyPr/>
          <a:lstStyle/>
          <a:p>
            <a:r>
              <a:rPr lang="sr-Cyrl-BA" b="0" i="0" u="sng" strike="noStrike" kern="1200" baseline="0" dirty="0" smtClean="0">
                <a:solidFill>
                  <a:srgbClr val="000000"/>
                </a:solidFill>
                <a:latin typeface="Times New Roman" panose="02020603050405020304" pitchFamily="18" charset="0"/>
              </a:rPr>
              <a:t>Пројектовање грешака</a:t>
            </a:r>
          </a:p>
          <a:p>
            <a:r>
              <a:rPr lang="ru-RU" b="0" i="0" u="none" strike="noStrike" kern="1200" baseline="0" dirty="0" smtClean="0">
                <a:solidFill>
                  <a:srgbClr val="000000"/>
                </a:solidFill>
                <a:latin typeface="Times New Roman" panose="02020603050405020304" pitchFamily="18" charset="0"/>
              </a:rPr>
              <a:t>25. Методе пројектовања откривених грешака у узорку на цијелу популацију </a:t>
            </a:r>
            <a:r>
              <a:rPr lang="ru-RU" b="0" i="1" u="none" strike="noStrike" kern="1200" baseline="0" dirty="0" smtClean="0">
                <a:solidFill>
                  <a:srgbClr val="0070C0"/>
                </a:solidFill>
                <a:latin typeface="Times New Roman" panose="02020603050405020304" pitchFamily="18" charset="0"/>
              </a:rPr>
              <a:t>треба да су конзистентне са коришћеном методом избора узорка</a:t>
            </a:r>
            <a:r>
              <a:rPr lang="ru-RU" b="0" i="0" u="none" strike="noStrike" kern="1200" baseline="0" dirty="0" smtClean="0">
                <a:solidFill>
                  <a:srgbClr val="000000"/>
                </a:solidFill>
                <a:latin typeface="Times New Roman" panose="02020603050405020304" pitchFamily="18" charset="0"/>
              </a:rPr>
              <a:t>, уважавајући квалитативне аспекте грешака. </a:t>
            </a:r>
            <a:r>
              <a:rPr lang="ru-RU" b="0" i="1" u="none" strike="noStrike" kern="1200" baseline="0" dirty="0" smtClean="0">
                <a:solidFill>
                  <a:srgbClr val="0070C0"/>
                </a:solidFill>
                <a:latin typeface="Times New Roman" panose="02020603050405020304" pitchFamily="18" charset="0"/>
              </a:rPr>
              <a:t>Ако је популација подијељена на подпулације, грешке се пројектују на сваку подпопулацију </a:t>
            </a:r>
            <a:r>
              <a:rPr lang="ru-RU" b="0" i="0" u="none" strike="noStrike" kern="1200" baseline="0" dirty="0" smtClean="0">
                <a:solidFill>
                  <a:srgbClr val="000000"/>
                </a:solidFill>
                <a:latin typeface="Times New Roman" panose="02020603050405020304" pitchFamily="18" charset="0"/>
              </a:rPr>
              <a:t>а резултати по овом основу се комбинују.</a:t>
            </a:r>
          </a:p>
        </p:txBody>
      </p:sp>
    </p:spTree>
    <p:extLst>
      <p:ext uri="{BB962C8B-B14F-4D97-AF65-F5344CB8AC3E}">
        <p14:creationId xmlns:p14="http://schemas.microsoft.com/office/powerpoint/2010/main" val="238615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СР РС-530 РЕВИЗИЈСКО УЗОРКОВАЊЕ</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Оцјена резултата узорка</a:t>
            </a:r>
          </a:p>
        </p:txBody>
      </p:sp>
      <p:sp>
        <p:nvSpPr>
          <p:cNvPr id="3" name="Text Placeholder 2"/>
          <p:cNvSpPr>
            <a:spLocks noGrp="1"/>
          </p:cNvSpPr>
          <p:nvPr>
            <p:ph idx="1"/>
          </p:nvPr>
        </p:nvSpPr>
        <p:spPr>
          <a:xfrm>
            <a:off x="538385" y="2017713"/>
            <a:ext cx="8416703" cy="4114800"/>
          </a:xfrm>
        </p:spPr>
        <p:txBody>
          <a:bodyPr>
            <a:normAutofit fontScale="85000" lnSpcReduction="20000"/>
          </a:bodyPr>
          <a:lstStyle/>
          <a:p>
            <a:r>
              <a:rPr lang="sr-Cyrl-BA" b="0" i="0" u="sng" strike="noStrike" kern="1200" baseline="0" dirty="0" smtClean="0">
                <a:solidFill>
                  <a:srgbClr val="000000"/>
                </a:solidFill>
                <a:latin typeface="Times New Roman" panose="02020603050405020304" pitchFamily="18" charset="0"/>
              </a:rPr>
              <a:t>Преиспитивање ризика од </a:t>
            </a:r>
            <a:r>
              <a:rPr lang="sr-Cyrl-BA" b="0" i="0" u="sng" strike="noStrike" kern="1200" baseline="0" dirty="0" err="1" smtClean="0">
                <a:solidFill>
                  <a:srgbClr val="000000"/>
                </a:solidFill>
                <a:latin typeface="Times New Roman" panose="02020603050405020304" pitchFamily="18" charset="0"/>
              </a:rPr>
              <a:t>узорковања</a:t>
            </a:r>
            <a:endParaRPr lang="sr-Cyrl-BA" b="0" i="0" u="sng" strike="noStrike" kern="1200" baseline="0" dirty="0" smtClean="0">
              <a:solidFill>
                <a:srgbClr val="000000"/>
              </a:solidFill>
              <a:latin typeface="Times New Roman" panose="02020603050405020304" pitchFamily="18" charset="0"/>
            </a:endParaRPr>
          </a:p>
          <a:p>
            <a:r>
              <a:rPr lang="ru-RU" b="0" i="0" u="none" strike="noStrike" kern="1200" baseline="0" dirty="0" smtClean="0">
                <a:solidFill>
                  <a:srgbClr val="000000"/>
                </a:solidFill>
                <a:latin typeface="Times New Roman" panose="02020603050405020304" pitchFamily="18" charset="0"/>
              </a:rPr>
              <a:t>26. Ревизор </a:t>
            </a:r>
            <a:r>
              <a:rPr lang="ru-RU" b="0" i="1" u="sng" strike="noStrike" kern="1200" baseline="0" dirty="0" smtClean="0">
                <a:solidFill>
                  <a:srgbClr val="0070C0"/>
                </a:solidFill>
                <a:latin typeface="Times New Roman" panose="02020603050405020304" pitchFamily="18" charset="0"/>
              </a:rPr>
              <a:t>треба да размотри да ли грешке у популацији прекорачују ниво толерантне грешке</a:t>
            </a:r>
            <a:r>
              <a:rPr lang="ru-RU" b="0" i="0" u="none" strike="noStrike" kern="1200" baseline="0" dirty="0" smtClean="0">
                <a:solidFill>
                  <a:srgbClr val="000000"/>
                </a:solidFill>
                <a:latin typeface="Times New Roman" panose="02020603050405020304" pitchFamily="18" charset="0"/>
              </a:rPr>
              <a:t>. Пореди се пројектована са толерантном грешком, узимајући у обзир и резултате осталих релевантних поступака ревизије. Пројектована грешка на нивоу популације која служи за ово упоређење, у случају поступака суштинског испитивања, </a:t>
            </a:r>
            <a:r>
              <a:rPr lang="ru-RU" b="0" i="1" u="none" strike="noStrike" kern="1200" baseline="0" dirty="0" smtClean="0">
                <a:solidFill>
                  <a:srgbClr val="0070C0"/>
                </a:solidFill>
                <a:latin typeface="Times New Roman" panose="02020603050405020304" pitchFamily="18" charset="0"/>
              </a:rPr>
              <a:t>се умањује за све корекције грешака</a:t>
            </a:r>
            <a:r>
              <a:rPr lang="ru-RU" b="0" i="0" u="none" strike="noStrike" kern="1200" baseline="0" dirty="0" smtClean="0">
                <a:solidFill>
                  <a:srgbClr val="000000"/>
                </a:solidFill>
                <a:latin typeface="Times New Roman" panose="02020603050405020304" pitchFamily="18" charset="0"/>
              </a:rPr>
              <a:t> посматране популације које је извршило правно лице. Ако пројектоване грешке прекорачују толерантну поново се преиспитује ризик узорковања и ако је прихватљив, треба размотрити проширивање ревизијских поступака или спровођење алтернативних поступака ревизије.  </a:t>
            </a:r>
          </a:p>
        </p:txBody>
      </p:sp>
    </p:spTree>
    <p:extLst>
      <p:ext uri="{BB962C8B-B14F-4D97-AF65-F5344CB8AC3E}">
        <p14:creationId xmlns:p14="http://schemas.microsoft.com/office/powerpoint/2010/main" val="22641300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b="0" i="0" u="none" strike="noStrike" kern="1200" baseline="0" smtClean="0">
                <a:solidFill>
                  <a:srgbClr val="333399"/>
                </a:solidFill>
                <a:latin typeface="Times New Roman" panose="02020603050405020304" pitchFamily="18" charset="0"/>
              </a:rPr>
              <a:t>Ревизијски узорак-примјери</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Примјена</a:t>
            </a:r>
            <a:r>
              <a:rPr lang="sr-Cyrl-BA" b="0" i="0" u="none" strike="noStrike" kern="1200" baseline="0" dirty="0" smtClean="0">
                <a:solidFill>
                  <a:srgbClr val="000000"/>
                </a:solidFill>
                <a:latin typeface="Times New Roman" panose="02020603050405020304" pitchFamily="18" charset="0"/>
              </a:rPr>
              <a:t>:</a:t>
            </a:r>
          </a:p>
          <a:p>
            <a:endParaRPr lang="en-US" b="0" i="0" u="none" strike="noStrike" kern="1200" baseline="0" dirty="0" smtClean="0">
              <a:solidFill>
                <a:srgbClr val="000000"/>
              </a:solidFill>
              <a:latin typeface="Times New Roman" panose="02020603050405020304" pitchFamily="18" charset="0"/>
            </a:endParaRPr>
          </a:p>
          <a:p>
            <a:pPr marL="0" indent="0">
              <a:buNone/>
            </a:pPr>
            <a:r>
              <a:rPr lang="sr-Cyrl-BA" b="0" i="0" u="none" strike="noStrike" kern="1200" baseline="0" dirty="0" smtClean="0">
                <a:solidFill>
                  <a:srgbClr val="000000"/>
                </a:solidFill>
                <a:latin typeface="Times New Roman" panose="02020603050405020304" pitchFamily="18" charset="0"/>
              </a:rPr>
              <a:t>(1) Провјере функционисања контроле</a:t>
            </a:r>
          </a:p>
          <a:p>
            <a:pPr marL="0" indent="0">
              <a:buNone/>
            </a:pPr>
            <a:endParaRPr lang="en-US" b="0" i="0" u="none" strike="noStrike" kern="1200" baseline="0" dirty="0" smtClean="0">
              <a:solidFill>
                <a:srgbClr val="000000"/>
              </a:solidFill>
              <a:latin typeface="Times New Roman" panose="02020603050405020304" pitchFamily="18" charset="0"/>
            </a:endParaRPr>
          </a:p>
          <a:p>
            <a:pPr marL="0" indent="0">
              <a:buNone/>
            </a:pPr>
            <a:r>
              <a:rPr lang="sr-Cyrl-BA" b="0" i="0" u="none" strike="noStrike" kern="1200" baseline="0" dirty="0" smtClean="0">
                <a:solidFill>
                  <a:srgbClr val="000000"/>
                </a:solidFill>
                <a:latin typeface="Times New Roman" panose="02020603050405020304" pitchFamily="18" charset="0"/>
              </a:rPr>
              <a:t>(2) Поступци суштинског испитивања</a:t>
            </a:r>
          </a:p>
        </p:txBody>
      </p:sp>
    </p:spTree>
    <p:extLst>
      <p:ext uri="{BB962C8B-B14F-4D97-AF65-F5344CB8AC3E}">
        <p14:creationId xmlns:p14="http://schemas.microsoft.com/office/powerpoint/2010/main" val="5042519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b="0" i="0" u="none" strike="noStrike" kern="1200" baseline="0" smtClean="0">
                <a:solidFill>
                  <a:srgbClr val="333399"/>
                </a:solidFill>
                <a:latin typeface="Times New Roman" panose="02020603050405020304" pitchFamily="18" charset="0"/>
              </a:rPr>
              <a:t>Ревизијски узорак-примјери</a:t>
            </a:r>
          </a:p>
        </p:txBody>
      </p:sp>
      <p:sp>
        <p:nvSpPr>
          <p:cNvPr id="3" name="Text Placeholder 2"/>
          <p:cNvSpPr>
            <a:spLocks noGrp="1"/>
          </p:cNvSpPr>
          <p:nvPr>
            <p:ph idx="1"/>
          </p:nvPr>
        </p:nvSpPr>
        <p:spPr>
          <a:xfrm>
            <a:off x="538385" y="2017713"/>
            <a:ext cx="8416703" cy="4114800"/>
          </a:xfrm>
        </p:spPr>
        <p:txBody>
          <a:bodyPr/>
          <a:lstStyle/>
          <a:p>
            <a:pPr marL="0" indent="0">
              <a:buNone/>
            </a:pPr>
            <a:r>
              <a:rPr lang="ru-RU" b="0" i="0" u="none" strike="noStrike" kern="1200" baseline="0" dirty="0" smtClean="0">
                <a:solidFill>
                  <a:srgbClr val="000000"/>
                </a:solidFill>
                <a:latin typeface="Times New Roman" panose="02020603050405020304" pitchFamily="18" charset="0"/>
              </a:rPr>
              <a:t>(1) </a:t>
            </a:r>
            <a:r>
              <a:rPr lang="ru-RU" b="0" i="0" u="sng" strike="noStrike" kern="1200" baseline="0" dirty="0" smtClean="0">
                <a:solidFill>
                  <a:srgbClr val="000000"/>
                </a:solidFill>
                <a:latin typeface="Times New Roman" panose="02020603050405020304" pitchFamily="18" charset="0"/>
              </a:rPr>
              <a:t>Статистички</a:t>
            </a:r>
            <a:r>
              <a:rPr lang="ru-RU" b="0" i="0" u="none" strike="noStrike" kern="1200" baseline="0" dirty="0" smtClean="0">
                <a:solidFill>
                  <a:srgbClr val="000000"/>
                </a:solidFill>
                <a:latin typeface="Times New Roman" panose="02020603050405020304" pitchFamily="18" charset="0"/>
              </a:rPr>
              <a:t> (закон вјероватноће у избору и процјени резултата добијених на основу узорка):</a:t>
            </a:r>
          </a:p>
          <a:p>
            <a:pPr lvl="1"/>
            <a:r>
              <a:rPr lang="sr-Cyrl-BA" b="0" i="0" u="none" strike="noStrike" kern="1200" baseline="0" dirty="0" smtClean="0">
                <a:solidFill>
                  <a:srgbClr val="000000"/>
                </a:solidFill>
                <a:latin typeface="Times New Roman" panose="02020603050405020304" pitchFamily="18" charset="0"/>
              </a:rPr>
              <a:t>Базиран на одређеном обиљежју</a:t>
            </a:r>
          </a:p>
          <a:p>
            <a:pPr lvl="1"/>
            <a:r>
              <a:rPr lang="ru-RU" b="0" i="0" u="none" strike="noStrike" kern="1200" baseline="0" dirty="0" smtClean="0">
                <a:solidFill>
                  <a:srgbClr val="000000"/>
                </a:solidFill>
                <a:latin typeface="Times New Roman" panose="02020603050405020304" pitchFamily="18" charset="0"/>
              </a:rPr>
              <a:t>Базиран на одређеној новчаној јединици</a:t>
            </a:r>
          </a:p>
          <a:p>
            <a:pPr lvl="1"/>
            <a:r>
              <a:rPr lang="sr-Cyrl-BA" b="0" i="0" u="none" strike="noStrike" kern="1200" baseline="0" dirty="0" smtClean="0">
                <a:solidFill>
                  <a:srgbClr val="000000"/>
                </a:solidFill>
                <a:latin typeface="Times New Roman" panose="02020603050405020304" pitchFamily="18" charset="0"/>
              </a:rPr>
              <a:t>Базиран на класичним варијаблама</a:t>
            </a:r>
          </a:p>
          <a:p>
            <a:pPr marL="0" indent="0">
              <a:buNone/>
            </a:pPr>
            <a:r>
              <a:rPr lang="ru-RU" b="0" i="0" u="none" strike="noStrike" kern="1200" baseline="0" dirty="0" smtClean="0">
                <a:solidFill>
                  <a:srgbClr val="000000"/>
                </a:solidFill>
                <a:latin typeface="Times New Roman" panose="02020603050405020304" pitchFamily="18" charset="0"/>
              </a:rPr>
              <a:t>(2) </a:t>
            </a:r>
            <a:r>
              <a:rPr lang="ru-RU" b="0" i="0" u="sng" strike="noStrike" kern="1200" baseline="0" dirty="0" smtClean="0">
                <a:solidFill>
                  <a:srgbClr val="000000"/>
                </a:solidFill>
                <a:latin typeface="Times New Roman" panose="02020603050405020304" pitchFamily="18" charset="0"/>
              </a:rPr>
              <a:t>Нестатистички</a:t>
            </a:r>
            <a:r>
              <a:rPr lang="ru-RU" b="0" i="0" u="none" strike="noStrike" kern="1200" baseline="0" dirty="0" smtClean="0">
                <a:solidFill>
                  <a:srgbClr val="000000"/>
                </a:solidFill>
                <a:latin typeface="Times New Roman" panose="02020603050405020304" pitchFamily="18" charset="0"/>
              </a:rPr>
              <a:t> (не примјењује се статистичка теорија за мјерење ризика коришћења узорка)</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523444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p:txBody>
          <a:bodyPr/>
          <a:lstStyle/>
          <a:p>
            <a:r>
              <a:rPr lang="sr-Cyrl-BA" b="0" i="0" u="none" strike="noStrike" kern="1200" baseline="0" dirty="0" smtClean="0">
                <a:solidFill>
                  <a:srgbClr val="000000"/>
                </a:solidFill>
                <a:latin typeface="Times New Roman" panose="02020603050405020304" pitchFamily="18" charset="0"/>
              </a:rPr>
              <a:t>Основни кораци:</a:t>
            </a:r>
          </a:p>
          <a:p>
            <a:endParaRPr lang="en-US" b="0" i="0" u="none" strike="noStrike" kern="1200" baseline="0" dirty="0" smtClean="0">
              <a:solidFill>
                <a:srgbClr val="000000"/>
              </a:solidFill>
              <a:latin typeface="Times New Roman" panose="02020603050405020304" pitchFamily="18" charset="0"/>
            </a:endParaRPr>
          </a:p>
          <a:p>
            <a:pPr lvl="1"/>
            <a:r>
              <a:rPr lang="sr-Cyrl-BA" b="0" i="0" u="none" strike="noStrike" kern="1200" baseline="0" dirty="0" smtClean="0">
                <a:solidFill>
                  <a:srgbClr val="000000"/>
                </a:solidFill>
                <a:latin typeface="Times New Roman" panose="02020603050405020304" pitchFamily="18" charset="0"/>
              </a:rPr>
              <a:t>Планирање</a:t>
            </a:r>
          </a:p>
          <a:p>
            <a:pPr lvl="1"/>
            <a:r>
              <a:rPr lang="sr-Cyrl-BA" b="0" i="0" u="none" strike="noStrike" kern="1200" baseline="0" dirty="0" smtClean="0">
                <a:solidFill>
                  <a:srgbClr val="000000"/>
                </a:solidFill>
                <a:latin typeface="Times New Roman" panose="02020603050405020304" pitchFamily="18" charset="0"/>
              </a:rPr>
              <a:t>Провођење </a:t>
            </a:r>
          </a:p>
          <a:p>
            <a:pPr lvl="1"/>
            <a:r>
              <a:rPr lang="sr-Cyrl-BA" b="0" i="0" u="none" strike="noStrike" kern="1200" baseline="0" dirty="0" smtClean="0">
                <a:solidFill>
                  <a:srgbClr val="000000"/>
                </a:solidFill>
                <a:latin typeface="Times New Roman" panose="02020603050405020304" pitchFamily="18" charset="0"/>
              </a:rPr>
              <a:t>Вредновање</a:t>
            </a:r>
          </a:p>
        </p:txBody>
      </p:sp>
    </p:spTree>
    <p:extLst>
      <p:ext uri="{BB962C8B-B14F-4D97-AF65-F5344CB8AC3E}">
        <p14:creationId xmlns:p14="http://schemas.microsoft.com/office/powerpoint/2010/main" val="37769671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546931" y="2017713"/>
            <a:ext cx="8408157" cy="4114800"/>
          </a:xfrm>
        </p:spPr>
        <p:txBody>
          <a:bodyPr>
            <a:normAutofit fontScale="85000" lnSpcReduction="10000"/>
          </a:bodyPr>
          <a:lstStyle/>
          <a:p>
            <a:r>
              <a:rPr lang="sr-Cyrl-BA" b="0" i="0" u="sng" strike="noStrike" kern="1200" baseline="0" dirty="0" smtClean="0">
                <a:solidFill>
                  <a:srgbClr val="000000"/>
                </a:solidFill>
                <a:latin typeface="Times New Roman" panose="02020603050405020304" pitchFamily="18" charset="0"/>
              </a:rPr>
              <a:t>Планирање</a:t>
            </a:r>
          </a:p>
          <a:p>
            <a:r>
              <a:rPr lang="sr-Cyrl-BA" b="0" i="0" u="none" strike="noStrike" kern="1200" baseline="0" dirty="0" smtClean="0">
                <a:solidFill>
                  <a:srgbClr val="000000"/>
                </a:solidFill>
                <a:latin typeface="Times New Roman" panose="02020603050405020304" pitchFamily="18" charset="0"/>
              </a:rPr>
              <a:t>Одређивање циљева тестова контроле</a:t>
            </a:r>
          </a:p>
          <a:p>
            <a:r>
              <a:rPr lang="ru-RU" b="0" i="0" u="none" strike="noStrike" kern="1200" baseline="0" dirty="0" smtClean="0">
                <a:solidFill>
                  <a:srgbClr val="000000"/>
                </a:solidFill>
                <a:latin typeface="Times New Roman" panose="02020603050405020304" pitchFamily="18" charset="0"/>
              </a:rPr>
              <a:t>Дефинисање одступања од политике и поступака контоле</a:t>
            </a:r>
          </a:p>
          <a:p>
            <a:r>
              <a:rPr lang="sr-Cyrl-BA" b="0" i="0" u="none" strike="noStrike" kern="1200" baseline="0" dirty="0" smtClean="0">
                <a:solidFill>
                  <a:srgbClr val="000000"/>
                </a:solidFill>
                <a:latin typeface="Times New Roman" panose="02020603050405020304" pitchFamily="18" charset="0"/>
              </a:rPr>
              <a:t>Дефинисање популације</a:t>
            </a:r>
          </a:p>
          <a:p>
            <a:r>
              <a:rPr lang="sr-Cyrl-BA" b="0" i="0" u="none" strike="noStrike" kern="1200" baseline="0" dirty="0" smtClean="0">
                <a:solidFill>
                  <a:srgbClr val="000000"/>
                </a:solidFill>
                <a:latin typeface="Times New Roman" panose="02020603050405020304" pitchFamily="18" charset="0"/>
              </a:rPr>
              <a:t>Дефинисање јединице узорка</a:t>
            </a:r>
          </a:p>
          <a:p>
            <a:r>
              <a:rPr lang="sr-Cyrl-BA" b="0" i="0" u="none" strike="noStrike" kern="1200" baseline="0" dirty="0" smtClean="0">
                <a:solidFill>
                  <a:srgbClr val="000000"/>
                </a:solidFill>
                <a:latin typeface="Times New Roman" panose="02020603050405020304" pitchFamily="18" charset="0"/>
              </a:rPr>
              <a:t>Одређивање јединице узорка</a:t>
            </a:r>
          </a:p>
          <a:p>
            <a:r>
              <a:rPr lang="ru-RU" b="0" i="0" u="none" strike="noStrike" kern="1200" baseline="0" dirty="0" smtClean="0">
                <a:solidFill>
                  <a:srgbClr val="000000"/>
                </a:solidFill>
                <a:latin typeface="Times New Roman" panose="02020603050405020304" pitchFamily="18" charset="0"/>
              </a:rPr>
              <a:t>Прихватљиви степен ризика да се КР процијени прениским</a:t>
            </a:r>
          </a:p>
          <a:p>
            <a:r>
              <a:rPr lang="sr-Cyrl-BA" b="0" i="0" u="none" strike="noStrike" kern="1200" baseline="0" dirty="0" smtClean="0">
                <a:solidFill>
                  <a:srgbClr val="000000"/>
                </a:solidFill>
                <a:latin typeface="Times New Roman" panose="02020603050405020304" pitchFamily="18" charset="0"/>
              </a:rPr>
              <a:t>Допустива/толерантна стопа одступања</a:t>
            </a:r>
          </a:p>
          <a:p>
            <a:r>
              <a:rPr lang="ru-RU" b="0" i="0" u="none" strike="noStrike" kern="1200" baseline="0" dirty="0" smtClean="0">
                <a:solidFill>
                  <a:srgbClr val="000000"/>
                </a:solidFill>
                <a:latin typeface="Times New Roman" panose="02020603050405020304" pitchFamily="18" charset="0"/>
              </a:rPr>
              <a:t>Очекивана стопа одступања за популацију</a:t>
            </a:r>
          </a:p>
          <a:p>
            <a:r>
              <a:rPr lang="ru-RU" b="0" i="0" u="none" strike="noStrike" kern="1200" baseline="0" dirty="0" smtClean="0">
                <a:solidFill>
                  <a:srgbClr val="000000"/>
                </a:solidFill>
                <a:latin typeface="Times New Roman" panose="02020603050405020304" pitchFamily="18" charset="0"/>
              </a:rPr>
              <a:t>Ефекат који произилази из величине популације</a:t>
            </a:r>
          </a:p>
        </p:txBody>
      </p:sp>
    </p:spTree>
    <p:extLst>
      <p:ext uri="{BB962C8B-B14F-4D97-AF65-F5344CB8AC3E}">
        <p14:creationId xmlns:p14="http://schemas.microsoft.com/office/powerpoint/2010/main" val="26381481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529839" y="2017713"/>
            <a:ext cx="8425249" cy="4114800"/>
          </a:xfrm>
        </p:spPr>
        <p:txBody>
          <a:bodyPr/>
          <a:lstStyle/>
          <a:p>
            <a:r>
              <a:rPr lang="sr-Cyrl-BA" b="0" i="0" u="sng" strike="noStrike" kern="1200" baseline="0" dirty="0" smtClean="0">
                <a:solidFill>
                  <a:srgbClr val="FF0000"/>
                </a:solidFill>
                <a:latin typeface="Times New Roman" panose="02020603050405020304" pitchFamily="18" charset="0"/>
              </a:rPr>
              <a:t>Провођење</a:t>
            </a:r>
          </a:p>
          <a:p>
            <a:pPr lvl="1"/>
            <a:r>
              <a:rPr lang="ru-RU" b="0" i="0" u="none" strike="noStrike" kern="1200" baseline="0" dirty="0" smtClean="0">
                <a:solidFill>
                  <a:srgbClr val="FF0000"/>
                </a:solidFill>
                <a:latin typeface="Times New Roman" panose="02020603050405020304" pitchFamily="18" charset="0"/>
              </a:rPr>
              <a:t>Случајни избор елемената у узорак</a:t>
            </a:r>
          </a:p>
          <a:p>
            <a:pPr lvl="1"/>
            <a:r>
              <a:rPr lang="sr-Cyrl-BA" b="0" i="0" u="none" strike="noStrike" kern="1200" baseline="0" dirty="0" smtClean="0">
                <a:solidFill>
                  <a:srgbClr val="FF0000"/>
                </a:solidFill>
                <a:latin typeface="Times New Roman" panose="02020603050405020304" pitchFamily="18" charset="0"/>
              </a:rPr>
              <a:t>Провођење ревизијских поступака</a:t>
            </a:r>
          </a:p>
          <a:p>
            <a:r>
              <a:rPr lang="sr-Cyrl-BA" b="0" i="0" u="sng" strike="noStrike" kern="1200" baseline="0" dirty="0" smtClean="0">
                <a:solidFill>
                  <a:srgbClr val="FF0000"/>
                </a:solidFill>
                <a:latin typeface="Times New Roman" panose="02020603050405020304" pitchFamily="18" charset="0"/>
              </a:rPr>
              <a:t>Вредновање</a:t>
            </a:r>
            <a:r>
              <a:rPr lang="sr-Cyrl-BA" b="0" i="0" u="none" strike="noStrike" kern="1200" baseline="0" dirty="0" smtClean="0">
                <a:solidFill>
                  <a:srgbClr val="FF0000"/>
                </a:solidFill>
                <a:latin typeface="Times New Roman" panose="02020603050405020304" pitchFamily="18" charset="0"/>
              </a:rPr>
              <a:t>:</a:t>
            </a:r>
          </a:p>
          <a:p>
            <a:pPr lvl="1"/>
            <a:r>
              <a:rPr lang="ru-RU" b="0" i="0" u="none" strike="noStrike" kern="1200" baseline="0" dirty="0" smtClean="0">
                <a:solidFill>
                  <a:srgbClr val="FF0000"/>
                </a:solidFill>
                <a:latin typeface="Times New Roman" panose="02020603050405020304" pitchFamily="18" charset="0"/>
              </a:rPr>
              <a:t>Израчунавање резултата добијених обрадом узорка</a:t>
            </a:r>
          </a:p>
          <a:p>
            <a:pPr lvl="1"/>
            <a:r>
              <a:rPr lang="sr-Cyrl-BA" b="0" i="0" u="none" strike="noStrike" kern="1200" baseline="0" dirty="0" smtClean="0">
                <a:solidFill>
                  <a:srgbClr val="FF0000"/>
                </a:solidFill>
                <a:latin typeface="Times New Roman" panose="02020603050405020304" pitchFamily="18" charset="0"/>
              </a:rPr>
              <a:t>Анализа грешака</a:t>
            </a:r>
          </a:p>
          <a:p>
            <a:pPr lvl="1"/>
            <a:r>
              <a:rPr lang="sr-Cyrl-BA" b="0" i="0" u="none" strike="noStrike" kern="1200" baseline="0" dirty="0" smtClean="0">
                <a:solidFill>
                  <a:srgbClr val="FF0000"/>
                </a:solidFill>
                <a:latin typeface="Times New Roman" panose="02020603050405020304" pitchFamily="18" charset="0"/>
              </a:rPr>
              <a:t>Извођење коначних закључака</a:t>
            </a:r>
          </a:p>
        </p:txBody>
      </p:sp>
    </p:spTree>
    <p:extLst>
      <p:ext uri="{BB962C8B-B14F-4D97-AF65-F5344CB8AC3E}">
        <p14:creationId xmlns:p14="http://schemas.microsoft.com/office/powerpoint/2010/main" val="35993784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538385" y="2017713"/>
            <a:ext cx="8416703" cy="4114800"/>
          </a:xfrm>
        </p:spPr>
        <p:txBody>
          <a:bodyPr>
            <a:normAutofit lnSpcReduction="10000"/>
          </a:bodyPr>
          <a:lstStyle/>
          <a:p>
            <a:r>
              <a:rPr lang="ru-RU" b="0" i="0" u="sng" strike="noStrike" kern="1200" baseline="0" dirty="0" smtClean="0">
                <a:solidFill>
                  <a:srgbClr val="000000"/>
                </a:solidFill>
                <a:latin typeface="Times New Roman" panose="02020603050405020304" pitchFamily="18" charset="0"/>
              </a:rPr>
              <a:t>Примјер-контрола процеса продаје у складу са утврђеним процедурама</a:t>
            </a:r>
          </a:p>
          <a:p>
            <a:r>
              <a:rPr lang="ru-RU" b="0" i="0" u="sng" strike="noStrike" kern="1200" baseline="0" dirty="0" smtClean="0">
                <a:solidFill>
                  <a:srgbClr val="000000"/>
                </a:solidFill>
                <a:latin typeface="Times New Roman" panose="02020603050405020304" pitchFamily="18" charset="0"/>
              </a:rPr>
              <a:t>Циљ</a:t>
            </a:r>
            <a:r>
              <a:rPr lang="ru-RU" b="0" i="0" u="none" strike="noStrike" kern="1200" baseline="0" dirty="0" smtClean="0">
                <a:solidFill>
                  <a:srgbClr val="000000"/>
                </a:solidFill>
                <a:latin typeface="Times New Roman" panose="02020603050405020304" pitchFamily="18" charset="0"/>
              </a:rPr>
              <a:t>: да ли је контрола поуздана и да ли омогућава да се КР утврди испод максимума?</a:t>
            </a:r>
          </a:p>
          <a:p>
            <a:r>
              <a:rPr lang="sr-Cyrl-BA" b="0" i="0" u="sng" strike="noStrike" kern="1200" baseline="0" dirty="0" smtClean="0">
                <a:solidFill>
                  <a:srgbClr val="000000"/>
                </a:solidFill>
                <a:latin typeface="Times New Roman" panose="02020603050405020304" pitchFamily="18" charset="0"/>
              </a:rPr>
              <a:t>Контролни поступци</a:t>
            </a:r>
            <a:r>
              <a:rPr lang="sr-Cyrl-BA" b="0" i="0" u="none" strike="noStrike" kern="1200" baseline="0" dirty="0" smtClean="0">
                <a:solidFill>
                  <a:srgbClr val="000000"/>
                </a:solidFill>
                <a:latin typeface="Times New Roman" panose="02020603050405020304" pitchFamily="18" charset="0"/>
              </a:rPr>
              <a:t>: </a:t>
            </a:r>
          </a:p>
          <a:p>
            <a:r>
              <a:rPr lang="ru-RU" b="0" i="0" u="none" strike="noStrike" kern="1200" baseline="0" dirty="0" smtClean="0">
                <a:solidFill>
                  <a:srgbClr val="000000"/>
                </a:solidFill>
                <a:latin typeface="Times New Roman" panose="02020603050405020304" pitchFamily="18" charset="0"/>
              </a:rPr>
              <a:t>(1) сви уговори о продаји и кредиту се евидентирају на одговарајући начин</a:t>
            </a:r>
          </a:p>
          <a:p>
            <a:r>
              <a:rPr lang="ru-RU" b="0" i="0" u="none" strike="noStrike" kern="1200" baseline="0" dirty="0" smtClean="0">
                <a:solidFill>
                  <a:srgbClr val="000000"/>
                </a:solidFill>
                <a:latin typeface="Times New Roman" panose="02020603050405020304" pitchFamily="18" charset="0"/>
              </a:rPr>
              <a:t>(2) приходи се књиже на основу одобреног уговора</a:t>
            </a:r>
          </a:p>
          <a:p>
            <a:r>
              <a:rPr lang="ru-RU" b="0" i="0" u="none" strike="noStrike" kern="1200" baseline="0" dirty="0" smtClean="0">
                <a:solidFill>
                  <a:srgbClr val="000000"/>
                </a:solidFill>
                <a:latin typeface="Times New Roman" panose="02020603050405020304" pitchFamily="18" charset="0"/>
              </a:rPr>
              <a:t>(3) уговори садрже одговарајућу цијену</a:t>
            </a:r>
          </a:p>
        </p:txBody>
      </p:sp>
    </p:spTree>
    <p:extLst>
      <p:ext uri="{BB962C8B-B14F-4D97-AF65-F5344CB8AC3E}">
        <p14:creationId xmlns:p14="http://schemas.microsoft.com/office/powerpoint/2010/main" val="8839260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529839" y="2017713"/>
            <a:ext cx="8425249" cy="4114800"/>
          </a:xfrm>
        </p:spPr>
        <p:txBody>
          <a:bodyPr/>
          <a:lstStyle/>
          <a:p>
            <a:r>
              <a:rPr lang="ru-RU" b="0" i="0" u="sng" strike="noStrike" kern="1200" baseline="0" dirty="0" smtClean="0">
                <a:solidFill>
                  <a:srgbClr val="000000"/>
                </a:solidFill>
                <a:latin typeface="Times New Roman" panose="02020603050405020304" pitchFamily="18" charset="0"/>
              </a:rPr>
              <a:t>Популација</a:t>
            </a:r>
            <a:r>
              <a:rPr lang="ru-RU" b="0" i="0" u="none" strike="noStrike" kern="1200" baseline="0" dirty="0" smtClean="0">
                <a:solidFill>
                  <a:srgbClr val="000000"/>
                </a:solidFill>
                <a:latin typeface="Times New Roman" panose="02020603050405020304" pitchFamily="18" charset="0"/>
              </a:rPr>
              <a:t>: нумерички записи о продаји за годину дана (нпр. 125.000 ставки, редни број од 1 до 125.000)</a:t>
            </a:r>
          </a:p>
          <a:p>
            <a:endParaRPr lang="en-US" b="0" i="0" u="none" strike="noStrike" kern="1200" baseline="0" dirty="0" smtClean="0">
              <a:solidFill>
                <a:srgbClr val="000000"/>
              </a:solidFill>
              <a:latin typeface="Times New Roman" panose="02020603050405020304" pitchFamily="18" charset="0"/>
            </a:endParaRPr>
          </a:p>
          <a:p>
            <a:r>
              <a:rPr lang="ru-RU" b="0" i="0" u="sng" strike="noStrike" kern="1200" baseline="0" dirty="0" smtClean="0">
                <a:solidFill>
                  <a:srgbClr val="000000"/>
                </a:solidFill>
                <a:latin typeface="Times New Roman" panose="02020603050405020304" pitchFamily="18" charset="0"/>
              </a:rPr>
              <a:t>Јединица узорка</a:t>
            </a:r>
            <a:r>
              <a:rPr lang="ru-RU" b="0" i="0" u="none" strike="noStrike" kern="1200" baseline="0" dirty="0" smtClean="0">
                <a:solidFill>
                  <a:srgbClr val="000000"/>
                </a:solidFill>
                <a:latin typeface="Times New Roman" panose="02020603050405020304" pitchFamily="18" charset="0"/>
              </a:rPr>
              <a:t>: уговор о продаји</a:t>
            </a:r>
          </a:p>
        </p:txBody>
      </p:sp>
    </p:spTree>
    <p:extLst>
      <p:ext uri="{BB962C8B-B14F-4D97-AF65-F5344CB8AC3E}">
        <p14:creationId xmlns:p14="http://schemas.microsoft.com/office/powerpoint/2010/main" val="3336123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Величина узорка</a:t>
            </a:r>
            <a:r>
              <a:rPr lang="sr-Cyrl-BA" b="0" i="0" u="none" strike="noStrike" kern="1200" baseline="0" dirty="0" smtClean="0">
                <a:solidFill>
                  <a:srgbClr val="000000"/>
                </a:solidFill>
                <a:latin typeface="Times New Roman" panose="02020603050405020304" pitchFamily="18" charset="0"/>
              </a:rPr>
              <a:t>: </a:t>
            </a:r>
          </a:p>
          <a:p>
            <a:endParaRPr lang="sr-Cyrl-BA"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16783831"/>
              </p:ext>
            </p:extLst>
          </p:nvPr>
        </p:nvGraphicFramePr>
        <p:xfrm>
          <a:off x="786212" y="2751747"/>
          <a:ext cx="7503209" cy="2610278"/>
        </p:xfrm>
        <a:graphic>
          <a:graphicData uri="http://schemas.openxmlformats.org/drawingml/2006/table">
            <a:tbl>
              <a:tblPr>
                <a:tableStyleId>{00A15C55-8517-42AA-B614-E9B94910E393}</a:tableStyleId>
              </a:tblPr>
              <a:tblGrid>
                <a:gridCol w="3802880"/>
                <a:gridCol w="1133779"/>
                <a:gridCol w="1172276"/>
                <a:gridCol w="1394274"/>
              </a:tblGrid>
              <a:tr h="499468">
                <a:tc>
                  <a:txBody>
                    <a:bodyPr/>
                    <a:lstStyle/>
                    <a:p>
                      <a:pPr>
                        <a:lnSpc>
                          <a:spcPct val="107000"/>
                        </a:lnSpc>
                        <a:spcAft>
                          <a:spcPts val="0"/>
                        </a:spcAft>
                      </a:pPr>
                      <a:r>
                        <a:rPr lang="sr-Latn-BA" sz="1800" dirty="0" err="1">
                          <a:effectLst/>
                        </a:rPr>
                        <a:t>Показате</a:t>
                      </a:r>
                      <a:r>
                        <a:rPr lang="sr-Cyrl-BA" sz="1800" dirty="0">
                          <a:effectLst/>
                        </a:rPr>
                        <a:t>љ</a:t>
                      </a:r>
                      <a:r>
                        <a:rPr lang="sr-Latn-BA" sz="1800" dirty="0">
                          <a:effectLst/>
                        </a:rPr>
                        <a:t>/</a:t>
                      </a:r>
                      <a:r>
                        <a:rPr lang="sr-Latn-BA" sz="1800" dirty="0" err="1">
                          <a:effectLst/>
                        </a:rPr>
                        <a:t>контрола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9468">
                <a:tc>
                  <a:txBody>
                    <a:bodyPr/>
                    <a:lstStyle/>
                    <a:p>
                      <a:pPr>
                        <a:lnSpc>
                          <a:spcPct val="107000"/>
                        </a:lnSpc>
                        <a:spcAft>
                          <a:spcPts val="0"/>
                        </a:spcAft>
                      </a:pPr>
                      <a:r>
                        <a:rPr lang="sr-Latn-BA" sz="1800" dirty="0" err="1">
                          <a:effectLst/>
                        </a:rPr>
                        <a:t>Пренизак</a:t>
                      </a:r>
                      <a:r>
                        <a:rPr lang="sr-Latn-BA" sz="1800" dirty="0">
                          <a:effectLst/>
                        </a:rPr>
                        <a:t> </a:t>
                      </a:r>
                      <a:r>
                        <a:rPr lang="sr-Latn-BA" sz="1800" dirty="0" err="1">
                          <a:effectLst/>
                        </a:rPr>
                        <a:t>ризик</a:t>
                      </a:r>
                      <a:r>
                        <a:rPr lang="sr-Latn-BA" sz="1800" dirty="0">
                          <a:effectLst/>
                        </a:rPr>
                        <a:t> </a:t>
                      </a:r>
                      <a:r>
                        <a:rPr lang="sr-Latn-BA" sz="1800" dirty="0" err="1">
                          <a:effectLst/>
                        </a:rPr>
                        <a:t>процјене</a:t>
                      </a:r>
                      <a:r>
                        <a:rPr lang="sr-Latn-BA" sz="1800" dirty="0">
                          <a:effectLst/>
                        </a:rPr>
                        <a:t> КР</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9468">
                <a:tc>
                  <a:txBody>
                    <a:bodyPr/>
                    <a:lstStyle/>
                    <a:p>
                      <a:pPr>
                        <a:lnSpc>
                          <a:spcPct val="107000"/>
                        </a:lnSpc>
                        <a:spcAft>
                          <a:spcPts val="0"/>
                        </a:spcAft>
                      </a:pPr>
                      <a:r>
                        <a:rPr lang="sr-Latn-BA" sz="1800">
                          <a:effectLst/>
                        </a:rPr>
                        <a:t>Допустива стопа одступања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12406">
                <a:tc>
                  <a:txBody>
                    <a:bodyPr/>
                    <a:lstStyle/>
                    <a:p>
                      <a:pPr>
                        <a:lnSpc>
                          <a:spcPct val="107000"/>
                        </a:lnSpc>
                        <a:spcAft>
                          <a:spcPts val="0"/>
                        </a:spcAft>
                      </a:pPr>
                      <a:r>
                        <a:rPr lang="sr-Latn-BA" sz="1800" dirty="0" err="1">
                          <a:effectLst/>
                        </a:rPr>
                        <a:t>Очекивана</a:t>
                      </a:r>
                      <a:r>
                        <a:rPr lang="sr-Latn-BA" sz="1800" dirty="0">
                          <a:effectLst/>
                        </a:rPr>
                        <a:t> </a:t>
                      </a:r>
                      <a:r>
                        <a:rPr lang="sr-Latn-BA" sz="1800" dirty="0" err="1">
                          <a:effectLst/>
                        </a:rPr>
                        <a:t>стопа</a:t>
                      </a:r>
                      <a:r>
                        <a:rPr lang="sr-Latn-BA" sz="1800" dirty="0">
                          <a:effectLst/>
                        </a:rPr>
                        <a:t> </a:t>
                      </a:r>
                      <a:r>
                        <a:rPr lang="sr-Latn-BA" sz="1800" dirty="0" err="1">
                          <a:effectLst/>
                        </a:rPr>
                        <a:t>одст</a:t>
                      </a:r>
                      <a:r>
                        <a:rPr lang="sr-Latn-BA" sz="1800" dirty="0">
                          <a:effectLst/>
                        </a:rPr>
                        <a:t>. </a:t>
                      </a:r>
                      <a:r>
                        <a:rPr lang="sr-Latn-BA" sz="1800" dirty="0" err="1">
                          <a:effectLst/>
                        </a:rPr>
                        <a:t>попул</a:t>
                      </a:r>
                      <a:r>
                        <a:rPr lang="sr-Latn-BA"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9468">
                <a:tc>
                  <a:txBody>
                    <a:bodyPr/>
                    <a:lstStyle/>
                    <a:p>
                      <a:pPr>
                        <a:lnSpc>
                          <a:spcPct val="107000"/>
                        </a:lnSpc>
                        <a:spcAft>
                          <a:spcPts val="0"/>
                        </a:spcAft>
                      </a:pPr>
                      <a:r>
                        <a:rPr lang="sr-Latn-BA" sz="1800" dirty="0" err="1">
                          <a:effectLst/>
                        </a:rPr>
                        <a:t>Величина</a:t>
                      </a:r>
                      <a:r>
                        <a:rPr lang="sr-Latn-BA" sz="1800" dirty="0">
                          <a:effectLst/>
                        </a:rPr>
                        <a:t> </a:t>
                      </a:r>
                      <a:r>
                        <a:rPr lang="sr-Latn-BA" sz="1800" dirty="0" err="1">
                          <a:effectLst/>
                        </a:rPr>
                        <a:t>узорка</a:t>
                      </a:r>
                      <a:r>
                        <a:rPr lang="sr-Latn-BA" sz="1800" dirty="0">
                          <a:effectLst/>
                        </a:rPr>
                        <a:t> (</a:t>
                      </a:r>
                      <a:r>
                        <a:rPr lang="sr-Latn-BA" sz="1800" dirty="0" err="1">
                          <a:effectLst/>
                        </a:rPr>
                        <a:t>Таблице</a:t>
                      </a:r>
                      <a:r>
                        <a:rPr lang="sr-Latn-BA"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78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48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BA" sz="1800" dirty="0">
                          <a:effectLst/>
                        </a:rPr>
                        <a:t>93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104463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dirty="0" smtClean="0">
                <a:solidFill>
                  <a:srgbClr val="333399"/>
                </a:solidFill>
                <a:latin typeface="Times New Roman" panose="02020603050405020304" pitchFamily="18" charset="0"/>
              </a:rPr>
              <a:t>СР РС-530 РЕВИЗИЈСКО УЗОРКОВАЊЕ</a:t>
            </a:r>
            <a:br>
              <a:rPr lang="ru-RU" b="0" i="0" u="none" strike="noStrike" kern="1200" baseline="0" dirty="0" smtClean="0">
                <a:solidFill>
                  <a:srgbClr val="333399"/>
                </a:solidFill>
                <a:latin typeface="Times New Roman" panose="02020603050405020304" pitchFamily="18" charset="0"/>
              </a:rPr>
            </a:br>
            <a:r>
              <a:rPr lang="ru-RU" b="0" i="0" u="none" strike="noStrike" kern="1200" baseline="0" dirty="0" smtClean="0">
                <a:solidFill>
                  <a:srgbClr val="333399"/>
                </a:solidFill>
                <a:latin typeface="Times New Roman" panose="02020603050405020304" pitchFamily="18" charset="0"/>
              </a:rPr>
              <a:t>Увод</a:t>
            </a:r>
          </a:p>
        </p:txBody>
      </p:sp>
      <p:sp>
        <p:nvSpPr>
          <p:cNvPr id="3" name="Text Placeholder 2"/>
          <p:cNvSpPr>
            <a:spLocks noGrp="1"/>
          </p:cNvSpPr>
          <p:nvPr>
            <p:ph idx="1"/>
          </p:nvPr>
        </p:nvSpPr>
        <p:spPr>
          <a:xfrm>
            <a:off x="564022" y="2017713"/>
            <a:ext cx="8391066" cy="4114800"/>
          </a:xfrm>
        </p:spPr>
        <p:txBody>
          <a:bodyPr>
            <a:normAutofit fontScale="85000" lnSpcReduction="10000"/>
          </a:bodyPr>
          <a:lstStyle/>
          <a:p>
            <a:r>
              <a:rPr lang="ru-RU" b="0" i="0" u="none" strike="noStrike" kern="1200" baseline="0" dirty="0" smtClean="0">
                <a:solidFill>
                  <a:srgbClr val="000000"/>
                </a:solidFill>
                <a:latin typeface="Times New Roman" panose="02020603050405020304" pitchFamily="18" charset="0"/>
              </a:rPr>
              <a:t>3. Ревизијско узорковање - </a:t>
            </a:r>
            <a:r>
              <a:rPr lang="ru-RU" b="0" i="1" u="none" strike="noStrike" kern="1200" baseline="0" dirty="0" smtClean="0">
                <a:solidFill>
                  <a:srgbClr val="0070C0"/>
                </a:solidFill>
                <a:latin typeface="Times New Roman" panose="02020603050405020304" pitchFamily="18" charset="0"/>
              </a:rPr>
              <a:t>примјена ревизијских поступака на ставке које чине мање од 100% ставки </a:t>
            </a:r>
            <a:r>
              <a:rPr lang="ru-RU" b="0" i="0" u="none" strike="noStrike" kern="1200" baseline="0" dirty="0" smtClean="0">
                <a:solidFill>
                  <a:srgbClr val="000000"/>
                </a:solidFill>
                <a:latin typeface="Times New Roman" panose="02020603050405020304" pitchFamily="18" charset="0"/>
              </a:rPr>
              <a:t>садржаних у салду неког рачуна или групи пословних догађаја , а омогућава прибављање и оцјену ревизијског доказа  ради формирања закључка о популацији као цјелини.</a:t>
            </a:r>
          </a:p>
          <a:p>
            <a:r>
              <a:rPr lang="ru-RU" b="0" i="0" u="none" strike="noStrike" kern="1200" baseline="0" dirty="0" smtClean="0">
                <a:solidFill>
                  <a:srgbClr val="000000"/>
                </a:solidFill>
                <a:latin typeface="Times New Roman" panose="02020603050405020304" pitchFamily="18" charset="0"/>
              </a:rPr>
              <a:t>4. </a:t>
            </a:r>
            <a:r>
              <a:rPr lang="ru-RU" b="0" i="1" u="none" strike="noStrike" kern="1200" baseline="0" dirty="0" smtClean="0">
                <a:solidFill>
                  <a:srgbClr val="0070C0"/>
                </a:solidFill>
                <a:latin typeface="Times New Roman" panose="02020603050405020304" pitchFamily="18" charset="0"/>
              </a:rPr>
              <a:t>Провјере које обухватају 100% ставки одређене популације </a:t>
            </a:r>
            <a:r>
              <a:rPr lang="ru-RU" b="0" i="1" u="none" strike="noStrike" kern="1200" baseline="0" dirty="0" smtClean="0">
                <a:solidFill>
                  <a:srgbClr val="FF0000"/>
                </a:solidFill>
                <a:latin typeface="Times New Roman" panose="02020603050405020304" pitchFamily="18" charset="0"/>
              </a:rPr>
              <a:t>не укључују узорковање</a:t>
            </a:r>
            <a:r>
              <a:rPr lang="ru-RU" b="0" i="0" u="none" strike="noStrike" kern="1200" baseline="0" dirty="0" smtClean="0">
                <a:solidFill>
                  <a:srgbClr val="000000"/>
                </a:solidFill>
                <a:latin typeface="Times New Roman" panose="02020603050405020304" pitchFamily="18" charset="0"/>
              </a:rPr>
              <a:t>. Примјена ревизијских поступака за све ставке унутар популације које имају специфичне карактеристике  (нпр. преко одређеног износа) се не третира као узорак у односу на дио испитане популације нити популацију у цјелини, јер избор није извршен на репрезентативној основи. </a:t>
            </a:r>
          </a:p>
        </p:txBody>
      </p:sp>
    </p:spTree>
    <p:extLst>
      <p:ext uri="{BB962C8B-B14F-4D97-AF65-F5344CB8AC3E}">
        <p14:creationId xmlns:p14="http://schemas.microsoft.com/office/powerpoint/2010/main" val="40999610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Случајни избор елемената узорка</a:t>
            </a:r>
            <a:r>
              <a:rPr lang="sr-Cyrl-BA" b="0" i="0" u="none" strike="noStrike" kern="1200" baseline="0" smtClean="0">
                <a:solidFill>
                  <a:srgbClr val="000000"/>
                </a:solidFill>
                <a:latin typeface="Times New Roman" panose="02020603050405020304" pitchFamily="18" charset="0"/>
              </a:rPr>
              <a:t>: </a:t>
            </a:r>
          </a:p>
          <a:p>
            <a:r>
              <a:rPr lang="ru-RU" b="0" i="0" u="none" strike="noStrike" kern="1200" baseline="0" smtClean="0">
                <a:solidFill>
                  <a:srgbClr val="000000"/>
                </a:solidFill>
                <a:latin typeface="Times New Roman" panose="02020603050405020304" pitchFamily="18" charset="0"/>
              </a:rPr>
              <a:t>(посебан софтвер или таблице случајних бројева)</a:t>
            </a:r>
          </a:p>
          <a:p>
            <a:r>
              <a:rPr lang="sr-Cyrl-BA" b="0" i="0" u="sng" strike="noStrike" kern="1200" baseline="0" smtClean="0">
                <a:solidFill>
                  <a:srgbClr val="000000"/>
                </a:solidFill>
                <a:latin typeface="Times New Roman" panose="02020603050405020304" pitchFamily="18" charset="0"/>
              </a:rPr>
              <a:t>Провођење ревизијских поступака</a:t>
            </a:r>
            <a:r>
              <a:rPr lang="sr-Cyrl-BA" b="0" i="0" u="none" strike="noStrike" kern="1200" baseline="0" smtClean="0">
                <a:solidFill>
                  <a:srgbClr val="000000"/>
                </a:solidFill>
                <a:latin typeface="Times New Roman" panose="02020603050405020304" pitchFamily="18" charset="0"/>
              </a:rPr>
              <a:t>:</a:t>
            </a:r>
          </a:p>
          <a:p>
            <a:r>
              <a:rPr lang="ru-RU" b="0" i="0" u="none" strike="noStrike" kern="1200" baseline="0" smtClean="0">
                <a:solidFill>
                  <a:srgbClr val="000000"/>
                </a:solidFill>
                <a:latin typeface="Times New Roman" panose="02020603050405020304" pitchFamily="18" charset="0"/>
              </a:rPr>
              <a:t>Појединачно, за сваку контролу и за сваки елемент узорка се испитује да ли постоји одступање</a:t>
            </a:r>
          </a:p>
          <a:p>
            <a:r>
              <a:rPr lang="ru-RU" b="0" i="0" u="none" strike="noStrike" kern="1200" baseline="0" smtClean="0">
                <a:solidFill>
                  <a:srgbClr val="000000"/>
                </a:solidFill>
                <a:latin typeface="Times New Roman" panose="02020603050405020304" pitchFamily="18" charset="0"/>
              </a:rPr>
              <a:t>Биљеже се у радној докуметацији</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266801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529839" y="2017713"/>
            <a:ext cx="8425249" cy="4114800"/>
          </a:xfrm>
        </p:spPr>
        <p:txBody>
          <a:bodyPr/>
          <a:lstStyle/>
          <a:p>
            <a:r>
              <a:rPr lang="sr-Cyrl-BA" b="0" i="0" u="sng" strike="noStrike" kern="1200" baseline="0" dirty="0" smtClean="0">
                <a:solidFill>
                  <a:srgbClr val="000000"/>
                </a:solidFill>
                <a:latin typeface="Times New Roman" panose="02020603050405020304" pitchFamily="18" charset="0"/>
              </a:rPr>
              <a:t>Резултати провођења ревизијских поступака</a:t>
            </a:r>
            <a:r>
              <a:rPr lang="sr-Cyrl-BA" b="0" i="0" u="none" strike="noStrike" kern="1200" baseline="0" dirty="0" smtClean="0">
                <a:solidFill>
                  <a:srgbClr val="000000"/>
                </a:solidFill>
                <a:latin typeface="Times New Roman" panose="02020603050405020304" pitchFamily="18" charset="0"/>
              </a:rPr>
              <a:t>:</a:t>
            </a:r>
          </a:p>
          <a:p>
            <a:endParaRPr lang="sr-Cyrl-BA"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778711359"/>
              </p:ext>
            </p:extLst>
          </p:nvPr>
        </p:nvGraphicFramePr>
        <p:xfrm>
          <a:off x="529839" y="2779713"/>
          <a:ext cx="7793765" cy="3368548"/>
        </p:xfrm>
        <a:graphic>
          <a:graphicData uri="http://schemas.openxmlformats.org/drawingml/2006/table">
            <a:tbl>
              <a:tblPr>
                <a:tableStyleId>{00A15C55-8517-42AA-B614-E9B94910E393}</a:tableStyleId>
              </a:tblPr>
              <a:tblGrid>
                <a:gridCol w="4372112"/>
                <a:gridCol w="1140551"/>
                <a:gridCol w="1140551"/>
                <a:gridCol w="1140551"/>
              </a:tblGrid>
              <a:tr h="381000">
                <a:tc>
                  <a:txBody>
                    <a:bodyPr/>
                    <a:lstStyle/>
                    <a:p>
                      <a:pPr algn="ctr">
                        <a:lnSpc>
                          <a:spcPct val="107000"/>
                        </a:lnSpc>
                        <a:spcAft>
                          <a:spcPts val="800"/>
                        </a:spcAft>
                      </a:pPr>
                      <a:r>
                        <a:rPr lang="en-US" sz="1800" dirty="0" err="1">
                          <a:effectLst/>
                        </a:rPr>
                        <a:t>Показатељ</a:t>
                      </a:r>
                      <a:r>
                        <a:rPr lang="en-US" sz="1800" dirty="0">
                          <a:effectLst/>
                        </a:rPr>
                        <a:t>/</a:t>
                      </a:r>
                      <a:r>
                        <a:rPr lang="en-US" sz="1800" dirty="0" err="1">
                          <a:effectLst/>
                        </a:rPr>
                        <a:t>контрола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381000">
                <a:tc>
                  <a:txBody>
                    <a:bodyPr/>
                    <a:lstStyle/>
                    <a:p>
                      <a:pPr algn="ctr">
                        <a:lnSpc>
                          <a:spcPct val="107000"/>
                        </a:lnSpc>
                        <a:spcAft>
                          <a:spcPts val="800"/>
                        </a:spcAft>
                      </a:pPr>
                      <a:r>
                        <a:rPr lang="en-US" sz="1800">
                          <a:effectLst/>
                        </a:rPr>
                        <a:t>Број одступања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381000">
                <a:tc>
                  <a:txBody>
                    <a:bodyPr/>
                    <a:lstStyle/>
                    <a:p>
                      <a:pPr algn="ctr">
                        <a:lnSpc>
                          <a:spcPct val="107000"/>
                        </a:lnSpc>
                        <a:spcAft>
                          <a:spcPts val="800"/>
                        </a:spcAft>
                      </a:pPr>
                      <a:r>
                        <a:rPr lang="en-US" sz="1800" dirty="0" err="1">
                          <a:effectLst/>
                        </a:rPr>
                        <a:t>Величина</a:t>
                      </a:r>
                      <a:r>
                        <a:rPr lang="en-US" sz="1800" dirty="0">
                          <a:effectLst/>
                        </a:rPr>
                        <a:t> </a:t>
                      </a:r>
                      <a:r>
                        <a:rPr lang="en-US" sz="1800" dirty="0" err="1">
                          <a:effectLst/>
                        </a:rPr>
                        <a:t>узорка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78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93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381000">
                <a:tc>
                  <a:txBody>
                    <a:bodyPr/>
                    <a:lstStyle/>
                    <a:p>
                      <a:pPr algn="ctr">
                        <a:lnSpc>
                          <a:spcPct val="107000"/>
                        </a:lnSpc>
                        <a:spcAft>
                          <a:spcPts val="800"/>
                        </a:spcAft>
                      </a:pPr>
                      <a:r>
                        <a:rPr lang="en-US" sz="1800">
                          <a:effectLst/>
                        </a:rPr>
                        <a:t>Стопа одступања узорка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1828800">
                <a:tc>
                  <a:txBody>
                    <a:bodyPr/>
                    <a:lstStyle/>
                    <a:p>
                      <a:pPr algn="ctr">
                        <a:lnSpc>
                          <a:spcPct val="107000"/>
                        </a:lnSpc>
                        <a:spcAft>
                          <a:spcPts val="800"/>
                        </a:spcAft>
                      </a:pPr>
                      <a:r>
                        <a:rPr lang="en-US" sz="1800" dirty="0" err="1">
                          <a:effectLst/>
                        </a:rPr>
                        <a:t>Израчуната</a:t>
                      </a:r>
                      <a:r>
                        <a:rPr lang="en-US" sz="1800" dirty="0">
                          <a:effectLst/>
                        </a:rPr>
                        <a:t> </a:t>
                      </a:r>
                      <a:r>
                        <a:rPr lang="en-US" sz="1800" dirty="0" err="1">
                          <a:effectLst/>
                        </a:rPr>
                        <a:t>горња</a:t>
                      </a:r>
                      <a:r>
                        <a:rPr lang="en-US" sz="1800" dirty="0">
                          <a:effectLst/>
                        </a:rPr>
                        <a:t> </a:t>
                      </a:r>
                      <a:r>
                        <a:rPr lang="en-US" sz="1800" dirty="0" err="1">
                          <a:effectLst/>
                        </a:rPr>
                        <a:t>стопа</a:t>
                      </a:r>
                      <a:r>
                        <a:rPr lang="en-US" sz="1800" dirty="0">
                          <a:effectLst/>
                        </a:rPr>
                        <a:t> </a:t>
                      </a:r>
                      <a:r>
                        <a:rPr lang="en-US" sz="1800" dirty="0" err="1">
                          <a:effectLst/>
                        </a:rPr>
                        <a:t>одст</a:t>
                      </a:r>
                      <a:r>
                        <a:rPr lang="en-US" sz="1800" dirty="0">
                          <a:effectLst/>
                        </a:rPr>
                        <a:t>.</a:t>
                      </a:r>
                    </a:p>
                    <a:p>
                      <a:pPr algn="ctr">
                        <a:lnSpc>
                          <a:spcPct val="107000"/>
                        </a:lnSpc>
                        <a:spcAft>
                          <a:spcPts val="800"/>
                        </a:spcAft>
                      </a:pPr>
                      <a:r>
                        <a:rPr lang="en-US" sz="1800" dirty="0">
                          <a:effectLst/>
                        </a:rPr>
                        <a:t>(</a:t>
                      </a:r>
                      <a:r>
                        <a:rPr lang="en-US" sz="1800" dirty="0" err="1">
                          <a:effectLst/>
                        </a:rPr>
                        <a:t>Таблице</a:t>
                      </a:r>
                      <a:r>
                        <a:rPr lang="en-US" sz="1800" dirty="0">
                          <a:effectLst/>
                        </a:rPr>
                        <a:t>)</a:t>
                      </a:r>
                    </a:p>
                    <a:p>
                      <a:pPr algn="ctr">
                        <a:lnSpc>
                          <a:spcPct val="107000"/>
                        </a:lnSpc>
                        <a:spcAft>
                          <a:spcPts val="800"/>
                        </a:spcAft>
                      </a:pPr>
                      <a:r>
                        <a:rPr lang="en-US" sz="1800" dirty="0" err="1">
                          <a:effectLst/>
                        </a:rPr>
                        <a:t>Допустива</a:t>
                      </a:r>
                      <a:r>
                        <a:rPr lang="en-US" sz="1800" dirty="0">
                          <a:effectLst/>
                        </a:rPr>
                        <a:t> </a:t>
                      </a:r>
                      <a:r>
                        <a:rPr lang="en-US" sz="1800" dirty="0" err="1">
                          <a:effectLst/>
                        </a:rPr>
                        <a:t>стопа</a:t>
                      </a:r>
                      <a:r>
                        <a:rPr lang="en-US" sz="1800" dirty="0">
                          <a:effectLst/>
                        </a:rPr>
                        <a:t> </a:t>
                      </a:r>
                      <a:r>
                        <a:rPr lang="en-US" sz="1800" dirty="0" err="1">
                          <a:effectLst/>
                        </a:rPr>
                        <a:t>одступања</a:t>
                      </a:r>
                      <a:endParaRPr lang="en-US" sz="1800" dirty="0">
                        <a:effectLst/>
                      </a:endParaRPr>
                    </a:p>
                    <a:p>
                      <a:pPr algn="ctr">
                        <a:lnSpc>
                          <a:spcPct val="107000"/>
                        </a:lnSpc>
                        <a:spcAft>
                          <a:spcPts val="800"/>
                        </a:spcAft>
                      </a:pPr>
                      <a:r>
                        <a:rPr lang="en-US" sz="1800" dirty="0" err="1">
                          <a:effectLst/>
                        </a:rPr>
                        <a:t>Одлука</a:t>
                      </a:r>
                      <a:r>
                        <a:rPr lang="en-US" sz="1800" dirty="0">
                          <a:effectLst/>
                        </a:rPr>
                        <a:t> </a:t>
                      </a:r>
                      <a:r>
                        <a:rPr lang="en-US" sz="1800" dirty="0" err="1">
                          <a:effectLst/>
                        </a:rPr>
                        <a:t>ревизора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8,20%</a:t>
                      </a:r>
                    </a:p>
                    <a:p>
                      <a:pPr algn="ctr">
                        <a:lnSpc>
                          <a:spcPct val="107000"/>
                        </a:lnSpc>
                        <a:spcAft>
                          <a:spcPts val="800"/>
                        </a:spcAft>
                      </a:pPr>
                      <a:r>
                        <a:rPr lang="en-US" sz="1800" dirty="0">
                          <a:effectLst/>
                        </a:rPr>
                        <a:t>6%</a:t>
                      </a:r>
                    </a:p>
                    <a:p>
                      <a:pPr algn="ctr">
                        <a:lnSpc>
                          <a:spcPct val="107000"/>
                        </a:lnSpc>
                        <a:spcAft>
                          <a:spcPts val="800"/>
                        </a:spcAft>
                      </a:pPr>
                      <a:r>
                        <a:rPr lang="en-US" sz="1800" dirty="0" err="1">
                          <a:effectLst/>
                        </a:rPr>
                        <a:t>Не</a:t>
                      </a:r>
                      <a:r>
                        <a:rPr lang="en-US" sz="1800" dirty="0">
                          <a:effectLst/>
                        </a:rPr>
                        <a:t> </a:t>
                      </a:r>
                      <a:r>
                        <a:rPr lang="en-US" sz="1800" dirty="0" err="1">
                          <a:effectLst/>
                        </a:rPr>
                        <a:t>опр</a:t>
                      </a:r>
                      <a:r>
                        <a:rPr lang="en-US" sz="1800" dirty="0">
                          <a:effectLst/>
                        </a:rPr>
                        <a:t>.</a:t>
                      </a:r>
                    </a:p>
                    <a:p>
                      <a:pPr algn="ctr">
                        <a:lnSpc>
                          <a:spcPct val="107000"/>
                        </a:lnSpc>
                        <a:spcAft>
                          <a:spcPts val="800"/>
                        </a:spcAft>
                      </a:pPr>
                      <a:r>
                        <a:rPr lang="en-US" sz="1800" dirty="0" err="1">
                          <a:effectLst/>
                        </a:rPr>
                        <a:t>поузд</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5,00%</a:t>
                      </a:r>
                    </a:p>
                    <a:p>
                      <a:pPr algn="ctr">
                        <a:lnSpc>
                          <a:spcPct val="107000"/>
                        </a:lnSpc>
                        <a:spcAft>
                          <a:spcPts val="800"/>
                        </a:spcAft>
                      </a:pPr>
                      <a:r>
                        <a:rPr lang="en-US" sz="1800" dirty="0">
                          <a:effectLst/>
                        </a:rPr>
                        <a:t>8%</a:t>
                      </a:r>
                    </a:p>
                    <a:p>
                      <a:pPr algn="ctr">
                        <a:lnSpc>
                          <a:spcPct val="107000"/>
                        </a:lnSpc>
                        <a:spcAft>
                          <a:spcPts val="800"/>
                        </a:spcAft>
                      </a:pPr>
                      <a:r>
                        <a:rPr lang="en-US" sz="1800" dirty="0" err="1">
                          <a:effectLst/>
                        </a:rPr>
                        <a:t>Опр</a:t>
                      </a:r>
                      <a:r>
                        <a:rPr lang="en-US" sz="1800" dirty="0">
                          <a:effectLst/>
                        </a:rPr>
                        <a:t>.</a:t>
                      </a:r>
                    </a:p>
                    <a:p>
                      <a:pPr algn="ctr">
                        <a:lnSpc>
                          <a:spcPct val="107000"/>
                        </a:lnSpc>
                        <a:spcAft>
                          <a:spcPts val="800"/>
                        </a:spcAft>
                      </a:pPr>
                      <a:r>
                        <a:rPr lang="en-US" sz="1800" dirty="0" err="1">
                          <a:effectLst/>
                        </a:rPr>
                        <a:t>поузд</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3,30%</a:t>
                      </a:r>
                    </a:p>
                    <a:p>
                      <a:pPr algn="ctr">
                        <a:lnSpc>
                          <a:spcPct val="107000"/>
                        </a:lnSpc>
                        <a:spcAft>
                          <a:spcPts val="800"/>
                        </a:spcAft>
                      </a:pPr>
                      <a:r>
                        <a:rPr lang="en-US" sz="1800" dirty="0">
                          <a:effectLst/>
                        </a:rPr>
                        <a:t>5%</a:t>
                      </a:r>
                    </a:p>
                    <a:p>
                      <a:pPr algn="ctr">
                        <a:lnSpc>
                          <a:spcPct val="107000"/>
                        </a:lnSpc>
                        <a:spcAft>
                          <a:spcPts val="800"/>
                        </a:spcAft>
                      </a:pPr>
                      <a:r>
                        <a:rPr lang="en-US" sz="1800" dirty="0" err="1">
                          <a:effectLst/>
                        </a:rPr>
                        <a:t>Опр</a:t>
                      </a:r>
                      <a:r>
                        <a:rPr lang="en-US" sz="1800" dirty="0">
                          <a:effectLst/>
                        </a:rPr>
                        <a:t>.</a:t>
                      </a:r>
                    </a:p>
                    <a:p>
                      <a:pPr algn="ctr">
                        <a:lnSpc>
                          <a:spcPct val="107000"/>
                        </a:lnSpc>
                        <a:spcAft>
                          <a:spcPts val="800"/>
                        </a:spcAft>
                      </a:pPr>
                      <a:r>
                        <a:rPr lang="en-US" sz="1800" dirty="0" err="1">
                          <a:effectLst/>
                        </a:rPr>
                        <a:t>поузд</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4835002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Примјер-нестатистички узорак заснован на одређеном обиљежју у провјери функционисања контроле</a:t>
            </a:r>
          </a:p>
        </p:txBody>
      </p:sp>
      <p:sp>
        <p:nvSpPr>
          <p:cNvPr id="3" name="Text Placeholder 2"/>
          <p:cNvSpPr>
            <a:spLocks noGrp="1"/>
          </p:cNvSpPr>
          <p:nvPr>
            <p:ph idx="1"/>
          </p:nvPr>
        </p:nvSpPr>
        <p:spPr>
          <a:xfrm>
            <a:off x="404446" y="2017713"/>
            <a:ext cx="8550642" cy="4114800"/>
          </a:xfrm>
        </p:spPr>
        <p:txBody>
          <a:bodyPr/>
          <a:lstStyle/>
          <a:p>
            <a:r>
              <a:rPr lang="sr-Cyrl-BA" b="0" i="0" u="sng" strike="noStrike" kern="1200" baseline="0" dirty="0" err="1" smtClean="0">
                <a:solidFill>
                  <a:srgbClr val="000000"/>
                </a:solidFill>
                <a:latin typeface="Times New Roman" panose="02020603050405020304" pitchFamily="18" charset="0"/>
              </a:rPr>
              <a:t>Нестатистички</a:t>
            </a:r>
            <a:r>
              <a:rPr lang="sr-Cyrl-BA" b="0" i="0" u="sng" strike="noStrike" kern="1200" baseline="0" dirty="0" smtClean="0">
                <a:solidFill>
                  <a:srgbClr val="000000"/>
                </a:solidFill>
                <a:latin typeface="Times New Roman" panose="02020603050405020304" pitchFamily="18" charset="0"/>
              </a:rPr>
              <a:t> метод (специфичности)</a:t>
            </a:r>
            <a:r>
              <a:rPr lang="sr-Cyrl-BA" b="0" i="0" u="none" strike="noStrike" kern="1200" baseline="0" dirty="0" smtClean="0">
                <a:solidFill>
                  <a:srgbClr val="000000"/>
                </a:solidFill>
                <a:latin typeface="Times New Roman" panose="02020603050405020304" pitchFamily="18" charset="0"/>
              </a:rPr>
              <a:t>:</a:t>
            </a:r>
          </a:p>
          <a:p>
            <a:r>
              <a:rPr lang="ru-RU" b="0" i="0" u="none" strike="noStrike" kern="1200" baseline="0" dirty="0" smtClean="0">
                <a:solidFill>
                  <a:srgbClr val="000000"/>
                </a:solidFill>
                <a:latin typeface="Times New Roman" panose="02020603050405020304" pitchFamily="18" charset="0"/>
              </a:rPr>
              <a:t>Одређивање величине узорка (професионална процјена)</a:t>
            </a:r>
          </a:p>
          <a:p>
            <a:r>
              <a:rPr lang="ru-RU" b="0" i="0" u="none" strike="noStrike" kern="1200" baseline="0" dirty="0" smtClean="0">
                <a:solidFill>
                  <a:srgbClr val="000000"/>
                </a:solidFill>
                <a:latin typeface="Times New Roman" panose="02020603050405020304" pitchFamily="18" charset="0"/>
              </a:rPr>
              <a:t>Случајни избор елемената у узорак (случајни или хазардни тј. без разумног основа, али пазити на репрезентативност)</a:t>
            </a:r>
          </a:p>
          <a:p>
            <a:r>
              <a:rPr lang="ru-RU" b="0" i="0" u="none" strike="noStrike" kern="1200" baseline="0" dirty="0" smtClean="0">
                <a:solidFill>
                  <a:srgbClr val="000000"/>
                </a:solidFill>
                <a:latin typeface="Times New Roman" panose="02020603050405020304" pitchFamily="18" charset="0"/>
              </a:rPr>
              <a:t>Израчунавање резултата добијених методом узорка (може се израчунати стопа одступања узорка, али не и горња стопа одступања и ризик узорка-савјет АИЦПА) </a:t>
            </a:r>
          </a:p>
        </p:txBody>
      </p:sp>
    </p:spTree>
    <p:extLst>
      <p:ext uri="{BB962C8B-B14F-4D97-AF65-F5344CB8AC3E}">
        <p14:creationId xmlns:p14="http://schemas.microsoft.com/office/powerpoint/2010/main" val="41735160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-узорак код доказних тестова-</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(поступци суштинског испитивања)</a:t>
            </a:r>
          </a:p>
        </p:txBody>
      </p:sp>
      <p:sp>
        <p:nvSpPr>
          <p:cNvPr id="3" name="Text Placeholder 2"/>
          <p:cNvSpPr>
            <a:spLocks noGrp="1"/>
          </p:cNvSpPr>
          <p:nvPr>
            <p:ph idx="1"/>
          </p:nvPr>
        </p:nvSpPr>
        <p:spPr/>
        <p:txBody>
          <a:bodyPr>
            <a:normAutofit fontScale="85000" lnSpcReduction="20000"/>
          </a:bodyPr>
          <a:lstStyle/>
          <a:p>
            <a:r>
              <a:rPr lang="sr-Cyrl-BA" b="0" i="0" u="sng" strike="noStrike" kern="1200" baseline="0" dirty="0" smtClean="0">
                <a:solidFill>
                  <a:srgbClr val="000000"/>
                </a:solidFill>
                <a:latin typeface="Times New Roman" panose="02020603050405020304" pitchFamily="18" charset="0"/>
              </a:rPr>
              <a:t>(1) Планирање</a:t>
            </a:r>
          </a:p>
          <a:p>
            <a:r>
              <a:rPr lang="sr-Cyrl-BA" b="0" i="0" u="none" strike="noStrike" kern="1200" baseline="0" dirty="0" smtClean="0">
                <a:solidFill>
                  <a:srgbClr val="000000"/>
                </a:solidFill>
                <a:latin typeface="Times New Roman" panose="02020603050405020304" pitchFamily="18" charset="0"/>
              </a:rPr>
              <a:t>Одређивање циљева теста</a:t>
            </a:r>
          </a:p>
          <a:p>
            <a:r>
              <a:rPr lang="sr-Cyrl-BA" b="0" i="0" u="none" strike="noStrike" kern="1200" baseline="0" dirty="0" smtClean="0">
                <a:solidFill>
                  <a:srgbClr val="000000"/>
                </a:solidFill>
                <a:latin typeface="Times New Roman" panose="02020603050405020304" pitchFamily="18" charset="0"/>
              </a:rPr>
              <a:t>Дефинисање </a:t>
            </a:r>
            <a:r>
              <a:rPr lang="sr-Cyrl-BA" b="0" i="0" u="none" strike="noStrike" kern="1200" baseline="0" dirty="0" err="1" smtClean="0">
                <a:solidFill>
                  <a:srgbClr val="000000"/>
                </a:solidFill>
                <a:latin typeface="Times New Roman" panose="02020603050405020304" pitchFamily="18" charset="0"/>
              </a:rPr>
              <a:t>полулације</a:t>
            </a:r>
            <a:endParaRPr lang="sr-Cyrl-BA" b="0" i="0" u="none" strike="noStrike" kern="1200" baseline="0" dirty="0" smtClean="0">
              <a:solidFill>
                <a:srgbClr val="000000"/>
              </a:solidFill>
              <a:latin typeface="Times New Roman" panose="02020603050405020304" pitchFamily="18" charset="0"/>
            </a:endParaRPr>
          </a:p>
          <a:p>
            <a:r>
              <a:rPr lang="sr-Cyrl-BA" b="0" i="0" u="none" strike="noStrike" kern="1200" baseline="0" dirty="0" smtClean="0">
                <a:solidFill>
                  <a:srgbClr val="000000"/>
                </a:solidFill>
                <a:latin typeface="Times New Roman" panose="02020603050405020304" pitchFamily="18" charset="0"/>
              </a:rPr>
              <a:t>Дефинисање јединице узорка</a:t>
            </a:r>
          </a:p>
          <a:p>
            <a:r>
              <a:rPr lang="ru-RU" b="0" i="0" u="none" strike="noStrike" kern="1200" baseline="0" dirty="0" smtClean="0">
                <a:solidFill>
                  <a:srgbClr val="000000"/>
                </a:solidFill>
                <a:latin typeface="Times New Roman" panose="02020603050405020304" pitchFamily="18" charset="0"/>
              </a:rPr>
              <a:t>Избор технике за провођење рев. узорка</a:t>
            </a:r>
          </a:p>
          <a:p>
            <a:r>
              <a:rPr lang="sr-Cyrl-BA" b="0" i="0" u="none" strike="noStrike" kern="1200" baseline="0" dirty="0" smtClean="0">
                <a:solidFill>
                  <a:srgbClr val="000000"/>
                </a:solidFill>
                <a:latin typeface="Times New Roman" panose="02020603050405020304" pitchFamily="18" charset="0"/>
              </a:rPr>
              <a:t>Одређивање величине узорка:</a:t>
            </a:r>
          </a:p>
          <a:p>
            <a:pPr lvl="1"/>
            <a:r>
              <a:rPr lang="sr-Cyrl-BA" b="0" i="0" u="none" strike="noStrike" kern="1200" baseline="0" dirty="0" smtClean="0">
                <a:solidFill>
                  <a:srgbClr val="000000"/>
                </a:solidFill>
                <a:latin typeface="Times New Roman" panose="02020603050405020304" pitchFamily="18" charset="0"/>
              </a:rPr>
              <a:t>Разматрање варијација унутар популације</a:t>
            </a:r>
          </a:p>
          <a:p>
            <a:pPr lvl="1"/>
            <a:r>
              <a:rPr lang="ru-RU" b="0" i="0" u="none" strike="noStrike" kern="1200" baseline="0" dirty="0" smtClean="0">
                <a:solidFill>
                  <a:srgbClr val="000000"/>
                </a:solidFill>
                <a:latin typeface="Times New Roman" panose="02020603050405020304" pitchFamily="18" charset="0"/>
              </a:rPr>
              <a:t>Одређивање прихватљивог степена ризика погрешног прихватања</a:t>
            </a:r>
          </a:p>
          <a:p>
            <a:pPr lvl="1"/>
            <a:r>
              <a:rPr lang="ru-RU" b="0" i="0" u="none" strike="noStrike" kern="1200" baseline="0" dirty="0" smtClean="0">
                <a:solidFill>
                  <a:srgbClr val="000000"/>
                </a:solidFill>
                <a:latin typeface="Times New Roman" panose="02020603050405020304" pitchFamily="18" charset="0"/>
              </a:rPr>
              <a:t>Одређивање допустивог степена погрешног исказивања</a:t>
            </a:r>
          </a:p>
          <a:p>
            <a:pPr lvl="1"/>
            <a:r>
              <a:rPr lang="ru-RU" b="0" i="0" u="none" strike="noStrike" kern="1200" baseline="0" dirty="0" smtClean="0">
                <a:solidFill>
                  <a:srgbClr val="000000"/>
                </a:solidFill>
                <a:latin typeface="Times New Roman" panose="02020603050405020304" pitchFamily="18" charset="0"/>
              </a:rPr>
              <a:t>Одређивање очекиваног степена погрешног исказивања</a:t>
            </a:r>
          </a:p>
          <a:p>
            <a:pPr lvl="1"/>
            <a:r>
              <a:rPr lang="sr-Cyrl-BA" b="0" i="0" u="none" strike="noStrike" kern="1200" baseline="0" dirty="0" err="1" smtClean="0">
                <a:solidFill>
                  <a:srgbClr val="000000"/>
                </a:solidFill>
                <a:latin typeface="Times New Roman" panose="02020603050405020304" pitchFamily="18" charset="0"/>
              </a:rPr>
              <a:t>Разматарње</a:t>
            </a:r>
            <a:r>
              <a:rPr lang="sr-Cyrl-BA" b="0" i="0" u="none" strike="noStrike" kern="1200" baseline="0" dirty="0" smtClean="0">
                <a:solidFill>
                  <a:srgbClr val="000000"/>
                </a:solidFill>
                <a:latin typeface="Times New Roman" panose="02020603050405020304" pitchFamily="18" charset="0"/>
              </a:rPr>
              <a:t> величине популације</a:t>
            </a:r>
          </a:p>
        </p:txBody>
      </p:sp>
    </p:spTree>
    <p:extLst>
      <p:ext uri="{BB962C8B-B14F-4D97-AF65-F5344CB8AC3E}">
        <p14:creationId xmlns:p14="http://schemas.microsoft.com/office/powerpoint/2010/main" val="7436742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-узорак код доказних тестова-</a:t>
            </a:r>
          </a:p>
        </p:txBody>
      </p:sp>
      <p:sp>
        <p:nvSpPr>
          <p:cNvPr id="3" name="Text Placeholder 2"/>
          <p:cNvSpPr>
            <a:spLocks noGrp="1"/>
          </p:cNvSpPr>
          <p:nvPr>
            <p:ph idx="1"/>
          </p:nvPr>
        </p:nvSpPr>
        <p:spPr/>
        <p:txBody>
          <a:bodyPr/>
          <a:lstStyle/>
          <a:p>
            <a:pPr marL="0" indent="0">
              <a:buNone/>
            </a:pPr>
            <a:r>
              <a:rPr lang="sr-Cyrl-BA" b="0" i="0" u="sng" strike="noStrike" kern="1200" baseline="0" dirty="0" smtClean="0">
                <a:solidFill>
                  <a:srgbClr val="000000"/>
                </a:solidFill>
                <a:latin typeface="Times New Roman" panose="02020603050405020304" pitchFamily="18" charset="0"/>
              </a:rPr>
              <a:t>(2) Провођење</a:t>
            </a:r>
          </a:p>
          <a:p>
            <a:pPr lvl="1"/>
            <a:r>
              <a:rPr lang="ru-RU" b="0" i="0" u="none" strike="noStrike" kern="1200" baseline="0" dirty="0" smtClean="0">
                <a:solidFill>
                  <a:srgbClr val="000000"/>
                </a:solidFill>
                <a:latin typeface="Times New Roman" panose="02020603050405020304" pitchFamily="18" charset="0"/>
              </a:rPr>
              <a:t>Одређивање методе за избор елемената узорка</a:t>
            </a:r>
          </a:p>
          <a:p>
            <a:pPr lvl="1"/>
            <a:r>
              <a:rPr lang="sr-Cyrl-BA" b="0" i="0" u="none" strike="noStrike" kern="1200" baseline="0" dirty="0" smtClean="0">
                <a:solidFill>
                  <a:srgbClr val="000000"/>
                </a:solidFill>
                <a:latin typeface="Times New Roman" panose="02020603050405020304" pitchFamily="18" charset="0"/>
              </a:rPr>
              <a:t>Провођење ревизијских поступака</a:t>
            </a:r>
          </a:p>
          <a:p>
            <a:pPr marL="0" indent="0">
              <a:buNone/>
            </a:pPr>
            <a:r>
              <a:rPr lang="sr-Cyrl-BA" b="0" i="0" u="sng" strike="noStrike" kern="1200" baseline="0" dirty="0" smtClean="0">
                <a:solidFill>
                  <a:srgbClr val="000000"/>
                </a:solidFill>
                <a:latin typeface="Times New Roman" panose="02020603050405020304" pitchFamily="18" charset="0"/>
              </a:rPr>
              <a:t>(3) Процјена</a:t>
            </a:r>
            <a:r>
              <a:rPr lang="sr-Cyrl-BA" b="0" i="0" u="none" strike="noStrike" kern="1200" baseline="0" dirty="0" smtClean="0">
                <a:solidFill>
                  <a:srgbClr val="000000"/>
                </a:solidFill>
                <a:latin typeface="Times New Roman" panose="02020603050405020304" pitchFamily="18" charset="0"/>
              </a:rPr>
              <a:t>:</a:t>
            </a:r>
          </a:p>
          <a:p>
            <a:pPr lvl="1"/>
            <a:r>
              <a:rPr lang="ru-RU" b="0" i="0" u="none" strike="noStrike" kern="1200" baseline="0" dirty="0" smtClean="0">
                <a:solidFill>
                  <a:srgbClr val="000000"/>
                </a:solidFill>
                <a:latin typeface="Times New Roman" panose="02020603050405020304" pitchFamily="18" charset="0"/>
              </a:rPr>
              <a:t>Израчунавање резултата добијених обрадом узорка</a:t>
            </a:r>
          </a:p>
          <a:p>
            <a:pPr lvl="1"/>
            <a:r>
              <a:rPr lang="sr-Cyrl-BA" b="0" i="0" u="none" strike="noStrike" kern="1200" baseline="0" dirty="0" smtClean="0">
                <a:solidFill>
                  <a:srgbClr val="000000"/>
                </a:solidFill>
                <a:latin typeface="Times New Roman" panose="02020603050405020304" pitchFamily="18" charset="0"/>
              </a:rPr>
              <a:t>Анализа грешака</a:t>
            </a:r>
          </a:p>
          <a:p>
            <a:pPr lvl="1"/>
            <a:r>
              <a:rPr lang="sr-Cyrl-BA" b="0" i="0" u="none" strike="noStrike" kern="1200" baseline="0" dirty="0" smtClean="0">
                <a:solidFill>
                  <a:srgbClr val="000000"/>
                </a:solidFill>
                <a:latin typeface="Times New Roman" panose="02020603050405020304" pitchFamily="18" charset="0"/>
              </a:rPr>
              <a:t>Извођење коначних закључака</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6504325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-узорак код доказних тестова-</a:t>
            </a:r>
          </a:p>
        </p:txBody>
      </p:sp>
      <p:sp>
        <p:nvSpPr>
          <p:cNvPr id="3" name="Text Placeholder 2"/>
          <p:cNvSpPr>
            <a:spLocks noGrp="1"/>
          </p:cNvSpPr>
          <p:nvPr>
            <p:ph idx="1"/>
          </p:nvPr>
        </p:nvSpPr>
        <p:spPr/>
        <p:txBody>
          <a:bodyPr/>
          <a:lstStyle/>
          <a:p>
            <a:r>
              <a:rPr lang="ru-RU" b="0" i="0" u="sng" strike="noStrike" kern="1200" baseline="0" smtClean="0">
                <a:solidFill>
                  <a:srgbClr val="000000"/>
                </a:solidFill>
                <a:latin typeface="Times New Roman" panose="02020603050405020304" pitchFamily="18" charset="0"/>
              </a:rPr>
              <a:t>Циљ</a:t>
            </a:r>
            <a:r>
              <a:rPr lang="ru-RU" b="0" i="0" u="none" strike="noStrike" kern="1200" baseline="0" smtClean="0">
                <a:solidFill>
                  <a:srgbClr val="000000"/>
                </a:solidFill>
                <a:latin typeface="Times New Roman" panose="02020603050405020304" pitchFamily="18" charset="0"/>
              </a:rPr>
              <a:t>: најчешће-тест да ли је одређени рачун фин. извјештаја објављен реално и објективно (да ли саџе мат. значајне грешке)?</a:t>
            </a:r>
          </a:p>
          <a:p>
            <a:r>
              <a:rPr lang="ru-RU" b="0" i="0" u="sng" strike="noStrike" kern="1200" baseline="0" smtClean="0">
                <a:solidFill>
                  <a:srgbClr val="000000"/>
                </a:solidFill>
                <a:latin typeface="Times New Roman" panose="02020603050405020304" pitchFamily="18" charset="0"/>
              </a:rPr>
              <a:t>Дефинисање популације</a:t>
            </a:r>
            <a:r>
              <a:rPr lang="ru-RU" b="0" i="0" u="none" strike="noStrike" kern="1200" baseline="0" smtClean="0">
                <a:solidFill>
                  <a:srgbClr val="000000"/>
                </a:solidFill>
                <a:latin typeface="Times New Roman" panose="02020603050405020304" pitchFamily="18" charset="0"/>
              </a:rPr>
              <a:t>: (мора бити потпуна јер се резултати обраде узорка пројектују на цијелу популацију)</a:t>
            </a:r>
          </a:p>
          <a:p>
            <a:r>
              <a:rPr lang="ru-RU" b="0" i="0" u="sng" strike="noStrike" kern="1200" baseline="0" smtClean="0">
                <a:solidFill>
                  <a:srgbClr val="000000"/>
                </a:solidFill>
                <a:latin typeface="Times New Roman" panose="02020603050405020304" pitchFamily="18" charset="0"/>
              </a:rPr>
              <a:t>Дефинисање јединице узорка</a:t>
            </a:r>
            <a:r>
              <a:rPr lang="ru-RU" b="0" i="0" u="none" strike="noStrike" kern="1200" baseline="0" smtClean="0">
                <a:solidFill>
                  <a:srgbClr val="000000"/>
                </a:solidFill>
                <a:latin typeface="Times New Roman" panose="02020603050405020304" pitchFamily="18" charset="0"/>
              </a:rPr>
              <a:t>: (елементи популације, нпр. рачун купца, појединачни пословни догађај или појединачна ставка, појединачни новчани износ на рачуну)</a:t>
            </a:r>
          </a:p>
        </p:txBody>
      </p:sp>
    </p:spTree>
    <p:extLst>
      <p:ext uri="{BB962C8B-B14F-4D97-AF65-F5344CB8AC3E}">
        <p14:creationId xmlns:p14="http://schemas.microsoft.com/office/powerpoint/2010/main" val="33866388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-узорак код доказних тестова-</a:t>
            </a:r>
          </a:p>
        </p:txBody>
      </p:sp>
      <p:sp>
        <p:nvSpPr>
          <p:cNvPr id="3" name="Text Placeholder 2"/>
          <p:cNvSpPr>
            <a:spLocks noGrp="1"/>
          </p:cNvSpPr>
          <p:nvPr>
            <p:ph idx="1"/>
          </p:nvPr>
        </p:nvSpPr>
        <p:spPr/>
        <p:txBody>
          <a:bodyPr>
            <a:normAutofit fontScale="92500" lnSpcReduction="10000"/>
          </a:bodyPr>
          <a:lstStyle/>
          <a:p>
            <a:r>
              <a:rPr lang="ru-RU" b="0" i="0" u="sng" strike="noStrike" kern="1200" baseline="0" smtClean="0">
                <a:solidFill>
                  <a:srgbClr val="000000"/>
                </a:solidFill>
                <a:latin typeface="Times New Roman" panose="02020603050405020304" pitchFamily="18" charset="0"/>
              </a:rPr>
              <a:t>Избор технике ревизијског узорка:</a:t>
            </a:r>
            <a:r>
              <a:rPr lang="ru-RU" b="0" i="0" u="none" strike="noStrike" kern="1200" baseline="0" smtClean="0">
                <a:solidFill>
                  <a:srgbClr val="000000"/>
                </a:solidFill>
                <a:latin typeface="Times New Roman" panose="02020603050405020304" pitchFamily="18" charset="0"/>
              </a:rPr>
              <a:t> (статистички-новчана јединица или класична варијабла, или нестатитистички, предности/недостаци, познавање популације)</a:t>
            </a:r>
          </a:p>
          <a:p>
            <a:r>
              <a:rPr lang="sr-Cyrl-BA" b="0" i="0" u="sng" strike="noStrike" kern="1200" baseline="0" smtClean="0">
                <a:solidFill>
                  <a:srgbClr val="000000"/>
                </a:solidFill>
                <a:latin typeface="Times New Roman" panose="02020603050405020304" pitchFamily="18" charset="0"/>
              </a:rPr>
              <a:t>Одређивање величине узорка</a:t>
            </a:r>
            <a:r>
              <a:rPr lang="sr-Cyrl-BA" b="0" i="0" u="none" strike="noStrike" kern="1200" baseline="0" smtClean="0">
                <a:solidFill>
                  <a:srgbClr val="000000"/>
                </a:solidFill>
                <a:latin typeface="Times New Roman" panose="02020603050405020304" pitchFamily="18" charset="0"/>
              </a:rPr>
              <a:t>:</a:t>
            </a:r>
          </a:p>
          <a:p>
            <a:pPr lvl="1"/>
            <a:r>
              <a:rPr lang="ru-RU" b="0" i="0" u="none" strike="noStrike" kern="1200" baseline="0" smtClean="0">
                <a:solidFill>
                  <a:srgbClr val="000000"/>
                </a:solidFill>
                <a:latin typeface="Times New Roman" panose="02020603050405020304" pitchFamily="18" charset="0"/>
              </a:rPr>
              <a:t>Варијације унутар популације (мјера ст. девијација, што већа, то већи узорак, стратификација)</a:t>
            </a:r>
          </a:p>
          <a:p>
            <a:pPr lvl="1"/>
            <a:r>
              <a:rPr lang="ru-RU" b="0" i="0" u="none" strike="noStrike" kern="1200" baseline="0" smtClean="0">
                <a:solidFill>
                  <a:srgbClr val="000000"/>
                </a:solidFill>
                <a:latin typeface="Times New Roman" panose="02020603050405020304" pitchFamily="18" charset="0"/>
              </a:rPr>
              <a:t>Прихватљиви степен ризика погрешног прихватања</a:t>
            </a:r>
          </a:p>
          <a:p>
            <a:pPr lvl="1"/>
            <a:r>
              <a:rPr lang="ru-RU" b="0" i="0" u="none" strike="noStrike" kern="1200" baseline="0" smtClean="0">
                <a:solidFill>
                  <a:srgbClr val="000000"/>
                </a:solidFill>
                <a:latin typeface="Times New Roman" panose="02020603050405020304" pitchFamily="18" charset="0"/>
              </a:rPr>
              <a:t>Прихватљиви степен ризика  погрешног исказивања</a:t>
            </a:r>
          </a:p>
          <a:p>
            <a:pPr lvl="1"/>
            <a:r>
              <a:rPr lang="sr-Cyrl-BA" b="0" i="0" u="none" strike="noStrike" kern="1200" baseline="0" smtClean="0">
                <a:solidFill>
                  <a:srgbClr val="000000"/>
                </a:solidFill>
                <a:latin typeface="Times New Roman" panose="02020603050405020304" pitchFamily="18" charset="0"/>
              </a:rPr>
              <a:t>Очекивани степен погрешног исказивања</a:t>
            </a:r>
          </a:p>
          <a:p>
            <a:pPr lvl="1"/>
            <a:r>
              <a:rPr lang="sr-Cyrl-BA" b="0" i="0" u="none" strike="noStrike" kern="1200" baseline="0" smtClean="0">
                <a:solidFill>
                  <a:srgbClr val="000000"/>
                </a:solidFill>
                <a:latin typeface="Times New Roman" panose="02020603050405020304" pitchFamily="18" charset="0"/>
              </a:rPr>
              <a:t>Утицај величине популације</a:t>
            </a:r>
          </a:p>
        </p:txBody>
      </p:sp>
    </p:spTree>
    <p:extLst>
      <p:ext uri="{BB962C8B-B14F-4D97-AF65-F5344CB8AC3E}">
        <p14:creationId xmlns:p14="http://schemas.microsoft.com/office/powerpoint/2010/main" val="31100063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a:t>
            </a:r>
            <a:br>
              <a:rPr lang="ru-RU" b="0" i="0" u="none" strike="noStrike" kern="1200" baseline="0" smtClean="0">
                <a:solidFill>
                  <a:srgbClr val="333399"/>
                </a:solidFill>
                <a:latin typeface="Times New Roman" panose="02020603050405020304" pitchFamily="18" charset="0"/>
              </a:rPr>
            </a:br>
            <a:r>
              <a:rPr lang="ru-RU" b="0" i="0" u="none" strike="noStrike" kern="1200" baseline="0" smtClean="0">
                <a:solidFill>
                  <a:srgbClr val="333399"/>
                </a:solidFill>
                <a:latin typeface="Times New Roman" panose="02020603050405020304" pitchFamily="18" charset="0"/>
              </a:rPr>
              <a:t>-узорак код доказних тестова-</a:t>
            </a:r>
          </a:p>
        </p:txBody>
      </p:sp>
      <p:sp>
        <p:nvSpPr>
          <p:cNvPr id="3" name="Text Placeholder 2"/>
          <p:cNvSpPr>
            <a:spLocks noGrp="1"/>
          </p:cNvSpPr>
          <p:nvPr>
            <p:ph idx="1"/>
          </p:nvPr>
        </p:nvSpPr>
        <p:spPr/>
        <p:txBody>
          <a:bodyPr/>
          <a:lstStyle/>
          <a:p>
            <a:r>
              <a:rPr lang="ru-RU" b="0" i="0" u="sng" strike="noStrike" kern="1200" baseline="0" smtClean="0">
                <a:solidFill>
                  <a:srgbClr val="000000"/>
                </a:solidFill>
                <a:latin typeface="Times New Roman" panose="02020603050405020304" pitchFamily="18" charset="0"/>
              </a:rPr>
              <a:t>Провођење: </a:t>
            </a:r>
            <a:r>
              <a:rPr lang="ru-RU" b="0" i="0" u="none" strike="noStrike" kern="1200" baseline="0" smtClean="0">
                <a:solidFill>
                  <a:srgbClr val="000000"/>
                </a:solidFill>
                <a:latin typeface="Times New Roman" panose="02020603050405020304" pitchFamily="18" charset="0"/>
              </a:rPr>
              <a:t>(метод избора елемената у узорак)</a:t>
            </a:r>
          </a:p>
          <a:p>
            <a:r>
              <a:rPr lang="ru-RU" b="0" i="0" u="sng" strike="noStrike" kern="1200" baseline="0" smtClean="0">
                <a:solidFill>
                  <a:srgbClr val="000000"/>
                </a:solidFill>
                <a:latin typeface="Times New Roman" panose="02020603050405020304" pitchFamily="18" charset="0"/>
              </a:rPr>
              <a:t>Процјена:</a:t>
            </a:r>
            <a:r>
              <a:rPr lang="ru-RU" b="0" i="0" u="none" strike="noStrike" kern="1200" baseline="0" smtClean="0">
                <a:solidFill>
                  <a:srgbClr val="000000"/>
                </a:solidFill>
                <a:latin typeface="Times New Roman" panose="02020603050405020304" pitchFamily="18" charset="0"/>
              </a:rPr>
              <a:t> (израчунавање резултата добијених обрадом узорка, анализа грешака, извођење коначних закључака)</a:t>
            </a:r>
          </a:p>
        </p:txBody>
      </p:sp>
    </p:spTree>
    <p:extLst>
      <p:ext uri="{BB962C8B-B14F-4D97-AF65-F5344CB8AC3E}">
        <p14:creationId xmlns:p14="http://schemas.microsoft.com/office/powerpoint/2010/main" val="918767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smtClean="0">
                <a:solidFill>
                  <a:srgbClr val="000000"/>
                </a:solidFill>
                <a:latin typeface="Times New Roman" panose="02020603050405020304" pitchFamily="18" charset="0"/>
              </a:rPr>
              <a:t>Јединица узорка:</a:t>
            </a:r>
            <a:r>
              <a:rPr lang="ru-RU" b="0" i="0" u="none" strike="noStrike" kern="1200" baseline="0" smtClean="0">
                <a:solidFill>
                  <a:srgbClr val="000000"/>
                </a:solidFill>
                <a:latin typeface="Times New Roman" panose="02020603050405020304" pitchFamily="18" charset="0"/>
              </a:rPr>
              <a:t> 1$, односно рачун или пословни догађај који садржи изабрани 1$</a:t>
            </a:r>
          </a:p>
          <a:p>
            <a:r>
              <a:rPr lang="ru-RU" b="0" i="0" u="sng" strike="noStrike" kern="1200" baseline="0" smtClean="0">
                <a:solidFill>
                  <a:srgbClr val="000000"/>
                </a:solidFill>
                <a:latin typeface="Times New Roman" panose="02020603050405020304" pitchFamily="18" charset="0"/>
              </a:rPr>
              <a:t>Логичка јединица</a:t>
            </a:r>
            <a:r>
              <a:rPr lang="ru-RU" b="0" i="0" u="none" strike="noStrike" kern="1200" baseline="0" smtClean="0">
                <a:solidFill>
                  <a:srgbClr val="000000"/>
                </a:solidFill>
                <a:latin typeface="Times New Roman" panose="02020603050405020304" pitchFamily="18" charset="0"/>
              </a:rPr>
              <a:t>: рачун или пословни догађај који садржи изабрани 1$</a:t>
            </a:r>
          </a:p>
          <a:p>
            <a:r>
              <a:rPr lang="ru-RU" b="0" i="0" u="sng" strike="noStrike" kern="1200" baseline="0" smtClean="0">
                <a:solidFill>
                  <a:srgbClr val="000000"/>
                </a:solidFill>
                <a:latin typeface="Times New Roman" panose="02020603050405020304" pitchFamily="18" charset="0"/>
              </a:rPr>
              <a:t>Избор узорка</a:t>
            </a:r>
            <a:r>
              <a:rPr lang="ru-RU" b="0" i="0" u="none" strike="noStrike" kern="1200" baseline="0" smtClean="0">
                <a:solidFill>
                  <a:srgbClr val="000000"/>
                </a:solidFill>
                <a:latin typeface="Times New Roman" panose="02020603050405020304" pitchFamily="18" charset="0"/>
              </a:rPr>
              <a:t>: метод “вјероватноћа пропорционална величини” (ВПВ) (софтвер или систематски избор)</a:t>
            </a:r>
          </a:p>
          <a:p>
            <a:r>
              <a:rPr lang="ru-RU" b="0" i="0" u="sng" strike="noStrike" kern="1200" baseline="0" smtClean="0">
                <a:solidFill>
                  <a:srgbClr val="000000"/>
                </a:solidFill>
                <a:latin typeface="Times New Roman" panose="02020603050405020304" pitchFamily="18" charset="0"/>
              </a:rPr>
              <a:t>Интервал узорка</a:t>
            </a:r>
            <a:r>
              <a:rPr lang="ru-RU" b="0" i="0" u="none" strike="noStrike" kern="1200" baseline="0" smtClean="0">
                <a:solidFill>
                  <a:srgbClr val="000000"/>
                </a:solidFill>
                <a:latin typeface="Times New Roman" panose="02020603050405020304" pitchFamily="18" charset="0"/>
              </a:rPr>
              <a:t>: доларска група (књигов. вриједност популације/величина узорка)</a:t>
            </a:r>
          </a:p>
        </p:txBody>
      </p:sp>
    </p:spTree>
    <p:extLst>
      <p:ext uri="{BB962C8B-B14F-4D97-AF65-F5344CB8AC3E}">
        <p14:creationId xmlns:p14="http://schemas.microsoft.com/office/powerpoint/2010/main" val="34548734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normAutofit fontScale="85000" lnSpcReduction="10000"/>
          </a:bodyPr>
          <a:lstStyle/>
          <a:p>
            <a:r>
              <a:rPr lang="sr-Cyrl-BA" b="0" i="0" u="sng" strike="noStrike" kern="1200" baseline="0" dirty="0" smtClean="0">
                <a:solidFill>
                  <a:srgbClr val="000000"/>
                </a:solidFill>
                <a:latin typeface="Times New Roman" panose="02020603050405020304" pitchFamily="18" charset="0"/>
              </a:rPr>
              <a:t>Конкретан примјер</a:t>
            </a:r>
            <a:r>
              <a:rPr lang="sr-Cyrl-BA" b="0" i="0" u="none" strike="noStrike" kern="1200" baseline="0" dirty="0" smtClean="0">
                <a:solidFill>
                  <a:srgbClr val="000000"/>
                </a:solidFill>
                <a:latin typeface="Times New Roman" panose="02020603050405020304" pitchFamily="18" charset="0"/>
              </a:rPr>
              <a:t>: </a:t>
            </a:r>
          </a:p>
          <a:p>
            <a:r>
              <a:rPr lang="ru-RU" b="0" i="0" u="none" strike="noStrike" kern="1200" baseline="0" dirty="0" smtClean="0">
                <a:solidFill>
                  <a:srgbClr val="000000"/>
                </a:solidFill>
                <a:latin typeface="Times New Roman" panose="02020603050405020304" pitchFamily="18" charset="0"/>
              </a:rPr>
              <a:t>Кв. вриједност рачуна потраживања: 2,5 мил $,</a:t>
            </a:r>
          </a:p>
          <a:p>
            <a:r>
              <a:rPr lang="sr-Cyrl-BA" b="0" i="0" u="none" strike="noStrike" kern="1200" baseline="0" dirty="0" smtClean="0">
                <a:solidFill>
                  <a:srgbClr val="000000"/>
                </a:solidFill>
                <a:latin typeface="Times New Roman" panose="02020603050405020304" pitchFamily="18" charset="0"/>
              </a:rPr>
              <a:t>Величина узорка: 100 елемената</a:t>
            </a:r>
          </a:p>
          <a:p>
            <a:r>
              <a:rPr lang="sr-Cyrl-BA" b="0" i="0" u="none" strike="noStrike" kern="1200" baseline="0" dirty="0" smtClean="0">
                <a:solidFill>
                  <a:srgbClr val="000000"/>
                </a:solidFill>
                <a:latin typeface="Times New Roman" panose="02020603050405020304" pitchFamily="18" charset="0"/>
              </a:rPr>
              <a:t>Интервал узорка: 2.500.000/100=25.000</a:t>
            </a:r>
          </a:p>
          <a:p>
            <a:r>
              <a:rPr lang="ru-RU" b="0" i="0" u="none" strike="noStrike" kern="1200" baseline="0" dirty="0" smtClean="0">
                <a:solidFill>
                  <a:srgbClr val="000000"/>
                </a:solidFill>
                <a:latin typeface="Times New Roman" panose="02020603050405020304" pitchFamily="18" charset="0"/>
              </a:rPr>
              <a:t>Прво се бира случајан број између 1 и интервала узорка, нпр. 4.000 као случајни почетак, и бира се купац чији рачун садржи 4.000-ти $,</a:t>
            </a:r>
          </a:p>
          <a:p>
            <a:r>
              <a:rPr lang="ru-RU" b="0" i="0" u="none" strike="noStrike" kern="1200" baseline="0" dirty="0" smtClean="0">
                <a:solidFill>
                  <a:srgbClr val="000000"/>
                </a:solidFill>
                <a:latin typeface="Times New Roman" panose="02020603050405020304" pitchFamily="18" charset="0"/>
              </a:rPr>
              <a:t>Затим се додају прокњижени износи лог. јединица кроз популацију и бира свака лог. јединица која садржи н-ти $ (4.000+25.000=29.000, други изабрани елеменат ће бити рачун купца који садржи 29.000-ти $, итд.),</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91047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normAutofit fontScale="85000" lnSpcReduction="20000"/>
          </a:bodyPr>
          <a:lstStyle/>
          <a:p>
            <a:r>
              <a:rPr lang="ru-RU" b="0" i="0" u="none" strike="noStrike" kern="1200" baseline="0" dirty="0" smtClean="0">
                <a:solidFill>
                  <a:srgbClr val="000000"/>
                </a:solidFill>
                <a:latin typeface="Times New Roman" panose="02020603050405020304" pitchFamily="18" charset="0"/>
              </a:rPr>
              <a:t>5. Када одређује неки ревизијски узорак, ревизор треба да размотри </a:t>
            </a:r>
            <a:r>
              <a:rPr lang="ru-RU" b="0" i="1" u="none" strike="noStrike" kern="1200" baseline="0" dirty="0" smtClean="0">
                <a:solidFill>
                  <a:srgbClr val="FF0000"/>
                </a:solidFill>
                <a:latin typeface="Times New Roman" panose="02020603050405020304" pitchFamily="18" charset="0"/>
              </a:rPr>
              <a:t>специфичне циљеве ревизије, популацију из које жели да одабере узорак и величину узорка</a:t>
            </a:r>
            <a:r>
              <a:rPr lang="ru-RU" b="0" i="0" u="none" strike="noStrike" kern="1200" baseline="0" dirty="0" smtClean="0">
                <a:solidFill>
                  <a:srgbClr val="000000"/>
                </a:solidFill>
                <a:latin typeface="Times New Roman" panose="02020603050405020304" pitchFamily="18" charset="0"/>
              </a:rPr>
              <a:t>.</a:t>
            </a:r>
          </a:p>
          <a:p>
            <a:r>
              <a:rPr lang="sr-Cyrl-BA" b="0" i="0" u="sng" strike="noStrike" kern="1200" baseline="0" dirty="0" smtClean="0">
                <a:solidFill>
                  <a:srgbClr val="000000"/>
                </a:solidFill>
                <a:latin typeface="Times New Roman" panose="02020603050405020304" pitchFamily="18" charset="0"/>
              </a:rPr>
              <a:t>Ревизијски циљеви</a:t>
            </a:r>
          </a:p>
          <a:p>
            <a:r>
              <a:rPr lang="ru-RU" b="0" i="0" u="none" strike="noStrike" kern="1200" baseline="0" dirty="0" smtClean="0">
                <a:solidFill>
                  <a:srgbClr val="000000"/>
                </a:solidFill>
                <a:latin typeface="Times New Roman" panose="02020603050405020304" pitchFamily="18" charset="0"/>
              </a:rPr>
              <a:t>6. Ревизор </a:t>
            </a:r>
            <a:r>
              <a:rPr lang="ru-RU" b="0" i="0" u="none" strike="noStrike" kern="1200" baseline="0" dirty="0" smtClean="0">
                <a:solidFill>
                  <a:srgbClr val="0070C0"/>
                </a:solidFill>
                <a:latin typeface="Times New Roman" panose="02020603050405020304" pitchFamily="18" charset="0"/>
              </a:rPr>
              <a:t>прво разматра циљеве ревизије и поступке којима је те циљеве могуће постићи</a:t>
            </a:r>
            <a:r>
              <a:rPr lang="ru-RU" b="0" i="0" u="none" strike="noStrike" kern="1200" baseline="0" dirty="0" smtClean="0">
                <a:solidFill>
                  <a:srgbClr val="000000"/>
                </a:solidFill>
                <a:latin typeface="Times New Roman" panose="02020603050405020304" pitchFamily="18" charset="0"/>
              </a:rPr>
              <a:t> на најбољи начин. Примјерено ревизијско узорковање помаже ревизору да дефинише шта представља грешку и из које популације да користи узорак (нпр. провјера контроле поступака набавке - разматра се рачунска контрола и исправност одобрења улазних фактура, док суштинско испитивање фактура  базира на провјери исправности новчаних износа у фактурама). </a:t>
            </a:r>
          </a:p>
        </p:txBody>
      </p:sp>
    </p:spTree>
    <p:extLst>
      <p:ext uri="{BB962C8B-B14F-4D97-AF65-F5344CB8AC3E}">
        <p14:creationId xmlns:p14="http://schemas.microsoft.com/office/powerpoint/2010/main" val="23939935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Величина узорка</a:t>
            </a:r>
            <a:r>
              <a:rPr lang="sr-Cyrl-BA" b="0" i="0" u="none" strike="noStrike" kern="1200" baseline="0" dirty="0" smtClean="0">
                <a:solidFill>
                  <a:srgbClr val="000000"/>
                </a:solidFill>
                <a:latin typeface="Times New Roman" panose="02020603050405020304" pitchFamily="18" charset="0"/>
              </a:rPr>
              <a:t>:</a:t>
            </a:r>
          </a:p>
          <a:p>
            <a:r>
              <a:rPr lang="ru-RU" b="0" i="0" u="none" strike="noStrike" kern="1200" baseline="0" dirty="0" smtClean="0">
                <a:solidFill>
                  <a:srgbClr val="000000"/>
                </a:solidFill>
                <a:latin typeface="Times New Roman" panose="02020603050405020304" pitchFamily="18" charset="0"/>
              </a:rPr>
              <a:t>Таблице - као за метод базиран на одређеном обиљежју (допустива грешка 125.000, очекивано погрешно исказивање 25.000, допустиви степен грешке је 5% (125.000/2.500.000), очекивани степен погрешног исказивања је 1% (25.000/2.500.000, на основу тога из Таблица се очита величина узорка 93)</a:t>
            </a:r>
          </a:p>
        </p:txBody>
      </p:sp>
    </p:spTree>
    <p:extLst>
      <p:ext uri="{BB962C8B-B14F-4D97-AF65-F5344CB8AC3E}">
        <p14:creationId xmlns:p14="http://schemas.microsoft.com/office/powerpoint/2010/main" val="36481579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5375" y="180130"/>
            <a:ext cx="7927025" cy="1462087"/>
          </a:xfrm>
        </p:spPr>
        <p:txBody>
          <a:bodyPr>
            <a:normAutofit fontScale="90000"/>
          </a:bodyPr>
          <a:lstStyle/>
          <a:p>
            <a:r>
              <a:rPr lang="ru-RU" b="0" i="0" u="none" strike="noStrike" kern="1200" baseline="0" dirty="0" smtClean="0">
                <a:solidFill>
                  <a:srgbClr val="333399"/>
                </a:solidFill>
                <a:latin typeface="Times New Roman" panose="02020603050405020304" pitchFamily="18" charset="0"/>
              </a:rPr>
              <a:t>Примјер - узорак базиран на одређеној новчаној јединици - 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Величина узорка</a:t>
            </a:r>
            <a:r>
              <a:rPr lang="sr-Cyrl-BA" b="0" i="0" u="none" strike="noStrike" kern="1200" baseline="0" dirty="0" smtClean="0">
                <a:solidFill>
                  <a:srgbClr val="000000"/>
                </a:solidFill>
                <a:latin typeface="Times New Roman" panose="02020603050405020304" pitchFamily="18" charset="0"/>
              </a:rPr>
              <a:t>:</a:t>
            </a:r>
          </a:p>
          <a:p>
            <a:pPr marL="0" indent="0">
              <a:buNone/>
            </a:pPr>
            <a:r>
              <a:rPr lang="sr-Cyrl-BA" b="0" i="0" u="none" strike="noStrike" kern="1200" baseline="0" dirty="0" smtClean="0">
                <a:solidFill>
                  <a:srgbClr val="000000"/>
                </a:solidFill>
                <a:latin typeface="Times New Roman" panose="02020603050405020304" pitchFamily="18" charset="0"/>
              </a:rPr>
              <a:t>Формула:</a:t>
            </a:r>
          </a:p>
          <a:p>
            <a:pPr marL="0" indent="0">
              <a:buNone/>
            </a:pPr>
            <a:endParaRPr lang="sr-Cyrl-BA" b="0" i="0" u="none" strike="noStrike" kern="1200" baseline="0" dirty="0" smtClean="0">
              <a:solidFill>
                <a:srgbClr val="000000"/>
              </a:solidFill>
              <a:latin typeface="Times New Roman" panose="02020603050405020304" pitchFamily="18" charset="0"/>
            </a:endParaRPr>
          </a:p>
          <a:p>
            <a:pPr marL="0" indent="0">
              <a:buNone/>
            </a:pPr>
            <a:endParaRPr lang="sr-Cyrl-BA"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74705022"/>
              </p:ext>
            </p:extLst>
          </p:nvPr>
        </p:nvGraphicFramePr>
        <p:xfrm>
          <a:off x="2553680" y="3381998"/>
          <a:ext cx="4524375" cy="1938338"/>
        </p:xfrm>
        <a:graphic>
          <a:graphicData uri="http://schemas.openxmlformats.org/presentationml/2006/ole">
            <mc:AlternateContent xmlns:mc="http://schemas.openxmlformats.org/markup-compatibility/2006">
              <mc:Choice xmlns:v="urn:schemas-microsoft-com:vml" Requires="v">
                <p:oleObj spid="_x0000_s5140" name="Equation" r:id="rId3" imgW="2450880" imgH="863280" progId="Equation.3">
                  <p:embed/>
                </p:oleObj>
              </mc:Choice>
              <mc:Fallback>
                <p:oleObj name="Equation" r:id="rId3" imgW="2450880" imgH="863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3680" y="3381998"/>
                        <a:ext cx="4524375" cy="193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8808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Формула за величину узорка</a:t>
            </a:r>
            <a:r>
              <a:rPr lang="sr-Cyrl-BA" b="0" i="0" u="none" strike="noStrike" kern="1200" baseline="0" smtClean="0">
                <a:solidFill>
                  <a:srgbClr val="000000"/>
                </a:solidFill>
                <a:latin typeface="Times New Roman" panose="02020603050405020304" pitchFamily="18" charset="0"/>
              </a:rPr>
              <a:t>:</a:t>
            </a:r>
          </a:p>
          <a:p>
            <a:r>
              <a:rPr lang="ru-RU" b="0" i="0" u="none" strike="noStrike" kern="1200" baseline="0" smtClean="0">
                <a:solidFill>
                  <a:srgbClr val="000000"/>
                </a:solidFill>
                <a:latin typeface="Times New Roman" panose="02020603050405020304" pitchFamily="18" charset="0"/>
              </a:rPr>
              <a:t>(Фактор поузданости и фактор експанзије - Таблице)</a:t>
            </a:r>
          </a:p>
          <a:p>
            <a:r>
              <a:rPr lang="ru-RU" b="0" i="0" u="sng" strike="noStrike" kern="1200" baseline="0" smtClean="0">
                <a:solidFill>
                  <a:srgbClr val="000000"/>
                </a:solidFill>
                <a:latin typeface="Times New Roman" panose="02020603050405020304" pitchFamily="18" charset="0"/>
              </a:rPr>
              <a:t>Процјена резултата обраде узорка</a:t>
            </a:r>
            <a:r>
              <a:rPr lang="ru-RU" b="0" i="0" u="none" strike="noStrike" kern="1200" baseline="0" smtClean="0">
                <a:solidFill>
                  <a:srgbClr val="000000"/>
                </a:solidFill>
                <a:latin typeface="Times New Roman" panose="02020603050405020304" pitchFamily="18" charset="0"/>
              </a:rPr>
              <a:t>: (ГГПИ- горња граница погрешног исказивања или пројекција откривених грешака у узорку на популацију-)</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71785113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Фактор поузданости за грешке потцјењивања и прецјењивања</a:t>
            </a:r>
          </a:p>
          <a:p>
            <a:pPr marL="1828800" lvl="4" indent="0">
              <a:buNone/>
            </a:pPr>
            <a:r>
              <a:rPr lang="sr-Cyrl-BA" b="0" i="0" u="none" strike="noStrike" kern="1200" baseline="0" dirty="0" smtClean="0">
                <a:solidFill>
                  <a:srgbClr val="000000"/>
                </a:solidFill>
                <a:latin typeface="Times New Roman" panose="02020603050405020304" pitchFamily="18" charset="0"/>
              </a:rPr>
              <a:t>5% ризик		10% ризик</a:t>
            </a:r>
          </a:p>
          <a:p>
            <a:pPr marL="360363" lvl="4" indent="0">
              <a:buNone/>
            </a:pPr>
            <a:endParaRPr lang="sr-Cyrl-BA" b="0" i="0" u="none" strike="noStrike" kern="1200" baseline="0" dirty="0" smtClean="0">
              <a:solidFill>
                <a:srgbClr val="000000"/>
              </a:solidFill>
              <a:latin typeface="Times New Roman" panose="02020603050405020304" pitchFamily="18" charset="0"/>
            </a:endParaRPr>
          </a:p>
          <a:p>
            <a:pPr lvl="4"/>
            <a:endParaRPr lang="sr-Cyrl-BA"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252808414"/>
              </p:ext>
            </p:extLst>
          </p:nvPr>
        </p:nvGraphicFramePr>
        <p:xfrm>
          <a:off x="1072660" y="3622138"/>
          <a:ext cx="7640516" cy="1894967"/>
        </p:xfrm>
        <a:graphic>
          <a:graphicData uri="http://schemas.openxmlformats.org/drawingml/2006/table">
            <a:tbl>
              <a:tblPr>
                <a:tableStyleId>{00A15C55-8517-42AA-B614-E9B94910E393}</a:tableStyleId>
              </a:tblPr>
              <a:tblGrid>
                <a:gridCol w="1405153"/>
                <a:gridCol w="1492974"/>
                <a:gridCol w="1492974"/>
                <a:gridCol w="1492974"/>
                <a:gridCol w="1756441"/>
              </a:tblGrid>
              <a:tr h="457200">
                <a:tc>
                  <a:txBody>
                    <a:bodyPr/>
                    <a:lstStyle/>
                    <a:p>
                      <a:pPr algn="ctr">
                        <a:lnSpc>
                          <a:spcPct val="100000"/>
                        </a:lnSpc>
                        <a:spcAft>
                          <a:spcPts val="0"/>
                        </a:spcAft>
                      </a:pPr>
                      <a:r>
                        <a:rPr lang="en-US" sz="1800" dirty="0" err="1">
                          <a:effectLst/>
                        </a:rPr>
                        <a:t>Број</a:t>
                      </a:r>
                      <a:r>
                        <a:rPr lang="en-US" sz="1800" dirty="0">
                          <a:effectLst/>
                        </a:rPr>
                        <a:t> </a:t>
                      </a:r>
                      <a:r>
                        <a:rPr lang="en-US" sz="1800" dirty="0" err="1">
                          <a:effectLst/>
                        </a:rPr>
                        <a:t>грешака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0000"/>
                        </a:lnSpc>
                        <a:spcAft>
                          <a:spcPts val="0"/>
                        </a:spcAft>
                      </a:pPr>
                      <a:r>
                        <a:rPr lang="en-US" sz="1800" dirty="0" err="1">
                          <a:effectLst/>
                        </a:rPr>
                        <a:t>Фактор</a:t>
                      </a:r>
                      <a:r>
                        <a:rPr lang="en-US" sz="1800" dirty="0">
                          <a:effectLst/>
                        </a:rPr>
                        <a:t> </a:t>
                      </a:r>
                      <a:r>
                        <a:rPr lang="en-US" sz="1800" dirty="0" err="1">
                          <a:effectLst/>
                        </a:rPr>
                        <a:t>поуздан</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0000"/>
                        </a:lnSpc>
                        <a:spcAft>
                          <a:spcPts val="0"/>
                        </a:spcAft>
                      </a:pPr>
                      <a:r>
                        <a:rPr lang="en-US" sz="1800" dirty="0" err="1" smtClean="0">
                          <a:effectLst/>
                        </a:rPr>
                        <a:t>Инкрем</a:t>
                      </a:r>
                      <a:r>
                        <a:rPr lang="en-US" sz="1800" dirty="0" smtClean="0">
                          <a:effectLst/>
                        </a:rPr>
                        <a:t>.</a:t>
                      </a:r>
                      <a:endParaRPr lang="sr-Cyrl-BA" sz="1800" dirty="0" smtClean="0">
                        <a:effectLst/>
                      </a:endParaRPr>
                    </a:p>
                    <a:p>
                      <a:pPr algn="ctr">
                        <a:lnSpc>
                          <a:spcPct val="100000"/>
                        </a:lnSpc>
                        <a:spcAft>
                          <a:spcPts val="0"/>
                        </a:spcAft>
                      </a:pPr>
                      <a:r>
                        <a:rPr lang="en-US" sz="1800" dirty="0" err="1" smtClean="0">
                          <a:effectLst/>
                        </a:rPr>
                        <a:t>промјена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0000"/>
                        </a:lnSpc>
                        <a:spcAft>
                          <a:spcPts val="0"/>
                        </a:spcAft>
                      </a:pPr>
                      <a:r>
                        <a:rPr lang="en-US" sz="1800" dirty="0" err="1">
                          <a:effectLst/>
                        </a:rPr>
                        <a:t>Фактор</a:t>
                      </a:r>
                      <a:r>
                        <a:rPr lang="en-US" sz="1800" dirty="0">
                          <a:effectLst/>
                        </a:rPr>
                        <a:t> </a:t>
                      </a:r>
                      <a:r>
                        <a:rPr lang="en-US" sz="1800" dirty="0" err="1">
                          <a:effectLst/>
                        </a:rPr>
                        <a:t>поуздан</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0000"/>
                        </a:lnSpc>
                        <a:spcAft>
                          <a:spcPts val="0"/>
                        </a:spcAft>
                      </a:pPr>
                      <a:r>
                        <a:rPr lang="en-US" sz="1800" dirty="0" err="1">
                          <a:effectLst/>
                        </a:rPr>
                        <a:t>Инкрем</a:t>
                      </a:r>
                      <a:r>
                        <a:rPr lang="en-US" sz="1800" dirty="0">
                          <a:effectLst/>
                        </a:rPr>
                        <a:t>.</a:t>
                      </a:r>
                    </a:p>
                    <a:p>
                      <a:pPr algn="ctr">
                        <a:lnSpc>
                          <a:spcPct val="100000"/>
                        </a:lnSpc>
                        <a:spcAft>
                          <a:spcPts val="0"/>
                        </a:spcAft>
                      </a:pPr>
                      <a:r>
                        <a:rPr lang="en-US" sz="1800" dirty="0" err="1">
                          <a:effectLst/>
                        </a:rPr>
                        <a:t>промјена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r>
              <a:tr h="473075">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2,31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r>
              <a:tr h="381000">
                <a:tc>
                  <a:txBody>
                    <a:bodyPr/>
                    <a:lstStyle/>
                    <a:p>
                      <a:pPr algn="ctr">
                        <a:lnSpc>
                          <a:spcPct val="107000"/>
                        </a:lnSpc>
                        <a:spcAft>
                          <a:spcPts val="80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4,75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1,75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3,89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a:effectLst/>
                        </a:rPr>
                        <a:t>1,58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tc>
              </a:tr>
              <a:tr h="396875">
                <a:tc>
                  <a:txBody>
                    <a:bodyPr/>
                    <a:lstStyle/>
                    <a:p>
                      <a:pPr algn="ctr">
                        <a:lnSpc>
                          <a:spcPct val="107000"/>
                        </a:lnSpc>
                        <a:spcAft>
                          <a:spcPts val="800"/>
                        </a:spcAft>
                      </a:pPr>
                      <a:r>
                        <a:rPr lang="en-US" sz="1800" dirty="0">
                          <a:effectLst/>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dirty="0">
                          <a:effectLst/>
                        </a:rPr>
                        <a:t>6,3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dirty="0">
                          <a:effectLst/>
                        </a:rPr>
                        <a:t>1,55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dirty="0">
                          <a:effectLst/>
                        </a:rPr>
                        <a:t>5,33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US" sz="1800" dirty="0">
                          <a:effectLst/>
                        </a:rPr>
                        <a:t>1,44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96492556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Фактор поузданости за грешке потцјењивања и прецјењивања</a:t>
            </a:r>
          </a:p>
          <a:p>
            <a:r>
              <a:rPr lang="ru-RU" b="0" i="0" u="none" strike="noStrike" kern="1200" baseline="0" dirty="0" smtClean="0">
                <a:solidFill>
                  <a:srgbClr val="000000"/>
                </a:solidFill>
                <a:latin typeface="Times New Roman" panose="02020603050405020304" pitchFamily="18" charset="0"/>
              </a:rPr>
              <a:t>(1) </a:t>
            </a:r>
            <a:r>
              <a:rPr lang="ru-RU" b="0" i="0" u="sng" strike="noStrike" kern="1200" baseline="0" dirty="0" smtClean="0">
                <a:solidFill>
                  <a:srgbClr val="000000"/>
                </a:solidFill>
                <a:latin typeface="Times New Roman" panose="02020603050405020304" pitchFamily="18" charset="0"/>
              </a:rPr>
              <a:t>Погрешни искази нису откривени</a:t>
            </a:r>
            <a:r>
              <a:rPr lang="ru-RU" b="0" i="0" u="none" strike="noStrike" kern="1200" baseline="0" dirty="0" smtClean="0">
                <a:solidFill>
                  <a:srgbClr val="000000"/>
                </a:solidFill>
                <a:latin typeface="Times New Roman" panose="02020603050405020304" pitchFamily="18" charset="0"/>
              </a:rPr>
              <a:t> шпројекција је 0 плус додатак за ризик кориштења узорка, основна тачност /износ погрешног исказивања, мин. додатка за ризик узорка без постојања грешке/ и ГГПИ=26.882 (интервал узорка) пута 3,0 (фактор поузданости за 5%-тни ризик погрешног исказивања-Таблице)=80.664$ћ</a:t>
            </a: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9179025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normAutofit fontScale="92500" lnSpcReduction="10000"/>
          </a:bodyPr>
          <a:lstStyle/>
          <a:p>
            <a:r>
              <a:rPr lang="ru-RU" b="0" i="0" u="sng" strike="noStrike" kern="1200" baseline="0" smtClean="0">
                <a:solidFill>
                  <a:srgbClr val="000000"/>
                </a:solidFill>
                <a:latin typeface="Times New Roman" panose="02020603050405020304" pitchFamily="18" charset="0"/>
              </a:rPr>
              <a:t>Фактор поузданости за грешке потцјењивања и прецјењивања</a:t>
            </a:r>
          </a:p>
          <a:p>
            <a:r>
              <a:rPr lang="ru-RU" b="0" i="0" u="none" strike="noStrike" kern="1200" baseline="0" smtClean="0">
                <a:solidFill>
                  <a:srgbClr val="000000"/>
                </a:solidFill>
                <a:latin typeface="Times New Roman" panose="02020603050405020304" pitchFamily="18" charset="0"/>
              </a:rPr>
              <a:t>(2) </a:t>
            </a:r>
            <a:r>
              <a:rPr lang="ru-RU" b="0" i="0" u="sng" strike="noStrike" kern="1200" baseline="0" smtClean="0">
                <a:solidFill>
                  <a:srgbClr val="000000"/>
                </a:solidFill>
                <a:latin typeface="Times New Roman" panose="02020603050405020304" pitchFamily="18" charset="0"/>
              </a:rPr>
              <a:t>Погрешни искази су откривени</a:t>
            </a:r>
          </a:p>
          <a:p>
            <a:r>
              <a:rPr lang="ru-RU" b="0" i="0" u="none" strike="noStrike" kern="1200" baseline="0" smtClean="0">
                <a:solidFill>
                  <a:srgbClr val="000000"/>
                </a:solidFill>
                <a:latin typeface="Times New Roman" panose="02020603050405020304" pitchFamily="18" charset="0"/>
              </a:rPr>
              <a:t>(а) лог. јединица већа или једнака интервалу узорка (пројектовано погрешно исказивање је једнако грешкама откривеним унутар логичке јединице)</a:t>
            </a:r>
          </a:p>
          <a:p>
            <a:r>
              <a:rPr lang="ru-RU" b="0" i="0" u="none" strike="noStrike" kern="1200" baseline="0" smtClean="0">
                <a:solidFill>
                  <a:srgbClr val="000000"/>
                </a:solidFill>
                <a:latin typeface="Times New Roman" panose="02020603050405020304" pitchFamily="18" charset="0"/>
              </a:rPr>
              <a:t>(б) књиг. вриједност лог. јединице је мања од интервала узорка и 100%-тно је погрешно исказана (пројектована грешка је једнака интервалу узорка тј. интервал пута 100%)</a:t>
            </a: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45746083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Фактор поузданости за грешке потцјењивања и прецјењивања</a:t>
            </a:r>
          </a:p>
          <a:p>
            <a:r>
              <a:rPr lang="sr-Cyrl-BA" b="0" i="0" u="none" strike="noStrike" kern="1200" baseline="0" dirty="0" smtClean="0">
                <a:solidFill>
                  <a:srgbClr val="000000"/>
                </a:solidFill>
                <a:latin typeface="Times New Roman" panose="02020603050405020304" pitchFamily="18" charset="0"/>
              </a:rPr>
              <a:t>(в) </a:t>
            </a:r>
            <a:r>
              <a:rPr lang="sr-Cyrl-BA" b="0" i="0" u="none" strike="noStrike" kern="1200" baseline="0" dirty="0" err="1" smtClean="0">
                <a:solidFill>
                  <a:srgbClr val="000000"/>
                </a:solidFill>
                <a:latin typeface="Times New Roman" panose="02020603050405020304" pitchFamily="18" charset="0"/>
              </a:rPr>
              <a:t>књиг</a:t>
            </a:r>
            <a:r>
              <a:rPr lang="sr-Cyrl-BA" b="0" i="0" u="none" strike="noStrike" kern="1200" baseline="0" dirty="0" smtClean="0">
                <a:solidFill>
                  <a:srgbClr val="000000"/>
                </a:solidFill>
                <a:latin typeface="Times New Roman" panose="02020603050405020304" pitchFamily="18" charset="0"/>
              </a:rPr>
              <a:t>. вриједност лог. јединице је мања од интервала узорка и погрешно је исказана мање од 100% (најчешћи случај - треба израчунати фактор одступања=(КВ-ревизијом утврђена вриједност)/КВ</a:t>
            </a:r>
          </a:p>
          <a:p>
            <a:r>
              <a:rPr lang="ru-RU" b="0" i="0" u="none" strike="noStrike" kern="1200" baseline="0" dirty="0" smtClean="0">
                <a:solidFill>
                  <a:srgbClr val="000000"/>
                </a:solidFill>
                <a:latin typeface="Times New Roman" panose="02020603050405020304" pitchFamily="18" charset="0"/>
              </a:rPr>
              <a:t>Нпр: ФО=(5.000-3.000)/3.000=40%, што у односу на логичку јединицу износи 10.753$</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560866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Остали елементи примјера:</a:t>
            </a:r>
          </a:p>
          <a:p>
            <a:pPr lvl="1"/>
            <a:r>
              <a:rPr lang="sr-Cyrl-BA" b="0" i="0" u="none" strike="noStrike" kern="1200" baseline="0" smtClean="0">
                <a:solidFill>
                  <a:srgbClr val="000000"/>
                </a:solidFill>
                <a:latin typeface="Times New Roman" panose="02020603050405020304" pitchFamily="18" charset="0"/>
              </a:rPr>
              <a:t>КВ=2.500.000$</a:t>
            </a:r>
          </a:p>
          <a:p>
            <a:pPr lvl="1"/>
            <a:r>
              <a:rPr lang="sr-Cyrl-BA" b="0" i="0" u="none" strike="noStrike" kern="1200" baseline="0" smtClean="0">
                <a:solidFill>
                  <a:srgbClr val="000000"/>
                </a:solidFill>
                <a:latin typeface="Times New Roman" panose="02020603050405020304" pitchFamily="18" charset="0"/>
              </a:rPr>
              <a:t>Прихватљиви ниво грешке=125.000$</a:t>
            </a:r>
          </a:p>
          <a:p>
            <a:pPr lvl="1"/>
            <a:r>
              <a:rPr lang="sr-Cyrl-BA" b="0" i="0" u="none" strike="noStrike" kern="1200" baseline="0" smtClean="0">
                <a:solidFill>
                  <a:srgbClr val="000000"/>
                </a:solidFill>
                <a:latin typeface="Times New Roman" panose="02020603050405020304" pitchFamily="18" charset="0"/>
              </a:rPr>
              <a:t>Величина узорка=93</a:t>
            </a:r>
          </a:p>
          <a:p>
            <a:pPr lvl="1"/>
            <a:r>
              <a:rPr lang="sr-Cyrl-BA" b="0" i="0" u="none" strike="noStrike" kern="1200" baseline="0" smtClean="0">
                <a:solidFill>
                  <a:srgbClr val="000000"/>
                </a:solidFill>
                <a:latin typeface="Times New Roman" panose="02020603050405020304" pitchFamily="18" charset="0"/>
              </a:rPr>
              <a:t>Ризик погрешног прихватања=5%</a:t>
            </a:r>
          </a:p>
          <a:p>
            <a:pPr lvl="1"/>
            <a:r>
              <a:rPr lang="sr-Cyrl-BA" b="0" i="0" u="none" strike="noStrike" kern="1200" baseline="0" smtClean="0">
                <a:solidFill>
                  <a:srgbClr val="000000"/>
                </a:solidFill>
                <a:latin typeface="Times New Roman" panose="02020603050405020304" pitchFamily="18" charset="0"/>
              </a:rPr>
              <a:t>Очекивани ниво грешке=25.000$</a:t>
            </a:r>
          </a:p>
          <a:p>
            <a:pPr lvl="1"/>
            <a:r>
              <a:rPr lang="sr-Cyrl-BA" b="0" i="0" u="none" strike="noStrike" kern="1200" baseline="0" smtClean="0">
                <a:solidFill>
                  <a:srgbClr val="000000"/>
                </a:solidFill>
                <a:latin typeface="Times New Roman" panose="02020603050405020304" pitchFamily="18" charset="0"/>
              </a:rPr>
              <a:t>Интервал узорка=26.882$</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57576600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Грешка прецјењивања:</a:t>
            </a:r>
          </a:p>
          <a:p>
            <a:endParaRPr lang="sr-Cyrl-BA"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189970749"/>
              </p:ext>
            </p:extLst>
          </p:nvPr>
        </p:nvGraphicFramePr>
        <p:xfrm>
          <a:off x="650632" y="3198336"/>
          <a:ext cx="8071336" cy="1867662"/>
        </p:xfrm>
        <a:graphic>
          <a:graphicData uri="http://schemas.openxmlformats.org/drawingml/2006/table">
            <a:tbl>
              <a:tblPr>
                <a:tableStyleId>{00A15C55-8517-42AA-B614-E9B94910E393}</a:tableStyleId>
              </a:tblPr>
              <a:tblGrid>
                <a:gridCol w="2017834"/>
                <a:gridCol w="2017834"/>
                <a:gridCol w="2017834"/>
                <a:gridCol w="2017834"/>
              </a:tblGrid>
              <a:tr h="180975">
                <a:tc>
                  <a:txBody>
                    <a:bodyPr/>
                    <a:lstStyle/>
                    <a:p>
                      <a:pPr algn="ctr">
                        <a:lnSpc>
                          <a:spcPct val="107000"/>
                        </a:lnSpc>
                        <a:spcAft>
                          <a:spcPts val="800"/>
                        </a:spcAft>
                      </a:pPr>
                      <a:r>
                        <a:rPr lang="en-US" sz="1800">
                          <a:effectLst/>
                        </a:rPr>
                        <a:t>Р. бр. грешке</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Ревиз. утврђ. вр.</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ФО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49275">
                <a:tc>
                  <a:txBody>
                    <a:bodyPr/>
                    <a:lstStyle/>
                    <a:p>
                      <a:pPr algn="ctr">
                        <a:lnSpc>
                          <a:spcPct val="107000"/>
                        </a:lnSpc>
                        <a:spcAft>
                          <a:spcPts val="80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800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680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33400">
                <a:tc>
                  <a:txBody>
                    <a:bodyPr/>
                    <a:lstStyle/>
                    <a:p>
                      <a:pPr algn="ctr">
                        <a:lnSpc>
                          <a:spcPct val="107000"/>
                        </a:lnSpc>
                        <a:spcAft>
                          <a:spcPts val="800"/>
                        </a:spcAft>
                      </a:pPr>
                      <a:r>
                        <a:rPr lang="en-US" sz="18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29.000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КВ&gt;ИУ</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00050">
                <a:tc>
                  <a:txBody>
                    <a:bodyPr/>
                    <a:lstStyle/>
                    <a:p>
                      <a:pPr algn="ctr">
                        <a:lnSpc>
                          <a:spcPct val="107000"/>
                        </a:lnSpc>
                        <a:spcAft>
                          <a:spcPts val="800"/>
                        </a:spcAft>
                      </a:pPr>
                      <a:r>
                        <a:rPr lang="en-US" sz="1800" dirty="0">
                          <a:effectLst/>
                        </a:rPr>
                        <a:t>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15.000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8.250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0,45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6743893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Прорачун ГГПИ (грешка прецјењивања):</a:t>
            </a:r>
          </a:p>
          <a:p>
            <a:endParaRPr lang="sr-Cyrl-BA"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99034043"/>
              </p:ext>
            </p:extLst>
          </p:nvPr>
        </p:nvGraphicFramePr>
        <p:xfrm>
          <a:off x="764933" y="2846705"/>
          <a:ext cx="8194429" cy="2993390"/>
        </p:xfrm>
        <a:graphic>
          <a:graphicData uri="http://schemas.openxmlformats.org/drawingml/2006/table">
            <a:tbl>
              <a:tblPr>
                <a:tableStyleId>{00A15C55-8517-42AA-B614-E9B94910E393}</a:tableStyleId>
              </a:tblPr>
              <a:tblGrid>
                <a:gridCol w="1397975"/>
                <a:gridCol w="1046284"/>
                <a:gridCol w="2022231"/>
                <a:gridCol w="1751430"/>
                <a:gridCol w="1976509"/>
              </a:tblGrid>
              <a:tr h="304800">
                <a:tc>
                  <a:txBody>
                    <a:bodyPr/>
                    <a:lstStyle/>
                    <a:p>
                      <a:pPr algn="ctr">
                        <a:lnSpc>
                          <a:spcPct val="107000"/>
                        </a:lnSpc>
                        <a:spcAft>
                          <a:spcPts val="800"/>
                        </a:spcAft>
                      </a:pPr>
                      <a:r>
                        <a:rPr lang="en-US" sz="1800" dirty="0">
                          <a:effectLst/>
                        </a:rPr>
                        <a:t>ФО</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ИУ</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err="1">
                          <a:effectLst/>
                        </a:rPr>
                        <a:t>Пр.погр.исказив</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Инкрем.промј.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ППИ+р. узорка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73075">
                <a:tc>
                  <a:txBody>
                    <a:bodyPr/>
                    <a:lstStyle/>
                    <a:p>
                      <a:pPr algn="ctr">
                        <a:lnSpc>
                          <a:spcPct val="107000"/>
                        </a:lnSpc>
                        <a:spcAft>
                          <a:spcPts val="800"/>
                        </a:spcAft>
                      </a:pPr>
                      <a:r>
                        <a:rPr lang="en-US" sz="1800">
                          <a:effectLst/>
                        </a:rPr>
                        <a:t>0,45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12.097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21.170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65150">
                <a:tc>
                  <a:txBody>
                    <a:bodyPr/>
                    <a:lstStyle/>
                    <a:p>
                      <a:pPr algn="ctr">
                        <a:lnSpc>
                          <a:spcPct val="107000"/>
                        </a:lnSpc>
                        <a:spcAft>
                          <a:spcPts val="800"/>
                        </a:spcAft>
                      </a:pPr>
                      <a:r>
                        <a:rPr lang="en-US" sz="1800">
                          <a:effectLst/>
                        </a:rPr>
                        <a:t>0,15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4.032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1,55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6.250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1016000">
                <a:tc>
                  <a:txBody>
                    <a:bodyPr/>
                    <a:lstStyle/>
                    <a:p>
                      <a:pPr algn="ctr">
                        <a:lnSpc>
                          <a:spcPct val="107000"/>
                        </a:lnSpc>
                        <a:spcAft>
                          <a:spcPts val="800"/>
                        </a:spcAft>
                      </a:pPr>
                      <a:r>
                        <a:rPr lang="en-US" sz="1800">
                          <a:effectLst/>
                        </a:rPr>
                        <a:t>Ук. Г 1+3</a:t>
                      </a:r>
                    </a:p>
                    <a:p>
                      <a:pPr algn="ctr">
                        <a:lnSpc>
                          <a:spcPct val="107000"/>
                        </a:lnSpc>
                        <a:spcAft>
                          <a:spcPts val="800"/>
                        </a:spcAft>
                      </a:pPr>
                      <a:r>
                        <a:rPr lang="en-US" sz="1800">
                          <a:effectLst/>
                        </a:rPr>
                        <a:t>Г 2</a:t>
                      </a:r>
                    </a:p>
                    <a:p>
                      <a:pPr algn="ctr">
                        <a:lnSpc>
                          <a:spcPct val="107000"/>
                        </a:lnSpc>
                        <a:spcAft>
                          <a:spcPts val="800"/>
                        </a:spcAft>
                      </a:pPr>
                      <a:r>
                        <a:rPr lang="en-US" sz="1800">
                          <a:effectLst/>
                        </a:rPr>
                        <a:t>Ос.тачн.</a:t>
                      </a:r>
                    </a:p>
                    <a:p>
                      <a:pPr algn="ctr">
                        <a:lnSpc>
                          <a:spcPct val="107000"/>
                        </a:lnSpc>
                        <a:spcAft>
                          <a:spcPts val="800"/>
                        </a:spcAft>
                      </a:pPr>
                      <a:r>
                        <a:rPr lang="en-US" sz="1800">
                          <a:effectLst/>
                        </a:rPr>
                        <a:t>ГГПИ</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27.420</a:t>
                      </a:r>
                    </a:p>
                    <a:p>
                      <a:pPr algn="ctr">
                        <a:lnSpc>
                          <a:spcPct val="107000"/>
                        </a:lnSpc>
                        <a:spcAft>
                          <a:spcPts val="800"/>
                        </a:spcAft>
                      </a:pPr>
                      <a:r>
                        <a:rPr lang="en-US" sz="1800" dirty="0">
                          <a:effectLst/>
                        </a:rPr>
                        <a:t>2.500</a:t>
                      </a:r>
                    </a:p>
                    <a:p>
                      <a:pPr algn="ctr">
                        <a:lnSpc>
                          <a:spcPct val="107000"/>
                        </a:lnSpc>
                        <a:spcAft>
                          <a:spcPts val="800"/>
                        </a:spcAft>
                      </a:pPr>
                      <a:r>
                        <a:rPr lang="en-US" sz="1800" u="sng" dirty="0">
                          <a:effectLst/>
                        </a:rPr>
                        <a:t>80.646</a:t>
                      </a:r>
                      <a:endParaRPr lang="en-US" sz="1800" dirty="0">
                        <a:effectLst/>
                      </a:endParaRPr>
                    </a:p>
                    <a:p>
                      <a:pPr algn="ctr">
                        <a:lnSpc>
                          <a:spcPct val="107000"/>
                        </a:lnSpc>
                        <a:spcAft>
                          <a:spcPts val="800"/>
                        </a:spcAft>
                      </a:pPr>
                      <a:r>
                        <a:rPr lang="en-US" sz="1800" dirty="0">
                          <a:effectLst/>
                        </a:rPr>
                        <a:t>110.566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1161327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normAutofit fontScale="85000" lnSpcReduction="10000"/>
          </a:bodyPr>
          <a:lstStyle/>
          <a:p>
            <a:r>
              <a:rPr lang="sr-Cyrl-BA" b="0" i="0" u="none" strike="noStrike" kern="1200" baseline="0" dirty="0" smtClean="0">
                <a:solidFill>
                  <a:srgbClr val="000000"/>
                </a:solidFill>
                <a:latin typeface="Times New Roman" panose="02020603050405020304" pitchFamily="18" charset="0"/>
              </a:rPr>
              <a:t>Популација</a:t>
            </a:r>
          </a:p>
          <a:p>
            <a:r>
              <a:rPr lang="ru-RU" b="0" i="0" u="none" strike="noStrike" kern="1200" baseline="0" dirty="0" smtClean="0">
                <a:solidFill>
                  <a:srgbClr val="000000"/>
                </a:solidFill>
                <a:latin typeface="Times New Roman" panose="02020603050405020304" pitchFamily="18" charset="0"/>
              </a:rPr>
              <a:t>7. Популација - </a:t>
            </a:r>
            <a:r>
              <a:rPr lang="ru-RU" b="0" i="1" u="none" strike="noStrike" kern="1200" baseline="0" dirty="0" smtClean="0">
                <a:solidFill>
                  <a:srgbClr val="0070C0"/>
                </a:solidFill>
                <a:latin typeface="Times New Roman" panose="02020603050405020304" pitchFamily="18" charset="0"/>
              </a:rPr>
              <a:t>цјелокупни скуп података из кога ревизор користи узорак</a:t>
            </a:r>
            <a:r>
              <a:rPr lang="ru-RU" b="0" i="0" u="none" strike="noStrike" kern="1200" baseline="0" dirty="0" smtClean="0">
                <a:solidFill>
                  <a:srgbClr val="000000"/>
                </a:solidFill>
                <a:latin typeface="Times New Roman" panose="02020603050405020304" pitchFamily="18" charset="0"/>
              </a:rPr>
              <a:t> ради прикупљања доказа. Треба је утврдити тако да </a:t>
            </a:r>
            <a:r>
              <a:rPr lang="ru-RU" b="0" i="0" u="none" strike="noStrike" kern="1200" baseline="0" dirty="0" smtClean="0">
                <a:solidFill>
                  <a:srgbClr val="FF0000"/>
                </a:solidFill>
                <a:latin typeface="Times New Roman" panose="02020603050405020304" pitchFamily="18" charset="0"/>
              </a:rPr>
              <a:t>изабрани узорак буде примјерен циљу ревизије</a:t>
            </a:r>
            <a:r>
              <a:rPr lang="ru-RU" b="0" i="0" u="none" strike="noStrike" kern="1200" baseline="0" dirty="0" smtClean="0">
                <a:solidFill>
                  <a:srgbClr val="000000"/>
                </a:solidFill>
                <a:latin typeface="Times New Roman" panose="02020603050405020304" pitchFamily="18" charset="0"/>
              </a:rPr>
              <a:t>. (Нпр. циљ-провјера да ли постоји прецијењеност потраживања-популација је спецификација потраживања, а ако се провјерава потцијењеност обавеза-популација није спецификација обавеза, него накнадно извршена плаћања, неплаћене фактуре, прегледи отворених ставки прибављени од добављача, неповезане пријемнице са улазним фактурама и др. који обезбеђују одговарајући доказ за наведени циљ).</a:t>
            </a:r>
          </a:p>
        </p:txBody>
      </p:sp>
    </p:spTree>
    <p:extLst>
      <p:ext uri="{BB962C8B-B14F-4D97-AF65-F5344CB8AC3E}">
        <p14:creationId xmlns:p14="http://schemas.microsoft.com/office/powerpoint/2010/main" val="29514121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Грешка прецјењивања (други случај):</a:t>
            </a:r>
          </a:p>
          <a:p>
            <a:endParaRPr lang="sr-Cyrl-BA"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477687930"/>
              </p:ext>
            </p:extLst>
          </p:nvPr>
        </p:nvGraphicFramePr>
        <p:xfrm>
          <a:off x="879230" y="3198336"/>
          <a:ext cx="7684478" cy="2161159"/>
        </p:xfrm>
        <a:graphic>
          <a:graphicData uri="http://schemas.openxmlformats.org/drawingml/2006/table">
            <a:tbl>
              <a:tblPr>
                <a:tableStyleId>{00A15C55-8517-42AA-B614-E9B94910E393}</a:tableStyleId>
              </a:tblPr>
              <a:tblGrid>
                <a:gridCol w="1512278"/>
                <a:gridCol w="1740877"/>
                <a:gridCol w="2470638"/>
                <a:gridCol w="1960685"/>
              </a:tblGrid>
              <a:tr h="180975">
                <a:tc>
                  <a:txBody>
                    <a:bodyPr/>
                    <a:lstStyle/>
                    <a:p>
                      <a:pPr algn="ctr">
                        <a:lnSpc>
                          <a:spcPct val="107000"/>
                        </a:lnSpc>
                        <a:spcAft>
                          <a:spcPts val="800"/>
                        </a:spcAft>
                      </a:pPr>
                      <a:r>
                        <a:rPr lang="en-US" sz="1800" dirty="0">
                          <a:effectLst/>
                        </a:rPr>
                        <a:t>Р. </a:t>
                      </a:r>
                      <a:r>
                        <a:rPr lang="en-US" sz="1800" dirty="0" err="1">
                          <a:effectLst/>
                        </a:rPr>
                        <a:t>бр</a:t>
                      </a:r>
                      <a:r>
                        <a:rPr lang="en-US" sz="1800" dirty="0">
                          <a:effectLst/>
                        </a:rPr>
                        <a:t>. </a:t>
                      </a:r>
                      <a:r>
                        <a:rPr lang="sr-Cyrl-BA" sz="1800" dirty="0" smtClean="0">
                          <a:effectLst/>
                        </a:rPr>
                        <a:t/>
                      </a:r>
                      <a:br>
                        <a:rPr lang="sr-Cyrl-BA" sz="1800" dirty="0" smtClean="0">
                          <a:effectLst/>
                        </a:rPr>
                      </a:br>
                      <a:r>
                        <a:rPr lang="en-US" sz="1800" dirty="0" err="1" smtClean="0">
                          <a:effectLst/>
                        </a:rPr>
                        <a:t>грешке</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Ревиз. утврђ. вр.</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ФО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49275">
                <a:tc>
                  <a:txBody>
                    <a:bodyPr/>
                    <a:lstStyle/>
                    <a:p>
                      <a:pPr algn="ctr">
                        <a:lnSpc>
                          <a:spcPct val="107000"/>
                        </a:lnSpc>
                        <a:spcAft>
                          <a:spcPts val="80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800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680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33400">
                <a:tc>
                  <a:txBody>
                    <a:bodyPr/>
                    <a:lstStyle/>
                    <a:p>
                      <a:pPr algn="ctr">
                        <a:lnSpc>
                          <a:spcPct val="107000"/>
                        </a:lnSpc>
                        <a:spcAft>
                          <a:spcPts val="800"/>
                        </a:spcAft>
                      </a:pPr>
                      <a:r>
                        <a:rPr lang="en-US" sz="18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29.000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КВ&gt;ИУ</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00050">
                <a:tc>
                  <a:txBody>
                    <a:bodyPr/>
                    <a:lstStyle/>
                    <a:p>
                      <a:pPr algn="ctr">
                        <a:lnSpc>
                          <a:spcPct val="107000"/>
                        </a:lnSpc>
                        <a:spcAft>
                          <a:spcPts val="800"/>
                        </a:spcAft>
                      </a:pPr>
                      <a:r>
                        <a:rPr lang="en-US" sz="1800" dirty="0">
                          <a:effectLst/>
                        </a:rPr>
                        <a:t>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15.000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1,00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302545626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Прорачун ГГПИ (грешка прецјењивања </a:t>
            </a:r>
            <a:r>
              <a:rPr lang="sr-Latn-BA" u="sng" dirty="0" smtClean="0">
                <a:solidFill>
                  <a:srgbClr val="000000"/>
                </a:solidFill>
                <a:latin typeface="Times New Roman" panose="02020603050405020304" pitchFamily="18" charset="0"/>
              </a:rPr>
              <a:t>II</a:t>
            </a:r>
            <a:r>
              <a:rPr lang="ru-RU" b="0" i="0" u="sng" strike="noStrike" kern="1200" baseline="0" dirty="0" smtClean="0">
                <a:solidFill>
                  <a:srgbClr val="000000"/>
                </a:solidFill>
                <a:latin typeface="Times New Roman" panose="02020603050405020304" pitchFamily="18" charset="0"/>
              </a:rPr>
              <a:t>):</a:t>
            </a:r>
            <a:endParaRPr lang="sr-Latn-BA" b="0" i="0" u="sng" strike="noStrike" kern="1200" baseline="0" dirty="0" smtClean="0">
              <a:solidFill>
                <a:srgbClr val="000000"/>
              </a:solidFill>
              <a:latin typeface="Times New Roman" panose="02020603050405020304" pitchFamily="18" charset="0"/>
            </a:endParaRPr>
          </a:p>
          <a:p>
            <a:endParaRPr lang="ru-RU"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91007224"/>
              </p:ext>
            </p:extLst>
          </p:nvPr>
        </p:nvGraphicFramePr>
        <p:xfrm>
          <a:off x="465991" y="2846705"/>
          <a:ext cx="8238394" cy="2993390"/>
        </p:xfrm>
        <a:graphic>
          <a:graphicData uri="http://schemas.openxmlformats.org/drawingml/2006/table">
            <a:tbl>
              <a:tblPr>
                <a:tableStyleId>{00A15C55-8517-42AA-B614-E9B94910E393}</a:tableStyleId>
              </a:tblPr>
              <a:tblGrid>
                <a:gridCol w="1204547"/>
                <a:gridCol w="1081454"/>
                <a:gridCol w="1987062"/>
                <a:gridCol w="1714500"/>
                <a:gridCol w="2250831"/>
              </a:tblGrid>
              <a:tr h="304800">
                <a:tc>
                  <a:txBody>
                    <a:bodyPr/>
                    <a:lstStyle/>
                    <a:p>
                      <a:pPr algn="ctr">
                        <a:lnSpc>
                          <a:spcPct val="107000"/>
                        </a:lnSpc>
                        <a:spcAft>
                          <a:spcPts val="800"/>
                        </a:spcAft>
                      </a:pPr>
                      <a:r>
                        <a:rPr lang="en-US" sz="1800">
                          <a:effectLst/>
                        </a:rPr>
                        <a:t>ФО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ИУ</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Пр.погр.исказив.</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Инкрем.промј.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ППИ+р. узорка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73075">
                <a:tc>
                  <a:txBody>
                    <a:bodyPr/>
                    <a:lstStyle/>
                    <a:p>
                      <a:pPr algn="ctr">
                        <a:lnSpc>
                          <a:spcPct val="107000"/>
                        </a:lnSpc>
                        <a:spcAft>
                          <a:spcPts val="800"/>
                        </a:spcAft>
                      </a:pPr>
                      <a:r>
                        <a:rPr lang="en-US" sz="18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47.044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65150">
                <a:tc>
                  <a:txBody>
                    <a:bodyPr/>
                    <a:lstStyle/>
                    <a:p>
                      <a:pPr algn="ctr">
                        <a:lnSpc>
                          <a:spcPct val="107000"/>
                        </a:lnSpc>
                        <a:spcAft>
                          <a:spcPts val="800"/>
                        </a:spcAft>
                      </a:pPr>
                      <a:r>
                        <a:rPr lang="en-US" sz="1800">
                          <a:effectLst/>
                        </a:rPr>
                        <a:t>0,15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4.032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1,55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  6.250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1016000">
                <a:tc>
                  <a:txBody>
                    <a:bodyPr/>
                    <a:lstStyle/>
                    <a:p>
                      <a:pPr algn="ctr">
                        <a:lnSpc>
                          <a:spcPct val="107000"/>
                        </a:lnSpc>
                        <a:spcAft>
                          <a:spcPts val="800"/>
                        </a:spcAft>
                      </a:pPr>
                      <a:r>
                        <a:rPr lang="en-US" sz="1800">
                          <a:effectLst/>
                        </a:rPr>
                        <a:t>Ук. Г 1+3</a:t>
                      </a:r>
                    </a:p>
                    <a:p>
                      <a:pPr algn="ctr">
                        <a:lnSpc>
                          <a:spcPct val="107000"/>
                        </a:lnSpc>
                        <a:spcAft>
                          <a:spcPts val="800"/>
                        </a:spcAft>
                      </a:pPr>
                      <a:r>
                        <a:rPr lang="en-US" sz="1800">
                          <a:effectLst/>
                        </a:rPr>
                        <a:t>Г 2</a:t>
                      </a:r>
                    </a:p>
                    <a:p>
                      <a:pPr algn="ctr">
                        <a:lnSpc>
                          <a:spcPct val="107000"/>
                        </a:lnSpc>
                        <a:spcAft>
                          <a:spcPts val="800"/>
                        </a:spcAft>
                      </a:pPr>
                      <a:r>
                        <a:rPr lang="en-US" sz="1800">
                          <a:effectLst/>
                        </a:rPr>
                        <a:t>Ос.тачн.</a:t>
                      </a:r>
                    </a:p>
                    <a:p>
                      <a:pPr algn="ctr">
                        <a:lnSpc>
                          <a:spcPct val="107000"/>
                        </a:lnSpc>
                        <a:spcAft>
                          <a:spcPts val="800"/>
                        </a:spcAft>
                      </a:pPr>
                      <a:r>
                        <a:rPr lang="en-US" sz="1800">
                          <a:effectLst/>
                        </a:rPr>
                        <a:t>ГГПИ</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53.294</a:t>
                      </a:r>
                    </a:p>
                    <a:p>
                      <a:pPr algn="ctr">
                        <a:lnSpc>
                          <a:spcPct val="107000"/>
                        </a:lnSpc>
                        <a:spcAft>
                          <a:spcPts val="800"/>
                        </a:spcAft>
                      </a:pPr>
                      <a:r>
                        <a:rPr lang="en-US" sz="1800" dirty="0">
                          <a:effectLst/>
                        </a:rPr>
                        <a:t>2.500</a:t>
                      </a:r>
                    </a:p>
                    <a:p>
                      <a:pPr algn="ctr">
                        <a:lnSpc>
                          <a:spcPct val="107000"/>
                        </a:lnSpc>
                        <a:spcAft>
                          <a:spcPts val="800"/>
                        </a:spcAft>
                      </a:pPr>
                      <a:r>
                        <a:rPr lang="en-US" sz="1800" u="sng" dirty="0">
                          <a:effectLst/>
                        </a:rPr>
                        <a:t>80.646</a:t>
                      </a:r>
                      <a:endParaRPr lang="en-US" sz="1800" dirty="0">
                        <a:effectLst/>
                      </a:endParaRPr>
                    </a:p>
                    <a:p>
                      <a:pPr algn="ctr">
                        <a:lnSpc>
                          <a:spcPct val="107000"/>
                        </a:lnSpc>
                        <a:spcAft>
                          <a:spcPts val="800"/>
                        </a:spcAft>
                      </a:pPr>
                      <a:r>
                        <a:rPr lang="en-US" sz="1800" dirty="0">
                          <a:effectLst/>
                        </a:rPr>
                        <a:t>136.440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9467306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Грешке потцјењивања:</a:t>
            </a:r>
            <a:endParaRPr lang="sr-Latn-BA" b="0" i="0" u="sng" strike="noStrike" kern="1200" baseline="0" dirty="0" smtClean="0">
              <a:solidFill>
                <a:srgbClr val="000000"/>
              </a:solidFill>
              <a:latin typeface="Times New Roman" panose="02020603050405020304" pitchFamily="18" charset="0"/>
            </a:endParaRPr>
          </a:p>
          <a:p>
            <a:endParaRPr lang="sr-Cyrl-BA" b="0" i="0" u="sng" strike="noStrike" kern="1200" baseline="0" dirty="0" smtClean="0">
              <a:solidFill>
                <a:srgbClr val="000000"/>
              </a:solidFill>
              <a:latin typeface="Times New Roman" panose="02020603050405020304" pitchFamily="18" charset="0"/>
            </a:endParaRPr>
          </a:p>
          <a:p>
            <a:endParaRPr lang="en-US" b="0" i="0" u="sng"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19370847"/>
              </p:ext>
            </p:extLst>
          </p:nvPr>
        </p:nvGraphicFramePr>
        <p:xfrm>
          <a:off x="844058" y="2883878"/>
          <a:ext cx="7578972" cy="2510194"/>
        </p:xfrm>
        <a:graphic>
          <a:graphicData uri="http://schemas.openxmlformats.org/drawingml/2006/table">
            <a:tbl>
              <a:tblPr>
                <a:tableStyleId>{00A15C55-8517-42AA-B614-E9B94910E393}</a:tableStyleId>
              </a:tblPr>
              <a:tblGrid>
                <a:gridCol w="1565034"/>
                <a:gridCol w="1529862"/>
                <a:gridCol w="2589333"/>
                <a:gridCol w="1894743"/>
              </a:tblGrid>
              <a:tr h="804744">
                <a:tc>
                  <a:txBody>
                    <a:bodyPr/>
                    <a:lstStyle/>
                    <a:p>
                      <a:pPr algn="ctr">
                        <a:lnSpc>
                          <a:spcPct val="107000"/>
                        </a:lnSpc>
                        <a:spcAft>
                          <a:spcPts val="800"/>
                        </a:spcAft>
                      </a:pPr>
                      <a:r>
                        <a:rPr lang="en-US" sz="1800" dirty="0" err="1">
                          <a:effectLst/>
                        </a:rPr>
                        <a:t>Р.бр</a:t>
                      </a:r>
                      <a:r>
                        <a:rPr lang="en-US" sz="1800" dirty="0">
                          <a:effectLst/>
                        </a:rPr>
                        <a:t>. </a:t>
                      </a:r>
                      <a:r>
                        <a:rPr lang="sr-Latn-BA" sz="1800" dirty="0" smtClean="0">
                          <a:effectLst/>
                        </a:rPr>
                        <a:t/>
                      </a:r>
                      <a:br>
                        <a:rPr lang="sr-Latn-BA" sz="1800" dirty="0" smtClean="0">
                          <a:effectLst/>
                        </a:rPr>
                      </a:br>
                      <a:r>
                        <a:rPr lang="en-US" sz="1800" dirty="0" err="1" smtClean="0">
                          <a:effectLst/>
                        </a:rPr>
                        <a:t>грешке</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err="1">
                          <a:effectLst/>
                        </a:rPr>
                        <a:t>Ревиз</a:t>
                      </a:r>
                      <a:r>
                        <a:rPr lang="en-US" sz="1800" dirty="0">
                          <a:effectLst/>
                        </a:rPr>
                        <a:t>. </a:t>
                      </a:r>
                      <a:r>
                        <a:rPr lang="en-US" sz="1800" dirty="0" err="1">
                          <a:effectLst/>
                        </a:rPr>
                        <a:t>утврђ</a:t>
                      </a:r>
                      <a:r>
                        <a:rPr lang="en-US" sz="1800" dirty="0">
                          <a:effectLst/>
                        </a:rPr>
                        <a:t>. </a:t>
                      </a:r>
                      <a:r>
                        <a:rPr lang="en-US" sz="1800" dirty="0" err="1">
                          <a:effectLst/>
                        </a:rPr>
                        <a:t>вр</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ФО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651539">
                <a:tc>
                  <a:txBody>
                    <a:bodyPr/>
                    <a:lstStyle/>
                    <a:p>
                      <a:pPr algn="ctr">
                        <a:lnSpc>
                          <a:spcPct val="107000"/>
                        </a:lnSpc>
                        <a:spcAft>
                          <a:spcPts val="800"/>
                        </a:spcAft>
                      </a:pPr>
                      <a:r>
                        <a:rPr lang="en-US" sz="1800">
                          <a:effectLst/>
                        </a:rPr>
                        <a:t>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2.200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97307">
                <a:tc>
                  <a:txBody>
                    <a:bodyPr/>
                    <a:lstStyle/>
                    <a:p>
                      <a:pPr algn="ctr">
                        <a:lnSpc>
                          <a:spcPct val="107000"/>
                        </a:lnSpc>
                        <a:spcAft>
                          <a:spcPts val="800"/>
                        </a:spcAft>
                      </a:pPr>
                      <a:r>
                        <a:rPr lang="en-US" sz="1800">
                          <a:effectLst/>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10.000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10.300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0,03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56604">
                <a:tc>
                  <a:txBody>
                    <a:bodyPr/>
                    <a:lstStyle/>
                    <a:p>
                      <a:pPr algn="ctr">
                        <a:lnSpc>
                          <a:spcPct val="107000"/>
                        </a:lnSpc>
                        <a:spcAft>
                          <a:spcPts val="800"/>
                        </a:spcAft>
                      </a:pPr>
                      <a:r>
                        <a:rPr lang="en-US" sz="18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dirty="0">
                        <a:effectLst/>
                        <a:latin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7092433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Исправка ГГПИ за грешке потцјењивања</a:t>
            </a:r>
            <a:r>
              <a:rPr lang="ru-RU" b="0" i="0" u="none" strike="noStrike" kern="1200" baseline="0" dirty="0" smtClean="0">
                <a:solidFill>
                  <a:srgbClr val="000000"/>
                </a:solidFill>
                <a:latin typeface="Times New Roman" panose="02020603050405020304" pitchFamily="18" charset="0"/>
              </a:rPr>
              <a:t>:</a:t>
            </a:r>
            <a:endParaRPr lang="sr-Latn-BA" b="0" i="0" u="none" strike="noStrike" kern="1200" baseline="0" dirty="0" smtClean="0">
              <a:solidFill>
                <a:srgbClr val="000000"/>
              </a:solidFill>
              <a:latin typeface="Times New Roman" panose="02020603050405020304" pitchFamily="18" charset="0"/>
            </a:endParaRPr>
          </a:p>
          <a:p>
            <a:endParaRPr lang="ru-RU"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40915781"/>
              </p:ext>
            </p:extLst>
          </p:nvPr>
        </p:nvGraphicFramePr>
        <p:xfrm>
          <a:off x="1345222" y="3244850"/>
          <a:ext cx="6771666" cy="1888744"/>
        </p:xfrm>
        <a:graphic>
          <a:graphicData uri="http://schemas.openxmlformats.org/drawingml/2006/table">
            <a:tbl>
              <a:tblPr>
                <a:tableStyleId>{00A15C55-8517-42AA-B614-E9B94910E393}</a:tableStyleId>
              </a:tblPr>
              <a:tblGrid>
                <a:gridCol w="1793632"/>
                <a:gridCol w="1670538"/>
                <a:gridCol w="3307496"/>
              </a:tblGrid>
              <a:tr h="522605">
                <a:tc>
                  <a:txBody>
                    <a:bodyPr/>
                    <a:lstStyle/>
                    <a:p>
                      <a:pPr algn="ctr">
                        <a:lnSpc>
                          <a:spcPct val="107000"/>
                        </a:lnSpc>
                        <a:spcAft>
                          <a:spcPts val="800"/>
                        </a:spcAft>
                      </a:pPr>
                      <a:r>
                        <a:rPr lang="en-US" sz="1800">
                          <a:effectLst/>
                        </a:rPr>
                        <a:t>ФО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ИУ</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Прој. погрешно одступање</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62280">
                <a:tc>
                  <a:txBody>
                    <a:bodyPr/>
                    <a:lstStyle/>
                    <a:p>
                      <a:pPr algn="ctr">
                        <a:lnSpc>
                          <a:spcPct val="107000"/>
                        </a:lnSpc>
                        <a:spcAft>
                          <a:spcPts val="800"/>
                        </a:spcAft>
                      </a:pPr>
                      <a:r>
                        <a:rPr lang="en-US" sz="1800">
                          <a:effectLst/>
                        </a:rPr>
                        <a:t>0,1</a:t>
                      </a:r>
                    </a:p>
                    <a:p>
                      <a:pPr algn="ctr">
                        <a:lnSpc>
                          <a:spcPct val="107000"/>
                        </a:lnSpc>
                        <a:spcAft>
                          <a:spcPts val="800"/>
                        </a:spcAft>
                      </a:pPr>
                      <a:r>
                        <a:rPr lang="en-US" sz="1800">
                          <a:effectLst/>
                        </a:rPr>
                        <a:t>0,03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26.882</a:t>
                      </a:r>
                    </a:p>
                    <a:p>
                      <a:pPr algn="ctr">
                        <a:lnSpc>
                          <a:spcPct val="107000"/>
                        </a:lnSpc>
                        <a:spcAft>
                          <a:spcPts val="800"/>
                        </a:spcAft>
                      </a:pPr>
                      <a:r>
                        <a:rPr lang="en-US" sz="1800">
                          <a:effectLst/>
                        </a:rPr>
                        <a:t>26.882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2.688</a:t>
                      </a:r>
                    </a:p>
                    <a:p>
                      <a:pPr algn="ctr">
                        <a:lnSpc>
                          <a:spcPct val="107000"/>
                        </a:lnSpc>
                        <a:spcAft>
                          <a:spcPts val="800"/>
                        </a:spcAft>
                      </a:pPr>
                      <a:r>
                        <a:rPr lang="en-US" sz="1800">
                          <a:effectLst/>
                        </a:rPr>
                        <a:t>806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86105">
                <a:tc>
                  <a:txBody>
                    <a:bodyPr/>
                    <a:lstStyle/>
                    <a:p>
                      <a:pPr algn="ctr">
                        <a:lnSpc>
                          <a:spcPct val="107000"/>
                        </a:lnSpc>
                        <a:spcAft>
                          <a:spcPts val="800"/>
                        </a:spcAft>
                      </a:pPr>
                      <a:r>
                        <a:rPr lang="en-US" sz="1800">
                          <a:effectLst/>
                        </a:rPr>
                        <a:t>Исправка ГГПИ</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3.494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65616545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0" i="0" u="none" strike="noStrike" kern="1200" baseline="0" smtClean="0">
                <a:solidFill>
                  <a:srgbClr val="333399"/>
                </a:solidFill>
                <a:latin typeface="Times New Roman" panose="02020603050405020304" pitchFamily="18" charset="0"/>
              </a:rPr>
              <a:t>Примјер -узорак базиран на одређеној новчаној јединици-ревизија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Извођење коначаног закључка</a:t>
            </a:r>
            <a:r>
              <a:rPr lang="sr-Cyrl-BA" b="0" i="0" u="none" strike="noStrike" kern="1200" baseline="0" smtClean="0">
                <a:solidFill>
                  <a:srgbClr val="000000"/>
                </a:solidFill>
                <a:latin typeface="Times New Roman" panose="02020603050405020304" pitchFamily="18" charset="0"/>
              </a:rPr>
              <a:t>:</a:t>
            </a:r>
          </a:p>
          <a:p>
            <a:endParaRPr lang="en-US" b="0" i="0" u="none" strike="noStrike" kern="1200" baseline="0" smtClean="0">
              <a:solidFill>
                <a:srgbClr val="000000"/>
              </a:solidFill>
              <a:latin typeface="Times New Roman" panose="02020603050405020304" pitchFamily="18" charset="0"/>
            </a:endParaRPr>
          </a:p>
          <a:p>
            <a:r>
              <a:rPr lang="ru-RU" b="0" i="0" u="none" strike="noStrike" kern="1200" baseline="0" smtClean="0">
                <a:solidFill>
                  <a:srgbClr val="000000"/>
                </a:solidFill>
                <a:latin typeface="Times New Roman" panose="02020603050405020304" pitchFamily="18" charset="0"/>
              </a:rPr>
              <a:t>Нето ГГПИ-Исправка ГГПИ=110.566$-3.494$=107.072$</a:t>
            </a:r>
          </a:p>
          <a:p>
            <a:r>
              <a:rPr lang="ru-RU" b="0" i="0" u="none" strike="noStrike" kern="1200" baseline="0" smtClean="0">
                <a:solidFill>
                  <a:srgbClr val="000000"/>
                </a:solidFill>
                <a:latin typeface="Times New Roman" panose="02020603050405020304" pitchFamily="18" charset="0"/>
              </a:rPr>
              <a:t>Нето ГГПИ&lt;максимално допустивог погрешног исказивања (125.000), те се закључује да је потраживање од купаца исказано и објављено реално и објективно</a:t>
            </a: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86769337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normAutofit fontScale="92500" lnSpcReduction="10000"/>
          </a:bodyPr>
          <a:lstStyle/>
          <a:p>
            <a:r>
              <a:rPr lang="sr-Cyrl-BA" b="0" i="0" u="sng" strike="noStrike" kern="1200" baseline="0" smtClean="0">
                <a:solidFill>
                  <a:srgbClr val="000000"/>
                </a:solidFill>
                <a:latin typeface="Times New Roman" panose="02020603050405020304" pitchFamily="18" charset="0"/>
              </a:rPr>
              <a:t>Идентификовање појединачно значајних елемената:</a:t>
            </a:r>
          </a:p>
          <a:p>
            <a:r>
              <a:rPr lang="ru-RU" b="0" i="0" u="none" strike="noStrike" kern="1200" baseline="0" smtClean="0">
                <a:solidFill>
                  <a:srgbClr val="000000"/>
                </a:solidFill>
                <a:latin typeface="Times New Roman" panose="02020603050405020304" pitchFamily="18" charset="0"/>
              </a:rPr>
              <a:t>(неки елементи се тестирају појединачно, ако садрже потенцијално погрешне исказе који појединачно премашују прихватљиви ниво, остало узорак)</a:t>
            </a:r>
          </a:p>
          <a:p>
            <a:r>
              <a:rPr lang="sr-Cyrl-BA" b="0" i="0" u="sng" strike="noStrike" kern="1200" baseline="0" smtClean="0">
                <a:solidFill>
                  <a:srgbClr val="000000"/>
                </a:solidFill>
                <a:latin typeface="Times New Roman" panose="02020603050405020304" pitchFamily="18" charset="0"/>
              </a:rPr>
              <a:t>Одређивање величине узорка</a:t>
            </a:r>
            <a:r>
              <a:rPr lang="sr-Cyrl-BA" b="0" i="0" u="none" strike="noStrike" kern="1200" baseline="0" smtClean="0">
                <a:solidFill>
                  <a:srgbClr val="000000"/>
                </a:solidFill>
                <a:latin typeface="Times New Roman" panose="02020603050405020304" pitchFamily="18" charset="0"/>
              </a:rPr>
              <a:t>:</a:t>
            </a:r>
          </a:p>
          <a:p>
            <a:pPr lvl="1"/>
            <a:r>
              <a:rPr lang="sr-Cyrl-BA" b="0" i="0" u="none" strike="noStrike" kern="1200" baseline="0" smtClean="0">
                <a:solidFill>
                  <a:srgbClr val="000000"/>
                </a:solidFill>
                <a:latin typeface="Times New Roman" panose="02020603050405020304" pitchFamily="18" charset="0"/>
              </a:rPr>
              <a:t>Варијабилност унутар популације</a:t>
            </a:r>
          </a:p>
          <a:p>
            <a:pPr lvl="1"/>
            <a:r>
              <a:rPr lang="sr-Cyrl-BA" b="0" i="0" u="none" strike="noStrike" kern="1200" baseline="0" smtClean="0">
                <a:solidFill>
                  <a:srgbClr val="000000"/>
                </a:solidFill>
                <a:latin typeface="Times New Roman" panose="02020603050405020304" pitchFamily="18" charset="0"/>
              </a:rPr>
              <a:t>Ризик погрешног прихватања</a:t>
            </a:r>
          </a:p>
          <a:p>
            <a:pPr lvl="1"/>
            <a:r>
              <a:rPr lang="ru-RU" b="0" i="0" u="none" strike="noStrike" kern="1200" baseline="0" smtClean="0">
                <a:solidFill>
                  <a:srgbClr val="000000"/>
                </a:solidFill>
                <a:latin typeface="Times New Roman" panose="02020603050405020304" pitchFamily="18" charset="0"/>
              </a:rPr>
              <a:t>Прихватљиви и очекивани ниво погрешног исказивања</a:t>
            </a:r>
          </a:p>
        </p:txBody>
      </p:sp>
    </p:spTree>
    <p:extLst>
      <p:ext uri="{BB962C8B-B14F-4D97-AF65-F5344CB8AC3E}">
        <p14:creationId xmlns:p14="http://schemas.microsoft.com/office/powerpoint/2010/main" val="2481411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Величина популације:</a:t>
            </a:r>
          </a:p>
          <a:p>
            <a:r>
              <a:rPr lang="sr-Cyrl-BA" b="0" i="0" u="none" strike="noStrike" kern="1200" baseline="0" smtClean="0">
                <a:solidFill>
                  <a:srgbClr val="000000"/>
                </a:solidFill>
                <a:latin typeface="Times New Roman" panose="02020603050405020304" pitchFamily="18" charset="0"/>
              </a:rPr>
              <a:t>(Директрно детерминише величину узорка) </a:t>
            </a:r>
          </a:p>
          <a:p>
            <a:r>
              <a:rPr lang="ru-RU" b="0" i="0" u="sng" strike="noStrike" kern="1200" baseline="0" smtClean="0">
                <a:solidFill>
                  <a:srgbClr val="000000"/>
                </a:solidFill>
                <a:latin typeface="Times New Roman" panose="02020603050405020304" pitchFamily="18" charset="0"/>
              </a:rPr>
              <a:t>Формула</a:t>
            </a:r>
            <a:r>
              <a:rPr lang="ru-RU" b="0" i="0" u="none" strike="noStrike" kern="1200" baseline="0" smtClean="0">
                <a:solidFill>
                  <a:srgbClr val="000000"/>
                </a:solidFill>
                <a:latin typeface="Times New Roman" panose="02020603050405020304" pitchFamily="18" charset="0"/>
              </a:rPr>
              <a:t>: ВУ=(КВ популације/Допуштена грешка)*ФУ</a:t>
            </a:r>
          </a:p>
          <a:p>
            <a:r>
              <a:rPr lang="sr-Cyrl-BA" b="0" i="0" u="none" strike="noStrike" kern="1200" baseline="0" smtClean="0">
                <a:solidFill>
                  <a:srgbClr val="000000"/>
                </a:solidFill>
                <a:latin typeface="Times New Roman" panose="02020603050405020304" pitchFamily="18" charset="0"/>
              </a:rPr>
              <a:t>КВ=КВ-појединачно испитане ставке</a:t>
            </a:r>
          </a:p>
          <a:p>
            <a:r>
              <a:rPr lang="ru-RU" b="0" i="0" u="sng" strike="noStrike" kern="1200" baseline="0" smtClean="0">
                <a:solidFill>
                  <a:srgbClr val="000000"/>
                </a:solidFill>
                <a:latin typeface="Times New Roman" panose="02020603050405020304" pitchFamily="18" charset="0"/>
              </a:rPr>
              <a:t>Фактор увјерења</a:t>
            </a:r>
            <a:r>
              <a:rPr lang="ru-RU" b="0" i="0" u="none" strike="noStrike" kern="1200" baseline="0" smtClean="0">
                <a:solidFill>
                  <a:srgbClr val="000000"/>
                </a:solidFill>
                <a:latin typeface="Times New Roman" panose="02020603050405020304" pitchFamily="18" charset="0"/>
              </a:rPr>
              <a:t> (ФУ) - Таблица (нпр. максималан КР и ИР и ниска поузданост других доказних поступака =2,7)</a:t>
            </a:r>
          </a:p>
        </p:txBody>
      </p:sp>
    </p:spTree>
    <p:extLst>
      <p:ext uri="{BB962C8B-B14F-4D97-AF65-F5344CB8AC3E}">
        <p14:creationId xmlns:p14="http://schemas.microsoft.com/office/powerpoint/2010/main" val="303303584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Израчунавање резултата обраде узорка</a:t>
            </a:r>
            <a:r>
              <a:rPr lang="sr-Cyrl-BA" b="0" i="0" u="none" strike="noStrike" kern="1200" baseline="0" smtClean="0">
                <a:solidFill>
                  <a:srgbClr val="000000"/>
                </a:solidFill>
                <a:latin typeface="Times New Roman" panose="02020603050405020304" pitchFamily="18" charset="0"/>
              </a:rPr>
              <a:t>:</a:t>
            </a:r>
          </a:p>
          <a:p>
            <a:r>
              <a:rPr lang="ru-RU" b="0" i="0" u="none" strike="noStrike" kern="1200" baseline="0" smtClean="0">
                <a:solidFill>
                  <a:srgbClr val="000000"/>
                </a:solidFill>
                <a:latin typeface="Times New Roman" panose="02020603050405020304" pitchFamily="18" charset="0"/>
              </a:rPr>
              <a:t>Пројекција грешака откривених у узорку на цијелу популацију:</a:t>
            </a:r>
          </a:p>
          <a:p>
            <a:r>
              <a:rPr lang="ru-RU" b="0" i="0" u="none" strike="noStrike" kern="1200" baseline="0" smtClean="0">
                <a:solidFill>
                  <a:srgbClr val="000000"/>
                </a:solidFill>
                <a:latin typeface="Times New Roman" panose="02020603050405020304" pitchFamily="18" charset="0"/>
              </a:rPr>
              <a:t>(1) погрешни искази/%популације укључене у узорак</a:t>
            </a:r>
          </a:p>
          <a:p>
            <a:r>
              <a:rPr lang="ru-RU" b="0" i="0" u="none" strike="noStrike" kern="1200" baseline="0" smtClean="0">
                <a:solidFill>
                  <a:srgbClr val="000000"/>
                </a:solidFill>
                <a:latin typeface="Times New Roman" panose="02020603050405020304" pitchFamily="18" charset="0"/>
              </a:rPr>
              <a:t>(2) просјечан погрешан исказ из узорка пута број елемената у популацији</a:t>
            </a:r>
          </a:p>
          <a:p>
            <a:r>
              <a:rPr lang="ru-RU" b="0" i="0" u="none" strike="noStrike" kern="1200" baseline="0" smtClean="0">
                <a:solidFill>
                  <a:srgbClr val="000000"/>
                </a:solidFill>
                <a:latin typeface="Times New Roman" panose="02020603050405020304" pitchFamily="18" charset="0"/>
              </a:rPr>
              <a:t>(Основ је професионална процјена и искуство ревизора)</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23025191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Примјер:</a:t>
            </a:r>
          </a:p>
          <a:p>
            <a:r>
              <a:rPr lang="ru-RU" b="0" i="0" u="none" strike="noStrike" kern="1200" baseline="0" smtClean="0">
                <a:solidFill>
                  <a:srgbClr val="000000"/>
                </a:solidFill>
                <a:latin typeface="Times New Roman" panose="02020603050405020304" pitchFamily="18" charset="0"/>
              </a:rPr>
              <a:t>Салдо потраживања од купаца: 3.717.900$ (3.582.600+135.300$ -додатак за сумњива потраживања)</a:t>
            </a:r>
          </a:p>
          <a:p>
            <a:r>
              <a:rPr lang="sr-Cyrl-BA" b="0" i="0" u="none" strike="noStrike" kern="1200" baseline="0" smtClean="0">
                <a:solidFill>
                  <a:srgbClr val="000000"/>
                </a:solidFill>
                <a:latin typeface="Times New Roman" panose="02020603050405020304" pitchFamily="18" charset="0"/>
              </a:rPr>
              <a:t>Број купаца=11.800</a:t>
            </a:r>
          </a:p>
          <a:p>
            <a:r>
              <a:rPr lang="sr-Cyrl-BA" b="0" i="0" u="none" strike="noStrike" kern="1200" baseline="0" smtClean="0">
                <a:solidFill>
                  <a:srgbClr val="000000"/>
                </a:solidFill>
                <a:latin typeface="Times New Roman" panose="02020603050405020304" pitchFamily="18" charset="0"/>
              </a:rPr>
              <a:t>Стратуми у популацији:</a:t>
            </a:r>
          </a:p>
          <a:p>
            <a:r>
              <a:rPr lang="sr-Cyrl-BA" b="0" i="0" u="none" strike="noStrike" kern="1200" baseline="0" smtClean="0">
                <a:solidFill>
                  <a:srgbClr val="000000"/>
                </a:solidFill>
                <a:latin typeface="Times New Roman" panose="02020603050405020304" pitchFamily="18" charset="0"/>
              </a:rPr>
              <a:t>15 рачуна&gt;25.000; КВ=550.000</a:t>
            </a:r>
          </a:p>
          <a:p>
            <a:r>
              <a:rPr lang="sr-Cyrl-BA" b="0" i="0" u="none" strike="noStrike" kern="1200" baseline="0" smtClean="0">
                <a:solidFill>
                  <a:srgbClr val="000000"/>
                </a:solidFill>
                <a:latin typeface="Times New Roman" panose="02020603050405020304" pitchFamily="18" charset="0"/>
              </a:rPr>
              <a:t>250 рачуна&gt;3.000; КВ=850.500</a:t>
            </a:r>
          </a:p>
          <a:p>
            <a:r>
              <a:rPr lang="sr-Cyrl-BA" b="0" i="0" u="none" strike="noStrike" kern="1200" baseline="0" smtClean="0">
                <a:solidFill>
                  <a:srgbClr val="000000"/>
                </a:solidFill>
                <a:latin typeface="Times New Roman" panose="02020603050405020304" pitchFamily="18" charset="0"/>
              </a:rPr>
              <a:t>11.535 рачуна&lt;3.000; КВ=2.317.400 </a:t>
            </a:r>
          </a:p>
        </p:txBody>
      </p:sp>
    </p:spTree>
    <p:extLst>
      <p:ext uri="{BB962C8B-B14F-4D97-AF65-F5344CB8AC3E}">
        <p14:creationId xmlns:p14="http://schemas.microsoft.com/office/powerpoint/2010/main" val="265864950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normAutofit fontScale="77500" lnSpcReduction="20000"/>
          </a:bodyPr>
          <a:lstStyle/>
          <a:p>
            <a:r>
              <a:rPr lang="sr-Cyrl-BA" b="0" i="0" u="sng" strike="noStrike" kern="1200" baseline="0" smtClean="0">
                <a:solidFill>
                  <a:srgbClr val="000000"/>
                </a:solidFill>
                <a:latin typeface="Times New Roman" panose="02020603050405020304" pitchFamily="18" charset="0"/>
              </a:rPr>
              <a:t>Примјер:</a:t>
            </a:r>
          </a:p>
          <a:p>
            <a:r>
              <a:rPr lang="ru-RU" b="0" i="0" u="none" strike="noStrike" kern="1200" baseline="0" smtClean="0">
                <a:solidFill>
                  <a:srgbClr val="000000"/>
                </a:solidFill>
                <a:latin typeface="Times New Roman" panose="02020603050405020304" pitchFamily="18" charset="0"/>
              </a:rPr>
              <a:t>Утврђен је/процијењен низак ниво КК и ИР</a:t>
            </a:r>
          </a:p>
          <a:p>
            <a:r>
              <a:rPr lang="sr-Cyrl-BA" b="0" i="0" u="none" strike="noStrike" kern="1200" baseline="0" smtClean="0">
                <a:solidFill>
                  <a:srgbClr val="000000"/>
                </a:solidFill>
                <a:latin typeface="Times New Roman" panose="02020603050405020304" pitchFamily="18" charset="0"/>
              </a:rPr>
              <a:t>Прихватљиви ниво погрешног исказивања=40.000</a:t>
            </a:r>
          </a:p>
          <a:p>
            <a:r>
              <a:rPr lang="sr-Cyrl-BA" b="0" i="0" u="none" strike="noStrike" kern="1200" baseline="0" smtClean="0">
                <a:solidFill>
                  <a:srgbClr val="000000"/>
                </a:solidFill>
                <a:latin typeface="Times New Roman" panose="02020603050405020304" pitchFamily="18" charset="0"/>
              </a:rPr>
              <a:t>Очекивани ниво погрешног исказивања=15.000</a:t>
            </a:r>
          </a:p>
          <a:p>
            <a:r>
              <a:rPr lang="ru-RU" b="0" i="0" u="none" strike="noStrike" kern="1200" baseline="0" smtClean="0">
                <a:solidFill>
                  <a:srgbClr val="000000"/>
                </a:solidFill>
                <a:latin typeface="Times New Roman" panose="02020603050405020304" pitchFamily="18" charset="0"/>
              </a:rPr>
              <a:t>Остали ревизорски поступци су умјерено поуздани</a:t>
            </a:r>
          </a:p>
          <a:p>
            <a:r>
              <a:rPr lang="ru-RU" b="0" i="0" u="none" strike="noStrike" kern="1200" baseline="0" smtClean="0">
                <a:solidFill>
                  <a:srgbClr val="000000"/>
                </a:solidFill>
                <a:latin typeface="Times New Roman" panose="02020603050405020304" pitchFamily="18" charset="0"/>
              </a:rPr>
              <a:t>Сви рачуни преко 25.000$ се требају појединачно прегледати</a:t>
            </a:r>
          </a:p>
          <a:p>
            <a:r>
              <a:rPr lang="sr-Cyrl-BA" b="0" i="0" u="sng" strike="noStrike" kern="1200" baseline="0" smtClean="0">
                <a:solidFill>
                  <a:srgbClr val="000000"/>
                </a:solidFill>
                <a:latin typeface="Times New Roman" panose="02020603050405020304" pitchFamily="18" charset="0"/>
              </a:rPr>
              <a:t>Величина узорка</a:t>
            </a:r>
            <a:r>
              <a:rPr lang="sr-Cyrl-BA" b="0" i="0" u="none" strike="noStrike" kern="1200" baseline="0" smtClean="0">
                <a:solidFill>
                  <a:srgbClr val="000000"/>
                </a:solidFill>
                <a:latin typeface="Times New Roman" panose="02020603050405020304" pitchFamily="18" charset="0"/>
              </a:rPr>
              <a:t>:</a:t>
            </a:r>
          </a:p>
          <a:p>
            <a:r>
              <a:rPr lang="sr-Cyrl-BA" b="0" i="0" u="none" strike="noStrike" kern="1200" baseline="0" smtClean="0">
                <a:solidFill>
                  <a:srgbClr val="000000"/>
                </a:solidFill>
                <a:latin typeface="Times New Roman" panose="02020603050405020304" pitchFamily="18" charset="0"/>
              </a:rPr>
              <a:t>ВУ=ш(3.717.900-550.000)/40.000ћ*1,2=95</a:t>
            </a:r>
          </a:p>
          <a:p>
            <a:r>
              <a:rPr lang="ru-RU" b="0" i="0" u="none" strike="noStrike" kern="1200" baseline="0" smtClean="0">
                <a:solidFill>
                  <a:srgbClr val="000000"/>
                </a:solidFill>
                <a:latin typeface="Times New Roman" panose="02020603050405020304" pitchFamily="18" charset="0"/>
              </a:rPr>
              <a:t>95 елемената у два стратума (26 у стратум рачуна већих од и 69 у стратум рачуна мањих од 3.000$, осталих 15 рачуна ће се испитати појединачно)</a:t>
            </a:r>
          </a:p>
        </p:txBody>
      </p:sp>
    </p:spTree>
    <p:extLst>
      <p:ext uri="{BB962C8B-B14F-4D97-AF65-F5344CB8AC3E}">
        <p14:creationId xmlns:p14="http://schemas.microsoft.com/office/powerpoint/2010/main" val="18750116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29839" y="2017713"/>
            <a:ext cx="8425249" cy="4114800"/>
          </a:xfrm>
        </p:spPr>
        <p:txBody>
          <a:bodyPr/>
          <a:lstStyle/>
          <a:p>
            <a:r>
              <a:rPr lang="sr-Cyrl-BA" b="0" i="0" u="none" strike="noStrike" kern="1200" baseline="0" dirty="0" smtClean="0">
                <a:solidFill>
                  <a:srgbClr val="000000"/>
                </a:solidFill>
                <a:latin typeface="Times New Roman" panose="02020603050405020304" pitchFamily="18" charset="0"/>
              </a:rPr>
              <a:t>Популација</a:t>
            </a:r>
          </a:p>
          <a:p>
            <a:r>
              <a:rPr lang="ru-RU" b="0" i="0" u="none" strike="noStrike" kern="1200" baseline="0" dirty="0" smtClean="0">
                <a:solidFill>
                  <a:srgbClr val="000000"/>
                </a:solidFill>
                <a:latin typeface="Times New Roman" panose="02020603050405020304" pitchFamily="18" charset="0"/>
              </a:rPr>
              <a:t>8. Јединице узорка - </a:t>
            </a:r>
            <a:r>
              <a:rPr lang="ru-RU" b="0" i="1" u="none" strike="noStrike" kern="1200" baseline="0" dirty="0" smtClean="0">
                <a:solidFill>
                  <a:srgbClr val="FF0000"/>
                </a:solidFill>
                <a:latin typeface="Times New Roman" panose="02020603050405020304" pitchFamily="18" charset="0"/>
              </a:rPr>
              <a:t>појединачне ставке популације</a:t>
            </a:r>
            <a:r>
              <a:rPr lang="ru-RU" b="0" i="0" u="none" strike="noStrike" kern="1200" baseline="0" dirty="0" smtClean="0">
                <a:solidFill>
                  <a:srgbClr val="000000"/>
                </a:solidFill>
                <a:latin typeface="Times New Roman" panose="02020603050405020304" pitchFamily="18" charset="0"/>
              </a:rPr>
              <a:t>. Популација се може подијелити на јединице узорка на различите начине (нпр. циљ-провјера ваљаности потраживања - јединица узорка је салдо појединачних потраживања или појединачни улазни рачуни). </a:t>
            </a:r>
            <a:r>
              <a:rPr lang="ru-RU" b="0" i="1" u="none" strike="noStrike" kern="1200" baseline="0" dirty="0" smtClean="0">
                <a:solidFill>
                  <a:srgbClr val="0070C0"/>
                </a:solidFill>
                <a:latin typeface="Times New Roman" panose="02020603050405020304" pitchFamily="18" charset="0"/>
              </a:rPr>
              <a:t>Дефинисање јединице узорка  има за циљ да се добије ефикасан и ефективан узорак</a:t>
            </a:r>
            <a:r>
              <a:rPr lang="ru-RU" b="0" i="0" u="none" strike="noStrike" kern="1200" baseline="0" dirty="0" smtClean="0">
                <a:solidFill>
                  <a:srgbClr val="000000"/>
                </a:solidFill>
                <a:latin typeface="Times New Roman" panose="02020603050405020304" pitchFamily="18" charset="0"/>
              </a:rPr>
              <a:t> у складу са циљем ревизије.</a:t>
            </a:r>
          </a:p>
        </p:txBody>
      </p:sp>
    </p:spTree>
    <p:extLst>
      <p:ext uri="{BB962C8B-B14F-4D97-AF65-F5344CB8AC3E}">
        <p14:creationId xmlns:p14="http://schemas.microsoft.com/office/powerpoint/2010/main" val="207148685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smtClean="0">
                <a:solidFill>
                  <a:srgbClr val="000000"/>
                </a:solidFill>
                <a:latin typeface="Times New Roman" panose="02020603050405020304" pitchFamily="18" charset="0"/>
              </a:rPr>
              <a:t>Примјер:</a:t>
            </a:r>
          </a:p>
          <a:p>
            <a:r>
              <a:rPr lang="ru-RU" b="0" i="0" u="none" strike="noStrike" kern="1200" baseline="0" smtClean="0">
                <a:solidFill>
                  <a:srgbClr val="000000"/>
                </a:solidFill>
                <a:latin typeface="Times New Roman" panose="02020603050405020304" pitchFamily="18" charset="0"/>
              </a:rPr>
              <a:t>За свих 110 рачуна је затражена позитивна потврда дуга од купаца (одговорили су, или је алтернативним поступцима утврђена исправност потраживања, само су 4 купца указали да је њихов дуг прецијењен, вјероватно резултат ненамјерне грешке запослених)</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42556192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Резултати обраде узорка:</a:t>
            </a:r>
            <a:endParaRPr lang="sr-Latn-BA" b="0" i="0" u="sng" strike="noStrike" kern="1200" baseline="0" dirty="0" smtClean="0">
              <a:solidFill>
                <a:srgbClr val="000000"/>
              </a:solidFill>
              <a:latin typeface="Times New Roman" panose="02020603050405020304" pitchFamily="18" charset="0"/>
            </a:endParaRPr>
          </a:p>
          <a:p>
            <a:endParaRPr lang="sr-Cyrl-BA" b="0" i="0" u="sng"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964838358"/>
              </p:ext>
            </p:extLst>
          </p:nvPr>
        </p:nvGraphicFramePr>
        <p:xfrm>
          <a:off x="597877" y="3022600"/>
          <a:ext cx="7904284" cy="2428630"/>
        </p:xfrm>
        <a:graphic>
          <a:graphicData uri="http://schemas.openxmlformats.org/drawingml/2006/table">
            <a:tbl>
              <a:tblPr>
                <a:tableStyleId>{00A15C55-8517-42AA-B614-E9B94910E393}</a:tableStyleId>
              </a:tblPr>
              <a:tblGrid>
                <a:gridCol w="1542300"/>
                <a:gridCol w="1735086"/>
                <a:gridCol w="1445906"/>
                <a:gridCol w="1445906"/>
                <a:gridCol w="1735086"/>
              </a:tblGrid>
              <a:tr h="791228">
                <a:tc>
                  <a:txBody>
                    <a:bodyPr/>
                    <a:lstStyle/>
                    <a:p>
                      <a:pPr algn="ctr">
                        <a:lnSpc>
                          <a:spcPct val="107000"/>
                        </a:lnSpc>
                        <a:spcAft>
                          <a:spcPts val="800"/>
                        </a:spcAft>
                      </a:pPr>
                      <a:r>
                        <a:rPr lang="en-US" sz="1800">
                          <a:effectLst/>
                        </a:rPr>
                        <a:t>Стратум</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 стратума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КВ узорка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Рев. вр. узорка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Износ прецјењ.</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27485">
                <a:tc>
                  <a:txBody>
                    <a:bodyPr/>
                    <a:lstStyle/>
                    <a:p>
                      <a:pPr algn="ctr">
                        <a:lnSpc>
                          <a:spcPct val="107000"/>
                        </a:lnSpc>
                        <a:spcAft>
                          <a:spcPts val="800"/>
                        </a:spcAft>
                      </a:pPr>
                      <a:r>
                        <a:rPr lang="en-US" sz="1800">
                          <a:effectLst/>
                        </a:rPr>
                        <a:t>&gt;25.000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550.000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550.000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549.000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45801">
                <a:tc>
                  <a:txBody>
                    <a:bodyPr/>
                    <a:lstStyle/>
                    <a:p>
                      <a:pPr algn="ctr">
                        <a:lnSpc>
                          <a:spcPct val="107000"/>
                        </a:lnSpc>
                        <a:spcAft>
                          <a:spcPts val="800"/>
                        </a:spcAft>
                      </a:pPr>
                      <a:r>
                        <a:rPr lang="en-US" sz="1800">
                          <a:effectLst/>
                        </a:rPr>
                        <a:t>&gt;3.000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850.500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425.000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423.000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64116">
                <a:tc>
                  <a:txBody>
                    <a:bodyPr/>
                    <a:lstStyle/>
                    <a:p>
                      <a:pPr algn="ctr">
                        <a:lnSpc>
                          <a:spcPct val="107000"/>
                        </a:lnSpc>
                        <a:spcAft>
                          <a:spcPts val="800"/>
                        </a:spcAft>
                      </a:pPr>
                      <a:r>
                        <a:rPr lang="en-US" sz="1800">
                          <a:effectLst/>
                        </a:rPr>
                        <a:t>&lt;3.000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2.317.400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92.000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91.750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74666707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lstStyle/>
          <a:p>
            <a:r>
              <a:rPr lang="ru-RU" b="0" i="0" u="sng" strike="noStrike" kern="1200" baseline="0" dirty="0" smtClean="0">
                <a:solidFill>
                  <a:srgbClr val="000000"/>
                </a:solidFill>
                <a:latin typeface="Times New Roman" panose="02020603050405020304" pitchFamily="18" charset="0"/>
              </a:rPr>
              <a:t>Пројекција грешке из узорка на популацију:</a:t>
            </a:r>
            <a:endParaRPr lang="sr-Latn-BA" b="0" i="0" u="sng" strike="noStrike" kern="1200" baseline="0" dirty="0" smtClean="0">
              <a:solidFill>
                <a:srgbClr val="000000"/>
              </a:solidFill>
              <a:latin typeface="Times New Roman" panose="02020603050405020304" pitchFamily="18" charset="0"/>
            </a:endParaRPr>
          </a:p>
          <a:p>
            <a:endParaRPr lang="ru-RU" b="0" i="0" u="sng"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574516750"/>
              </p:ext>
            </p:extLst>
          </p:nvPr>
        </p:nvGraphicFramePr>
        <p:xfrm>
          <a:off x="501163" y="3175953"/>
          <a:ext cx="7983414" cy="2409698"/>
        </p:xfrm>
        <a:graphic>
          <a:graphicData uri="http://schemas.openxmlformats.org/drawingml/2006/table">
            <a:tbl>
              <a:tblPr>
                <a:tableStyleId>{00A15C55-8517-42AA-B614-E9B94910E393}</a:tableStyleId>
              </a:tblPr>
              <a:tblGrid>
                <a:gridCol w="1392457"/>
                <a:gridCol w="1385911"/>
                <a:gridCol w="3472961"/>
                <a:gridCol w="1732085"/>
              </a:tblGrid>
              <a:tr h="295275">
                <a:tc>
                  <a:txBody>
                    <a:bodyPr/>
                    <a:lstStyle/>
                    <a:p>
                      <a:pPr algn="ctr">
                        <a:lnSpc>
                          <a:spcPct val="107000"/>
                        </a:lnSpc>
                        <a:spcAft>
                          <a:spcPts val="800"/>
                        </a:spcAft>
                      </a:pPr>
                      <a:r>
                        <a:rPr lang="en-US" sz="1800">
                          <a:effectLst/>
                        </a:rPr>
                        <a:t>Стратум</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Износ погр.прик.</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 стратума укључен у узорак</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Пројек. погр.исказ.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94030">
                <a:tc>
                  <a:txBody>
                    <a:bodyPr/>
                    <a:lstStyle/>
                    <a:p>
                      <a:pPr algn="ctr">
                        <a:lnSpc>
                          <a:spcPct val="107000"/>
                        </a:lnSpc>
                        <a:spcAft>
                          <a:spcPts val="800"/>
                        </a:spcAft>
                      </a:pPr>
                      <a:r>
                        <a:rPr lang="en-US" sz="1800">
                          <a:effectLst/>
                        </a:rPr>
                        <a:t>&gt;25.000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57200">
                <a:tc>
                  <a:txBody>
                    <a:bodyPr/>
                    <a:lstStyle/>
                    <a:p>
                      <a:pPr algn="ctr">
                        <a:lnSpc>
                          <a:spcPct val="107000"/>
                        </a:lnSpc>
                        <a:spcAft>
                          <a:spcPts val="800"/>
                        </a:spcAft>
                      </a:pPr>
                      <a:r>
                        <a:rPr lang="en-US" sz="1800">
                          <a:effectLst/>
                        </a:rPr>
                        <a:t>&gt;3.000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425.000/850.500=0,50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57200">
                <a:tc>
                  <a:txBody>
                    <a:bodyPr/>
                    <a:lstStyle/>
                    <a:p>
                      <a:pPr algn="ctr">
                        <a:lnSpc>
                          <a:spcPct val="107000"/>
                        </a:lnSpc>
                        <a:spcAft>
                          <a:spcPts val="800"/>
                        </a:spcAft>
                      </a:pPr>
                      <a:r>
                        <a:rPr lang="en-US" sz="1800">
                          <a:effectLst/>
                        </a:rPr>
                        <a:t>&lt;3.000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92.000/2.317.400=0,04</a:t>
                      </a:r>
                    </a:p>
                    <a:p>
                      <a:pPr algn="ctr">
                        <a:lnSpc>
                          <a:spcPct val="107000"/>
                        </a:lnSpc>
                        <a:spcAft>
                          <a:spcPts val="800"/>
                        </a:spcAft>
                      </a:pPr>
                      <a:r>
                        <a:rPr lang="en-US" sz="1800">
                          <a:effectLst/>
                        </a:rPr>
                        <a:t>Укупно ППИ</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u="sng" dirty="0">
                          <a:effectLst/>
                        </a:rPr>
                        <a:t>6.250</a:t>
                      </a:r>
                      <a:endParaRPr lang="en-US" sz="1800" dirty="0">
                        <a:effectLst/>
                      </a:endParaRPr>
                    </a:p>
                    <a:p>
                      <a:pPr algn="ctr">
                        <a:lnSpc>
                          <a:spcPct val="107000"/>
                        </a:lnSpc>
                        <a:spcAft>
                          <a:spcPts val="800"/>
                        </a:spcAft>
                      </a:pPr>
                      <a:r>
                        <a:rPr lang="en-US" sz="1800" dirty="0">
                          <a:effectLst/>
                        </a:rPr>
                        <a:t>10.750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86071307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b="0" i="0" u="none" strike="noStrike" kern="1200" baseline="0" smtClean="0">
                <a:solidFill>
                  <a:srgbClr val="333399"/>
                </a:solidFill>
                <a:latin typeface="Times New Roman" panose="02020603050405020304" pitchFamily="18" charset="0"/>
              </a:rPr>
              <a:t>Примјер -нестатистички узорак-ревизија потраживања од купаца-</a:t>
            </a:r>
          </a:p>
        </p:txBody>
      </p:sp>
      <p:sp>
        <p:nvSpPr>
          <p:cNvPr id="3" name="Text Placeholder 2"/>
          <p:cNvSpPr>
            <a:spLocks noGrp="1"/>
          </p:cNvSpPr>
          <p:nvPr>
            <p:ph idx="1"/>
          </p:nvPr>
        </p:nvSpPr>
        <p:spPr/>
        <p:txBody>
          <a:bodyPr>
            <a:normAutofit fontScale="92500" lnSpcReduction="20000"/>
          </a:bodyPr>
          <a:lstStyle/>
          <a:p>
            <a:r>
              <a:rPr lang="sr-Cyrl-BA" b="0" i="0" u="sng" strike="noStrike" kern="1200" baseline="0" dirty="0" smtClean="0">
                <a:solidFill>
                  <a:srgbClr val="000000"/>
                </a:solidFill>
                <a:latin typeface="Times New Roman" panose="02020603050405020304" pitchFamily="18" charset="0"/>
              </a:rPr>
              <a:t>Извођење закључка:</a:t>
            </a:r>
          </a:p>
          <a:p>
            <a:r>
              <a:rPr lang="ru-RU" b="0" i="0" u="none" strike="noStrike" kern="1200" baseline="0" dirty="0" smtClean="0">
                <a:solidFill>
                  <a:srgbClr val="000000"/>
                </a:solidFill>
                <a:latin typeface="Times New Roman" panose="02020603050405020304" pitchFamily="18" charset="0"/>
              </a:rPr>
              <a:t>Пројектована грешка из узорка на цијелу популацију износи 10.750$ и мања је од очекиваме грешке утврђене на нивоу од 15.000$,</a:t>
            </a:r>
          </a:p>
          <a:p>
            <a:r>
              <a:rPr lang="ru-RU" b="0" i="0" u="none" strike="noStrike" kern="1200" baseline="0" dirty="0" smtClean="0">
                <a:solidFill>
                  <a:srgbClr val="000000"/>
                </a:solidFill>
                <a:latin typeface="Times New Roman" panose="02020603050405020304" pitchFamily="18" charset="0"/>
              </a:rPr>
              <a:t>Прије коначног закључка ревизор би ребао  размотрити квалитативна својства откривених грешака у исказаним вриједностима потраживања од купаца, као и резултате других ревизијских поступака (ако потврде претходну оцјену), ревизор ће изразити мишљење да су финансијски извјештаји (у погледу потраживања од купаца) у складу са стандардима (МРС),</a:t>
            </a:r>
            <a:r>
              <a:rPr lang="en-US" b="0" i="0" u="none" strike="noStrike" kern="1200" baseline="0" dirty="0" smtClean="0">
                <a:solidFill>
                  <a:srgbClr val="000000"/>
                </a:solidFill>
                <a:latin typeface="Times New Roman" panose="02020603050405020304" pitchFamily="18" charset="0"/>
              </a:rPr>
              <a:t> </a:t>
            </a: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61920756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lstStyle/>
          <a:p>
            <a:r>
              <a:rPr lang="ru-RU" b="0" i="0" u="none" strike="noStrike" kern="1200" baseline="0" smtClean="0">
                <a:solidFill>
                  <a:srgbClr val="000000"/>
                </a:solidFill>
                <a:latin typeface="Times New Roman" panose="02020603050405020304" pitchFamily="18" charset="0"/>
              </a:rPr>
              <a:t>Користи теорију нормалне дистрибуције за процјену карактеристика популације на основу информација из узорка</a:t>
            </a:r>
          </a:p>
          <a:p>
            <a:endParaRPr lang="en-US" b="0" i="0" u="none" strike="noStrike" kern="1200" baseline="0" smtClean="0">
              <a:solidFill>
                <a:srgbClr val="000000"/>
              </a:solidFill>
              <a:latin typeface="Times New Roman" panose="02020603050405020304" pitchFamily="18" charset="0"/>
            </a:endParaRPr>
          </a:p>
          <a:p>
            <a:r>
              <a:rPr lang="ru-RU" b="0" i="0" u="sng" strike="noStrike" kern="1200" baseline="0" smtClean="0">
                <a:solidFill>
                  <a:srgbClr val="000000"/>
                </a:solidFill>
                <a:latin typeface="Times New Roman" panose="02020603050405020304" pitchFamily="18" charset="0"/>
              </a:rPr>
              <a:t>Дефинисање јединице узорка</a:t>
            </a:r>
            <a:r>
              <a:rPr lang="ru-RU" b="0" i="0" u="none" strike="noStrike" kern="1200" baseline="0" smtClean="0">
                <a:solidFill>
                  <a:srgbClr val="000000"/>
                </a:solidFill>
                <a:latin typeface="Times New Roman" panose="02020603050405020304" pitchFamily="18" charset="0"/>
              </a:rPr>
              <a:t>: (рачун купца, појединачни пословни догађај или нека ставка)</a:t>
            </a:r>
          </a:p>
          <a:p>
            <a:endParaRPr lang="en-US" b="0" i="0" u="none" strike="noStrike" kern="1200" baseline="0" smtClean="0">
              <a:solidFill>
                <a:srgbClr val="000000"/>
              </a:solidFill>
              <a:latin typeface="Times New Roman" panose="02020603050405020304" pitchFamily="18" charset="0"/>
            </a:endParaRPr>
          </a:p>
          <a:p>
            <a:r>
              <a:rPr lang="sr-Cyrl-BA" b="0" i="0" u="sng" strike="noStrike" kern="1200" baseline="0" smtClean="0">
                <a:solidFill>
                  <a:srgbClr val="000000"/>
                </a:solidFill>
                <a:latin typeface="Times New Roman" panose="02020603050405020304" pitchFamily="18" charset="0"/>
              </a:rPr>
              <a:t>Избор узорка</a:t>
            </a:r>
            <a:r>
              <a:rPr lang="sr-Cyrl-BA" b="0" i="0" u="none" strike="noStrike" kern="1200" baseline="0" smtClean="0">
                <a:solidFill>
                  <a:srgbClr val="000000"/>
                </a:solidFill>
                <a:latin typeface="Times New Roman" panose="02020603050405020304" pitchFamily="18" charset="0"/>
              </a:rPr>
              <a:t>: (случајни избор)</a:t>
            </a: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10618796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normAutofit fontScale="92500" lnSpcReduction="20000"/>
          </a:bodyPr>
          <a:lstStyle/>
          <a:p>
            <a:r>
              <a:rPr lang="sr-Cyrl-BA" b="0" i="0" u="sng" strike="noStrike" kern="1200" baseline="0" smtClean="0">
                <a:solidFill>
                  <a:srgbClr val="000000"/>
                </a:solidFill>
                <a:latin typeface="Times New Roman" panose="02020603050405020304" pitchFamily="18" charset="0"/>
              </a:rPr>
              <a:t>Елементи примјера</a:t>
            </a:r>
            <a:r>
              <a:rPr lang="sr-Cyrl-BA" b="0" i="0" u="none" strike="noStrike" kern="1200" baseline="0" smtClean="0">
                <a:solidFill>
                  <a:srgbClr val="000000"/>
                </a:solidFill>
                <a:latin typeface="Times New Roman" panose="02020603050405020304" pitchFamily="18" charset="0"/>
              </a:rPr>
              <a:t>:</a:t>
            </a:r>
          </a:p>
          <a:p>
            <a:r>
              <a:rPr lang="ru-RU" b="0" i="0" u="none" strike="noStrike" kern="1200" baseline="0" smtClean="0">
                <a:solidFill>
                  <a:srgbClr val="000000"/>
                </a:solidFill>
                <a:latin typeface="Times New Roman" panose="02020603050405020304" pitchFamily="18" charset="0"/>
              </a:rPr>
              <a:t>КВ потраживања од купаца=5,5 мил $, а односи се на 4.500 рачуна (</a:t>
            </a:r>
            <a:r>
              <a:rPr lang="ru-RU" b="1" i="1" u="none" strike="noStrike" kern="1200" baseline="0" smtClean="0">
                <a:solidFill>
                  <a:srgbClr val="000000"/>
                </a:solidFill>
                <a:latin typeface="Times New Roman" panose="02020603050405020304" pitchFamily="18" charset="0"/>
              </a:rPr>
              <a:t>Н</a:t>
            </a:r>
            <a:r>
              <a:rPr lang="ru-RU" b="0" i="0" u="none" strike="noStrike" kern="1200" baseline="0" smtClean="0">
                <a:solidFill>
                  <a:srgbClr val="000000"/>
                </a:solidFill>
                <a:latin typeface="Times New Roman" panose="02020603050405020304" pitchFamily="18" charset="0"/>
              </a:rPr>
              <a:t>-величина популације),</a:t>
            </a:r>
          </a:p>
          <a:p>
            <a:r>
              <a:rPr lang="sr-Cyrl-BA" b="0" i="0" u="none" strike="noStrike" kern="1200" baseline="0" smtClean="0">
                <a:solidFill>
                  <a:srgbClr val="000000"/>
                </a:solidFill>
                <a:latin typeface="Times New Roman" panose="02020603050405020304" pitchFamily="18" charset="0"/>
              </a:rPr>
              <a:t>Прихватљиви ниво погрешног исказивања=50.000$,</a:t>
            </a:r>
          </a:p>
          <a:p>
            <a:r>
              <a:rPr lang="sr-Cyrl-BA" b="0" i="0" u="none" strike="noStrike" kern="1200" baseline="0" smtClean="0">
                <a:solidFill>
                  <a:srgbClr val="000000"/>
                </a:solidFill>
                <a:latin typeface="Times New Roman" panose="02020603050405020304" pitchFamily="18" charset="0"/>
              </a:rPr>
              <a:t>Очекивани ниво погрешног исказивања=20.000$,</a:t>
            </a:r>
          </a:p>
          <a:p>
            <a:r>
              <a:rPr lang="sr-Cyrl-BA" b="0" i="0" u="none" strike="noStrike" kern="1200" baseline="0" smtClean="0">
                <a:solidFill>
                  <a:srgbClr val="000000"/>
                </a:solidFill>
                <a:latin typeface="Times New Roman" panose="02020603050405020304" pitchFamily="18" charset="0"/>
              </a:rPr>
              <a:t>Ризик погрешног прихватања=5%,</a:t>
            </a:r>
          </a:p>
          <a:p>
            <a:r>
              <a:rPr lang="sr-Cyrl-BA" b="0" i="0" u="none" strike="noStrike" kern="1200" baseline="0" smtClean="0">
                <a:solidFill>
                  <a:srgbClr val="000000"/>
                </a:solidFill>
                <a:latin typeface="Times New Roman" panose="02020603050405020304" pitchFamily="18" charset="0"/>
              </a:rPr>
              <a:t>Ризик погрешног одбацивања=20%,</a:t>
            </a:r>
          </a:p>
          <a:p>
            <a:r>
              <a:rPr lang="ru-RU" b="0" i="0" u="none" strike="noStrike" kern="1200" baseline="0" smtClean="0">
                <a:solidFill>
                  <a:srgbClr val="000000"/>
                </a:solidFill>
                <a:latin typeface="Times New Roman" panose="02020603050405020304" pitchFamily="18" charset="0"/>
              </a:rPr>
              <a:t>Стандардна девијација (резултати прошле године)=25$,</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20896129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a:xfrm>
            <a:off x="866165" y="2017713"/>
            <a:ext cx="7772400" cy="4114800"/>
          </a:xfrm>
        </p:spPr>
        <p:txBody>
          <a:bodyPr/>
          <a:lstStyle/>
          <a:p>
            <a:r>
              <a:rPr lang="sr-Cyrl-BA" b="0" i="0" u="sng" strike="noStrike" kern="1200" baseline="0" dirty="0" smtClean="0">
                <a:solidFill>
                  <a:srgbClr val="000000"/>
                </a:solidFill>
                <a:latin typeface="Times New Roman" panose="02020603050405020304" pitchFamily="18" charset="0"/>
              </a:rPr>
              <a:t>Величина узорка</a:t>
            </a:r>
            <a:r>
              <a:rPr lang="sr-Cyrl-BA" b="0" i="0" u="none" strike="noStrike" kern="1200" baseline="0" dirty="0" smtClean="0">
                <a:solidFill>
                  <a:srgbClr val="000000"/>
                </a:solidFill>
                <a:latin typeface="Times New Roman" panose="02020603050405020304" pitchFamily="18" charset="0"/>
              </a:rPr>
              <a:t>:</a:t>
            </a:r>
            <a:endParaRPr lang="sr-Latn-BA" b="0" i="0" u="none" strike="noStrike" kern="1200" baseline="0" dirty="0" smtClean="0">
              <a:solidFill>
                <a:srgbClr val="000000"/>
              </a:solidFill>
              <a:latin typeface="Times New Roman" panose="02020603050405020304" pitchFamily="18" charset="0"/>
            </a:endParaRPr>
          </a:p>
          <a:p>
            <a:endParaRPr lang="sr-Cyrl-BA"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sr-Latn-BA" b="0" i="1" u="none" strike="noStrike" kern="1200" baseline="0" dirty="0" smtClean="0">
              <a:solidFill>
                <a:srgbClr val="000000"/>
              </a:solidFill>
              <a:latin typeface="Times New Roman" panose="02020603050405020304" pitchFamily="18" charset="0"/>
            </a:endParaRPr>
          </a:p>
          <a:p>
            <a:r>
              <a:rPr lang="sr-Latn-BA" b="0" i="1" u="none" strike="noStrike" kern="1200" baseline="0" dirty="0" smtClean="0">
                <a:solidFill>
                  <a:srgbClr val="000000"/>
                </a:solidFill>
                <a:latin typeface="Times New Roman" panose="02020603050405020304" pitchFamily="18" charset="0"/>
              </a:rPr>
              <a:t>n</a:t>
            </a:r>
            <a:r>
              <a:rPr lang="sr-Cyrl-BA" b="0" i="0" u="none" strike="noStrike" kern="1200" baseline="0" dirty="0" smtClean="0">
                <a:solidFill>
                  <a:srgbClr val="000000"/>
                </a:solidFill>
                <a:latin typeface="Times New Roman" panose="02020603050405020304" pitchFamily="18" charset="0"/>
              </a:rPr>
              <a:t>=120</a:t>
            </a: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220536261"/>
              </p:ext>
            </p:extLst>
          </p:nvPr>
        </p:nvGraphicFramePr>
        <p:xfrm>
          <a:off x="2204174" y="2795954"/>
          <a:ext cx="4111216" cy="1099038"/>
        </p:xfrm>
        <a:graphic>
          <a:graphicData uri="http://schemas.openxmlformats.org/presentationml/2006/ole">
            <mc:AlternateContent xmlns:mc="http://schemas.openxmlformats.org/markup-compatibility/2006">
              <mc:Choice xmlns:v="urn:schemas-microsoft-com:vml" Requires="v">
                <p:oleObj spid="_x0000_s16399" name="Equation" r:id="rId3" imgW="1473120" imgH="393480" progId="Equation.3">
                  <p:embed/>
                </p:oleObj>
              </mc:Choice>
              <mc:Fallback>
                <p:oleObj name="Equation" r:id="rId3" imgW="147312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4174" y="2795954"/>
                        <a:ext cx="4111216" cy="109903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76876145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a:xfrm>
            <a:off x="624254" y="2017713"/>
            <a:ext cx="8330834" cy="4114800"/>
          </a:xfrm>
        </p:spPr>
        <p:txBody>
          <a:bodyPr/>
          <a:lstStyle/>
          <a:p>
            <a:r>
              <a:rPr lang="ru-RU" b="0" i="0" u="sng" strike="noStrike" kern="1200" baseline="0" dirty="0" smtClean="0">
                <a:solidFill>
                  <a:srgbClr val="000000"/>
                </a:solidFill>
                <a:latin typeface="Times New Roman" panose="02020603050405020304" pitchFamily="18" charset="0"/>
              </a:rPr>
              <a:t>З вриједности ризика прихватања и одбацивања</a:t>
            </a:r>
            <a:endParaRPr lang="sr-Latn-BA" b="0" i="0" u="sng" strike="noStrike" kern="1200" baseline="0" dirty="0" smtClean="0">
              <a:solidFill>
                <a:srgbClr val="000000"/>
              </a:solidFill>
              <a:latin typeface="Times New Roman" panose="02020603050405020304" pitchFamily="18" charset="0"/>
            </a:endParaRPr>
          </a:p>
          <a:p>
            <a:endParaRPr lang="ru-RU" b="0" i="0" u="sng"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402615127"/>
              </p:ext>
            </p:extLst>
          </p:nvPr>
        </p:nvGraphicFramePr>
        <p:xfrm>
          <a:off x="624254" y="3031515"/>
          <a:ext cx="7454533" cy="2758186"/>
        </p:xfrm>
        <a:graphic>
          <a:graphicData uri="http://schemas.openxmlformats.org/drawingml/2006/table">
            <a:tbl>
              <a:tblPr>
                <a:tableStyleId>{00A15C55-8517-42AA-B614-E9B94910E393}</a:tableStyleId>
              </a:tblPr>
              <a:tblGrid>
                <a:gridCol w="2421937"/>
                <a:gridCol w="2516298"/>
                <a:gridCol w="2516298"/>
              </a:tblGrid>
              <a:tr h="685800">
                <a:tc>
                  <a:txBody>
                    <a:bodyPr/>
                    <a:lstStyle/>
                    <a:p>
                      <a:pPr algn="ctr">
                        <a:lnSpc>
                          <a:spcPct val="100000"/>
                        </a:lnSpc>
                        <a:spcAft>
                          <a:spcPts val="0"/>
                        </a:spcAft>
                      </a:pPr>
                      <a:r>
                        <a:rPr lang="en-US" sz="1800">
                          <a:effectLst/>
                        </a:rPr>
                        <a:t>Ризик погреш.</a:t>
                      </a:r>
                    </a:p>
                    <a:p>
                      <a:pPr algn="ctr">
                        <a:lnSpc>
                          <a:spcPct val="100000"/>
                        </a:lnSpc>
                        <a:spcAft>
                          <a:spcPts val="0"/>
                        </a:spcAft>
                      </a:pPr>
                      <a:r>
                        <a:rPr lang="en-US" sz="1800">
                          <a:effectLst/>
                        </a:rPr>
                        <a:t>прихватања</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0000"/>
                        </a:lnSpc>
                        <a:spcAft>
                          <a:spcPts val="0"/>
                        </a:spcAft>
                      </a:pPr>
                      <a:r>
                        <a:rPr lang="en-US" sz="1800" dirty="0" err="1">
                          <a:effectLst/>
                        </a:rPr>
                        <a:t>Ризик</a:t>
                      </a:r>
                      <a:r>
                        <a:rPr lang="en-US" sz="1800" dirty="0">
                          <a:effectLst/>
                        </a:rPr>
                        <a:t> </a:t>
                      </a:r>
                      <a:r>
                        <a:rPr lang="en-US" sz="1800" dirty="0" err="1">
                          <a:effectLst/>
                        </a:rPr>
                        <a:t>погреш</a:t>
                      </a:r>
                      <a:r>
                        <a:rPr lang="en-US" sz="1800" dirty="0">
                          <a:effectLst/>
                        </a:rPr>
                        <a:t>.</a:t>
                      </a:r>
                    </a:p>
                    <a:p>
                      <a:pPr algn="ctr">
                        <a:lnSpc>
                          <a:spcPct val="100000"/>
                        </a:lnSpc>
                        <a:spcAft>
                          <a:spcPts val="0"/>
                        </a:spcAft>
                      </a:pPr>
                      <a:r>
                        <a:rPr lang="en-US" sz="1800" dirty="0" err="1">
                          <a:effectLst/>
                        </a:rPr>
                        <a:t>одбацивања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0000"/>
                        </a:lnSpc>
                        <a:spcAft>
                          <a:spcPts val="0"/>
                        </a:spcAft>
                      </a:pPr>
                      <a:r>
                        <a:rPr lang="en-US" sz="1800" dirty="0">
                          <a:effectLst/>
                        </a:rPr>
                        <a:t>З </a:t>
                      </a:r>
                    </a:p>
                    <a:p>
                      <a:pPr algn="ctr">
                        <a:lnSpc>
                          <a:spcPct val="100000"/>
                        </a:lnSpc>
                        <a:spcAft>
                          <a:spcPts val="0"/>
                        </a:spcAft>
                      </a:pPr>
                      <a:r>
                        <a:rPr lang="en-US" sz="1800" dirty="0" err="1">
                          <a:effectLst/>
                        </a:rPr>
                        <a:t>Вриједност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381000">
                <a:tc>
                  <a:txBody>
                    <a:bodyPr/>
                    <a:lstStyle/>
                    <a:p>
                      <a:pPr algn="ctr">
                        <a:lnSpc>
                          <a:spcPct val="107000"/>
                        </a:lnSpc>
                        <a:spcAft>
                          <a:spcPts val="800"/>
                        </a:spcAft>
                      </a:pPr>
                      <a:r>
                        <a:rPr lang="en-US" sz="1800">
                          <a:effectLst/>
                        </a:rPr>
                        <a:t>2,50%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1,96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320675">
                <a:tc>
                  <a:txBody>
                    <a:bodyPr/>
                    <a:lstStyle/>
                    <a:p>
                      <a:pPr algn="ctr">
                        <a:lnSpc>
                          <a:spcPct val="107000"/>
                        </a:lnSpc>
                        <a:spcAft>
                          <a:spcPts val="800"/>
                        </a:spcAft>
                      </a:pPr>
                      <a:r>
                        <a:rPr lang="en-US" sz="1800">
                          <a:effectLst/>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1,64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88950">
                <a:tc>
                  <a:txBody>
                    <a:bodyPr/>
                    <a:lstStyle/>
                    <a:p>
                      <a:pPr algn="ctr">
                        <a:lnSpc>
                          <a:spcPct val="107000"/>
                        </a:lnSpc>
                        <a:spcAft>
                          <a:spcPts val="800"/>
                        </a:spcAft>
                      </a:pPr>
                      <a:r>
                        <a:rPr lang="en-US" sz="1800">
                          <a:effectLst/>
                        </a:rPr>
                        <a:t>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428625">
                <a:tc>
                  <a:txBody>
                    <a:bodyPr/>
                    <a:lstStyle/>
                    <a:p>
                      <a:pPr algn="ctr">
                        <a:lnSpc>
                          <a:spcPct val="107000"/>
                        </a:lnSpc>
                        <a:spcAft>
                          <a:spcPts val="800"/>
                        </a:spcAft>
                      </a:pPr>
                      <a:r>
                        <a:rPr lang="en-US" sz="1800">
                          <a:effectLst/>
                        </a:rPr>
                        <a:t>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292100">
                <a:tc>
                  <a:txBody>
                    <a:bodyPr/>
                    <a:lstStyle/>
                    <a:p>
                      <a:pPr algn="ctr">
                        <a:lnSpc>
                          <a:spcPct val="107000"/>
                        </a:lnSpc>
                        <a:spcAft>
                          <a:spcPts val="800"/>
                        </a:spcAft>
                      </a:pPr>
                      <a:r>
                        <a:rPr lang="en-US" sz="1800">
                          <a:effectLst/>
                        </a:rPr>
                        <a:t>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0,84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7683897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a:xfrm>
            <a:off x="795827" y="2096844"/>
            <a:ext cx="7772400" cy="4114800"/>
          </a:xfrm>
        </p:spPr>
        <p:txBody>
          <a:bodyPr/>
          <a:lstStyle/>
          <a:p>
            <a:r>
              <a:rPr lang="sr-Cyrl-BA" b="0" i="0" u="sng" strike="noStrike" kern="1200" baseline="0" dirty="0" smtClean="0">
                <a:solidFill>
                  <a:srgbClr val="000000"/>
                </a:solidFill>
                <a:latin typeface="Times New Roman" panose="02020603050405020304" pitchFamily="18" charset="0"/>
              </a:rPr>
              <a:t>Процјена резултата узорка</a:t>
            </a:r>
            <a:r>
              <a:rPr lang="sr-Cyrl-BA" b="0" i="0" u="none" strike="noStrike" kern="1200" baseline="0" dirty="0" smtClean="0">
                <a:solidFill>
                  <a:srgbClr val="000000"/>
                </a:solidFill>
                <a:latin typeface="Times New Roman" panose="02020603050405020304" pitchFamily="18" charset="0"/>
              </a:rPr>
              <a:t>:</a:t>
            </a:r>
          </a:p>
          <a:p>
            <a:r>
              <a:rPr lang="ru-RU" b="0" i="0" u="none" strike="noStrike" kern="1200" baseline="0" dirty="0" smtClean="0">
                <a:solidFill>
                  <a:srgbClr val="000000"/>
                </a:solidFill>
                <a:latin typeface="Times New Roman" panose="02020603050405020304" pitchFamily="18" charset="0"/>
              </a:rPr>
              <a:t>(приказ откривених погрешних исказа, нпр. 30)</a:t>
            </a:r>
            <a:endParaRPr lang="sr-Latn-BA" b="0" i="0" u="none" strike="noStrike" kern="1200" baseline="0" dirty="0" smtClean="0">
              <a:solidFill>
                <a:srgbClr val="000000"/>
              </a:solidFill>
              <a:latin typeface="Times New Roman" panose="02020603050405020304" pitchFamily="18" charset="0"/>
            </a:endParaRPr>
          </a:p>
          <a:p>
            <a:endParaRPr lang="ru-RU"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15811447"/>
              </p:ext>
            </p:extLst>
          </p:nvPr>
        </p:nvGraphicFramePr>
        <p:xfrm>
          <a:off x="580291" y="3323492"/>
          <a:ext cx="7987935" cy="2888151"/>
        </p:xfrm>
        <a:graphic>
          <a:graphicData uri="http://schemas.openxmlformats.org/drawingml/2006/table">
            <a:tbl>
              <a:tblPr>
                <a:tableStyleId>{00A15C55-8517-42AA-B614-E9B94910E393}</a:tableStyleId>
              </a:tblPr>
              <a:tblGrid>
                <a:gridCol w="1002324"/>
                <a:gridCol w="1090247"/>
                <a:gridCol w="1195753"/>
                <a:gridCol w="1415562"/>
                <a:gridCol w="1573823"/>
                <a:gridCol w="1710226"/>
              </a:tblGrid>
              <a:tr h="885126">
                <a:tc>
                  <a:txBody>
                    <a:bodyPr/>
                    <a:lstStyle/>
                    <a:p>
                      <a:pPr algn="ctr">
                        <a:lnSpc>
                          <a:spcPct val="107000"/>
                        </a:lnSpc>
                        <a:spcAft>
                          <a:spcPts val="800"/>
                        </a:spcAft>
                      </a:pPr>
                      <a:r>
                        <a:rPr lang="en-US" sz="1800">
                          <a:effectLst/>
                        </a:rPr>
                        <a:t>Бр. ел. у узор.</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err="1" smtClean="0">
                          <a:effectLst/>
                        </a:rPr>
                        <a:t>Бр</a:t>
                      </a:r>
                      <a:r>
                        <a:rPr lang="en-US" sz="1800" dirty="0" smtClean="0">
                          <a:effectLst/>
                        </a:rPr>
                        <a:t>.</a:t>
                      </a:r>
                      <a:r>
                        <a:rPr lang="sr-Cyrl-BA" sz="1800" dirty="0" smtClean="0">
                          <a:effectLst/>
                        </a:rPr>
                        <a:t> р</a:t>
                      </a:r>
                      <a:r>
                        <a:rPr lang="en-US" sz="1800" dirty="0" err="1" smtClean="0">
                          <a:effectLst/>
                        </a:rPr>
                        <a:t>ачуна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КВ</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err="1" smtClean="0">
                          <a:effectLst/>
                        </a:rPr>
                        <a:t>Рев</a:t>
                      </a:r>
                      <a:r>
                        <a:rPr lang="en-US" sz="1800" dirty="0" smtClean="0">
                          <a:effectLst/>
                        </a:rPr>
                        <a:t>.</a:t>
                      </a:r>
                      <a:r>
                        <a:rPr lang="sr-Cyrl-BA" sz="1800" dirty="0" smtClean="0">
                          <a:effectLst/>
                        </a:rPr>
                        <a:t> </a:t>
                      </a:r>
                      <a:r>
                        <a:rPr lang="en-US" sz="1800" dirty="0" err="1" smtClean="0">
                          <a:effectLst/>
                        </a:rPr>
                        <a:t>вр</a:t>
                      </a:r>
                      <a:r>
                        <a:rPr lang="en-US" sz="18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err="1" smtClean="0">
                          <a:effectLst/>
                        </a:rPr>
                        <a:t>Рев</a:t>
                      </a:r>
                      <a:r>
                        <a:rPr lang="en-US" sz="1800" dirty="0" smtClean="0">
                          <a:effectLst/>
                        </a:rPr>
                        <a:t>.</a:t>
                      </a:r>
                      <a:r>
                        <a:rPr lang="sr-Cyrl-BA" sz="1800" dirty="0" smtClean="0">
                          <a:effectLst/>
                        </a:rPr>
                        <a:t> </a:t>
                      </a:r>
                      <a:r>
                        <a:rPr lang="en-US" sz="1800" dirty="0" err="1" smtClean="0">
                          <a:effectLst/>
                        </a:rPr>
                        <a:t>разл</a:t>
                      </a:r>
                      <a:r>
                        <a:rPr lang="en-US" sz="1800" dirty="0" smtClean="0">
                          <a:effectLst/>
                        </a:rPr>
                        <a:t>.</a:t>
                      </a:r>
                      <a:r>
                        <a:rPr lang="sr-Cyrl-BA" sz="1800" dirty="0" smtClean="0">
                          <a:effectLst/>
                        </a:rPr>
                        <a:t/>
                      </a:r>
                      <a:br>
                        <a:rPr lang="sr-Cyrl-BA" sz="1800" dirty="0" smtClean="0">
                          <a:effectLst/>
                        </a:rPr>
                      </a:br>
                      <a:r>
                        <a:rPr lang="en-US" sz="1800" dirty="0" err="1" smtClean="0">
                          <a:effectLst/>
                        </a:rPr>
                        <a:t>д</a:t>
                      </a:r>
                      <a:r>
                        <a:rPr lang="en-US" sz="1800" baseline="-25000" dirty="0" err="1" smtClean="0">
                          <a:effectLst/>
                        </a:rPr>
                        <a:t>и</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д</a:t>
                      </a:r>
                      <a:r>
                        <a:rPr lang="en-US" sz="1800" baseline="-25000">
                          <a:effectLst/>
                        </a:rPr>
                        <a:t>и</a:t>
                      </a:r>
                      <a:r>
                        <a:rPr lang="en-US" sz="1800" baseline="300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500113">
                <a:tc>
                  <a:txBody>
                    <a:bodyPr/>
                    <a:lstStyle/>
                    <a:p>
                      <a:pPr algn="ctr">
                        <a:lnSpc>
                          <a:spcPct val="107000"/>
                        </a:lnSpc>
                        <a:spcAft>
                          <a:spcPts val="80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3.892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1.221,92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1.216,40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5,52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30,47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885126">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118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1.842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6.429,35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6.384,20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45,15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a:t>
                      </a:r>
                    </a:p>
                    <a:p>
                      <a:pPr algn="ctr">
                        <a:lnSpc>
                          <a:spcPct val="107000"/>
                        </a:lnSpc>
                        <a:spcAft>
                          <a:spcPts val="800"/>
                        </a:spcAft>
                      </a:pPr>
                      <a:r>
                        <a:rPr lang="en-US" sz="1800">
                          <a:effectLst/>
                        </a:rPr>
                        <a:t>2.038,52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617786">
                <a:tc>
                  <a:txBody>
                    <a:bodyPr/>
                    <a:lstStyle/>
                    <a:p>
                      <a:pPr algn="ctr">
                        <a:lnSpc>
                          <a:spcPct val="107000"/>
                        </a:lnSpc>
                        <a:spcAft>
                          <a:spcPts val="800"/>
                        </a:spcAft>
                      </a:pPr>
                      <a:r>
                        <a:rPr lang="en-US" sz="1800">
                          <a:effectLst/>
                        </a:rPr>
                        <a:t>Укупно</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pPr>
                      <a:endParaRPr lang="en-US" sz="180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123.996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123.666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a:effectLst/>
                        </a:rPr>
                        <a:t>330,20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US" sz="1800" dirty="0">
                          <a:effectLst/>
                        </a:rPr>
                        <a:t>36.018,32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178842495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Средња вриједност погрешног исказивања</a:t>
            </a:r>
            <a:r>
              <a:rPr lang="sr-Cyrl-BA" b="0" i="0" u="none" strike="noStrike" kern="1200" baseline="0" dirty="0" smtClean="0">
                <a:solidFill>
                  <a:srgbClr val="000000"/>
                </a:solidFill>
                <a:latin typeface="Times New Roman" panose="02020603050405020304" pitchFamily="18" charset="0"/>
              </a:rPr>
              <a:t>:</a:t>
            </a: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r>
              <a:rPr lang="sr-Cyrl-BA" b="0" i="0" u="sng" strike="noStrike" kern="1200" baseline="0" dirty="0" smtClean="0">
                <a:solidFill>
                  <a:srgbClr val="000000"/>
                </a:solidFill>
                <a:latin typeface="Times New Roman" panose="02020603050405020304" pitchFamily="18" charset="0"/>
              </a:rPr>
              <a:t>Израчунавање варијабилности</a:t>
            </a:r>
            <a:r>
              <a:rPr lang="sr-Cyrl-BA" b="0" i="0" u="none" strike="noStrike" kern="1200" baseline="0" dirty="0" smtClean="0">
                <a:solidFill>
                  <a:srgbClr val="000000"/>
                </a:solidFill>
                <a:latin typeface="Times New Roman" panose="02020603050405020304" pitchFamily="18" charset="0"/>
              </a:rPr>
              <a:t>:</a:t>
            </a:r>
          </a:p>
          <a:p>
            <a:endParaRPr lang="sr-Cyrl-BA"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457921235"/>
              </p:ext>
            </p:extLst>
          </p:nvPr>
        </p:nvGraphicFramePr>
        <p:xfrm>
          <a:off x="1963655" y="2719753"/>
          <a:ext cx="4127948" cy="1087315"/>
        </p:xfrm>
        <a:graphic>
          <a:graphicData uri="http://schemas.openxmlformats.org/presentationml/2006/ole">
            <mc:AlternateContent xmlns:mc="http://schemas.openxmlformats.org/markup-compatibility/2006">
              <mc:Choice xmlns:v="urn:schemas-microsoft-com:vml" Requires="v">
                <p:oleObj spid="_x0000_s18462" name="Equation" r:id="rId3" imgW="1638000" imgH="431640" progId="Equation.3">
                  <p:embed/>
                </p:oleObj>
              </mc:Choice>
              <mc:Fallback>
                <p:oleObj name="Equation" r:id="rId3" imgW="163800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3655" y="2719753"/>
                        <a:ext cx="4127948" cy="1087315"/>
                      </a:xfrm>
                      <a:prstGeom prst="rect">
                        <a:avLst/>
                      </a:prstGeom>
                      <a:noFill/>
                      <a:ln>
                        <a:noFill/>
                      </a:ln>
                      <a:effectLst/>
                    </p:spPr>
                  </p:pic>
                </p:oleObj>
              </mc:Fallback>
            </mc:AlternateContent>
          </a:graphicData>
        </a:graphic>
      </p:graphicFrame>
      <p:graphicFrame>
        <p:nvGraphicFramePr>
          <p:cNvPr id="5" name="Object 6"/>
          <p:cNvGraphicFramePr>
            <a:graphicFrameLocks noChangeAspect="1"/>
          </p:cNvGraphicFramePr>
          <p:nvPr>
            <p:extLst>
              <p:ext uri="{D42A27DB-BD31-4B8C-83A1-F6EECF244321}">
                <p14:modId xmlns:p14="http://schemas.microsoft.com/office/powerpoint/2010/main" val="269699591"/>
              </p:ext>
            </p:extLst>
          </p:nvPr>
        </p:nvGraphicFramePr>
        <p:xfrm>
          <a:off x="1963655" y="4694238"/>
          <a:ext cx="5233271" cy="1311558"/>
        </p:xfrm>
        <a:graphic>
          <a:graphicData uri="http://schemas.openxmlformats.org/presentationml/2006/ole">
            <mc:AlternateContent xmlns:mc="http://schemas.openxmlformats.org/markup-compatibility/2006">
              <mc:Choice xmlns:v="urn:schemas-microsoft-com:vml" Requires="v">
                <p:oleObj spid="_x0000_s18463" name="Equation" r:id="rId5" imgW="2082600" imgH="520560" progId="Equation.3">
                  <p:embed/>
                </p:oleObj>
              </mc:Choice>
              <mc:Fallback>
                <p:oleObj name="Equation" r:id="rId5" imgW="2082600" imgH="52056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3655" y="4694238"/>
                        <a:ext cx="5233271" cy="131155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545553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29839" y="2017713"/>
            <a:ext cx="8425249" cy="4114800"/>
          </a:xfrm>
        </p:spPr>
        <p:txBody>
          <a:bodyPr>
            <a:normAutofit fontScale="85000" lnSpcReduction="10000"/>
          </a:bodyPr>
          <a:lstStyle/>
          <a:p>
            <a:r>
              <a:rPr lang="sr-Cyrl-BA" b="0" i="0" u="none" strike="noStrike" kern="1200" baseline="0" dirty="0" err="1" smtClean="0">
                <a:solidFill>
                  <a:srgbClr val="000000"/>
                </a:solidFill>
                <a:latin typeface="Times New Roman" panose="02020603050405020304" pitchFamily="18" charset="0"/>
              </a:rPr>
              <a:t>Стратификација</a:t>
            </a:r>
            <a:endParaRPr lang="sr-Cyrl-BA" b="0" i="0" u="none" strike="noStrike" kern="1200" baseline="0" dirty="0" smtClean="0">
              <a:solidFill>
                <a:srgbClr val="000000"/>
              </a:solidFill>
              <a:latin typeface="Times New Roman" panose="02020603050405020304" pitchFamily="18" charset="0"/>
            </a:endParaRPr>
          </a:p>
          <a:p>
            <a:r>
              <a:rPr lang="ru-RU" b="0" i="0" u="none" strike="noStrike" kern="1200" baseline="0" dirty="0" smtClean="0">
                <a:solidFill>
                  <a:srgbClr val="000000"/>
                </a:solidFill>
                <a:latin typeface="Times New Roman" panose="02020603050405020304" pitchFamily="18" charset="0"/>
              </a:rPr>
              <a:t>9. Стратификација - </a:t>
            </a:r>
            <a:r>
              <a:rPr lang="ru-RU" b="0" i="1" u="none" strike="noStrike" kern="1200" baseline="0" dirty="0" smtClean="0">
                <a:solidFill>
                  <a:srgbClr val="FF0000"/>
                </a:solidFill>
                <a:latin typeface="Times New Roman" panose="02020603050405020304" pitchFamily="18" charset="0"/>
              </a:rPr>
              <a:t>процес подјеле популације на подпопулације (стратуме)</a:t>
            </a:r>
            <a:r>
              <a:rPr lang="ru-RU" b="0" i="0" u="none" strike="noStrike" kern="1200" baseline="0" dirty="0" smtClean="0">
                <a:solidFill>
                  <a:srgbClr val="000000"/>
                </a:solidFill>
                <a:latin typeface="Times New Roman" panose="02020603050405020304" pitchFamily="18" charset="0"/>
              </a:rPr>
              <a:t>, тако да свака од њих, као група јединица узорка, има сличне карактеристике (нпр. новчане вриједности). Стратуми се дефинишу експлицитно тако да </a:t>
            </a:r>
            <a:r>
              <a:rPr lang="ru-RU" b="0" i="0" u="none" strike="noStrike" kern="1200" baseline="0" dirty="0" smtClean="0">
                <a:solidFill>
                  <a:srgbClr val="0070C0"/>
                </a:solidFill>
                <a:latin typeface="Times New Roman" panose="02020603050405020304" pitchFamily="18" charset="0"/>
              </a:rPr>
              <a:t>свака јединица узорка може припадати само једном стратуму</a:t>
            </a:r>
            <a:r>
              <a:rPr lang="ru-RU" b="0" i="0" u="none" strike="noStrike" kern="1200" baseline="0" dirty="0" smtClean="0">
                <a:solidFill>
                  <a:srgbClr val="000000"/>
                </a:solidFill>
                <a:latin typeface="Times New Roman" panose="02020603050405020304" pitchFamily="18" charset="0"/>
              </a:rPr>
              <a:t>. Стратификација (1) </a:t>
            </a:r>
            <a:r>
              <a:rPr lang="ru-RU" b="0" i="1" u="none" strike="noStrike" kern="1200" baseline="0" dirty="0" smtClean="0">
                <a:solidFill>
                  <a:srgbClr val="FF0000"/>
                </a:solidFill>
                <a:latin typeface="Times New Roman" panose="02020603050405020304" pitchFamily="18" charset="0"/>
              </a:rPr>
              <a:t>смањује величину узорка </a:t>
            </a:r>
            <a:r>
              <a:rPr lang="ru-RU" b="0" i="0" u="none" strike="noStrike" kern="1200" baseline="0" dirty="0" smtClean="0">
                <a:solidFill>
                  <a:srgbClr val="000000"/>
                </a:solidFill>
                <a:latin typeface="Times New Roman" panose="02020603050405020304" pitchFamily="18" charset="0"/>
              </a:rPr>
              <a:t>и (2) </a:t>
            </a:r>
            <a:r>
              <a:rPr lang="ru-RU" b="0" i="1" u="none" strike="noStrike" kern="1200" baseline="0" dirty="0" smtClean="0">
                <a:solidFill>
                  <a:srgbClr val="FF0000"/>
                </a:solidFill>
                <a:latin typeface="Times New Roman" panose="02020603050405020304" pitchFamily="18" charset="0"/>
              </a:rPr>
              <a:t>умањује варијабилност ставки унутар стратума </a:t>
            </a:r>
            <a:r>
              <a:rPr lang="ru-RU" b="0" i="0" u="none" strike="noStrike" kern="1200" baseline="0" dirty="0" smtClean="0">
                <a:solidFill>
                  <a:srgbClr val="000000"/>
                </a:solidFill>
                <a:latin typeface="Times New Roman" panose="02020603050405020304" pitchFamily="18" charset="0"/>
              </a:rPr>
              <a:t>и омогућава усмјеравање ревизије на ставке које нпр. садрже највеће новчане грешке (нпр. износи са великом вриједношћу потраживања како би се открила материјално значајна прецијењеност). </a:t>
            </a:r>
          </a:p>
        </p:txBody>
      </p:sp>
    </p:spTree>
    <p:extLst>
      <p:ext uri="{BB962C8B-B14F-4D97-AF65-F5344CB8AC3E}">
        <p14:creationId xmlns:p14="http://schemas.microsoft.com/office/powerpoint/2010/main" val="7940558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a:xfrm>
            <a:off x="725488" y="2096844"/>
            <a:ext cx="8022858" cy="4114800"/>
          </a:xfrm>
        </p:spPr>
        <p:txBody>
          <a:bodyPr/>
          <a:lstStyle/>
          <a:p>
            <a:r>
              <a:rPr lang="ru-RU" b="0" i="0" u="sng" strike="noStrike" kern="1200" baseline="0" dirty="0" smtClean="0">
                <a:solidFill>
                  <a:srgbClr val="000000"/>
                </a:solidFill>
                <a:latin typeface="Times New Roman" panose="02020603050405020304" pitchFamily="18" charset="0"/>
              </a:rPr>
              <a:t>Процјена салда рачуна потраживања од купаца:</a:t>
            </a:r>
          </a:p>
          <a:p>
            <a:endParaRPr lang="ru-RU" b="0" i="0" u="sng"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r>
              <a:rPr lang="ru-RU" b="0" i="0" u="sng" strike="noStrike" kern="1200" baseline="0" dirty="0" smtClean="0">
                <a:solidFill>
                  <a:srgbClr val="000000"/>
                </a:solidFill>
                <a:latin typeface="Times New Roman" panose="02020603050405020304" pitchFamily="18" charset="0"/>
              </a:rPr>
              <a:t>Пројекција средње грешке узорка на популацију</a:t>
            </a:r>
            <a:r>
              <a:rPr lang="ru-RU" b="0" i="0" u="none" strike="noStrike" kern="1200" baseline="0" dirty="0" smtClean="0">
                <a:solidFill>
                  <a:srgbClr val="000000"/>
                </a:solidFill>
                <a:latin typeface="Times New Roman" panose="02020603050405020304" pitchFamily="18" charset="0"/>
              </a:rPr>
              <a:t>:</a:t>
            </a:r>
          </a:p>
          <a:p>
            <a:endParaRPr lang="ru-RU"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a:p>
            <a:endParaRPr lang="en-US" b="0" i="0" u="none" strike="noStrike" kern="1200" baseline="0" dirty="0" smtClean="0">
              <a:solidFill>
                <a:srgbClr val="000000"/>
              </a:solidFill>
              <a:latin typeface="Times New Roman" panose="02020603050405020304" pitchFamily="18" charset="0"/>
            </a:endParaRPr>
          </a:p>
        </p:txBody>
      </p:sp>
      <p:graphicFrame>
        <p:nvGraphicFramePr>
          <p:cNvPr id="4" name="Object 41"/>
          <p:cNvGraphicFramePr>
            <a:graphicFrameLocks noChangeAspect="1"/>
          </p:cNvGraphicFramePr>
          <p:nvPr>
            <p:extLst>
              <p:ext uri="{D42A27DB-BD31-4B8C-83A1-F6EECF244321}">
                <p14:modId xmlns:p14="http://schemas.microsoft.com/office/powerpoint/2010/main" val="2553458287"/>
              </p:ext>
            </p:extLst>
          </p:nvPr>
        </p:nvGraphicFramePr>
        <p:xfrm>
          <a:off x="1150938" y="2845777"/>
          <a:ext cx="6992333" cy="530469"/>
        </p:xfrm>
        <a:graphic>
          <a:graphicData uri="http://schemas.openxmlformats.org/presentationml/2006/ole">
            <mc:AlternateContent xmlns:mc="http://schemas.openxmlformats.org/markup-compatibility/2006">
              <mc:Choice xmlns:v="urn:schemas-microsoft-com:vml" Requires="v">
                <p:oleObj spid="_x0000_s19486" name="Equation" r:id="rId3" imgW="2844720" imgH="215640" progId="Equation.3">
                  <p:embed/>
                </p:oleObj>
              </mc:Choice>
              <mc:Fallback>
                <p:oleObj name="Equation" r:id="rId3" imgW="2844720" imgH="215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0938" y="2845777"/>
                        <a:ext cx="6992333" cy="530469"/>
                      </a:xfrm>
                      <a:prstGeom prst="rect">
                        <a:avLst/>
                      </a:prstGeom>
                      <a:noFill/>
                      <a:ln>
                        <a:noFill/>
                      </a:ln>
                      <a:effectLst/>
                    </p:spPr>
                  </p:pic>
                </p:oleObj>
              </mc:Fallback>
            </mc:AlternateContent>
          </a:graphicData>
        </a:graphic>
      </p:graphicFrame>
      <p:graphicFrame>
        <p:nvGraphicFramePr>
          <p:cNvPr id="5" name="Object 44"/>
          <p:cNvGraphicFramePr>
            <a:graphicFrameLocks noChangeAspect="1"/>
          </p:cNvGraphicFramePr>
          <p:nvPr>
            <p:extLst>
              <p:ext uri="{D42A27DB-BD31-4B8C-83A1-F6EECF244321}">
                <p14:modId xmlns:p14="http://schemas.microsoft.com/office/powerpoint/2010/main" val="2575937423"/>
              </p:ext>
            </p:extLst>
          </p:nvPr>
        </p:nvGraphicFramePr>
        <p:xfrm>
          <a:off x="1230923" y="4433888"/>
          <a:ext cx="5624562" cy="1052512"/>
        </p:xfrm>
        <a:graphic>
          <a:graphicData uri="http://schemas.openxmlformats.org/presentationml/2006/ole">
            <mc:AlternateContent xmlns:mc="http://schemas.openxmlformats.org/markup-compatibility/2006">
              <mc:Choice xmlns:v="urn:schemas-microsoft-com:vml" Requires="v">
                <p:oleObj spid="_x0000_s19487" name="Equation" r:id="rId5" imgW="2311200" imgH="431640" progId="Equation.3">
                  <p:embed/>
                </p:oleObj>
              </mc:Choice>
              <mc:Fallback>
                <p:oleObj name="Equation" r:id="rId5" imgW="231120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0923" y="4433888"/>
                        <a:ext cx="5624562" cy="105251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17275053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Израчунавање тачности</a:t>
            </a:r>
          </a:p>
          <a:p>
            <a:endParaRPr lang="sr-Cyrl-BA" b="0" i="0" u="none" strike="noStrike" kern="1200" baseline="0" dirty="0" smtClean="0">
              <a:solidFill>
                <a:srgbClr val="000000"/>
              </a:solidFill>
              <a:latin typeface="Times New Roman" panose="02020603050405020304" pitchFamily="18" charset="0"/>
            </a:endParaRPr>
          </a:p>
        </p:txBody>
      </p:sp>
      <p:graphicFrame>
        <p:nvGraphicFramePr>
          <p:cNvPr id="4" name="Object 6"/>
          <p:cNvGraphicFramePr>
            <a:graphicFrameLocks noChangeAspect="1"/>
          </p:cNvGraphicFramePr>
          <p:nvPr>
            <p:extLst>
              <p:ext uri="{D42A27DB-BD31-4B8C-83A1-F6EECF244321}">
                <p14:modId xmlns:p14="http://schemas.microsoft.com/office/powerpoint/2010/main" val="1651281565"/>
              </p:ext>
            </p:extLst>
          </p:nvPr>
        </p:nvGraphicFramePr>
        <p:xfrm>
          <a:off x="1651038" y="2819400"/>
          <a:ext cx="4222712" cy="996462"/>
        </p:xfrm>
        <a:graphic>
          <a:graphicData uri="http://schemas.openxmlformats.org/presentationml/2006/ole">
            <mc:AlternateContent xmlns:mc="http://schemas.openxmlformats.org/markup-compatibility/2006">
              <mc:Choice xmlns:v="urn:schemas-microsoft-com:vml" Requires="v">
                <p:oleObj spid="_x0000_s20496" name="Equation" r:id="rId3" imgW="1777680" imgH="419040" progId="Equation.3">
                  <p:embed/>
                </p:oleObj>
              </mc:Choice>
              <mc:Fallback>
                <p:oleObj name="Equation" r:id="rId3" imgW="1777680" imgH="419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38" y="2819400"/>
                        <a:ext cx="4222712" cy="99646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6543291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lstStyle/>
          <a:p>
            <a:r>
              <a:rPr lang="sr-Cyrl-BA" b="0" i="0" u="sng" strike="noStrike" kern="1200" baseline="0" dirty="0" smtClean="0">
                <a:solidFill>
                  <a:srgbClr val="000000"/>
                </a:solidFill>
                <a:latin typeface="Times New Roman" panose="02020603050405020304" pitchFamily="18" charset="0"/>
              </a:rPr>
              <a:t>Израчунавање интервала тачности:</a:t>
            </a:r>
          </a:p>
          <a:p>
            <a:endParaRPr lang="sr-Cyrl-BA" b="0" i="0" u="none" strike="noStrike" kern="1200" baseline="0" dirty="0" smtClean="0">
              <a:solidFill>
                <a:srgbClr val="000000"/>
              </a:solidFill>
              <a:latin typeface="Times New Roman" panose="02020603050405020304" pitchFamily="18" charset="0"/>
            </a:endParaRPr>
          </a:p>
        </p:txBody>
      </p:sp>
      <p:graphicFrame>
        <p:nvGraphicFramePr>
          <p:cNvPr id="4" name="Object 5"/>
          <p:cNvGraphicFramePr>
            <a:graphicFrameLocks noChangeAspect="1"/>
          </p:cNvGraphicFramePr>
          <p:nvPr>
            <p:extLst>
              <p:ext uri="{D42A27DB-BD31-4B8C-83A1-F6EECF244321}">
                <p14:modId xmlns:p14="http://schemas.microsoft.com/office/powerpoint/2010/main" val="2506607459"/>
              </p:ext>
            </p:extLst>
          </p:nvPr>
        </p:nvGraphicFramePr>
        <p:xfrm>
          <a:off x="1547446" y="2927595"/>
          <a:ext cx="5637335" cy="573560"/>
        </p:xfrm>
        <a:graphic>
          <a:graphicData uri="http://schemas.openxmlformats.org/presentationml/2006/ole">
            <mc:AlternateContent xmlns:mc="http://schemas.openxmlformats.org/markup-compatibility/2006">
              <mc:Choice xmlns:v="urn:schemas-microsoft-com:vml" Requires="v">
                <p:oleObj spid="_x0000_s21520" name="Equation" r:id="rId3" imgW="2120760" imgH="215640" progId="Equation.3">
                  <p:embed/>
                </p:oleObj>
              </mc:Choice>
              <mc:Fallback>
                <p:oleObj name="Equation" r:id="rId3" imgW="2120760" imgH="215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446" y="2927595"/>
                        <a:ext cx="5637335" cy="57356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11515912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p:txBody>
          <a:bodyPr/>
          <a:lstStyle/>
          <a:p>
            <a:r>
              <a:rPr lang="sr-Cyrl-BA" b="0" i="0" u="none" strike="noStrike" kern="1200" baseline="0" smtClean="0">
                <a:solidFill>
                  <a:srgbClr val="000000"/>
                </a:solidFill>
                <a:latin typeface="Times New Roman" panose="02020603050405020304" pitchFamily="18" charset="0"/>
              </a:rPr>
              <a:t>Доња граница тачности=5.475.938$</a:t>
            </a:r>
          </a:p>
          <a:p>
            <a:r>
              <a:rPr lang="sr-Cyrl-BA" b="0" i="0" u="none" strike="noStrike" kern="1200" baseline="0" smtClean="0">
                <a:solidFill>
                  <a:srgbClr val="000000"/>
                </a:solidFill>
                <a:latin typeface="Times New Roman" panose="02020603050405020304" pitchFamily="18" charset="0"/>
              </a:rPr>
              <a:t>Горња граница тачности=5.499.312$</a:t>
            </a:r>
          </a:p>
          <a:p>
            <a:r>
              <a:rPr lang="ru-RU" b="0" i="0" u="none" strike="noStrike" kern="1200" baseline="0" smtClean="0">
                <a:solidFill>
                  <a:srgbClr val="000000"/>
                </a:solidFill>
                <a:latin typeface="Times New Roman" panose="02020603050405020304" pitchFamily="18" charset="0"/>
              </a:rPr>
              <a:t>5%-тни ризик да је стварна вриједност популације изван интервала тачности</a:t>
            </a:r>
          </a:p>
          <a:p>
            <a:r>
              <a:rPr lang="ru-RU" b="0" i="0" u="none" strike="noStrike" kern="1200" baseline="0" smtClean="0">
                <a:solidFill>
                  <a:srgbClr val="000000"/>
                </a:solidFill>
                <a:latin typeface="Times New Roman" panose="02020603050405020304" pitchFamily="18" charset="0"/>
              </a:rPr>
              <a:t>КВ популације је такође изван интервала тачности, те резултат узорка не потврђује да је рачун потраживања од купаца у финансијским извјештајима исказан реално и објективно</a:t>
            </a:r>
          </a:p>
          <a:p>
            <a:endParaRPr lang="en-US" b="0" i="0" u="none" strike="noStrike" kern="1200" baseline="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2737181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0" i="0" u="none" strike="noStrike" kern="1200" baseline="0" smtClean="0">
                <a:solidFill>
                  <a:srgbClr val="333399"/>
                </a:solidFill>
                <a:latin typeface="Times New Roman" panose="02020603050405020304" pitchFamily="18" charset="0"/>
              </a:rPr>
              <a:t>Примјер - узорак базиран на класичним варијаблама</a:t>
            </a:r>
          </a:p>
        </p:txBody>
      </p:sp>
      <p:sp>
        <p:nvSpPr>
          <p:cNvPr id="3" name="Text Placeholder 2"/>
          <p:cNvSpPr>
            <a:spLocks noGrp="1"/>
          </p:cNvSpPr>
          <p:nvPr>
            <p:ph idx="1"/>
          </p:nvPr>
        </p:nvSpPr>
        <p:spPr>
          <a:xfrm>
            <a:off x="465992" y="2017712"/>
            <a:ext cx="8489096" cy="4488595"/>
          </a:xfrm>
        </p:spPr>
        <p:txBody>
          <a:bodyPr/>
          <a:lstStyle/>
          <a:p>
            <a:r>
              <a:rPr lang="sr-Cyrl-BA" b="1" i="0" u="sng" strike="noStrike" kern="1200" baseline="0" dirty="0" smtClean="0">
                <a:solidFill>
                  <a:srgbClr val="000000"/>
                </a:solidFill>
                <a:latin typeface="Times New Roman" panose="02020603050405020304" pitchFamily="18" charset="0"/>
              </a:rPr>
              <a:t>КОНАЧНИ ЗАКЉУЧАК</a:t>
            </a:r>
            <a:r>
              <a:rPr lang="sr-Cyrl-BA" b="1" i="0" u="none" strike="noStrike" kern="1200" baseline="0" dirty="0" smtClean="0">
                <a:solidFill>
                  <a:srgbClr val="000000"/>
                </a:solidFill>
                <a:latin typeface="Times New Roman" panose="02020603050405020304" pitchFamily="18" charset="0"/>
              </a:rPr>
              <a:t>:</a:t>
            </a:r>
          </a:p>
          <a:p>
            <a:r>
              <a:rPr lang="ru-RU" b="0" i="0" u="none" strike="noStrike" kern="1200" baseline="0" dirty="0" smtClean="0">
                <a:solidFill>
                  <a:srgbClr val="000000"/>
                </a:solidFill>
                <a:latin typeface="Times New Roman" panose="02020603050405020304" pitchFamily="18" charset="0"/>
              </a:rPr>
              <a:t>(а) КВ популације је изван интервала тачности, те резултат узорка не потврђује да је рачун потраживања од купаца у финансијским извјештајима исказан реално и објективно</a:t>
            </a:r>
          </a:p>
          <a:p>
            <a:r>
              <a:rPr lang="sr-Cyrl-BA" b="0" i="0" u="none" strike="noStrike" kern="1200" baseline="0" dirty="0" smtClean="0">
                <a:solidFill>
                  <a:srgbClr val="000000"/>
                </a:solidFill>
                <a:latin typeface="Times New Roman" panose="02020603050405020304" pitchFamily="18" charset="0"/>
              </a:rPr>
              <a:t>(б) ревизор треба размотрити:</a:t>
            </a:r>
          </a:p>
          <a:p>
            <a:r>
              <a:rPr lang="sr-Cyrl-BA" b="0" i="0" u="none" strike="noStrike" kern="1200" baseline="0" dirty="0" smtClean="0">
                <a:solidFill>
                  <a:srgbClr val="000000"/>
                </a:solidFill>
                <a:latin typeface="Times New Roman" panose="02020603050405020304" pitchFamily="18" charset="0"/>
              </a:rPr>
              <a:t>(1) повећање величине узорка</a:t>
            </a:r>
          </a:p>
          <a:p>
            <a:r>
              <a:rPr lang="ru-RU" b="0" i="0" u="none" strike="noStrike" kern="1200" baseline="0" dirty="0" smtClean="0">
                <a:solidFill>
                  <a:srgbClr val="000000"/>
                </a:solidFill>
                <a:latin typeface="Times New Roman" panose="02020603050405020304" pitchFamily="18" charset="0"/>
              </a:rPr>
              <a:t>(2) провођење додатних тестова/додатни докази/</a:t>
            </a:r>
          </a:p>
          <a:p>
            <a:r>
              <a:rPr lang="sr-Cyrl-BA" b="0" i="0" u="none" strike="noStrike" kern="1200" baseline="0" dirty="0" smtClean="0">
                <a:solidFill>
                  <a:srgbClr val="000000"/>
                </a:solidFill>
                <a:latin typeface="Times New Roman" panose="02020603050405020304" pitchFamily="18" charset="0"/>
              </a:rPr>
              <a:t>(3) исправке погрешних рачуна</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09985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normAutofit fontScale="92500" lnSpcReduction="10000"/>
          </a:bodyPr>
          <a:lstStyle/>
          <a:p>
            <a:r>
              <a:rPr lang="sr-Cyrl-BA" b="0" i="0" u="none" strike="noStrike" kern="1200" baseline="0" dirty="0" smtClean="0">
                <a:solidFill>
                  <a:srgbClr val="000000"/>
                </a:solidFill>
                <a:latin typeface="Times New Roman" panose="02020603050405020304" pitchFamily="18" charset="0"/>
              </a:rPr>
              <a:t>Величина узорка</a:t>
            </a:r>
          </a:p>
          <a:p>
            <a:r>
              <a:rPr lang="ru-RU" b="0" i="0" u="none" strike="noStrike" kern="1200" baseline="0" dirty="0" smtClean="0">
                <a:solidFill>
                  <a:srgbClr val="000000"/>
                </a:solidFill>
                <a:latin typeface="Times New Roman" panose="02020603050405020304" pitchFamily="18" charset="0"/>
              </a:rPr>
              <a:t>10. Приликом утврђивања величине узорка, ревизор треба да размотри </a:t>
            </a:r>
            <a:r>
              <a:rPr lang="ru-RU" b="0" i="1" u="none" strike="noStrike" kern="1200" baseline="0" dirty="0" smtClean="0">
                <a:solidFill>
                  <a:srgbClr val="FF0000"/>
                </a:solidFill>
                <a:latin typeface="Times New Roman" panose="02020603050405020304" pitchFamily="18" charset="0"/>
              </a:rPr>
              <a:t>ризик коришћења узорка, грешку која се може толерисати, као и очекивану грешку</a:t>
            </a:r>
          </a:p>
          <a:p>
            <a:r>
              <a:rPr lang="sr-Cyrl-BA" b="0" i="0" u="sng" strike="noStrike" kern="1200" baseline="0" dirty="0" smtClean="0">
                <a:solidFill>
                  <a:srgbClr val="000000"/>
                </a:solidFill>
                <a:latin typeface="Times New Roman" panose="02020603050405020304" pitchFamily="18" charset="0"/>
              </a:rPr>
              <a:t>Ризик од узорковања</a:t>
            </a:r>
          </a:p>
          <a:p>
            <a:r>
              <a:rPr lang="ru-RU" b="0" i="0" u="none" strike="noStrike" kern="1200" baseline="0" dirty="0" smtClean="0">
                <a:solidFill>
                  <a:srgbClr val="000000"/>
                </a:solidFill>
                <a:latin typeface="Times New Roman" panose="02020603050405020304" pitchFamily="18" charset="0"/>
              </a:rPr>
              <a:t>11. Ризик од узорковања </a:t>
            </a:r>
            <a:r>
              <a:rPr lang="ru-RU" b="0" i="0" u="none" strike="noStrike" kern="1200" baseline="0" dirty="0" smtClean="0">
                <a:solidFill>
                  <a:srgbClr val="0070C0"/>
                </a:solidFill>
                <a:latin typeface="Times New Roman" panose="02020603050405020304" pitchFamily="18" charset="0"/>
              </a:rPr>
              <a:t>настаје усљед могућности да закључак ревизије базиран на узорку, може бити различит од закључка до кога би се дошло да је цјелокупна популација била предмет поступка ревизије.</a:t>
            </a:r>
          </a:p>
          <a:p>
            <a:endParaRPr lang="en-US" b="0" i="0" u="none" strike="noStrike" kern="1200"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3623186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BA" b="0" i="0" u="none" strike="noStrike" kern="1200" baseline="0" smtClean="0">
                <a:solidFill>
                  <a:srgbClr val="333399"/>
                </a:solidFill>
                <a:latin typeface="Times New Roman" panose="02020603050405020304" pitchFamily="18" charset="0"/>
              </a:rPr>
              <a:t>СР РС-530 РЕВИЗИЈСКО УЗОРКОВАЊЕ</a:t>
            </a:r>
            <a:br>
              <a:rPr lang="sr-Cyrl-BA" b="0" i="0" u="none" strike="noStrike" kern="1200" baseline="0" smtClean="0">
                <a:solidFill>
                  <a:srgbClr val="333399"/>
                </a:solidFill>
                <a:latin typeface="Times New Roman" panose="02020603050405020304" pitchFamily="18" charset="0"/>
              </a:rPr>
            </a:br>
            <a:r>
              <a:rPr lang="sr-Cyrl-BA" b="0" i="0" u="none" strike="noStrike" kern="1200" baseline="0" smtClean="0">
                <a:solidFill>
                  <a:srgbClr val="333399"/>
                </a:solidFill>
                <a:latin typeface="Times New Roman" panose="02020603050405020304" pitchFamily="18" charset="0"/>
              </a:rPr>
              <a:t>Одређивање узорка</a:t>
            </a:r>
          </a:p>
        </p:txBody>
      </p:sp>
      <p:sp>
        <p:nvSpPr>
          <p:cNvPr id="3" name="Text Placeholder 2"/>
          <p:cNvSpPr>
            <a:spLocks noGrp="1"/>
          </p:cNvSpPr>
          <p:nvPr>
            <p:ph idx="1"/>
          </p:nvPr>
        </p:nvSpPr>
        <p:spPr>
          <a:xfrm>
            <a:off x="538385" y="2017713"/>
            <a:ext cx="8416703" cy="4114800"/>
          </a:xfrm>
        </p:spPr>
        <p:txBody>
          <a:bodyPr/>
          <a:lstStyle/>
          <a:p>
            <a:r>
              <a:rPr lang="ru-RU" b="0" i="0" u="none" strike="noStrike" kern="1200" baseline="0" dirty="0" smtClean="0">
                <a:solidFill>
                  <a:srgbClr val="000000"/>
                </a:solidFill>
                <a:latin typeface="Times New Roman" panose="02020603050405020304" pitchFamily="18" charset="0"/>
              </a:rPr>
              <a:t>12. Ризик од узорковања је присутан у обје врсте ревизијских поступака:</a:t>
            </a:r>
          </a:p>
          <a:p>
            <a:r>
              <a:rPr lang="sr-Cyrl-BA" b="0" i="0" u="none" strike="noStrike" kern="1200" baseline="0" dirty="0" smtClean="0">
                <a:solidFill>
                  <a:srgbClr val="000000"/>
                </a:solidFill>
                <a:latin typeface="Times New Roman" panose="02020603050405020304" pitchFamily="18" charset="0"/>
              </a:rPr>
              <a:t>(а) </a:t>
            </a:r>
            <a:r>
              <a:rPr lang="sr-Cyrl-BA" b="0" i="0" u="sng" strike="noStrike" kern="1200" baseline="0" dirty="0" smtClean="0">
                <a:solidFill>
                  <a:srgbClr val="000000"/>
                </a:solidFill>
                <a:latin typeface="Times New Roman" panose="02020603050405020304" pitchFamily="18" charset="0"/>
              </a:rPr>
              <a:t>Провјере функционисања контрола</a:t>
            </a:r>
          </a:p>
          <a:p>
            <a:r>
              <a:rPr lang="sr-Latn-BA" b="0" i="1" u="none" strike="noStrike" kern="1200" baseline="0" dirty="0" smtClean="0">
                <a:solidFill>
                  <a:srgbClr val="000000"/>
                </a:solidFill>
                <a:latin typeface="Times New Roman" panose="02020603050405020304" pitchFamily="18" charset="0"/>
              </a:rPr>
              <a:t>I</a:t>
            </a:r>
            <a:r>
              <a:rPr lang="ru-RU" b="0" i="0" u="none" strike="noStrike" kern="1200" baseline="0" dirty="0" smtClean="0">
                <a:solidFill>
                  <a:srgbClr val="000000"/>
                </a:solidFill>
                <a:latin typeface="Times New Roman" panose="02020603050405020304" pitchFamily="18" charset="0"/>
              </a:rPr>
              <a:t> </a:t>
            </a:r>
            <a:r>
              <a:rPr lang="ru-RU" b="0" i="1" u="none" strike="noStrike" kern="1200" baseline="0" dirty="0" smtClean="0">
                <a:solidFill>
                  <a:srgbClr val="0070C0"/>
                </a:solidFill>
                <a:latin typeface="Times New Roman" panose="02020603050405020304" pitchFamily="18" charset="0"/>
              </a:rPr>
              <a:t>Ризик </a:t>
            </a:r>
            <a:r>
              <a:rPr lang="ru-RU" b="0" i="1" u="sng" strike="noStrike" kern="1200" baseline="0" dirty="0" smtClean="0">
                <a:solidFill>
                  <a:srgbClr val="0070C0"/>
                </a:solidFill>
                <a:latin typeface="Times New Roman" panose="02020603050405020304" pitchFamily="18" charset="0"/>
              </a:rPr>
              <a:t>недовољног ослањања</a:t>
            </a:r>
            <a:r>
              <a:rPr lang="ru-RU" b="0" i="1" u="none" strike="noStrike" kern="1200" baseline="0" dirty="0" smtClean="0">
                <a:solidFill>
                  <a:srgbClr val="0070C0"/>
                </a:solidFill>
                <a:latin typeface="Times New Roman" panose="02020603050405020304" pitchFamily="18" charset="0"/>
              </a:rPr>
              <a:t> </a:t>
            </a:r>
            <a:r>
              <a:rPr lang="ru-RU" b="0" i="0" u="none" strike="noStrike" kern="1200" baseline="0" dirty="0" smtClean="0">
                <a:solidFill>
                  <a:srgbClr val="000000"/>
                </a:solidFill>
                <a:latin typeface="Times New Roman" panose="02020603050405020304" pitchFamily="18" charset="0"/>
              </a:rPr>
              <a:t>на резултат узорка-ризик да без обзира што резултат узорка не потврђује ревизорову оцјену контролног ризика, стварни степен функционисања контрола би такву оцјену могао потврдити.</a:t>
            </a:r>
          </a:p>
          <a:p>
            <a:r>
              <a:rPr lang="sr-Latn-BA" b="0" i="1" u="none" strike="noStrike" kern="1200" baseline="0" dirty="0" smtClean="0">
                <a:solidFill>
                  <a:srgbClr val="000000"/>
                </a:solidFill>
                <a:latin typeface="Times New Roman" panose="02020603050405020304" pitchFamily="18" charset="0"/>
              </a:rPr>
              <a:t>II</a:t>
            </a:r>
            <a:r>
              <a:rPr lang="ru-RU" b="0" i="0" u="none" strike="noStrike" kern="1200" baseline="0" dirty="0" smtClean="0">
                <a:solidFill>
                  <a:srgbClr val="000000"/>
                </a:solidFill>
                <a:latin typeface="Times New Roman" panose="02020603050405020304" pitchFamily="18" charset="0"/>
              </a:rPr>
              <a:t> </a:t>
            </a:r>
            <a:r>
              <a:rPr lang="ru-RU" b="0" i="1" u="none" strike="noStrike" kern="1200" baseline="0" dirty="0" smtClean="0">
                <a:solidFill>
                  <a:srgbClr val="0070C0"/>
                </a:solidFill>
                <a:latin typeface="Times New Roman" panose="02020603050405020304" pitchFamily="18" charset="0"/>
              </a:rPr>
              <a:t>Ризик </a:t>
            </a:r>
            <a:r>
              <a:rPr lang="ru-RU" b="0" i="1" u="sng" strike="noStrike" kern="1200" baseline="0" dirty="0" smtClean="0">
                <a:solidFill>
                  <a:srgbClr val="0070C0"/>
                </a:solidFill>
                <a:latin typeface="Times New Roman" panose="02020603050405020304" pitchFamily="18" charset="0"/>
              </a:rPr>
              <a:t>прекомјерног ослањања</a:t>
            </a:r>
            <a:r>
              <a:rPr lang="ru-RU" b="0" i="1" u="none" strike="noStrike" kern="1200" baseline="0" dirty="0" smtClean="0">
                <a:solidFill>
                  <a:srgbClr val="0070C0"/>
                </a:solidFill>
                <a:latin typeface="Times New Roman" panose="02020603050405020304" pitchFamily="18" charset="0"/>
              </a:rPr>
              <a:t> </a:t>
            </a:r>
            <a:r>
              <a:rPr lang="ru-RU" b="0" i="0" u="none" strike="noStrike" kern="1200" baseline="0" dirty="0" smtClean="0">
                <a:solidFill>
                  <a:srgbClr val="000000"/>
                </a:solidFill>
                <a:latin typeface="Times New Roman" panose="02020603050405020304" pitchFamily="18" charset="0"/>
              </a:rPr>
              <a:t>на резултат узорка- (обрнуто).</a:t>
            </a:r>
          </a:p>
        </p:txBody>
      </p:sp>
    </p:spTree>
    <p:extLst>
      <p:ext uri="{BB962C8B-B14F-4D97-AF65-F5344CB8AC3E}">
        <p14:creationId xmlns:p14="http://schemas.microsoft.com/office/powerpoint/2010/main" val="121856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TotalTime>
  <Words>4140</Words>
  <Application>Microsoft Office PowerPoint</Application>
  <PresentationFormat>Projekcija na ekranu (4:3)</PresentationFormat>
  <Paragraphs>617</Paragraphs>
  <Slides>74</Slides>
  <Notes>0</Notes>
  <HiddenSlides>0</HiddenSlides>
  <MMClips>0</MMClips>
  <ScaleCrop>false</ScaleCrop>
  <HeadingPairs>
    <vt:vector size="8" baseType="variant">
      <vt:variant>
        <vt:lpstr>Korišćeni fontovi</vt:lpstr>
      </vt:variant>
      <vt:variant>
        <vt:i4>5</vt:i4>
      </vt:variant>
      <vt:variant>
        <vt:lpstr>Tema</vt:lpstr>
      </vt:variant>
      <vt:variant>
        <vt:i4>1</vt:i4>
      </vt:variant>
      <vt:variant>
        <vt:lpstr>Ugrađeni OLE serveri</vt:lpstr>
      </vt:variant>
      <vt:variant>
        <vt:i4>1</vt:i4>
      </vt:variant>
      <vt:variant>
        <vt:lpstr>Naslovi slajdova</vt:lpstr>
      </vt:variant>
      <vt:variant>
        <vt:i4>74</vt:i4>
      </vt:variant>
    </vt:vector>
  </HeadingPairs>
  <TitlesOfParts>
    <vt:vector size="81" baseType="lpstr">
      <vt:lpstr>Arial</vt:lpstr>
      <vt:lpstr>Calibri</vt:lpstr>
      <vt:lpstr>Tahoma</vt:lpstr>
      <vt:lpstr>Times New Roman</vt:lpstr>
      <vt:lpstr>Wingdings</vt:lpstr>
      <vt:lpstr>Blends</vt:lpstr>
      <vt:lpstr>Equation</vt:lpstr>
      <vt:lpstr>Проф. др Дарко Томаш Економски факултет Бања Лука</vt:lpstr>
      <vt:lpstr>СР РС-530 РЕВИЗИЈСКО УЗОРКОВАЊЕ Увод</vt:lpstr>
      <vt:lpstr>СР РС-530 РЕВИЗИЈСКО УЗОРКОВАЊЕ Увод</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Одређивање узорка</vt:lpstr>
      <vt:lpstr>СР РС-530 РЕВИЗИЈСКО УЗОРКОВАЊЕ Избор узорка</vt:lpstr>
      <vt:lpstr>СР РС-530 РЕВИЗИЈСКО УЗОРКОВАЊЕ Оцјена резултата узорка</vt:lpstr>
      <vt:lpstr>СР РС-530 РЕВИЗИЈСКО УЗОРКОВАЊЕ Оцјена резултата узорка</vt:lpstr>
      <vt:lpstr>СР РС-530 РЕВИЗИЈСКО УЗОРКОВАЊЕ Оцјена резултата узорка</vt:lpstr>
      <vt:lpstr>СР РС-530 РЕВИЗИЈСКО УЗОРКОВАЊЕ Оцјена резултата узорка</vt:lpstr>
      <vt:lpstr>СР РС-530 РЕВИЗИЈСКО УЗОРКОВАЊЕ Оцјена резултата узорка</vt:lpstr>
      <vt:lpstr>СР РС-530 РЕВИЗИЈСКО УЗОРКОВАЊЕ Оцјена резултата узорка</vt:lpstr>
      <vt:lpstr>Ревизијски узорак-примјери</vt:lpstr>
      <vt:lpstr>Ревизијски узорак-примјери</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Примјер-статистички узорак заснован на одређеном обиљежју у провјери функционисања контроле</vt:lpstr>
      <vt:lpstr>Примјер-нестатистички узорак заснован на одређеном обиљежју у провјери функционисања контроле</vt:lpstr>
      <vt:lpstr>Примјер -узорак код доказних тестова- (поступци суштинског испитивања)</vt:lpstr>
      <vt:lpstr>Примјер -узорак код доказних тестова-</vt:lpstr>
      <vt:lpstr>Примјер -узорак код доказних тестова-</vt:lpstr>
      <vt:lpstr>Примјер -узорак код доказних тестова-</vt:lpstr>
      <vt:lpstr>Примјер -узорак код доказних тестова-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 узорак базиран на одређеној новчаној јединици - 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-узорак базиран на одређеној новчаној јединици-ревизија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-нестатистички узорак-ревизија потраживања од купаца-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lpstr>Примјер - узорак базиран на класичним варијаблама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Проф. др Радомир Божић Економски факултет Источно Сарајево</dc:title>
  <dc:creator>Milan</dc:creator>
  <cp:lastModifiedBy>Darko Tomas</cp:lastModifiedBy>
  <cp:revision>19</cp:revision>
  <dcterms:created xsi:type="dcterms:W3CDTF">2020-12-16T11:32:51Z</dcterms:created>
  <dcterms:modified xsi:type="dcterms:W3CDTF">2022-12-02T14:24:25Z</dcterms:modified>
</cp:coreProperties>
</file>