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77" r:id="rId5"/>
    <p:sldId id="278" r:id="rId6"/>
    <p:sldId id="279" r:id="rId7"/>
    <p:sldId id="258" r:id="rId8"/>
    <p:sldId id="259" r:id="rId9"/>
    <p:sldId id="260" r:id="rId10"/>
    <p:sldId id="280" r:id="rId11"/>
    <p:sldId id="261" r:id="rId12"/>
    <p:sldId id="262" r:id="rId13"/>
    <p:sldId id="263" r:id="rId14"/>
    <p:sldId id="264" r:id="rId15"/>
    <p:sldId id="281" r:id="rId16"/>
    <p:sldId id="282" r:id="rId17"/>
    <p:sldId id="268" r:id="rId18"/>
    <p:sldId id="269" r:id="rId19"/>
    <p:sldId id="271" r:id="rId20"/>
    <p:sldId id="272" r:id="rId21"/>
    <p:sldId id="273" r:id="rId22"/>
    <p:sldId id="27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6"/>
  </p:normalViewPr>
  <p:slideViewPr>
    <p:cSldViewPr snapToGrid="0">
      <p:cViewPr varScale="1">
        <p:scale>
          <a:sx n="108" d="100"/>
          <a:sy n="108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 sz="2000" dirty="0" err="1"/>
              <a:t>Kretanje</a:t>
            </a:r>
            <a:r>
              <a:rPr lang="en-US" sz="2000" dirty="0"/>
              <a:t> stope </a:t>
            </a:r>
            <a:r>
              <a:rPr lang="en-US" sz="2000" dirty="0" err="1"/>
              <a:t>aktivnosti</a:t>
            </a:r>
            <a:r>
              <a:rPr lang="en-US" sz="2000" dirty="0"/>
              <a:t> u RS</a:t>
            </a:r>
            <a:r>
              <a:rPr lang="sr-Latn-BA" sz="2000" dirty="0"/>
              <a:t> (%)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Sheet1!$A$2:$A$14</c:f>
              <c:numCache>
                <c:formatCode>General</c:formatCode>
                <c:ptCount val="13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Sheet1!$B$2:$B$14</c:f>
              <c:numCache>
                <c:formatCode>0.0</c:formatCode>
                <c:ptCount val="13"/>
                <c:pt idx="0">
                  <c:v>47.9</c:v>
                </c:pt>
                <c:pt idx="1">
                  <c:v>47.8</c:v>
                </c:pt>
                <c:pt idx="2">
                  <c:v>47.4</c:v>
                </c:pt>
                <c:pt idx="3">
                  <c:v>47.4</c:v>
                </c:pt>
                <c:pt idx="4">
                  <c:v>47</c:v>
                </c:pt>
                <c:pt idx="5">
                  <c:v>47.1</c:v>
                </c:pt>
                <c:pt idx="6">
                  <c:v>47.2</c:v>
                </c:pt>
                <c:pt idx="7">
                  <c:v>47.2</c:v>
                </c:pt>
                <c:pt idx="8">
                  <c:v>46.7</c:v>
                </c:pt>
                <c:pt idx="9">
                  <c:v>47.8</c:v>
                </c:pt>
                <c:pt idx="10">
                  <c:v>52.2</c:v>
                </c:pt>
                <c:pt idx="11" formatCode="General">
                  <c:v>50.8</c:v>
                </c:pt>
                <c:pt idx="12" formatCode="General">
                  <c:v>47.2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77-4934-AD27-0FC269D509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4873135"/>
        <c:axId val="554871887"/>
      </c:lineChart>
      <c:catAx>
        <c:axId val="5548731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871887"/>
        <c:crosses val="autoZero"/>
        <c:auto val="1"/>
        <c:lblAlgn val="ctr"/>
        <c:lblOffset val="100"/>
        <c:noMultiLvlLbl val="0"/>
      </c:catAx>
      <c:valAx>
        <c:axId val="5548718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4873135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sr-Latn-BA" sz="2000" dirty="0"/>
              <a:t>Kretanje stope nezaposlenosti u RS (%)</a:t>
            </a:r>
            <a:endParaRPr lang="en-US" sz="20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Stopa nezaposlenosti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Sheet1!$A$2:$A$15</c:f>
              <c:numCache>
                <c:formatCode>General</c:formatCode>
                <c:ptCount val="1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  <c:pt idx="11">
                  <c:v>2021</c:v>
                </c:pt>
                <c:pt idx="12">
                  <c:v>2022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23.6</c:v>
                </c:pt>
                <c:pt idx="1">
                  <c:v>24.5</c:v>
                </c:pt>
                <c:pt idx="2">
                  <c:v>25.6</c:v>
                </c:pt>
                <c:pt idx="3">
                  <c:v>27</c:v>
                </c:pt>
                <c:pt idx="4">
                  <c:v>25.7</c:v>
                </c:pt>
                <c:pt idx="5">
                  <c:v>25.2</c:v>
                </c:pt>
                <c:pt idx="6">
                  <c:v>24.8</c:v>
                </c:pt>
                <c:pt idx="7">
                  <c:v>21</c:v>
                </c:pt>
                <c:pt idx="8">
                  <c:v>17.2</c:v>
                </c:pt>
                <c:pt idx="9">
                  <c:v>11.7</c:v>
                </c:pt>
                <c:pt idx="10">
                  <c:v>12.9</c:v>
                </c:pt>
                <c:pt idx="11">
                  <c:v>14.3</c:v>
                </c:pt>
                <c:pt idx="12">
                  <c:v>11.2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56-41FF-AC28-B5082470F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23559247"/>
        <c:axId val="1623564239"/>
      </c:lineChart>
      <c:catAx>
        <c:axId val="162355924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dk1">
                  <a:lumMod val="15000"/>
                  <a:lumOff val="85000"/>
                  <a:alpha val="51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3564239"/>
        <c:crosses val="autoZero"/>
        <c:auto val="1"/>
        <c:lblAlgn val="ctr"/>
        <c:lblOffset val="100"/>
        <c:noMultiLvlLbl val="0"/>
      </c:catAx>
      <c:valAx>
        <c:axId val="1623564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  <a:alpha val="54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3559247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2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4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  <a:alpha val="51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380B36-AB8F-4808-A159-184A8F52B072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EDE80A4-2C9D-4BBE-8C06-F6FC30430342}">
      <dgm:prSet phldrT="[Text]"/>
      <dgm:spPr/>
      <dgm:t>
        <a:bodyPr/>
        <a:lstStyle/>
        <a:p>
          <a:r>
            <a:rPr lang="sr-Latn-BA" dirty="0"/>
            <a:t>Radno sposobno stanovništvo</a:t>
          </a:r>
          <a:endParaRPr lang="en-US" dirty="0"/>
        </a:p>
      </dgm:t>
    </dgm:pt>
    <dgm:pt modelId="{52C4CE0C-F4D4-4983-B7DE-F412101E11EE}" type="parTrans" cxnId="{DC86CD2D-B6F2-4603-82F3-37DCFE5BC6E8}">
      <dgm:prSet/>
      <dgm:spPr/>
      <dgm:t>
        <a:bodyPr/>
        <a:lstStyle/>
        <a:p>
          <a:endParaRPr lang="en-US"/>
        </a:p>
      </dgm:t>
    </dgm:pt>
    <dgm:pt modelId="{676E48A7-F888-49E5-9E38-CFEB6B6A071B}" type="sibTrans" cxnId="{DC86CD2D-B6F2-4603-82F3-37DCFE5BC6E8}">
      <dgm:prSet/>
      <dgm:spPr/>
      <dgm:t>
        <a:bodyPr/>
        <a:lstStyle/>
        <a:p>
          <a:r>
            <a:rPr lang="sr-Latn-BA" dirty="0"/>
            <a:t>Lica od 15 do 89 godina</a:t>
          </a:r>
          <a:endParaRPr lang="en-US" dirty="0"/>
        </a:p>
      </dgm:t>
    </dgm:pt>
    <dgm:pt modelId="{85AF882D-B371-4926-932C-27DD53658DA5}">
      <dgm:prSet phldrT="[Text]"/>
      <dgm:spPr/>
      <dgm:t>
        <a:bodyPr/>
        <a:lstStyle/>
        <a:p>
          <a:r>
            <a:rPr lang="sr-Latn-BA" dirty="0"/>
            <a:t>Aktivno stanovništvo</a:t>
          </a:r>
          <a:endParaRPr lang="en-US" dirty="0"/>
        </a:p>
      </dgm:t>
    </dgm:pt>
    <dgm:pt modelId="{E231D86B-EEBE-4B8E-BAF6-48A1C9E3FEF9}" type="parTrans" cxnId="{8CFC2567-8621-4098-946E-04FB70A71418}">
      <dgm:prSet/>
      <dgm:spPr/>
      <dgm:t>
        <a:bodyPr/>
        <a:lstStyle/>
        <a:p>
          <a:endParaRPr lang="en-US"/>
        </a:p>
      </dgm:t>
    </dgm:pt>
    <dgm:pt modelId="{1DD685AE-ABB1-432B-AB6A-889564D8B7BE}" type="sibTrans" cxnId="{8CFC2567-8621-4098-946E-04FB70A71418}">
      <dgm:prSet/>
      <dgm:spPr/>
      <dgm:t>
        <a:bodyPr/>
        <a:lstStyle/>
        <a:p>
          <a:pPr algn="ctr"/>
          <a:r>
            <a:rPr lang="sr-Latn-BA" dirty="0"/>
            <a:t>Radna snaga.</a:t>
          </a:r>
          <a:endParaRPr lang="en-US" dirty="0"/>
        </a:p>
      </dgm:t>
    </dgm:pt>
    <dgm:pt modelId="{39C0D052-9CEA-4E11-AC5D-3FA4E7073363}">
      <dgm:prSet/>
      <dgm:spPr/>
      <dgm:t>
        <a:bodyPr/>
        <a:lstStyle/>
        <a:p>
          <a:r>
            <a:rPr lang="sr-Latn-BA" dirty="0"/>
            <a:t>Neaktivno stanovništvo</a:t>
          </a:r>
          <a:endParaRPr lang="en-US" dirty="0"/>
        </a:p>
      </dgm:t>
    </dgm:pt>
    <dgm:pt modelId="{35B72651-264F-49EF-AD51-5BF5FF7664D8}" type="parTrans" cxnId="{29C1823B-744A-459C-9FD8-31E02DB4353B}">
      <dgm:prSet/>
      <dgm:spPr/>
      <dgm:t>
        <a:bodyPr/>
        <a:lstStyle/>
        <a:p>
          <a:endParaRPr lang="en-US"/>
        </a:p>
      </dgm:t>
    </dgm:pt>
    <dgm:pt modelId="{45116E8B-A25C-4F3A-A1C3-795861EF488F}" type="sibTrans" cxnId="{29C1823B-744A-459C-9FD8-31E02DB4353B}">
      <dgm:prSet custT="1"/>
      <dgm:spPr/>
      <dgm:t>
        <a:bodyPr/>
        <a:lstStyle/>
        <a:p>
          <a:pPr algn="l"/>
          <a:r>
            <a:rPr lang="sr-Latn-BA" sz="1800" dirty="0"/>
            <a:t>Lica koja u referentnoj sedmici nisu radila i koja tokom 4 sedmice nisu preduzimala aktivnosti u svrhu traženja posla.</a:t>
          </a:r>
          <a:endParaRPr lang="en-US" sz="1800" dirty="0"/>
        </a:p>
      </dgm:t>
    </dgm:pt>
    <dgm:pt modelId="{D71E8A88-48BA-4378-944F-20BE2A1B97EA}">
      <dgm:prSet/>
      <dgm:spPr/>
      <dgm:t>
        <a:bodyPr/>
        <a:lstStyle/>
        <a:p>
          <a:r>
            <a:rPr lang="sr-Latn-BA" dirty="0"/>
            <a:t>Zaposlena lica</a:t>
          </a:r>
          <a:endParaRPr lang="en-US" dirty="0"/>
        </a:p>
      </dgm:t>
    </dgm:pt>
    <dgm:pt modelId="{70A98B31-3832-4CB7-BBFB-DA5947F7507F}" type="parTrans" cxnId="{BF2A13DF-C2B6-425D-A5E0-0C1C1E287BCD}">
      <dgm:prSet/>
      <dgm:spPr/>
      <dgm:t>
        <a:bodyPr/>
        <a:lstStyle/>
        <a:p>
          <a:endParaRPr lang="en-US"/>
        </a:p>
      </dgm:t>
    </dgm:pt>
    <dgm:pt modelId="{5DF26E96-D1F2-4465-973A-C4C1E3625BA3}" type="sibTrans" cxnId="{BF2A13DF-C2B6-425D-A5E0-0C1C1E287BCD}">
      <dgm:prSet custT="1"/>
      <dgm:spPr/>
      <dgm:t>
        <a:bodyPr/>
        <a:lstStyle/>
        <a:p>
          <a:pPr algn="l"/>
          <a:r>
            <a:rPr lang="sr-Latn-BA" sz="2000" dirty="0"/>
            <a:t>Radili najmanje 1 čas za platu ili naknadu; imaju posao na koji se vraćaju.</a:t>
          </a:r>
          <a:endParaRPr lang="en-US" sz="2000" dirty="0"/>
        </a:p>
      </dgm:t>
    </dgm:pt>
    <dgm:pt modelId="{3A6D7F01-7864-4FEF-9FEA-F6A39EF0E8B6}">
      <dgm:prSet/>
      <dgm:spPr/>
      <dgm:t>
        <a:bodyPr/>
        <a:lstStyle/>
        <a:p>
          <a:r>
            <a:rPr lang="sr-Latn-BA" dirty="0"/>
            <a:t>Nezaposlena lica</a:t>
          </a:r>
          <a:endParaRPr lang="en-US" dirty="0"/>
        </a:p>
      </dgm:t>
    </dgm:pt>
    <dgm:pt modelId="{EC19BD19-036A-40C5-8DA7-F0D9FDE7AC09}" type="parTrans" cxnId="{AA8F27D3-2361-45C5-969B-7ACFA7961238}">
      <dgm:prSet/>
      <dgm:spPr/>
      <dgm:t>
        <a:bodyPr/>
        <a:lstStyle/>
        <a:p>
          <a:endParaRPr lang="en-US"/>
        </a:p>
      </dgm:t>
    </dgm:pt>
    <dgm:pt modelId="{520AFBE6-A6CE-4DCB-A2C4-4ABC7A670818}" type="sibTrans" cxnId="{AA8F27D3-2361-45C5-969B-7ACFA7961238}">
      <dgm:prSet custT="1"/>
      <dgm:spPr/>
      <dgm:t>
        <a:bodyPr/>
        <a:lstStyle/>
        <a:p>
          <a:pPr algn="l"/>
          <a:r>
            <a:rPr lang="sr-Latn-BA" sz="2000" dirty="0"/>
            <a:t>Nisu obavljana aktivnost za platu u toku referentne sedmice; aktivno su tražila posao.</a:t>
          </a:r>
          <a:endParaRPr lang="en-US" sz="2000" dirty="0"/>
        </a:p>
      </dgm:t>
    </dgm:pt>
    <dgm:pt modelId="{0BA34237-949F-45A1-A251-43F179CB32DB}" type="pres">
      <dgm:prSet presAssocID="{BB380B36-AB8F-4808-A159-184A8F52B07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3720E23-6850-47E8-96BF-51F885808AEA}" type="pres">
      <dgm:prSet presAssocID="{DEDE80A4-2C9D-4BBE-8C06-F6FC30430342}" presName="hierRoot1" presStyleCnt="0">
        <dgm:presLayoutVars>
          <dgm:hierBranch val="init"/>
        </dgm:presLayoutVars>
      </dgm:prSet>
      <dgm:spPr/>
    </dgm:pt>
    <dgm:pt modelId="{7A49E3A1-F02B-4C3C-8F9C-01108CF94E3D}" type="pres">
      <dgm:prSet presAssocID="{DEDE80A4-2C9D-4BBE-8C06-F6FC30430342}" presName="rootComposite1" presStyleCnt="0"/>
      <dgm:spPr/>
    </dgm:pt>
    <dgm:pt modelId="{6EA5611E-A318-4FDE-B2FC-06D05FA424BC}" type="pres">
      <dgm:prSet presAssocID="{DEDE80A4-2C9D-4BBE-8C06-F6FC30430342}" presName="rootText1" presStyleLbl="node0" presStyleIdx="0" presStyleCnt="1">
        <dgm:presLayoutVars>
          <dgm:chMax/>
          <dgm:chPref val="3"/>
        </dgm:presLayoutVars>
      </dgm:prSet>
      <dgm:spPr/>
    </dgm:pt>
    <dgm:pt modelId="{A5463CBC-A321-4446-850A-DA6F5FED7913}" type="pres">
      <dgm:prSet presAssocID="{DEDE80A4-2C9D-4BBE-8C06-F6FC30430342}" presName="titleText1" presStyleLbl="fgAcc0" presStyleIdx="0" presStyleCnt="1">
        <dgm:presLayoutVars>
          <dgm:chMax val="0"/>
          <dgm:chPref val="0"/>
        </dgm:presLayoutVars>
      </dgm:prSet>
      <dgm:spPr/>
    </dgm:pt>
    <dgm:pt modelId="{EC93BC9F-2C94-46C9-B76D-D12D009972ED}" type="pres">
      <dgm:prSet presAssocID="{DEDE80A4-2C9D-4BBE-8C06-F6FC30430342}" presName="rootConnector1" presStyleLbl="node1" presStyleIdx="0" presStyleCnt="4"/>
      <dgm:spPr/>
    </dgm:pt>
    <dgm:pt modelId="{24845FF5-130C-46E5-B931-A0A0591BDC2C}" type="pres">
      <dgm:prSet presAssocID="{DEDE80A4-2C9D-4BBE-8C06-F6FC30430342}" presName="hierChild2" presStyleCnt="0"/>
      <dgm:spPr/>
    </dgm:pt>
    <dgm:pt modelId="{300C16AC-F498-4F55-BDC7-9DE8F5291BB1}" type="pres">
      <dgm:prSet presAssocID="{E231D86B-EEBE-4B8E-BAF6-48A1C9E3FEF9}" presName="Name37" presStyleLbl="parChTrans1D2" presStyleIdx="0" presStyleCnt="2"/>
      <dgm:spPr/>
    </dgm:pt>
    <dgm:pt modelId="{C82D7078-FA90-468A-9DEE-34F0315E9C1A}" type="pres">
      <dgm:prSet presAssocID="{85AF882D-B371-4926-932C-27DD53658DA5}" presName="hierRoot2" presStyleCnt="0">
        <dgm:presLayoutVars>
          <dgm:hierBranch val="init"/>
        </dgm:presLayoutVars>
      </dgm:prSet>
      <dgm:spPr/>
    </dgm:pt>
    <dgm:pt modelId="{8FB4867F-5D9D-44E5-BA51-B801DBC7082E}" type="pres">
      <dgm:prSet presAssocID="{85AF882D-B371-4926-932C-27DD53658DA5}" presName="rootComposite" presStyleCnt="0"/>
      <dgm:spPr/>
    </dgm:pt>
    <dgm:pt modelId="{4DA9C25B-66C0-4589-B3C7-59FD1E2346A3}" type="pres">
      <dgm:prSet presAssocID="{85AF882D-B371-4926-932C-27DD53658DA5}" presName="rootText" presStyleLbl="node1" presStyleIdx="0" presStyleCnt="4">
        <dgm:presLayoutVars>
          <dgm:chMax/>
          <dgm:chPref val="3"/>
        </dgm:presLayoutVars>
      </dgm:prSet>
      <dgm:spPr/>
    </dgm:pt>
    <dgm:pt modelId="{21959C47-CD0D-445E-8B6A-3B98717A0B24}" type="pres">
      <dgm:prSet presAssocID="{85AF882D-B371-4926-932C-27DD53658DA5}" presName="titleText2" presStyleLbl="fgAcc1" presStyleIdx="0" presStyleCnt="4" custScaleX="83794" custScaleY="60317" custLinFactNeighborX="3797" custLinFactNeighborY="17423">
        <dgm:presLayoutVars>
          <dgm:chMax val="0"/>
          <dgm:chPref val="0"/>
        </dgm:presLayoutVars>
      </dgm:prSet>
      <dgm:spPr/>
    </dgm:pt>
    <dgm:pt modelId="{4AA89E3D-6E4F-4224-AB82-124BD3874734}" type="pres">
      <dgm:prSet presAssocID="{85AF882D-B371-4926-932C-27DD53658DA5}" presName="rootConnector" presStyleLbl="node2" presStyleIdx="0" presStyleCnt="0"/>
      <dgm:spPr/>
    </dgm:pt>
    <dgm:pt modelId="{1A4402A0-1E36-4D5C-B619-A1FF411FBC66}" type="pres">
      <dgm:prSet presAssocID="{85AF882D-B371-4926-932C-27DD53658DA5}" presName="hierChild4" presStyleCnt="0"/>
      <dgm:spPr/>
    </dgm:pt>
    <dgm:pt modelId="{67D704DD-C48B-45C2-97A3-A49DCE62448B}" type="pres">
      <dgm:prSet presAssocID="{70A98B31-3832-4CB7-BBFB-DA5947F7507F}" presName="Name37" presStyleLbl="parChTrans1D3" presStyleIdx="0" presStyleCnt="2"/>
      <dgm:spPr/>
    </dgm:pt>
    <dgm:pt modelId="{E5E6F264-8C30-4CBB-96AE-13D6EF39BF43}" type="pres">
      <dgm:prSet presAssocID="{D71E8A88-48BA-4378-944F-20BE2A1B97EA}" presName="hierRoot2" presStyleCnt="0">
        <dgm:presLayoutVars>
          <dgm:hierBranch val="init"/>
        </dgm:presLayoutVars>
      </dgm:prSet>
      <dgm:spPr/>
    </dgm:pt>
    <dgm:pt modelId="{F75FE452-ED26-4215-BBEA-6E35412AB046}" type="pres">
      <dgm:prSet presAssocID="{D71E8A88-48BA-4378-944F-20BE2A1B97EA}" presName="rootComposite" presStyleCnt="0"/>
      <dgm:spPr/>
    </dgm:pt>
    <dgm:pt modelId="{1A486EE7-59E4-4874-8B53-65CEF9819E06}" type="pres">
      <dgm:prSet presAssocID="{D71E8A88-48BA-4378-944F-20BE2A1B97EA}" presName="rootText" presStyleLbl="node1" presStyleIdx="1" presStyleCnt="4">
        <dgm:presLayoutVars>
          <dgm:chMax/>
          <dgm:chPref val="3"/>
        </dgm:presLayoutVars>
      </dgm:prSet>
      <dgm:spPr/>
    </dgm:pt>
    <dgm:pt modelId="{291C8033-9020-4C00-B104-2927C22FD799}" type="pres">
      <dgm:prSet presAssocID="{D71E8A88-48BA-4378-944F-20BE2A1B97EA}" presName="titleText2" presStyleLbl="fgAcc1" presStyleIdx="1" presStyleCnt="4" custScaleX="162150" custScaleY="116422" custLinFactNeighborX="16411" custLinFactNeighborY="7288">
        <dgm:presLayoutVars>
          <dgm:chMax val="0"/>
          <dgm:chPref val="0"/>
        </dgm:presLayoutVars>
      </dgm:prSet>
      <dgm:spPr/>
    </dgm:pt>
    <dgm:pt modelId="{92C0DA7E-5518-406F-98B6-FD4C979C4289}" type="pres">
      <dgm:prSet presAssocID="{D71E8A88-48BA-4378-944F-20BE2A1B97EA}" presName="rootConnector" presStyleLbl="node3" presStyleIdx="0" presStyleCnt="0"/>
      <dgm:spPr/>
    </dgm:pt>
    <dgm:pt modelId="{50768FE4-A7EB-49CD-971B-4D1801F8AACE}" type="pres">
      <dgm:prSet presAssocID="{D71E8A88-48BA-4378-944F-20BE2A1B97EA}" presName="hierChild4" presStyleCnt="0"/>
      <dgm:spPr/>
    </dgm:pt>
    <dgm:pt modelId="{AD0A223A-AF67-4E0A-83C2-B3C2A6EDD3CF}" type="pres">
      <dgm:prSet presAssocID="{D71E8A88-48BA-4378-944F-20BE2A1B97EA}" presName="hierChild5" presStyleCnt="0"/>
      <dgm:spPr/>
    </dgm:pt>
    <dgm:pt modelId="{B4A4AE98-0F92-419A-9E6F-EBF0534C001F}" type="pres">
      <dgm:prSet presAssocID="{EC19BD19-036A-40C5-8DA7-F0D9FDE7AC09}" presName="Name37" presStyleLbl="parChTrans1D3" presStyleIdx="1" presStyleCnt="2"/>
      <dgm:spPr/>
    </dgm:pt>
    <dgm:pt modelId="{A6791776-7510-4043-98FF-94ECAA11B3CE}" type="pres">
      <dgm:prSet presAssocID="{3A6D7F01-7864-4FEF-9FEA-F6A39EF0E8B6}" presName="hierRoot2" presStyleCnt="0">
        <dgm:presLayoutVars>
          <dgm:hierBranch val="init"/>
        </dgm:presLayoutVars>
      </dgm:prSet>
      <dgm:spPr/>
    </dgm:pt>
    <dgm:pt modelId="{4E58879B-7423-40A4-BBF2-6D81C57D49CA}" type="pres">
      <dgm:prSet presAssocID="{3A6D7F01-7864-4FEF-9FEA-F6A39EF0E8B6}" presName="rootComposite" presStyleCnt="0"/>
      <dgm:spPr/>
    </dgm:pt>
    <dgm:pt modelId="{CEC4BAA2-363B-4E89-A064-463C30AA7093}" type="pres">
      <dgm:prSet presAssocID="{3A6D7F01-7864-4FEF-9FEA-F6A39EF0E8B6}" presName="rootText" presStyleLbl="node1" presStyleIdx="2" presStyleCnt="4">
        <dgm:presLayoutVars>
          <dgm:chMax/>
          <dgm:chPref val="3"/>
        </dgm:presLayoutVars>
      </dgm:prSet>
      <dgm:spPr/>
    </dgm:pt>
    <dgm:pt modelId="{E2FFF223-6981-46A8-B280-C1ED35EE4985}" type="pres">
      <dgm:prSet presAssocID="{3A6D7F01-7864-4FEF-9FEA-F6A39EF0E8B6}" presName="titleText2" presStyleLbl="fgAcc1" presStyleIdx="2" presStyleCnt="4" custScaleX="178689" custScaleY="113787" custLinFactNeighborX="23800" custLinFactNeighborY="-6943">
        <dgm:presLayoutVars>
          <dgm:chMax val="0"/>
          <dgm:chPref val="0"/>
        </dgm:presLayoutVars>
      </dgm:prSet>
      <dgm:spPr/>
    </dgm:pt>
    <dgm:pt modelId="{B5A495AF-892A-4948-AE81-F48DF0621D25}" type="pres">
      <dgm:prSet presAssocID="{3A6D7F01-7864-4FEF-9FEA-F6A39EF0E8B6}" presName="rootConnector" presStyleLbl="node3" presStyleIdx="0" presStyleCnt="0"/>
      <dgm:spPr/>
    </dgm:pt>
    <dgm:pt modelId="{93158698-C37E-4BD8-A193-80709A6FE391}" type="pres">
      <dgm:prSet presAssocID="{3A6D7F01-7864-4FEF-9FEA-F6A39EF0E8B6}" presName="hierChild4" presStyleCnt="0"/>
      <dgm:spPr/>
    </dgm:pt>
    <dgm:pt modelId="{91BE792D-6F3E-4471-A2F1-DF4F7DAD96D2}" type="pres">
      <dgm:prSet presAssocID="{3A6D7F01-7864-4FEF-9FEA-F6A39EF0E8B6}" presName="hierChild5" presStyleCnt="0"/>
      <dgm:spPr/>
    </dgm:pt>
    <dgm:pt modelId="{9392926E-B440-41F2-BE64-E135A33E4489}" type="pres">
      <dgm:prSet presAssocID="{85AF882D-B371-4926-932C-27DD53658DA5}" presName="hierChild5" presStyleCnt="0"/>
      <dgm:spPr/>
    </dgm:pt>
    <dgm:pt modelId="{BADA4870-84B1-4BD1-9971-6715BCBB483D}" type="pres">
      <dgm:prSet presAssocID="{35B72651-264F-49EF-AD51-5BF5FF7664D8}" presName="Name37" presStyleLbl="parChTrans1D2" presStyleIdx="1" presStyleCnt="2"/>
      <dgm:spPr/>
    </dgm:pt>
    <dgm:pt modelId="{6D0D74FC-2B3F-4840-8A2F-5AF2C90B77D9}" type="pres">
      <dgm:prSet presAssocID="{39C0D052-9CEA-4E11-AC5D-3FA4E7073363}" presName="hierRoot2" presStyleCnt="0">
        <dgm:presLayoutVars>
          <dgm:hierBranch val="init"/>
        </dgm:presLayoutVars>
      </dgm:prSet>
      <dgm:spPr/>
    </dgm:pt>
    <dgm:pt modelId="{A38561DA-8B00-4C0E-9827-D68B40883248}" type="pres">
      <dgm:prSet presAssocID="{39C0D052-9CEA-4E11-AC5D-3FA4E7073363}" presName="rootComposite" presStyleCnt="0"/>
      <dgm:spPr/>
    </dgm:pt>
    <dgm:pt modelId="{F6061E98-9C4B-4A26-B505-CE22330FBD58}" type="pres">
      <dgm:prSet presAssocID="{39C0D052-9CEA-4E11-AC5D-3FA4E7073363}" presName="rootText" presStyleLbl="node1" presStyleIdx="3" presStyleCnt="4">
        <dgm:presLayoutVars>
          <dgm:chMax/>
          <dgm:chPref val="3"/>
        </dgm:presLayoutVars>
      </dgm:prSet>
      <dgm:spPr/>
    </dgm:pt>
    <dgm:pt modelId="{E0EA55CA-A482-4202-9F79-CA2D1B4A69BA}" type="pres">
      <dgm:prSet presAssocID="{39C0D052-9CEA-4E11-AC5D-3FA4E7073363}" presName="titleText2" presStyleLbl="fgAcc1" presStyleIdx="3" presStyleCnt="4" custScaleX="155347" custScaleY="166927" custLinFactNeighborX="647" custLinFactNeighborY="48936">
        <dgm:presLayoutVars>
          <dgm:chMax val="0"/>
          <dgm:chPref val="0"/>
        </dgm:presLayoutVars>
      </dgm:prSet>
      <dgm:spPr/>
    </dgm:pt>
    <dgm:pt modelId="{589EF326-5CE7-424D-AEF4-DD3407F5E649}" type="pres">
      <dgm:prSet presAssocID="{39C0D052-9CEA-4E11-AC5D-3FA4E7073363}" presName="rootConnector" presStyleLbl="node2" presStyleIdx="0" presStyleCnt="0"/>
      <dgm:spPr/>
    </dgm:pt>
    <dgm:pt modelId="{6FB7BDF2-D6B2-46AB-865E-7CE2864A8C93}" type="pres">
      <dgm:prSet presAssocID="{39C0D052-9CEA-4E11-AC5D-3FA4E7073363}" presName="hierChild4" presStyleCnt="0"/>
      <dgm:spPr/>
    </dgm:pt>
    <dgm:pt modelId="{826F8D8E-B0C0-4859-BEE1-1DD7DDF26955}" type="pres">
      <dgm:prSet presAssocID="{39C0D052-9CEA-4E11-AC5D-3FA4E7073363}" presName="hierChild5" presStyleCnt="0"/>
      <dgm:spPr/>
    </dgm:pt>
    <dgm:pt modelId="{1092B70F-D451-476C-B9F7-70844D61470B}" type="pres">
      <dgm:prSet presAssocID="{DEDE80A4-2C9D-4BBE-8C06-F6FC30430342}" presName="hierChild3" presStyleCnt="0"/>
      <dgm:spPr/>
    </dgm:pt>
  </dgm:ptLst>
  <dgm:cxnLst>
    <dgm:cxn modelId="{60836600-8568-4872-9409-1A587A5337B2}" type="presOf" srcId="{3A6D7F01-7864-4FEF-9FEA-F6A39EF0E8B6}" destId="{CEC4BAA2-363B-4E89-A064-463C30AA7093}" srcOrd="0" destOrd="0" presId="urn:microsoft.com/office/officeart/2008/layout/NameandTitleOrganizationalChart"/>
    <dgm:cxn modelId="{0588C70A-060B-4C48-8BDC-57D025B35E0E}" type="presOf" srcId="{DEDE80A4-2C9D-4BBE-8C06-F6FC30430342}" destId="{EC93BC9F-2C94-46C9-B76D-D12D009972ED}" srcOrd="1" destOrd="0" presId="urn:microsoft.com/office/officeart/2008/layout/NameandTitleOrganizationalChart"/>
    <dgm:cxn modelId="{65F2D816-8C83-40C1-8094-57E983717A64}" type="presOf" srcId="{D71E8A88-48BA-4378-944F-20BE2A1B97EA}" destId="{92C0DA7E-5518-406F-98B6-FD4C979C4289}" srcOrd="1" destOrd="0" presId="urn:microsoft.com/office/officeart/2008/layout/NameandTitleOrganizationalChart"/>
    <dgm:cxn modelId="{FB08DD1E-60F0-46E0-8DA6-096F2D324626}" type="presOf" srcId="{39C0D052-9CEA-4E11-AC5D-3FA4E7073363}" destId="{F6061E98-9C4B-4A26-B505-CE22330FBD58}" srcOrd="0" destOrd="0" presId="urn:microsoft.com/office/officeart/2008/layout/NameandTitleOrganizationalChart"/>
    <dgm:cxn modelId="{DC86CD2D-B6F2-4603-82F3-37DCFE5BC6E8}" srcId="{BB380B36-AB8F-4808-A159-184A8F52B072}" destId="{DEDE80A4-2C9D-4BBE-8C06-F6FC30430342}" srcOrd="0" destOrd="0" parTransId="{52C4CE0C-F4D4-4983-B7DE-F412101E11EE}" sibTransId="{676E48A7-F888-49E5-9E38-CFEB6B6A071B}"/>
    <dgm:cxn modelId="{29C1823B-744A-459C-9FD8-31E02DB4353B}" srcId="{DEDE80A4-2C9D-4BBE-8C06-F6FC30430342}" destId="{39C0D052-9CEA-4E11-AC5D-3FA4E7073363}" srcOrd="1" destOrd="0" parTransId="{35B72651-264F-49EF-AD51-5BF5FF7664D8}" sibTransId="{45116E8B-A25C-4F3A-A1C3-795861EF488F}"/>
    <dgm:cxn modelId="{86BBE746-89AB-4BD1-A341-6BFA8EBE4C15}" type="presOf" srcId="{35B72651-264F-49EF-AD51-5BF5FF7664D8}" destId="{BADA4870-84B1-4BD1-9971-6715BCBB483D}" srcOrd="0" destOrd="0" presId="urn:microsoft.com/office/officeart/2008/layout/NameandTitleOrganizationalChart"/>
    <dgm:cxn modelId="{42473950-D83E-4B42-A13C-403170B46401}" type="presOf" srcId="{39C0D052-9CEA-4E11-AC5D-3FA4E7073363}" destId="{589EF326-5CE7-424D-AEF4-DD3407F5E649}" srcOrd="1" destOrd="0" presId="urn:microsoft.com/office/officeart/2008/layout/NameandTitleOrganizationalChart"/>
    <dgm:cxn modelId="{8CFC2567-8621-4098-946E-04FB70A71418}" srcId="{DEDE80A4-2C9D-4BBE-8C06-F6FC30430342}" destId="{85AF882D-B371-4926-932C-27DD53658DA5}" srcOrd="0" destOrd="0" parTransId="{E231D86B-EEBE-4B8E-BAF6-48A1C9E3FEF9}" sibTransId="{1DD685AE-ABB1-432B-AB6A-889564D8B7BE}"/>
    <dgm:cxn modelId="{6644FB6C-4F2D-4D29-9EA7-1D1B19208467}" type="presOf" srcId="{70A98B31-3832-4CB7-BBFB-DA5947F7507F}" destId="{67D704DD-C48B-45C2-97A3-A49DCE62448B}" srcOrd="0" destOrd="0" presId="urn:microsoft.com/office/officeart/2008/layout/NameandTitleOrganizationalChart"/>
    <dgm:cxn modelId="{AB027B8B-DE41-4799-B4CF-5171976DCBC6}" type="presOf" srcId="{E231D86B-EEBE-4B8E-BAF6-48A1C9E3FEF9}" destId="{300C16AC-F498-4F55-BDC7-9DE8F5291BB1}" srcOrd="0" destOrd="0" presId="urn:microsoft.com/office/officeart/2008/layout/NameandTitleOrganizationalChart"/>
    <dgm:cxn modelId="{B3DF0D8E-F406-4C1A-A8C9-A99439670A65}" type="presOf" srcId="{45116E8B-A25C-4F3A-A1C3-795861EF488F}" destId="{E0EA55CA-A482-4202-9F79-CA2D1B4A69BA}" srcOrd="0" destOrd="0" presId="urn:microsoft.com/office/officeart/2008/layout/NameandTitleOrganizationalChart"/>
    <dgm:cxn modelId="{53CE8AA3-4C2E-46DB-8400-9522BE444D75}" type="presOf" srcId="{3A6D7F01-7864-4FEF-9FEA-F6A39EF0E8B6}" destId="{B5A495AF-892A-4948-AE81-F48DF0621D25}" srcOrd="1" destOrd="0" presId="urn:microsoft.com/office/officeart/2008/layout/NameandTitleOrganizationalChart"/>
    <dgm:cxn modelId="{1B89EEA4-CF58-49AD-BE72-CB50EB9CD056}" type="presOf" srcId="{676E48A7-F888-49E5-9E38-CFEB6B6A071B}" destId="{A5463CBC-A321-4446-850A-DA6F5FED7913}" srcOrd="0" destOrd="0" presId="urn:microsoft.com/office/officeart/2008/layout/NameandTitleOrganizationalChart"/>
    <dgm:cxn modelId="{5E557CBC-DF6F-4F84-AC42-D3F28068DDAD}" type="presOf" srcId="{BB380B36-AB8F-4808-A159-184A8F52B072}" destId="{0BA34237-949F-45A1-A251-43F179CB32DB}" srcOrd="0" destOrd="0" presId="urn:microsoft.com/office/officeart/2008/layout/NameandTitleOrganizationalChart"/>
    <dgm:cxn modelId="{B12AE6C2-6E16-4E63-B3DF-0E06A16EC48D}" type="presOf" srcId="{520AFBE6-A6CE-4DCB-A2C4-4ABC7A670818}" destId="{E2FFF223-6981-46A8-B280-C1ED35EE4985}" srcOrd="0" destOrd="0" presId="urn:microsoft.com/office/officeart/2008/layout/NameandTitleOrganizationalChart"/>
    <dgm:cxn modelId="{D9E9F6C7-1634-4749-A118-80C26817FA43}" type="presOf" srcId="{EC19BD19-036A-40C5-8DA7-F0D9FDE7AC09}" destId="{B4A4AE98-0F92-419A-9E6F-EBF0534C001F}" srcOrd="0" destOrd="0" presId="urn:microsoft.com/office/officeart/2008/layout/NameandTitleOrganizationalChart"/>
    <dgm:cxn modelId="{E4A0A0CE-9008-4875-A32B-D666B6C0D9C2}" type="presOf" srcId="{85AF882D-B371-4926-932C-27DD53658DA5}" destId="{4AA89E3D-6E4F-4224-AB82-124BD3874734}" srcOrd="1" destOrd="0" presId="urn:microsoft.com/office/officeart/2008/layout/NameandTitleOrganizationalChart"/>
    <dgm:cxn modelId="{3B9C0DD2-1C5E-4D5B-98FD-7FA3438106B8}" type="presOf" srcId="{DEDE80A4-2C9D-4BBE-8C06-F6FC30430342}" destId="{6EA5611E-A318-4FDE-B2FC-06D05FA424BC}" srcOrd="0" destOrd="0" presId="urn:microsoft.com/office/officeart/2008/layout/NameandTitleOrganizationalChart"/>
    <dgm:cxn modelId="{B95A7BD2-B95A-4134-82BF-3D85CA35D332}" type="presOf" srcId="{D71E8A88-48BA-4378-944F-20BE2A1B97EA}" destId="{1A486EE7-59E4-4874-8B53-65CEF9819E06}" srcOrd="0" destOrd="0" presId="urn:microsoft.com/office/officeart/2008/layout/NameandTitleOrganizationalChart"/>
    <dgm:cxn modelId="{AA8F27D3-2361-45C5-969B-7ACFA7961238}" srcId="{85AF882D-B371-4926-932C-27DD53658DA5}" destId="{3A6D7F01-7864-4FEF-9FEA-F6A39EF0E8B6}" srcOrd="1" destOrd="0" parTransId="{EC19BD19-036A-40C5-8DA7-F0D9FDE7AC09}" sibTransId="{520AFBE6-A6CE-4DCB-A2C4-4ABC7A670818}"/>
    <dgm:cxn modelId="{BF2A13DF-C2B6-425D-A5E0-0C1C1E287BCD}" srcId="{85AF882D-B371-4926-932C-27DD53658DA5}" destId="{D71E8A88-48BA-4378-944F-20BE2A1B97EA}" srcOrd="0" destOrd="0" parTransId="{70A98B31-3832-4CB7-BBFB-DA5947F7507F}" sibTransId="{5DF26E96-D1F2-4465-973A-C4C1E3625BA3}"/>
    <dgm:cxn modelId="{832CB1E4-6262-4318-AEA4-024237E47F28}" type="presOf" srcId="{85AF882D-B371-4926-932C-27DD53658DA5}" destId="{4DA9C25B-66C0-4589-B3C7-59FD1E2346A3}" srcOrd="0" destOrd="0" presId="urn:microsoft.com/office/officeart/2008/layout/NameandTitleOrganizationalChart"/>
    <dgm:cxn modelId="{6DBC5EF1-DD2F-4FAF-87F8-D6BBB7126CC8}" type="presOf" srcId="{1DD685AE-ABB1-432B-AB6A-889564D8B7BE}" destId="{21959C47-CD0D-445E-8B6A-3B98717A0B24}" srcOrd="0" destOrd="0" presId="urn:microsoft.com/office/officeart/2008/layout/NameandTitleOrganizationalChart"/>
    <dgm:cxn modelId="{B59979F5-F417-4242-B4F5-94C73B874A60}" type="presOf" srcId="{5DF26E96-D1F2-4465-973A-C4C1E3625BA3}" destId="{291C8033-9020-4C00-B104-2927C22FD799}" srcOrd="0" destOrd="0" presId="urn:microsoft.com/office/officeart/2008/layout/NameandTitleOrganizationalChart"/>
    <dgm:cxn modelId="{430C7177-DF1B-4508-A2FC-388EED48BAF4}" type="presParOf" srcId="{0BA34237-949F-45A1-A251-43F179CB32DB}" destId="{E3720E23-6850-47E8-96BF-51F885808AEA}" srcOrd="0" destOrd="0" presId="urn:microsoft.com/office/officeart/2008/layout/NameandTitleOrganizationalChart"/>
    <dgm:cxn modelId="{43BE4DC9-7F07-4AC5-B24C-6605932BCD7A}" type="presParOf" srcId="{E3720E23-6850-47E8-96BF-51F885808AEA}" destId="{7A49E3A1-F02B-4C3C-8F9C-01108CF94E3D}" srcOrd="0" destOrd="0" presId="urn:microsoft.com/office/officeart/2008/layout/NameandTitleOrganizationalChart"/>
    <dgm:cxn modelId="{BB6E78CF-35DE-4958-8DD1-B07E7BC56165}" type="presParOf" srcId="{7A49E3A1-F02B-4C3C-8F9C-01108CF94E3D}" destId="{6EA5611E-A318-4FDE-B2FC-06D05FA424BC}" srcOrd="0" destOrd="0" presId="urn:microsoft.com/office/officeart/2008/layout/NameandTitleOrganizationalChart"/>
    <dgm:cxn modelId="{73D8D80D-D7A0-4914-9794-7E6494EF37AE}" type="presParOf" srcId="{7A49E3A1-F02B-4C3C-8F9C-01108CF94E3D}" destId="{A5463CBC-A321-4446-850A-DA6F5FED7913}" srcOrd="1" destOrd="0" presId="urn:microsoft.com/office/officeart/2008/layout/NameandTitleOrganizationalChart"/>
    <dgm:cxn modelId="{D3F645A8-02AC-4EF4-BA5B-1602E9A3D65C}" type="presParOf" srcId="{7A49E3A1-F02B-4C3C-8F9C-01108CF94E3D}" destId="{EC93BC9F-2C94-46C9-B76D-D12D009972ED}" srcOrd="2" destOrd="0" presId="urn:microsoft.com/office/officeart/2008/layout/NameandTitleOrganizationalChart"/>
    <dgm:cxn modelId="{18B0F12F-8FE5-476A-887D-97D4F2B9649A}" type="presParOf" srcId="{E3720E23-6850-47E8-96BF-51F885808AEA}" destId="{24845FF5-130C-46E5-B931-A0A0591BDC2C}" srcOrd="1" destOrd="0" presId="urn:microsoft.com/office/officeart/2008/layout/NameandTitleOrganizationalChart"/>
    <dgm:cxn modelId="{0FE9AFAC-58D8-46AA-8FFD-74839FCAB517}" type="presParOf" srcId="{24845FF5-130C-46E5-B931-A0A0591BDC2C}" destId="{300C16AC-F498-4F55-BDC7-9DE8F5291BB1}" srcOrd="0" destOrd="0" presId="urn:microsoft.com/office/officeart/2008/layout/NameandTitleOrganizationalChart"/>
    <dgm:cxn modelId="{9A4AEF12-7A54-41A6-A2E4-ACF8BCC41EAC}" type="presParOf" srcId="{24845FF5-130C-46E5-B931-A0A0591BDC2C}" destId="{C82D7078-FA90-468A-9DEE-34F0315E9C1A}" srcOrd="1" destOrd="0" presId="urn:microsoft.com/office/officeart/2008/layout/NameandTitleOrganizationalChart"/>
    <dgm:cxn modelId="{759DB304-DD39-4C70-9260-0758D29DA006}" type="presParOf" srcId="{C82D7078-FA90-468A-9DEE-34F0315E9C1A}" destId="{8FB4867F-5D9D-44E5-BA51-B801DBC7082E}" srcOrd="0" destOrd="0" presId="urn:microsoft.com/office/officeart/2008/layout/NameandTitleOrganizationalChart"/>
    <dgm:cxn modelId="{6D4F8084-6FDF-4577-951A-A8A51167CB42}" type="presParOf" srcId="{8FB4867F-5D9D-44E5-BA51-B801DBC7082E}" destId="{4DA9C25B-66C0-4589-B3C7-59FD1E2346A3}" srcOrd="0" destOrd="0" presId="urn:microsoft.com/office/officeart/2008/layout/NameandTitleOrganizationalChart"/>
    <dgm:cxn modelId="{8D6E16F6-515A-4D2A-B996-A76B6CC6250A}" type="presParOf" srcId="{8FB4867F-5D9D-44E5-BA51-B801DBC7082E}" destId="{21959C47-CD0D-445E-8B6A-3B98717A0B24}" srcOrd="1" destOrd="0" presId="urn:microsoft.com/office/officeart/2008/layout/NameandTitleOrganizationalChart"/>
    <dgm:cxn modelId="{FC947FEC-1EB4-41A6-AB27-42FD7EE3212B}" type="presParOf" srcId="{8FB4867F-5D9D-44E5-BA51-B801DBC7082E}" destId="{4AA89E3D-6E4F-4224-AB82-124BD3874734}" srcOrd="2" destOrd="0" presId="urn:microsoft.com/office/officeart/2008/layout/NameandTitleOrganizationalChart"/>
    <dgm:cxn modelId="{C003E518-3588-4358-99FE-28FF8C0F68FE}" type="presParOf" srcId="{C82D7078-FA90-468A-9DEE-34F0315E9C1A}" destId="{1A4402A0-1E36-4D5C-B619-A1FF411FBC66}" srcOrd="1" destOrd="0" presId="urn:microsoft.com/office/officeart/2008/layout/NameandTitleOrganizationalChart"/>
    <dgm:cxn modelId="{1F3020FC-5C7F-4E2F-8533-DB802C0A7E1F}" type="presParOf" srcId="{1A4402A0-1E36-4D5C-B619-A1FF411FBC66}" destId="{67D704DD-C48B-45C2-97A3-A49DCE62448B}" srcOrd="0" destOrd="0" presId="urn:microsoft.com/office/officeart/2008/layout/NameandTitleOrganizationalChart"/>
    <dgm:cxn modelId="{24A55F4A-A910-4F76-8883-CCFB68C926FB}" type="presParOf" srcId="{1A4402A0-1E36-4D5C-B619-A1FF411FBC66}" destId="{E5E6F264-8C30-4CBB-96AE-13D6EF39BF43}" srcOrd="1" destOrd="0" presId="urn:microsoft.com/office/officeart/2008/layout/NameandTitleOrganizationalChart"/>
    <dgm:cxn modelId="{34116467-EEC2-4978-AC8B-65B0FBCFD6D7}" type="presParOf" srcId="{E5E6F264-8C30-4CBB-96AE-13D6EF39BF43}" destId="{F75FE452-ED26-4215-BBEA-6E35412AB046}" srcOrd="0" destOrd="0" presId="urn:microsoft.com/office/officeart/2008/layout/NameandTitleOrganizationalChart"/>
    <dgm:cxn modelId="{D0830DB0-5588-4F6B-BD9A-AD6466AFB096}" type="presParOf" srcId="{F75FE452-ED26-4215-BBEA-6E35412AB046}" destId="{1A486EE7-59E4-4874-8B53-65CEF9819E06}" srcOrd="0" destOrd="0" presId="urn:microsoft.com/office/officeart/2008/layout/NameandTitleOrganizationalChart"/>
    <dgm:cxn modelId="{18FBF8FD-BCF5-40C8-8973-8F9F925A16D6}" type="presParOf" srcId="{F75FE452-ED26-4215-BBEA-6E35412AB046}" destId="{291C8033-9020-4C00-B104-2927C22FD799}" srcOrd="1" destOrd="0" presId="urn:microsoft.com/office/officeart/2008/layout/NameandTitleOrganizationalChart"/>
    <dgm:cxn modelId="{5055737F-1273-496E-82E2-0AF64BD327E2}" type="presParOf" srcId="{F75FE452-ED26-4215-BBEA-6E35412AB046}" destId="{92C0DA7E-5518-406F-98B6-FD4C979C4289}" srcOrd="2" destOrd="0" presId="urn:microsoft.com/office/officeart/2008/layout/NameandTitleOrganizationalChart"/>
    <dgm:cxn modelId="{10804C07-3DAB-4F91-A69D-C7AD5DEC3E07}" type="presParOf" srcId="{E5E6F264-8C30-4CBB-96AE-13D6EF39BF43}" destId="{50768FE4-A7EB-49CD-971B-4D1801F8AACE}" srcOrd="1" destOrd="0" presId="urn:microsoft.com/office/officeart/2008/layout/NameandTitleOrganizationalChart"/>
    <dgm:cxn modelId="{55917973-D3EF-46E5-8444-6074504EEC95}" type="presParOf" srcId="{E5E6F264-8C30-4CBB-96AE-13D6EF39BF43}" destId="{AD0A223A-AF67-4E0A-83C2-B3C2A6EDD3CF}" srcOrd="2" destOrd="0" presId="urn:microsoft.com/office/officeart/2008/layout/NameandTitleOrganizationalChart"/>
    <dgm:cxn modelId="{806B7E44-01DD-441E-B85D-5EDF3F2C4F24}" type="presParOf" srcId="{1A4402A0-1E36-4D5C-B619-A1FF411FBC66}" destId="{B4A4AE98-0F92-419A-9E6F-EBF0534C001F}" srcOrd="2" destOrd="0" presId="urn:microsoft.com/office/officeart/2008/layout/NameandTitleOrganizationalChart"/>
    <dgm:cxn modelId="{C6F2AF69-956F-490F-8C6D-A78E84767827}" type="presParOf" srcId="{1A4402A0-1E36-4D5C-B619-A1FF411FBC66}" destId="{A6791776-7510-4043-98FF-94ECAA11B3CE}" srcOrd="3" destOrd="0" presId="urn:microsoft.com/office/officeart/2008/layout/NameandTitleOrganizationalChart"/>
    <dgm:cxn modelId="{0E58255D-0372-499F-BD5A-07CA312A139C}" type="presParOf" srcId="{A6791776-7510-4043-98FF-94ECAA11B3CE}" destId="{4E58879B-7423-40A4-BBF2-6D81C57D49CA}" srcOrd="0" destOrd="0" presId="urn:microsoft.com/office/officeart/2008/layout/NameandTitleOrganizationalChart"/>
    <dgm:cxn modelId="{5C504519-6C5E-4BFF-A8C9-06A35F62E5BF}" type="presParOf" srcId="{4E58879B-7423-40A4-BBF2-6D81C57D49CA}" destId="{CEC4BAA2-363B-4E89-A064-463C30AA7093}" srcOrd="0" destOrd="0" presId="urn:microsoft.com/office/officeart/2008/layout/NameandTitleOrganizationalChart"/>
    <dgm:cxn modelId="{7EFB06E5-A9EB-4FD2-ACA4-8F9511D7EBD6}" type="presParOf" srcId="{4E58879B-7423-40A4-BBF2-6D81C57D49CA}" destId="{E2FFF223-6981-46A8-B280-C1ED35EE4985}" srcOrd="1" destOrd="0" presId="urn:microsoft.com/office/officeart/2008/layout/NameandTitleOrganizationalChart"/>
    <dgm:cxn modelId="{593DA7F7-B1B7-4991-9CEB-7D0997A46735}" type="presParOf" srcId="{4E58879B-7423-40A4-BBF2-6D81C57D49CA}" destId="{B5A495AF-892A-4948-AE81-F48DF0621D25}" srcOrd="2" destOrd="0" presId="urn:microsoft.com/office/officeart/2008/layout/NameandTitleOrganizationalChart"/>
    <dgm:cxn modelId="{A173B0EC-2342-441F-8E71-8BD95292FA41}" type="presParOf" srcId="{A6791776-7510-4043-98FF-94ECAA11B3CE}" destId="{93158698-C37E-4BD8-A193-80709A6FE391}" srcOrd="1" destOrd="0" presId="urn:microsoft.com/office/officeart/2008/layout/NameandTitleOrganizationalChart"/>
    <dgm:cxn modelId="{1C1DE448-9376-421A-8B6A-F5F89BEC0100}" type="presParOf" srcId="{A6791776-7510-4043-98FF-94ECAA11B3CE}" destId="{91BE792D-6F3E-4471-A2F1-DF4F7DAD96D2}" srcOrd="2" destOrd="0" presId="urn:microsoft.com/office/officeart/2008/layout/NameandTitleOrganizationalChart"/>
    <dgm:cxn modelId="{1E33C5EB-415A-457E-AB2D-027297D8A818}" type="presParOf" srcId="{C82D7078-FA90-468A-9DEE-34F0315E9C1A}" destId="{9392926E-B440-41F2-BE64-E135A33E4489}" srcOrd="2" destOrd="0" presId="urn:microsoft.com/office/officeart/2008/layout/NameandTitleOrganizationalChart"/>
    <dgm:cxn modelId="{27ED9A10-5C3D-41D6-B22E-E970AF4E709F}" type="presParOf" srcId="{24845FF5-130C-46E5-B931-A0A0591BDC2C}" destId="{BADA4870-84B1-4BD1-9971-6715BCBB483D}" srcOrd="2" destOrd="0" presId="urn:microsoft.com/office/officeart/2008/layout/NameandTitleOrganizationalChart"/>
    <dgm:cxn modelId="{567E4753-9061-4B5B-B3C4-FC4EEC9441CD}" type="presParOf" srcId="{24845FF5-130C-46E5-B931-A0A0591BDC2C}" destId="{6D0D74FC-2B3F-4840-8A2F-5AF2C90B77D9}" srcOrd="3" destOrd="0" presId="urn:microsoft.com/office/officeart/2008/layout/NameandTitleOrganizationalChart"/>
    <dgm:cxn modelId="{78B17C62-167F-4076-9C80-EA62CED02979}" type="presParOf" srcId="{6D0D74FC-2B3F-4840-8A2F-5AF2C90B77D9}" destId="{A38561DA-8B00-4C0E-9827-D68B40883248}" srcOrd="0" destOrd="0" presId="urn:microsoft.com/office/officeart/2008/layout/NameandTitleOrganizationalChart"/>
    <dgm:cxn modelId="{DBEED4EA-4A98-4204-9B13-130C89558EED}" type="presParOf" srcId="{A38561DA-8B00-4C0E-9827-D68B40883248}" destId="{F6061E98-9C4B-4A26-B505-CE22330FBD58}" srcOrd="0" destOrd="0" presId="urn:microsoft.com/office/officeart/2008/layout/NameandTitleOrganizationalChart"/>
    <dgm:cxn modelId="{2FFA2FDB-D147-430C-9C27-0BA4843704D1}" type="presParOf" srcId="{A38561DA-8B00-4C0E-9827-D68B40883248}" destId="{E0EA55CA-A482-4202-9F79-CA2D1B4A69BA}" srcOrd="1" destOrd="0" presId="urn:microsoft.com/office/officeart/2008/layout/NameandTitleOrganizationalChart"/>
    <dgm:cxn modelId="{1311FBBE-309A-46FE-975C-3525585945A0}" type="presParOf" srcId="{A38561DA-8B00-4C0E-9827-D68B40883248}" destId="{589EF326-5CE7-424D-AEF4-DD3407F5E649}" srcOrd="2" destOrd="0" presId="urn:microsoft.com/office/officeart/2008/layout/NameandTitleOrganizationalChart"/>
    <dgm:cxn modelId="{CA8D79C0-CFC5-4331-AC9C-858B9301A7EB}" type="presParOf" srcId="{6D0D74FC-2B3F-4840-8A2F-5AF2C90B77D9}" destId="{6FB7BDF2-D6B2-46AB-865E-7CE2864A8C93}" srcOrd="1" destOrd="0" presId="urn:microsoft.com/office/officeart/2008/layout/NameandTitleOrganizationalChart"/>
    <dgm:cxn modelId="{A46B5459-2CAB-4606-AFE0-456386DAD3CE}" type="presParOf" srcId="{6D0D74FC-2B3F-4840-8A2F-5AF2C90B77D9}" destId="{826F8D8E-B0C0-4859-BEE1-1DD7DDF26955}" srcOrd="2" destOrd="0" presId="urn:microsoft.com/office/officeart/2008/layout/NameandTitleOrganizationalChart"/>
    <dgm:cxn modelId="{09872E59-E22B-4664-9D01-0E6D2FD3B756}" type="presParOf" srcId="{E3720E23-6850-47E8-96BF-51F885808AEA}" destId="{1092B70F-D451-476C-B9F7-70844D61470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DA4870-84B1-4BD1-9971-6715BCBB483D}">
      <dsp:nvSpPr>
        <dsp:cNvPr id="0" name=""/>
        <dsp:cNvSpPr/>
      </dsp:nvSpPr>
      <dsp:spPr>
        <a:xfrm>
          <a:off x="7201134" y="1668624"/>
          <a:ext cx="1561699" cy="8743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1217"/>
              </a:lnTo>
              <a:lnTo>
                <a:pt x="1561699" y="521217"/>
              </a:lnTo>
              <a:lnTo>
                <a:pt x="1561699" y="8743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4AE98-0F92-419A-9E6F-EBF0534C001F}">
      <dsp:nvSpPr>
        <dsp:cNvPr id="0" name=""/>
        <dsp:cNvSpPr/>
      </dsp:nvSpPr>
      <dsp:spPr>
        <a:xfrm>
          <a:off x="4911518" y="4056136"/>
          <a:ext cx="2086824" cy="7742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1136"/>
              </a:lnTo>
              <a:lnTo>
                <a:pt x="2086824" y="421136"/>
              </a:lnTo>
              <a:lnTo>
                <a:pt x="2086824" y="7742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704DD-C48B-45C2-97A3-A49DCE62448B}">
      <dsp:nvSpPr>
        <dsp:cNvPr id="0" name=""/>
        <dsp:cNvSpPr/>
      </dsp:nvSpPr>
      <dsp:spPr>
        <a:xfrm>
          <a:off x="1809508" y="4056136"/>
          <a:ext cx="3102009" cy="774218"/>
        </a:xfrm>
        <a:custGeom>
          <a:avLst/>
          <a:gdLst/>
          <a:ahLst/>
          <a:cxnLst/>
          <a:rect l="0" t="0" r="0" b="0"/>
          <a:pathLst>
            <a:path>
              <a:moveTo>
                <a:pt x="3102009" y="0"/>
              </a:moveTo>
              <a:lnTo>
                <a:pt x="3102009" y="421136"/>
              </a:lnTo>
              <a:lnTo>
                <a:pt x="0" y="421136"/>
              </a:lnTo>
              <a:lnTo>
                <a:pt x="0" y="77421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0C16AC-F498-4F55-BDC7-9DE8F5291BB1}">
      <dsp:nvSpPr>
        <dsp:cNvPr id="0" name=""/>
        <dsp:cNvSpPr/>
      </dsp:nvSpPr>
      <dsp:spPr>
        <a:xfrm>
          <a:off x="4911518" y="1668624"/>
          <a:ext cx="2289616" cy="874300"/>
        </a:xfrm>
        <a:custGeom>
          <a:avLst/>
          <a:gdLst/>
          <a:ahLst/>
          <a:cxnLst/>
          <a:rect l="0" t="0" r="0" b="0"/>
          <a:pathLst>
            <a:path>
              <a:moveTo>
                <a:pt x="2289616" y="0"/>
              </a:moveTo>
              <a:lnTo>
                <a:pt x="2289616" y="521217"/>
              </a:lnTo>
              <a:lnTo>
                <a:pt x="0" y="521217"/>
              </a:lnTo>
              <a:lnTo>
                <a:pt x="0" y="87430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A5611E-A318-4FDE-B2FC-06D05FA424BC}">
      <dsp:nvSpPr>
        <dsp:cNvPr id="0" name=""/>
        <dsp:cNvSpPr/>
      </dsp:nvSpPr>
      <dsp:spPr>
        <a:xfrm>
          <a:off x="5739816" y="155412"/>
          <a:ext cx="2922636" cy="1513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1353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3300" kern="1200" dirty="0"/>
            <a:t>Radno sposobno stanovništvo</a:t>
          </a:r>
          <a:endParaRPr lang="en-US" sz="3300" kern="1200" dirty="0"/>
        </a:p>
      </dsp:txBody>
      <dsp:txXfrm>
        <a:off x="5739816" y="155412"/>
        <a:ext cx="2922636" cy="1513211"/>
      </dsp:txXfrm>
    </dsp:sp>
    <dsp:sp modelId="{A5463CBC-A321-4446-850A-DA6F5FED7913}">
      <dsp:nvSpPr>
        <dsp:cNvPr id="0" name=""/>
        <dsp:cNvSpPr/>
      </dsp:nvSpPr>
      <dsp:spPr>
        <a:xfrm>
          <a:off x="6324343" y="1332355"/>
          <a:ext cx="2630373" cy="50440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2000" kern="1200" dirty="0"/>
            <a:t>Lica od 15 do 89 godina</a:t>
          </a:r>
          <a:endParaRPr lang="en-US" sz="2000" kern="1200" dirty="0"/>
        </a:p>
      </dsp:txBody>
      <dsp:txXfrm>
        <a:off x="6324343" y="1332355"/>
        <a:ext cx="2630373" cy="504403"/>
      </dsp:txXfrm>
    </dsp:sp>
    <dsp:sp modelId="{4DA9C25B-66C0-4589-B3C7-59FD1E2346A3}">
      <dsp:nvSpPr>
        <dsp:cNvPr id="0" name=""/>
        <dsp:cNvSpPr/>
      </dsp:nvSpPr>
      <dsp:spPr>
        <a:xfrm>
          <a:off x="3450200" y="2542924"/>
          <a:ext cx="2922636" cy="1513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1353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3300" kern="1200" dirty="0"/>
            <a:t>Aktivno stanovništvo</a:t>
          </a:r>
          <a:endParaRPr lang="en-US" sz="3300" kern="1200" dirty="0"/>
        </a:p>
      </dsp:txBody>
      <dsp:txXfrm>
        <a:off x="3450200" y="2542924"/>
        <a:ext cx="2922636" cy="1513211"/>
      </dsp:txXfrm>
    </dsp:sp>
    <dsp:sp modelId="{21959C47-CD0D-445E-8B6A-3B98717A0B24}">
      <dsp:nvSpPr>
        <dsp:cNvPr id="0" name=""/>
        <dsp:cNvSpPr/>
      </dsp:nvSpPr>
      <dsp:spPr>
        <a:xfrm>
          <a:off x="4347741" y="3907830"/>
          <a:ext cx="2204094" cy="3042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2000" kern="1200" dirty="0"/>
            <a:t>Radna snaga.</a:t>
          </a:r>
          <a:endParaRPr lang="en-US" sz="2000" kern="1200" dirty="0"/>
        </a:p>
      </dsp:txBody>
      <dsp:txXfrm>
        <a:off x="4347741" y="3907830"/>
        <a:ext cx="2204094" cy="304241"/>
      </dsp:txXfrm>
    </dsp:sp>
    <dsp:sp modelId="{1A486EE7-59E4-4874-8B53-65CEF9819E06}">
      <dsp:nvSpPr>
        <dsp:cNvPr id="0" name=""/>
        <dsp:cNvSpPr/>
      </dsp:nvSpPr>
      <dsp:spPr>
        <a:xfrm>
          <a:off x="348190" y="4830355"/>
          <a:ext cx="2922636" cy="1513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1353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3300" kern="1200" dirty="0"/>
            <a:t>Zaposlena lica</a:t>
          </a:r>
          <a:endParaRPr lang="en-US" sz="3300" kern="1200" dirty="0"/>
        </a:p>
      </dsp:txBody>
      <dsp:txXfrm>
        <a:off x="348190" y="4830355"/>
        <a:ext cx="2922636" cy="1513211"/>
      </dsp:txXfrm>
    </dsp:sp>
    <dsp:sp modelId="{291C8033-9020-4C00-B104-2927C22FD799}">
      <dsp:nvSpPr>
        <dsp:cNvPr id="0" name=""/>
        <dsp:cNvSpPr/>
      </dsp:nvSpPr>
      <dsp:spPr>
        <a:xfrm>
          <a:off x="546999" y="6002642"/>
          <a:ext cx="4265150" cy="58723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2000" kern="1200" dirty="0"/>
            <a:t>Radili najmanje 1 čas za platu ili naknadu; imaju posao na koji se vraćaju.</a:t>
          </a:r>
          <a:endParaRPr lang="en-US" sz="2000" kern="1200" dirty="0"/>
        </a:p>
      </dsp:txBody>
      <dsp:txXfrm>
        <a:off x="546999" y="6002642"/>
        <a:ext cx="4265150" cy="587237"/>
      </dsp:txXfrm>
    </dsp:sp>
    <dsp:sp modelId="{CEC4BAA2-363B-4E89-A064-463C30AA7093}">
      <dsp:nvSpPr>
        <dsp:cNvPr id="0" name=""/>
        <dsp:cNvSpPr/>
      </dsp:nvSpPr>
      <dsp:spPr>
        <a:xfrm>
          <a:off x="5537024" y="4830355"/>
          <a:ext cx="2922636" cy="1513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1353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3300" kern="1200" dirty="0"/>
            <a:t>Nezaposlena lica</a:t>
          </a:r>
          <a:endParaRPr lang="en-US" sz="3300" kern="1200" dirty="0"/>
        </a:p>
      </dsp:txBody>
      <dsp:txXfrm>
        <a:off x="5537024" y="4830355"/>
        <a:ext cx="2922636" cy="1513211"/>
      </dsp:txXfrm>
    </dsp:sp>
    <dsp:sp modelId="{E2FFF223-6981-46A8-B280-C1ED35EE4985}">
      <dsp:nvSpPr>
        <dsp:cNvPr id="0" name=""/>
        <dsp:cNvSpPr/>
      </dsp:nvSpPr>
      <dsp:spPr>
        <a:xfrm>
          <a:off x="5712673" y="5937505"/>
          <a:ext cx="4700187" cy="5739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2700" rIns="50800" bIns="127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2000" kern="1200" dirty="0"/>
            <a:t>Nisu obavljana aktivnost za platu u toku referentne sedmice; aktivno su tražila posao.</a:t>
          </a:r>
          <a:endParaRPr lang="en-US" sz="2000" kern="1200" dirty="0"/>
        </a:p>
      </dsp:txBody>
      <dsp:txXfrm>
        <a:off x="5712673" y="5937505"/>
        <a:ext cx="4700187" cy="573946"/>
      </dsp:txXfrm>
    </dsp:sp>
    <dsp:sp modelId="{F6061E98-9C4B-4A26-B505-CE22330FBD58}">
      <dsp:nvSpPr>
        <dsp:cNvPr id="0" name=""/>
        <dsp:cNvSpPr/>
      </dsp:nvSpPr>
      <dsp:spPr>
        <a:xfrm>
          <a:off x="7301515" y="2542924"/>
          <a:ext cx="2922636" cy="15132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13531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3300" kern="1200" dirty="0"/>
            <a:t>Neaktivno stanovništvo</a:t>
          </a:r>
          <a:endParaRPr lang="en-US" sz="3300" kern="1200" dirty="0"/>
        </a:p>
      </dsp:txBody>
      <dsp:txXfrm>
        <a:off x="7301515" y="2542924"/>
        <a:ext cx="2922636" cy="1513211"/>
      </dsp:txXfrm>
    </dsp:sp>
    <dsp:sp modelId="{E0EA55CA-A482-4202-9F79-CA2D1B4A69BA}">
      <dsp:nvSpPr>
        <dsp:cNvPr id="0" name=""/>
        <dsp:cNvSpPr/>
      </dsp:nvSpPr>
      <dsp:spPr>
        <a:xfrm>
          <a:off x="7175145" y="3797911"/>
          <a:ext cx="4086205" cy="8419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BA" sz="1800" kern="1200" dirty="0"/>
            <a:t>Lica koja u referentnoj sedmici nisu radila i koja tokom 4 sedmice nisu preduzimala aktivnosti u svrhu traženja posla.</a:t>
          </a:r>
          <a:endParaRPr lang="en-US" sz="1800" kern="1200" dirty="0"/>
        </a:p>
      </dsp:txBody>
      <dsp:txXfrm>
        <a:off x="7175145" y="3797911"/>
        <a:ext cx="4086205" cy="841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501188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28088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4405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20946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35923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93658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6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60118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78976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44343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sr-Latn-B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13072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8A711DD-1EDA-44E0-99D6-D7D47AA6A022}" type="datetimeFigureOut">
              <a:rPr lang="sr-Latn-BA" smtClean="0"/>
              <a:t>4.11.24.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6CE47277-21ED-437E-AE67-5EB10E0FB614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329700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9C044-8D59-DDCF-C325-BC33023B12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b="1" dirty="0"/>
              <a:t>Tržište rada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A5D070D-1230-1997-2FBF-01CFD2397933}"/>
              </a:ext>
            </a:extLst>
          </p:cNvPr>
          <p:cNvSpPr txBox="1">
            <a:spLocks/>
          </p:cNvSpPr>
          <p:nvPr/>
        </p:nvSpPr>
        <p:spPr>
          <a:xfrm>
            <a:off x="4212645" y="5243195"/>
            <a:ext cx="3766710" cy="123989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None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400" dirty="0"/>
              <a:t>Milica Marić, ma</a:t>
            </a:r>
          </a:p>
          <a:p>
            <a:r>
              <a:rPr lang="sr-Latn-BA" sz="2400" dirty="0"/>
              <a:t>milica.maric@ef.unibl.org</a:t>
            </a:r>
          </a:p>
        </p:txBody>
      </p:sp>
    </p:spTree>
    <p:extLst>
      <p:ext uri="{BB962C8B-B14F-4D97-AF65-F5344CB8AC3E}">
        <p14:creationId xmlns:p14="http://schemas.microsoft.com/office/powerpoint/2010/main" val="2539501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0AB122-4FF9-45CE-66F3-6A1008DB8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287" y="1199408"/>
            <a:ext cx="11075425" cy="47382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E64C6D3-D595-6679-E8FB-6020F60BCE80}"/>
              </a:ext>
            </a:extLst>
          </p:cNvPr>
          <p:cNvSpPr txBox="1"/>
          <p:nvPr/>
        </p:nvSpPr>
        <p:spPr>
          <a:xfrm>
            <a:off x="558287" y="520228"/>
            <a:ext cx="7695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Pregled</a:t>
            </a:r>
            <a:r>
              <a:rPr lang="en-US" sz="2000" b="1" dirty="0"/>
              <a:t> </a:t>
            </a:r>
            <a:r>
              <a:rPr lang="en-US" sz="2000" b="1" dirty="0" err="1"/>
              <a:t>stopa</a:t>
            </a:r>
            <a:r>
              <a:rPr lang="en-US" sz="2000" b="1" dirty="0"/>
              <a:t> </a:t>
            </a:r>
            <a:r>
              <a:rPr lang="en-US" sz="2000" b="1" dirty="0" err="1"/>
              <a:t>aktivnosti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tržištu</a:t>
            </a:r>
            <a:r>
              <a:rPr lang="en-US" sz="2000" b="1" dirty="0"/>
              <a:t> </a:t>
            </a:r>
            <a:r>
              <a:rPr lang="en-US" sz="2000" b="1" dirty="0" err="1"/>
              <a:t>rada</a:t>
            </a:r>
            <a:r>
              <a:rPr lang="en-US" sz="2000" b="1" dirty="0"/>
              <a:t> u 2022. </a:t>
            </a:r>
            <a:r>
              <a:rPr lang="en-US" sz="2000" b="1" dirty="0" err="1"/>
              <a:t>godini</a:t>
            </a:r>
            <a:endParaRPr lang="en-US" sz="20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48DC9A9-3B48-20FB-1C91-94FBD3A626B1}"/>
              </a:ext>
            </a:extLst>
          </p:cNvPr>
          <p:cNvSpPr txBox="1"/>
          <p:nvPr/>
        </p:nvSpPr>
        <p:spPr>
          <a:xfrm>
            <a:off x="558287" y="6199272"/>
            <a:ext cx="769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Izvor: </a:t>
            </a:r>
            <a:r>
              <a:rPr lang="en-US" sz="1200" dirty="0" err="1"/>
              <a:t>Svjetska</a:t>
            </a:r>
            <a:r>
              <a:rPr lang="en-US" sz="1200" dirty="0"/>
              <a:t> </a:t>
            </a:r>
            <a:r>
              <a:rPr lang="en-US" sz="1200" dirty="0" err="1"/>
              <a:t>banka</a:t>
            </a:r>
            <a:r>
              <a:rPr lang="en-US" sz="1200" dirty="0"/>
              <a:t>, 2024. https://</a:t>
            </a:r>
            <a:r>
              <a:rPr lang="en-US" sz="1200" dirty="0" err="1"/>
              <a:t>data.worldbank.org</a:t>
            </a:r>
            <a:r>
              <a:rPr lang="en-US" sz="1200" dirty="0"/>
              <a:t>/indicator/SL.TLF.CACT.NE.ZS</a:t>
            </a:r>
          </a:p>
        </p:txBody>
      </p:sp>
    </p:spTree>
    <p:extLst>
      <p:ext uri="{BB962C8B-B14F-4D97-AF65-F5344CB8AC3E}">
        <p14:creationId xmlns:p14="http://schemas.microsoft.com/office/powerpoint/2010/main" val="201949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40A9B-E614-C127-6705-C4E1166F5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ZADATAK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5637F-BAEE-ED72-4205-967F3C04E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BA" sz="2000" dirty="0"/>
              <a:t>Na osnovu podataka o broju zaposlenih na nekom području, odrediti koje godine će taj broj iznositi 300.000, ako se ispoljena tendencija nastavi i nakon 2022.  godine: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EB2506-A590-E825-F94A-E584A70B5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459544"/>
              </p:ext>
            </p:extLst>
          </p:nvPr>
        </p:nvGraphicFramePr>
        <p:xfrm>
          <a:off x="1607788" y="4166265"/>
          <a:ext cx="8976424" cy="121149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22053">
                  <a:extLst>
                    <a:ext uri="{9D8B030D-6E8A-4147-A177-3AD203B41FA5}">
                      <a16:colId xmlns:a16="http://schemas.microsoft.com/office/drawing/2014/main" val="2741572838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1948247723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339988834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2047128120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4068352971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4245325221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3798141460"/>
                    </a:ext>
                  </a:extLst>
                </a:gridCol>
                <a:gridCol w="1122053">
                  <a:extLst>
                    <a:ext uri="{9D8B030D-6E8A-4147-A177-3AD203B41FA5}">
                      <a16:colId xmlns:a16="http://schemas.microsoft.com/office/drawing/2014/main" val="3409173954"/>
                    </a:ext>
                  </a:extLst>
                </a:gridCol>
              </a:tblGrid>
              <a:tr h="342990">
                <a:tc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2018.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2020.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2022.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5767618"/>
                  </a:ext>
                </a:extLst>
              </a:tr>
              <a:tr h="845730">
                <a:tc>
                  <a:txBody>
                    <a:bodyPr/>
                    <a:lstStyle/>
                    <a:p>
                      <a:r>
                        <a:rPr lang="sr-Latn-BA" dirty="0"/>
                        <a:t>Zaposleni (u 000)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253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261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266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279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287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00158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845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B23B73-5CD1-437E-F0B7-36E47DE3726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11942" y="545690"/>
                <a:ext cx="10368116" cy="5766619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RS" sz="1800" dirty="0">
                    <a:latin typeface="+mj-lt"/>
                  </a:rPr>
                  <a:t>Prvo računamo stopu rasta za posmatrani period:</a:t>
                </a:r>
              </a:p>
              <a:p>
                <a:pPr marL="0" indent="0">
                  <a:buNone/>
                </a:pPr>
                <a:endParaRPr lang="sr-Latn-RS" i="1" dirty="0">
                  <a:latin typeface="+mj-lt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sr-Latn-BA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ad>
                            <m:radPr>
                              <m:degHide m:val="on"/>
                              <m:ctrlPr>
                                <a:rPr lang="sr-Latn-RS" sz="20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RS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</a:rPr>
                                    <m:t>87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</a:rPr>
                                    <m:t>253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20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20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sr-Latn-RS" dirty="0">
                    <a:ea typeface="Cambria Math" panose="02040503050406030204" pitchFamily="18" charset="0"/>
                  </a:rPr>
                  <a:t>Zatim je </a:t>
                </a:r>
                <a:r>
                  <a:rPr lang="sr-Latn-RS" dirty="0" err="1">
                    <a:ea typeface="Cambria Math" panose="02040503050406030204" pitchFamily="18" charset="0"/>
                  </a:rPr>
                  <a:t>primjenjujemo</a:t>
                </a:r>
                <a:r>
                  <a:rPr lang="sr-Latn-RS" dirty="0">
                    <a:ea typeface="Cambria Math" panose="02040503050406030204" pitchFamily="18" charset="0"/>
                  </a:rPr>
                  <a:t> da izračunamo u kojoj godini će broj zaposlenih iznositi 300.000:</a:t>
                </a:r>
              </a:p>
              <a:p>
                <a:pPr marL="0" indent="0">
                  <a:buNone/>
                </a:pPr>
                <a:endParaRPr lang="sr-Latn-RS" dirty="0"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300=2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87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2,12</m:t>
                                  </m:r>
                                </m:num>
                                <m:den>
                                  <m:r>
                                    <a:rPr lang="sr-Latn-BA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20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0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300</m:t>
                              </m:r>
                            </m:e>
                          </m:func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87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20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BA" sz="2000" b="0" i="1" smtClean="0">
                                  <a:latin typeface="Cambria Math" panose="02040503050406030204" pitchFamily="18" charset="0"/>
                                </a:rPr>
                                <m:t>1,0</m:t>
                              </m:r>
                              <m:r>
                                <a:rPr lang="sr-Latn-RS" sz="2000" b="0" i="1" smtClean="0">
                                  <a:latin typeface="Cambria Math" panose="02040503050406030204" pitchFamily="18" charset="0"/>
                                </a:rPr>
                                <m:t>212</m:t>
                              </m:r>
                            </m:e>
                          </m:func>
                        </m:den>
                      </m:f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2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RS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B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1B23B73-5CD1-437E-F0B7-36E47DE3726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11942" y="545690"/>
                <a:ext cx="10368116" cy="5766619"/>
              </a:xfrm>
              <a:blipFill>
                <a:blip r:embed="rId2"/>
                <a:stretch>
                  <a:fillRect l="-612" t="-6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5228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96CE-053E-A3DB-2C4B-58FAAE60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ZADATAK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3404-8C84-E848-3417-8D95BCD7E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5387" y="2623296"/>
            <a:ext cx="8181225" cy="3143324"/>
          </a:xfrm>
        </p:spPr>
        <p:txBody>
          <a:bodyPr/>
          <a:lstStyle/>
          <a:p>
            <a:pPr marL="0" indent="0">
              <a:buNone/>
            </a:pPr>
            <a:r>
              <a:rPr lang="sr-Latn-BA" sz="2000" dirty="0"/>
              <a:t>Dati su podaci o kretanju broja zaposlenih za period 2000 – 2021: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indeks promjene zaposlenih u periodu 2000 – 2020. godina, ako je indeks u periodu 2000 – 2016. bio 104.</a:t>
            </a:r>
          </a:p>
          <a:p>
            <a:pPr marL="0" indent="0">
              <a:buNone/>
            </a:pPr>
            <a:endParaRPr lang="sr-Latn-BA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46DC9D5-8B5D-2A80-B292-666EFA969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164045"/>
              </p:ext>
            </p:extLst>
          </p:nvPr>
        </p:nvGraphicFramePr>
        <p:xfrm>
          <a:off x="1598559" y="3336643"/>
          <a:ext cx="8994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6064">
                  <a:extLst>
                    <a:ext uri="{9D8B030D-6E8A-4147-A177-3AD203B41FA5}">
                      <a16:colId xmlns:a16="http://schemas.microsoft.com/office/drawing/2014/main" val="3205882924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550465483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3228625301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3519421643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1097813389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2770056236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1954829175"/>
                    </a:ext>
                  </a:extLst>
                </a:gridCol>
                <a:gridCol w="1042688">
                  <a:extLst>
                    <a:ext uri="{9D8B030D-6E8A-4147-A177-3AD203B41FA5}">
                      <a16:colId xmlns:a16="http://schemas.microsoft.com/office/drawing/2014/main" val="24166186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Godina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2021.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5145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r-Latn-BA" dirty="0"/>
                        <a:t>Lančani indeksi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102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4090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901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040FC7-CFF7-88C3-9AAA-803B78E856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6916" y="752168"/>
                <a:ext cx="10658168" cy="535366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dirty="0"/>
                  <a:t>Trebamo izračunati bazni indeks za period od 2000. do 2020: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18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p>
                      </m:sSubSup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Sup>
                        <m:sSubSupPr>
                          <m:ctrlPr>
                            <a:rPr lang="sr-Latn-BA" sz="2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sub>
                        <m:sup>
                          <m:r>
                            <a:rPr lang="sr-Latn-BA" sz="2000" i="1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2000</m:t>
                          </m:r>
                        </m:sub>
                        <m:sup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2020</m:t>
                          </m:r>
                        </m:sup>
                      </m:sSubSup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BA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BA" sz="2000" b="0" i="1" smtClean="0">
                              <a:latin typeface="Cambria Math" panose="02040503050406030204" pitchFamily="18" charset="0"/>
                            </a:rPr>
                            <m:t>1,04</m:t>
                          </m:r>
                          <m:r>
                            <a:rPr lang="sr-Latn-BA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∙1,03∙1,01∙0,96∙1,05</m:t>
                          </m:r>
                        </m:e>
                      </m:d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𝟏𝟎𝟗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040FC7-CFF7-88C3-9AAA-803B78E856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6916" y="752168"/>
                <a:ext cx="10658168" cy="5353664"/>
              </a:xfrm>
              <a:blipFill>
                <a:blip r:embed="rId2"/>
                <a:stretch>
                  <a:fillRect l="-629" t="-569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D89137E-A52E-17BD-C144-D7A1E858D017}"/>
              </a:ext>
            </a:extLst>
          </p:cNvPr>
          <p:cNvCxnSpPr>
            <a:cxnSpLocks/>
          </p:cNvCxnSpPr>
          <p:nvPr/>
        </p:nvCxnSpPr>
        <p:spPr>
          <a:xfrm>
            <a:off x="634181" y="4527755"/>
            <a:ext cx="955203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927A22-A711-A49B-08C0-C567135FD486}"/>
              </a:ext>
            </a:extLst>
          </p:cNvPr>
          <p:cNvCxnSpPr/>
          <p:nvPr/>
        </p:nvCxnSpPr>
        <p:spPr>
          <a:xfrm>
            <a:off x="634181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5D8594-2153-A6E8-3D18-E78C9A0BEAFA}"/>
              </a:ext>
            </a:extLst>
          </p:cNvPr>
          <p:cNvCxnSpPr/>
          <p:nvPr/>
        </p:nvCxnSpPr>
        <p:spPr>
          <a:xfrm>
            <a:off x="6287730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020722D-2474-C00E-8BAB-ABBFB0C80A0E}"/>
              </a:ext>
            </a:extLst>
          </p:cNvPr>
          <p:cNvCxnSpPr/>
          <p:nvPr/>
        </p:nvCxnSpPr>
        <p:spPr>
          <a:xfrm>
            <a:off x="7069394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FD40F26-DCB4-89F2-0E9B-0964CD6ED047}"/>
              </a:ext>
            </a:extLst>
          </p:cNvPr>
          <p:cNvCxnSpPr/>
          <p:nvPr/>
        </p:nvCxnSpPr>
        <p:spPr>
          <a:xfrm>
            <a:off x="7841227" y="4372897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8BDA778-D236-285E-CE42-6C4552A92CA0}"/>
              </a:ext>
            </a:extLst>
          </p:cNvPr>
          <p:cNvCxnSpPr/>
          <p:nvPr/>
        </p:nvCxnSpPr>
        <p:spPr>
          <a:xfrm>
            <a:off x="8622891" y="4372897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2D6CB4D-EBB7-DF53-563E-96CD60BFF3F9}"/>
              </a:ext>
            </a:extLst>
          </p:cNvPr>
          <p:cNvCxnSpPr/>
          <p:nvPr/>
        </p:nvCxnSpPr>
        <p:spPr>
          <a:xfrm>
            <a:off x="9404556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3F21195-F178-BAF5-56B7-E020A9F967EF}"/>
              </a:ext>
            </a:extLst>
          </p:cNvPr>
          <p:cNvCxnSpPr/>
          <p:nvPr/>
        </p:nvCxnSpPr>
        <p:spPr>
          <a:xfrm>
            <a:off x="10186220" y="4380271"/>
            <a:ext cx="0" cy="309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9C61742-0E51-22BC-DC73-9A69C5C5DB71}"/>
              </a:ext>
            </a:extLst>
          </p:cNvPr>
          <p:cNvSpPr txBox="1"/>
          <p:nvPr/>
        </p:nvSpPr>
        <p:spPr>
          <a:xfrm>
            <a:off x="353961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2000.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48795E3-B658-330B-FA45-777289C9B139}"/>
              </a:ext>
            </a:extLst>
          </p:cNvPr>
          <p:cNvSpPr txBox="1"/>
          <p:nvPr/>
        </p:nvSpPr>
        <p:spPr>
          <a:xfrm>
            <a:off x="9788015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2021.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325D64-1B6D-9BC5-F41D-4AD0AEE04AE7}"/>
              </a:ext>
            </a:extLst>
          </p:cNvPr>
          <p:cNvSpPr txBox="1"/>
          <p:nvPr/>
        </p:nvSpPr>
        <p:spPr>
          <a:xfrm>
            <a:off x="5889525" y="4793226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2016.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E8B23AF-7F3E-2A7B-910E-9A7A9F6CCA5F}"/>
              </a:ext>
            </a:extLst>
          </p:cNvPr>
          <p:cNvSpPr txBox="1"/>
          <p:nvPr/>
        </p:nvSpPr>
        <p:spPr>
          <a:xfrm>
            <a:off x="3109458" y="4077619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8E87AD2-8582-CC81-CF44-2829C5884AC4}"/>
              </a:ext>
            </a:extLst>
          </p:cNvPr>
          <p:cNvSpPr txBox="1"/>
          <p:nvPr/>
        </p:nvSpPr>
        <p:spPr>
          <a:xfrm>
            <a:off x="6344272" y="4092368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78863ED-8978-06D1-3631-8F8CEE249006}"/>
              </a:ext>
            </a:extLst>
          </p:cNvPr>
          <p:cNvSpPr txBox="1"/>
          <p:nvPr/>
        </p:nvSpPr>
        <p:spPr>
          <a:xfrm>
            <a:off x="7155431" y="4084681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8B8A2AC-42F1-8AD8-E3E4-B9A43E09BF7C}"/>
              </a:ext>
            </a:extLst>
          </p:cNvPr>
          <p:cNvSpPr txBox="1"/>
          <p:nvPr/>
        </p:nvSpPr>
        <p:spPr>
          <a:xfrm>
            <a:off x="8020670" y="4077619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96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294CDC-7864-E991-6EEC-A0B6E1827F2E}"/>
              </a:ext>
            </a:extLst>
          </p:cNvPr>
          <p:cNvSpPr txBox="1"/>
          <p:nvPr/>
        </p:nvSpPr>
        <p:spPr>
          <a:xfrm>
            <a:off x="8785135" y="4069934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105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63E1FC-3270-A282-7B13-DDC38116225A}"/>
              </a:ext>
            </a:extLst>
          </p:cNvPr>
          <p:cNvSpPr txBox="1"/>
          <p:nvPr/>
        </p:nvSpPr>
        <p:spPr>
          <a:xfrm>
            <a:off x="9547135" y="4069934"/>
            <a:ext cx="796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dirty="0"/>
              <a:t>102</a:t>
            </a:r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AC6D32F9-9F16-25A9-7691-EB288DE3D7BF}"/>
              </a:ext>
            </a:extLst>
          </p:cNvPr>
          <p:cNvSpPr/>
          <p:nvPr/>
        </p:nvSpPr>
        <p:spPr>
          <a:xfrm rot="16200000" flipH="1">
            <a:off x="4724712" y="910105"/>
            <a:ext cx="427391" cy="8932298"/>
          </a:xfrm>
          <a:prstGeom prst="righ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r-Latn-B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9B95C8-1EDF-25A8-9986-2306E3F6A7B2}"/>
                  </a:ext>
                </a:extLst>
              </p:cNvPr>
              <p:cNvSpPr txBox="1"/>
              <p:nvPr/>
            </p:nvSpPr>
            <p:spPr>
              <a:xfrm>
                <a:off x="4354620" y="5672915"/>
                <a:ext cx="1374052" cy="422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𝑰</m:t>
                          </m:r>
                        </m:e>
                        <m:sub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𝟐𝟎𝟎𝟎</m:t>
                          </m:r>
                        </m:sub>
                        <m:sup>
                          <m:r>
                            <a:rPr lang="sr-Latn-BA" sz="2000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𝟐𝟎𝟐𝟎</m:t>
                          </m:r>
                        </m:sup>
                      </m:sSubSup>
                      <m:r>
                        <a:rPr lang="sr-Latn-BA" sz="2000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sr-Latn-BA" sz="2000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69B95C8-1EDF-25A8-9986-2306E3F6A7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620" y="5672915"/>
                <a:ext cx="1374052" cy="422936"/>
              </a:xfrm>
              <a:prstGeom prst="rect">
                <a:avLst/>
              </a:prstGeom>
              <a:blipFill>
                <a:blip r:embed="rId3"/>
                <a:stretch>
                  <a:fillRect b="-4348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5705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E0AE9-0A82-63A9-73A0-7DF41329A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91B0-45B0-191D-94FB-2B8A2EA94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ZADATAK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4E0C3-CF6F-F2BD-7C7A-FF26809D1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3234" y="2611420"/>
            <a:ext cx="8765532" cy="3281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000" dirty="0"/>
              <a:t>Dati su podaci o broju zaposlenih hiljadama na 2 područja u 2022. i 2012. godini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sz="2000" dirty="0"/>
              <a:t>Ako se ispoljene tendencije u broju zaposlenih nastave i u budućnosti, izračunati u kojoj godini se može očekivati isti broj zaposlenih na ova 2 područja.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EEFD15-6C47-811E-664D-A92C96153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784353"/>
              </p:ext>
            </p:extLst>
          </p:nvPr>
        </p:nvGraphicFramePr>
        <p:xfrm>
          <a:off x="2707575" y="3237233"/>
          <a:ext cx="5947221" cy="1251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31">
                  <a:extLst>
                    <a:ext uri="{9D8B030D-6E8A-4147-A177-3AD203B41FA5}">
                      <a16:colId xmlns:a16="http://schemas.microsoft.com/office/drawing/2014/main" val="210709973"/>
                    </a:ext>
                  </a:extLst>
                </a:gridCol>
                <a:gridCol w="2541595">
                  <a:extLst>
                    <a:ext uri="{9D8B030D-6E8A-4147-A177-3AD203B41FA5}">
                      <a16:colId xmlns:a16="http://schemas.microsoft.com/office/drawing/2014/main" val="2358012902"/>
                    </a:ext>
                  </a:extLst>
                </a:gridCol>
                <a:gridCol w="2541595">
                  <a:extLst>
                    <a:ext uri="{9D8B030D-6E8A-4147-A177-3AD203B41FA5}">
                      <a16:colId xmlns:a16="http://schemas.microsoft.com/office/drawing/2014/main" val="4261129962"/>
                    </a:ext>
                  </a:extLst>
                </a:gridCol>
              </a:tblGrid>
              <a:tr h="417213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Područje</a:t>
                      </a:r>
                      <a:r>
                        <a:rPr lang="en-US" sz="2000" dirty="0"/>
                        <a:t>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/>
                        <a:t>Područje</a:t>
                      </a:r>
                      <a:r>
                        <a:rPr lang="en-US" sz="2000" dirty="0"/>
                        <a:t> 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5340132"/>
                  </a:ext>
                </a:extLst>
              </a:tr>
              <a:tr h="417213">
                <a:tc>
                  <a:txBody>
                    <a:bodyPr/>
                    <a:lstStyle/>
                    <a:p>
                      <a:r>
                        <a:rPr lang="en-US" sz="2000" dirty="0"/>
                        <a:t>2022.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143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37372230"/>
                  </a:ext>
                </a:extLst>
              </a:tr>
              <a:tr h="417213">
                <a:tc>
                  <a:txBody>
                    <a:bodyPr/>
                    <a:lstStyle/>
                    <a:p>
                      <a:r>
                        <a:rPr lang="en-US" sz="2000" dirty="0"/>
                        <a:t>2012.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139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6079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5156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8E3123-DF42-A1C3-3CCB-2C1278662C2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8769" y="225631"/>
                <a:ext cx="11245932" cy="650767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/>
                  <a:t>Računamo stope rasta za </a:t>
                </a:r>
                <a:r>
                  <a:rPr lang="en-US" dirty="0" err="1"/>
                  <a:t>posmatrani</a:t>
                </a:r>
                <a:r>
                  <a:rPr lang="en-US" dirty="0"/>
                  <a:t> period: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ad>
                            <m:radPr>
                              <m:degHide m:val="on"/>
                              <m:ctrlPr>
                                <a:rPr lang="sr-Latn-RS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123</m:t>
                                  </m:r>
                                </m:num>
                                <m:den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105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18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𝟓𝟗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R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sr-Latn-BA" sz="18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sr-Latn-R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RS" sz="1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  <m:rad>
                            <m:radPr>
                              <m:degHide m:val="on"/>
                              <m:ctrlPr>
                                <a:rPr lang="sr-Latn-RS" sz="1800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sr-Latn-R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43</m:t>
                                  </m:r>
                                </m:num>
                                <m:den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</a:rPr>
                                    <m:t>39</m:t>
                                  </m:r>
                                </m:den>
                              </m:f>
                            </m:e>
                          </m:rad>
                          <m:r>
                            <a:rPr lang="sr-Latn-BA" sz="18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r>
                        <a:rPr lang="sr-Latn-BA" sz="1800" i="1">
                          <a:latin typeface="Cambria Math" panose="02040503050406030204" pitchFamily="18" charset="0"/>
                        </a:rPr>
                        <m:t>∙100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𝟐𝟖</m:t>
                      </m:r>
                      <m:r>
                        <a:rPr lang="sr-Latn-BA" sz="1800" b="1" i="1" smtClean="0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endParaRPr lang="sr-Latn-RS" sz="1800" b="1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 err="1"/>
                  <a:t>Izjednačavamo</a:t>
                </a:r>
                <a:r>
                  <a:rPr lang="en-US" dirty="0"/>
                  <a:t> </a:t>
                </a:r>
                <a:r>
                  <a:rPr lang="en-US" dirty="0" err="1"/>
                  <a:t>broj</a:t>
                </a:r>
                <a:r>
                  <a:rPr lang="en-US" dirty="0"/>
                  <a:t> </a:t>
                </a:r>
                <a:r>
                  <a:rPr lang="en-US" dirty="0" err="1"/>
                  <a:t>zaposlenih</a:t>
                </a:r>
                <a:r>
                  <a:rPr lang="en-US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123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1,59</m:t>
                                  </m:r>
                                </m:num>
                                <m:den>
                                  <m:r>
                                    <a:rPr lang="sr-Latn-BA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sr-Latn-R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R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143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sr-Latn-BA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0,28</m:t>
                                  </m:r>
                                </m:num>
                                <m:den>
                                  <m:r>
                                    <a:rPr lang="sr-Latn-BA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100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BA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sr-Latn-R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sr-Latn-R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143</m:t>
                          </m:r>
                        </m:den>
                      </m:f>
                      <m:r>
                        <a:rPr 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BA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BA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,0028</m:t>
                                  </m:r>
                                </m:num>
                                <m:den>
                                  <m:r>
                                    <a:rPr lang="sr-Latn-RS" b="0" i="1" smtClean="0">
                                      <a:latin typeface="Cambria Math" panose="02040503050406030204" pitchFamily="18" charset="0"/>
                                    </a:rPr>
                                    <m:t>1,0159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sr-Latn-R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endParaRPr lang="sr-Latn-BA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unc>
                        <m:funcPr>
                          <m:ctrlP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sr-Latn-BA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log</m:t>
                          </m:r>
                        </m:fName>
                        <m:e>
                          <m:r>
                            <a:rPr lang="sr-Latn-R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0,987</m:t>
                          </m:r>
                          <m:r>
                            <a:rPr lang="sr-Latn-BA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unc>
                            <m:funcPr>
                              <m:ctrlPr>
                                <a:rPr lang="sr-Latn-BA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sr-Latn-BA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sr-Latn-R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0,839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sr-Latn-BA" sz="1800" dirty="0"/>
              </a:p>
              <a:p>
                <a:pPr marL="0" indent="0">
                  <a:buNone/>
                </a:pPr>
                <a:endParaRPr lang="sr-Latn-BA" sz="18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R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RS" sz="1800" b="0" i="1" smtClean="0">
                          <a:latin typeface="Cambria Math" panose="02040503050406030204" pitchFamily="18" charset="0"/>
                        </a:rPr>
                        <m:t>13,4</m:t>
                      </m:r>
                      <m:r>
                        <a:rPr lang="sr-Latn-BA" sz="1800" b="0" i="1" smtClean="0"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sr-Latn-RS" sz="1800" b="1" i="1" smtClean="0">
                          <a:latin typeface="Cambria Math" panose="02040503050406030204" pitchFamily="18" charset="0"/>
                        </a:rPr>
                        <m:t>𝟏𝟑</m:t>
                      </m:r>
                    </m:oMath>
                  </m:oMathPara>
                </a14:m>
                <a:endParaRPr lang="en-US" b="1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18E3123-DF42-A1C3-3CCB-2C1278662C2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8769" y="225631"/>
                <a:ext cx="11245932" cy="6507678"/>
              </a:xfrm>
              <a:blipFill>
                <a:blip r:embed="rId2"/>
                <a:stretch>
                  <a:fillRect l="-451" t="-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6345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1B951-8833-422D-A7B4-ECA44F745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35134"/>
            <a:ext cx="7729728" cy="1188720"/>
          </a:xfrm>
        </p:spPr>
        <p:txBody>
          <a:bodyPr/>
          <a:lstStyle/>
          <a:p>
            <a:r>
              <a:rPr lang="sr-Latn-BA" b="1" dirty="0"/>
              <a:t>ZADATAK 6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1BD15-F607-413E-BDD2-6847C621D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812" y="1564849"/>
            <a:ext cx="10952376" cy="5081048"/>
          </a:xfrm>
        </p:spPr>
        <p:txBody>
          <a:bodyPr/>
          <a:lstStyle/>
          <a:p>
            <a:pPr marL="114300" lvl="0" indent="0">
              <a:buNone/>
            </a:pPr>
            <a:r>
              <a:rPr lang="sr-Latn-BA" sz="1800" dirty="0"/>
              <a:t>Dati su podaci o iskorišćenju radne snage u jednom preduzeću za mjesec januar, </a:t>
            </a:r>
            <a:r>
              <a:rPr lang="pl-PL" sz="1800" dirty="0"/>
              <a:t>ako preduzeće radi 18 radnih dana, i to po 7 sati za svaku smjenu</a:t>
            </a:r>
            <a:r>
              <a:rPr lang="sr-Latn-BA" sz="1800" dirty="0"/>
              <a:t>:</a:t>
            </a:r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endParaRPr lang="sr-Latn-BA" sz="1800" dirty="0"/>
          </a:p>
          <a:p>
            <a:pPr marL="114300" lvl="0" indent="0">
              <a:buNone/>
            </a:pPr>
            <a:r>
              <a:rPr lang="en-US" sz="1800" dirty="0" err="1"/>
              <a:t>Izračunati</a:t>
            </a:r>
            <a:r>
              <a:rPr lang="en-US" sz="1800" dirty="0"/>
              <a:t>:</a:t>
            </a:r>
          </a:p>
          <a:p>
            <a:pPr marL="114300" lvl="0" indent="0">
              <a:buNone/>
            </a:pPr>
            <a:r>
              <a:rPr lang="en-US" sz="1800" dirty="0"/>
              <a:t>a)	</a:t>
            </a:r>
            <a:r>
              <a:rPr lang="en-US" sz="1800" dirty="0" err="1"/>
              <a:t>mogući</a:t>
            </a:r>
            <a:r>
              <a:rPr lang="en-US" sz="1800" dirty="0"/>
              <a:t> fond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sr-Latn-BA" sz="1800" dirty="0"/>
              <a:t> za 2 smjene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b)	</a:t>
            </a:r>
            <a:r>
              <a:rPr lang="en-US" sz="1800" dirty="0" err="1"/>
              <a:t>kalendarski</a:t>
            </a:r>
            <a:r>
              <a:rPr lang="en-US" sz="1800" dirty="0"/>
              <a:t> fond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en-US" sz="1800" dirty="0"/>
              <a:t> za 3 </a:t>
            </a:r>
            <a:r>
              <a:rPr lang="en-US" sz="1800" dirty="0" err="1"/>
              <a:t>smjene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c)	</a:t>
            </a:r>
            <a:r>
              <a:rPr lang="en-US" sz="1800" dirty="0" err="1"/>
              <a:t>prosječan</a:t>
            </a:r>
            <a:r>
              <a:rPr lang="en-US" sz="1800" dirty="0"/>
              <a:t> </a:t>
            </a:r>
            <a:r>
              <a:rPr lang="en-US" sz="1800" dirty="0" err="1"/>
              <a:t>broj</a:t>
            </a:r>
            <a:r>
              <a:rPr lang="en-US" sz="1800" dirty="0"/>
              <a:t> </a:t>
            </a:r>
            <a:r>
              <a:rPr lang="en-US" sz="1800" dirty="0" err="1"/>
              <a:t>radnika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prosječnu</a:t>
            </a:r>
            <a:r>
              <a:rPr lang="en-US" sz="1800" dirty="0"/>
              <a:t> </a:t>
            </a:r>
            <a:r>
              <a:rPr lang="en-US" sz="1800" dirty="0" err="1"/>
              <a:t>dužinu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mjeseca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d)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kalendarskog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e)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zaposlenih</a:t>
            </a:r>
            <a:r>
              <a:rPr lang="en-US" sz="1800" dirty="0"/>
              <a:t> </a:t>
            </a:r>
            <a:r>
              <a:rPr lang="en-US" sz="1800" dirty="0" err="1"/>
              <a:t>radnika</a:t>
            </a:r>
            <a:r>
              <a:rPr lang="en-US" sz="1800" dirty="0"/>
              <a:t>;</a:t>
            </a:r>
          </a:p>
          <a:p>
            <a:pPr marL="114300" lvl="0" indent="0">
              <a:buNone/>
            </a:pPr>
            <a:r>
              <a:rPr lang="en-US" sz="1800" dirty="0"/>
              <a:t>f)	</a:t>
            </a:r>
            <a:r>
              <a:rPr lang="en-US" sz="1800" dirty="0" err="1"/>
              <a:t>koeficijent</a:t>
            </a:r>
            <a:r>
              <a:rPr lang="en-US" sz="1800" dirty="0"/>
              <a:t> </a:t>
            </a:r>
            <a:r>
              <a:rPr lang="en-US" sz="1800" dirty="0" err="1"/>
              <a:t>integralnog</a:t>
            </a:r>
            <a:r>
              <a:rPr lang="en-US" sz="1800" dirty="0"/>
              <a:t> </a:t>
            </a:r>
            <a:r>
              <a:rPr lang="en-US" sz="1800" dirty="0" err="1"/>
              <a:t>iskorišćenja</a:t>
            </a:r>
            <a:r>
              <a:rPr lang="en-US" sz="1800" dirty="0"/>
              <a:t> </a:t>
            </a:r>
            <a:r>
              <a:rPr lang="en-US" sz="1800" dirty="0" err="1"/>
              <a:t>radnog</a:t>
            </a:r>
            <a:r>
              <a:rPr lang="en-US" sz="1800" dirty="0"/>
              <a:t> </a:t>
            </a:r>
            <a:r>
              <a:rPr lang="en-US" sz="1800" dirty="0" err="1"/>
              <a:t>vremena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78FAFAB-248A-4EE4-8CF7-537257830A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177401"/>
              </p:ext>
            </p:extLst>
          </p:nvPr>
        </p:nvGraphicFramePr>
        <p:xfrm>
          <a:off x="3059504" y="2234394"/>
          <a:ext cx="5462326" cy="1194606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204206">
                  <a:extLst>
                    <a:ext uri="{9D8B030D-6E8A-4147-A177-3AD203B41FA5}">
                      <a16:colId xmlns:a16="http://schemas.microsoft.com/office/drawing/2014/main" val="3887756"/>
                    </a:ext>
                  </a:extLst>
                </a:gridCol>
                <a:gridCol w="2258120">
                  <a:extLst>
                    <a:ext uri="{9D8B030D-6E8A-4147-A177-3AD203B41FA5}">
                      <a16:colId xmlns:a16="http://schemas.microsoft.com/office/drawing/2014/main" val="3715221450"/>
                    </a:ext>
                  </a:extLst>
                </a:gridCol>
              </a:tblGrid>
              <a:tr h="463086">
                <a:tc>
                  <a:txBody>
                    <a:bodyPr/>
                    <a:lstStyle/>
                    <a:p>
                      <a:r>
                        <a:rPr lang="sr-Latn-BA" b="0" dirty="0"/>
                        <a:t>Broj radnika u jednoj smjeni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800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897946"/>
                  </a:ext>
                </a:extLst>
              </a:tr>
              <a:tr h="264621">
                <a:tc>
                  <a:txBody>
                    <a:bodyPr/>
                    <a:lstStyle/>
                    <a:p>
                      <a:r>
                        <a:rPr lang="sr-Latn-BA" b="0" dirty="0"/>
                        <a:t>Radnik-časova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126.750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248948"/>
                  </a:ext>
                </a:extLst>
              </a:tr>
              <a:tr h="264621">
                <a:tc>
                  <a:txBody>
                    <a:bodyPr/>
                    <a:lstStyle/>
                    <a:p>
                      <a:r>
                        <a:rPr lang="sr-Latn-BA" b="0" dirty="0"/>
                        <a:t>Radnik-dana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BA" b="0" dirty="0"/>
                        <a:t>19.500</a:t>
                      </a:r>
                      <a:endParaRPr lang="en-US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3343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59775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7BA0E7-D05D-4205-8A9B-904E004BC65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72998" y="664590"/>
                <a:ext cx="10646003" cy="5180028"/>
              </a:xfrm>
            </p:spPr>
            <p:txBody>
              <a:bodyPr>
                <a:normAutofit/>
              </a:bodyPr>
              <a:lstStyle/>
              <a:p>
                <a:pPr marL="114300" lvl="0" indent="0">
                  <a:buNone/>
                </a:pPr>
                <a:r>
                  <a:rPr lang="sr-Latn-BA" sz="2000" dirty="0"/>
                  <a:t>a) </a:t>
                </a:r>
                <a:r>
                  <a:rPr lang="sr-Latn-BA" sz="2000" b="1" dirty="0"/>
                  <a:t>Mogući fond </a:t>
                </a:r>
                <a:r>
                  <a:rPr lang="sr-Latn-BA" sz="2000" dirty="0"/>
                  <a:t>radnog vremena predstavlja fond dana ili časova u okviru radnih dana (ukupan broj dana umanjen za sedmični i godišnji odmor, praznike i sl.)</a:t>
                </a:r>
              </a:p>
              <a:p>
                <a:pPr marL="114300" lvl="0" indent="0">
                  <a:buNone/>
                </a:pPr>
                <a:endParaRPr lang="sr-Latn-BA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𝑀𝑜𝑔𝑢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ć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𝑑𝑎𝑛𝑖𝑚𝑎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dana</m:t>
                      </m:r>
                      <m:r>
                        <a:rPr lang="sr-Latn-BA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2 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𝟐𝟖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𝑀𝑜𝑔𝑢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ć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č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𝑎𝑠𝑜𝑣𝑖𝑚𝑎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18 </m:t>
                      </m:r>
                      <m:r>
                        <m:rPr>
                          <m:sty m:val="p"/>
                        </m:rPr>
                        <a:rPr lang="sr-Latn-BA" sz="200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dana</m:t>
                      </m:r>
                      <m:r>
                        <a:rPr lang="sr-Latn-BA" sz="2000" i="1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sr-Latn-BA" sz="20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č</m:t>
                      </m:r>
                      <m:r>
                        <m:rPr>
                          <m:sty m:val="p"/>
                        </m:rPr>
                        <a:rPr lang="sr-Latn-BA" sz="2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asova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𝟐𝟎𝟏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𝟔𝟎𝟎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sr-Latn-BA" sz="2000" b="1" dirty="0"/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indent="0">
                  <a:buNone/>
                </a:pPr>
                <a:r>
                  <a:rPr lang="sr-Latn-BA" sz="2000" dirty="0"/>
                  <a:t>b) </a:t>
                </a:r>
                <a:r>
                  <a:rPr lang="sr-Latn-BA" sz="2000" b="1" dirty="0"/>
                  <a:t>Kalendarski fond </a:t>
                </a:r>
                <a:r>
                  <a:rPr lang="sr-Latn-BA" sz="2000" dirty="0"/>
                  <a:t>je zasnovan na kalendarskom broju dana. Predstavlja fond radnog vremena koji se u teoriji može ostvariti.</a:t>
                </a:r>
              </a:p>
              <a:p>
                <a:pPr marL="114300" indent="0">
                  <a:buNone/>
                </a:pPr>
                <a:endParaRPr lang="sr-Latn-BA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𝐾𝑎𝑙𝑒𝑛𝑑𝑎𝑟𝑠𝑘𝑖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𝑑𝑎𝑛𝑖𝑚𝑎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</m:t>
                      </m:r>
                      <m:r>
                        <a:rPr lang="sr-Latn-BA" sz="2000" i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 i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</m:t>
                      </m:r>
                      <m:r>
                        <a:rPr lang="sr-Latn-BA" sz="2000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b="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𝟒𝟎𝟎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  <a:p>
                <a:pPr marL="114300" lv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𝐾𝑎𝑙𝑒𝑛𝑑𝑎𝑟𝑠𝑘𝑖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𝑓𝑜𝑛𝑑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(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 č</m:t>
                      </m:r>
                      <m:r>
                        <a:rPr lang="sr-Latn-BA" sz="2000" b="0" i="1" smtClean="0">
                          <a:latin typeface="Cambria Math" panose="02040503050406030204" pitchFamily="18" charset="0"/>
                        </a:rPr>
                        <m:t>𝑎𝑠𝑜𝑣𝑖𝑚𝑎</m:t>
                      </m:r>
                      <m:r>
                        <a:rPr lang="sr-Latn-BA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800 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</a:rPr>
                        <m:t>radnika</m:t>
                      </m:r>
                      <m:r>
                        <a:rPr lang="sr-Latn-BA" sz="200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31 </m:t>
                      </m:r>
                      <m:r>
                        <m:rPr>
                          <m:sty m:val="p"/>
                        </m:rPr>
                        <a:rPr lang="sr-Latn-BA" sz="2000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dan</m:t>
                      </m:r>
                      <m:r>
                        <a:rPr lang="sr-Latn-BA" sz="2000" i="1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sr-Latn-BA" sz="200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smjene</m:t>
                      </m:r>
                      <m:r>
                        <a:rPr lang="sr-Latn-BA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·</m:t>
                      </m:r>
                      <m: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 č</m:t>
                      </m:r>
                      <m:r>
                        <m:rPr>
                          <m:sty m:val="p"/>
                        </m:rPr>
                        <a:rPr lang="sr-Latn-BA" sz="20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asova</m:t>
                      </m:r>
                      <m:r>
                        <a:rPr lang="sr-Latn-BA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𝟓𝟐𝟎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r>
                        <a:rPr lang="sr-Latn-BA" sz="2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𝟖𝟎𝟎</m:t>
                      </m:r>
                      <m:r>
                        <a:rPr lang="sr-Latn-BA" sz="20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1" dirty="0"/>
              </a:p>
              <a:p>
                <a:pPr marL="0" indent="0">
                  <a:buNone/>
                </a:pP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7BA0E7-D05D-4205-8A9B-904E004BC65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72998" y="664590"/>
                <a:ext cx="10646003" cy="5180028"/>
              </a:xfrm>
              <a:blipFill>
                <a:blip r:embed="rId2"/>
                <a:stretch>
                  <a:fillRect t="-588" r="-10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16429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0596BA-195D-4CEC-B057-F38345DD14C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4057" y="370002"/>
                <a:ext cx="11283885" cy="6117995"/>
              </a:xfrm>
            </p:spPr>
            <p:txBody>
              <a:bodyPr/>
              <a:lstStyle/>
              <a:p>
                <a:pPr marL="114300" lvl="0" indent="0">
                  <a:buNone/>
                </a:pPr>
                <a:r>
                  <a:rPr lang="sr-Latn-BA" sz="1600" dirty="0"/>
                  <a:t>c) </a:t>
                </a:r>
                <a:r>
                  <a:rPr lang="sr-Latn-BA" b="1" dirty="0"/>
                  <a:t>Prosječan broj radnika</a:t>
                </a:r>
                <a:r>
                  <a:rPr lang="sr-Latn-BA" dirty="0"/>
                  <a:t> se računa kao odnos broja radnik – dana i mogućeg fonda radnog vremena u danima, po radniku.</a:t>
                </a:r>
              </a:p>
              <a:p>
                <a:pPr marL="114300" lvl="0" indent="0">
                  <a:buNone/>
                </a:pPr>
                <a:endParaRPr lang="sr-Latn-BA" sz="1600" dirty="0"/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:endParaRPr lang="sr-Latn-BA" dirty="0"/>
              </a:p>
              <a:p>
                <a:pPr marL="114300" lvl="0" indent="0">
                  <a:buNone/>
                </a:pPr>
                <a:r>
                  <a:rPr lang="sr-Latn-BA" dirty="0"/>
                  <a:t>Prosječan broj radnika može se dobiti i na osnovu radnik-časova i mogućeg fonda radnog vremena u časovima, po radniku</a:t>
                </a:r>
                <a:r>
                  <a:rPr lang="en-US" dirty="0"/>
                  <a:t>.</a:t>
                </a:r>
                <a:r>
                  <a:rPr lang="sr-Latn-BA" dirty="0"/>
                  <a:t> </a:t>
                </a:r>
                <a:r>
                  <a:rPr lang="en-US" dirty="0"/>
                  <a:t>O</a:t>
                </a:r>
                <a:r>
                  <a:rPr lang="sr-Latn-BA" dirty="0"/>
                  <a:t>čekuj</a:t>
                </a:r>
                <a:r>
                  <a:rPr lang="en-US" dirty="0"/>
                  <a:t>e</a:t>
                </a:r>
                <a:r>
                  <a:rPr lang="sr-Latn-BA" dirty="0"/>
                  <a:t> se sličan, ali ne i identičan rezultat.</a:t>
                </a:r>
                <a:endParaRPr lang="en-US" dirty="0"/>
              </a:p>
              <a:p>
                <a:pPr marL="114300" lvl="0" indent="0">
                  <a:buNone/>
                </a:pPr>
                <a:endParaRPr lang="sr-Cyrl-BA" dirty="0"/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𝑏𝑟𝑜𝑗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−č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𝑎𝑠𝑜𝑣𝑎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𝑠𝑎𝑡𝑖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126.750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18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502,98</m:t>
                      </m:r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𝟓𝟎𝟑</m:t>
                      </m:r>
                    </m:oMath>
                  </m:oMathPara>
                </a14:m>
                <a:endParaRPr lang="sr-Latn-RS" b="1" dirty="0"/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endParaRPr kumimoji="0" lang="sr-Latn-BA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28324A"/>
                  </a:solidFill>
                  <a:effectLst/>
                  <a:uLnTx/>
                  <a:uFillTx/>
                  <a:latin typeface="Source Sans Pro"/>
                  <a:ea typeface="Source Sans Pro"/>
                  <a:sym typeface="Source Sans Pro"/>
                </a:endParaRPr>
              </a:p>
              <a:p>
                <a:pPr marL="11430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ts val="0"/>
                  </a:spcAft>
                  <a:buClr>
                    <a:srgbClr val="28324A"/>
                  </a:buClr>
                  <a:buSzPts val="1800"/>
                  <a:buFont typeface="Source Sans Pro"/>
                  <a:buNone/>
                  <a:tabLst/>
                  <a:defRPr/>
                </a:pPr>
                <a:r>
                  <a:rPr kumimoji="0" lang="sr-Latn-BA" b="1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Source Sans Pro"/>
                    <a:sym typeface="Source Sans Pro"/>
                  </a:rPr>
                  <a:t>Prosječan broj dana (dužina radnog mjeseca) </a:t>
                </a:r>
                <a:r>
                  <a:rPr kumimoji="0" lang="sr-Latn-BA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+mj-lt"/>
                    <a:ea typeface="Source Sans Pro"/>
                    <a:sym typeface="Source Sans Pro"/>
                  </a:rPr>
                  <a:t>se računa kao odnos broja radnik – dana i broja radnika.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30596BA-195D-4CEC-B057-F38345DD14C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4057" y="370002"/>
                <a:ext cx="11283885" cy="6117995"/>
              </a:xfrm>
              <a:blipFill>
                <a:blip r:embed="rId2"/>
                <a:stretch>
                  <a:fillRect t="-598"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D7E25D-AAF6-45B9-899D-CBCBCECE6747}"/>
                  </a:ext>
                </a:extLst>
              </p:cNvPr>
              <p:cNvSpPr txBox="1"/>
              <p:nvPr/>
            </p:nvSpPr>
            <p:spPr>
              <a:xfrm>
                <a:off x="2755950" y="1460835"/>
                <a:ext cx="7775013" cy="5112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𝑏𝑟𝑜𝑗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(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19.500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18·2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=541,67</m:t>
                      </m:r>
                      <m:r>
                        <a:rPr lang="sr-Latn-BA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sr-Latn-BA" sz="1600" b="1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𝟓𝟒𝟐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9D7E25D-AAF6-45B9-899D-CBCBCECE6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5950" y="1460835"/>
                <a:ext cx="7775013" cy="5112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r-Latn-B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8C29D6E-67BB-4CFB-8851-F68CA97F27C4}"/>
                  </a:ext>
                </a:extLst>
              </p:cNvPr>
              <p:cNvSpPr txBox="1"/>
              <p:nvPr/>
            </p:nvSpPr>
            <p:spPr>
              <a:xfrm>
                <a:off x="2361450" y="4885872"/>
                <a:ext cx="7469096" cy="510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𝑃𝑟𝑜𝑠𝑗𝑒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ž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𝑚𝑗𝑒𝑠𝑒𝑐𝑎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𝑑𝑎𝑛𝑎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𝑏𝑟𝑜𝑗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𝑠𝑚𝑗𝑒𝑛𝑎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19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500</m:t>
                          </m:r>
                        </m:num>
                        <m:den>
                          <m:r>
                            <a:rPr lang="sr-Latn-BA" sz="1600" i="1">
                              <a:latin typeface="Cambria Math" panose="02040503050406030204" pitchFamily="18" charset="0"/>
                            </a:rPr>
                            <m:t>800</m:t>
                          </m:r>
                          <m:r>
                            <a:rPr lang="sr-Latn-BA" sz="1600" i="1" smtClean="0">
                              <a:latin typeface="Cambria Math" panose="02040503050406030204" pitchFamily="18" charset="0"/>
                            </a:rPr>
                            <m:t>·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𝟏𝟐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6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8C29D6E-67BB-4CFB-8851-F68CA97F27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1450" y="4885872"/>
                <a:ext cx="7469096" cy="5108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189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05533339"/>
              </p:ext>
            </p:extLst>
          </p:nvPr>
        </p:nvGraphicFramePr>
        <p:xfrm>
          <a:off x="211016" y="-109945"/>
          <a:ext cx="11359662" cy="67085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AEE063F4-6DD5-DE3D-BD9C-24A69A0CC7B2}"/>
              </a:ext>
            </a:extLst>
          </p:cNvPr>
          <p:cNvSpPr txBox="1"/>
          <p:nvPr/>
        </p:nvSpPr>
        <p:spPr>
          <a:xfrm>
            <a:off x="463960" y="6581001"/>
            <a:ext cx="88865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BA" sz="1050" dirty="0"/>
              <a:t>Izvor: Statistički godišnjak Republike Srpske, 2023; https://www.rzs.rs.ba/static/uploads/bilteni/godisnjak/2023/06rad_2023.pdf</a:t>
            </a:r>
          </a:p>
        </p:txBody>
      </p:sp>
    </p:spTree>
    <p:extLst>
      <p:ext uri="{BB962C8B-B14F-4D97-AF65-F5344CB8AC3E}">
        <p14:creationId xmlns:p14="http://schemas.microsoft.com/office/powerpoint/2010/main" val="31251794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94808-3DCB-4F8E-9CD8-5B48F8677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251" y="421106"/>
            <a:ext cx="10475495" cy="6015788"/>
          </a:xfrm>
        </p:spPr>
        <p:txBody>
          <a:bodyPr/>
          <a:lstStyle/>
          <a:p>
            <a:pPr marL="0" indent="0">
              <a:buNone/>
            </a:pPr>
            <a:r>
              <a:rPr lang="sr-Latn-RS" dirty="0"/>
              <a:t>d) </a:t>
            </a:r>
            <a:r>
              <a:rPr lang="sr-Latn-RS" sz="1800" b="1" dirty="0"/>
              <a:t>Koeficijent iskorištenja kalendarskog radnog vremena </a:t>
            </a:r>
            <a:r>
              <a:rPr lang="sr-Latn-RS" sz="1800" dirty="0"/>
              <a:t>se dobija stavljajući u odnos mogući i kalendarski fond radnog vremena: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r>
              <a:rPr lang="sr-Latn-BA" sz="1800" dirty="0"/>
              <a:t>e) </a:t>
            </a:r>
            <a:r>
              <a:rPr lang="sr-Latn-BA" sz="1800" b="1" dirty="0"/>
              <a:t>Koeficijent iskorištenja zaposlenih radnika </a:t>
            </a:r>
            <a:r>
              <a:rPr lang="sr-Latn-BA" sz="1800" dirty="0"/>
              <a:t>predstavlja odnos prosječnog i ukupnog broja radnika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F96D342-9869-4AD7-8215-322CADC4D1F0}"/>
                  </a:ext>
                </a:extLst>
              </p:cNvPr>
              <p:cNvSpPr txBox="1"/>
              <p:nvPr/>
            </p:nvSpPr>
            <p:spPr>
              <a:xfrm>
                <a:off x="2810856" y="1380624"/>
                <a:ext cx="6570287" cy="12419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𝐾𝑎𝑙𝑒𝑛𝑑𝑎𝑟𝑠𝑘𝑖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16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𝑟𝑎𝑑𝑛𝑜𝑔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𝑣𝑟𝑒𝑚𝑒𝑛𝑎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520.800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·100=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38,71%</m:t>
                      </m:r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F96D342-9869-4AD7-8215-322CADC4D1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0856" y="1380624"/>
                <a:ext cx="6570287" cy="12419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3C9CA8-B3B1-42C7-8B11-D369EA475298}"/>
                  </a:ext>
                </a:extLst>
              </p:cNvPr>
              <p:cNvSpPr txBox="1"/>
              <p:nvPr/>
            </p:nvSpPr>
            <p:spPr>
              <a:xfrm>
                <a:off x="3047998" y="3832648"/>
                <a:ext cx="6096000" cy="162557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𝑃𝑟𝑜𝑠𝑗𝑒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𝑎𝑛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𝑈𝑘𝑢𝑝𝑎𝑛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𝑏𝑟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𝑟𝑎𝑑𝑛𝑖𝑘𝑎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20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š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𝑡𝑒𝑛𝑗𝑎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𝑟𝑎𝑑𝑛𝑖𝑘𝑎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542</m:t>
                          </m:r>
                        </m:num>
                        <m:den>
                          <m:r>
                            <a:rPr lang="sr-Latn-BA" sz="1600" b="0" i="1" smtClean="0">
                              <a:latin typeface="Cambria Math" panose="02040503050406030204" pitchFamily="18" charset="0"/>
                            </a:rPr>
                            <m:t>800</m:t>
                          </m:r>
                        </m:den>
                      </m:f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·100</m:t>
                      </m:r>
                      <m:r>
                        <a:rPr lang="sr-Latn-BA" sz="16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67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sr-Latn-BA" sz="1600" b="0" i="1" smtClean="0">
                          <a:latin typeface="Cambria Math" panose="02040503050406030204" pitchFamily="18" charset="0"/>
                        </a:rPr>
                        <m:t>75</m:t>
                      </m:r>
                      <m:r>
                        <a:rPr lang="sr-Latn-BA" sz="1600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1600" b="0" dirty="0"/>
              </a:p>
              <a:p>
                <a:endParaRPr lang="sr-Latn-BA" sz="1600" b="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A13C9CA8-B3B1-42C7-8B11-D369EA4752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8" y="3832648"/>
                <a:ext cx="6096000" cy="162557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1572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48A93-1F52-44B0-AD23-8916E2ECF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274" y="589547"/>
            <a:ext cx="10459452" cy="5678905"/>
          </a:xfrm>
        </p:spPr>
        <p:txBody>
          <a:bodyPr/>
          <a:lstStyle/>
          <a:p>
            <a:pPr marL="0" indent="0">
              <a:buNone/>
            </a:pPr>
            <a:r>
              <a:rPr lang="sr-Latn-BA" sz="1800" dirty="0"/>
              <a:t>f) </a:t>
            </a:r>
            <a:r>
              <a:rPr lang="sr-Latn-BA" sz="1800" b="1" dirty="0"/>
              <a:t>Koeficijent integralnog iskorištenja radnog vremena </a:t>
            </a:r>
            <a:r>
              <a:rPr lang="sr-Latn-BA" sz="1800" dirty="0"/>
              <a:t>se dobija kao odnos radnik-časova i mogućeg fonda radnog vremena</a:t>
            </a: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5D2A2-9E84-41FB-810E-20C4C5F8C3D9}"/>
                  </a:ext>
                </a:extLst>
              </p:cNvPr>
              <p:cNvSpPr txBox="1"/>
              <p:nvPr/>
            </p:nvSpPr>
            <p:spPr>
              <a:xfrm>
                <a:off x="2017291" y="1421410"/>
                <a:ext cx="8157418" cy="175028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11430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𝐵𝑟𝑜𝑗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𝑟𝑎𝑑𝑛𝑖𝑘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−č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𝑎𝑠𝑜𝑣𝑎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𝑀𝑜𝑔𝑢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ć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𝑓𝑜𝑛𝑑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 (č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𝑎𝑠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dirty="0"/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:endParaRPr lang="sr-Latn-BA" b="0" i="1" dirty="0">
                  <a:latin typeface="Cambria Math" panose="02040503050406030204" pitchFamily="18" charset="0"/>
                </a:endParaRPr>
              </a:p>
              <a:p>
                <a:pPr marL="1143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𝐾𝑜𝑒𝑓𝑖𝑐𝑖𝑗𝑒𝑛𝑡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𝑖𝑛𝑡𝑒𝑔𝑟𝑎𝑙𝑛𝑜𝑔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𝑖𝑠𝑘𝑜𝑟𝑖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šć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𝑒𝑛𝑗𝑎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.=</m:t>
                      </m:r>
                      <m:f>
                        <m:fPr>
                          <m:ctrlPr>
                            <a:rPr lang="sr-Latn-BA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126</m:t>
                          </m:r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sr-Latn-BA" i="1">
                              <a:latin typeface="Cambria Math" panose="02040503050406030204" pitchFamily="18" charset="0"/>
                            </a:rPr>
                            <m:t>750 </m:t>
                          </m:r>
                        </m:num>
                        <m:den>
                          <m:r>
                            <a:rPr lang="sr-Latn-BA" b="0" i="1" smtClean="0">
                              <a:latin typeface="Cambria Math" panose="02040503050406030204" pitchFamily="18" charset="0"/>
                            </a:rPr>
                            <m:t>201.600</m:t>
                          </m:r>
                        </m:den>
                      </m:f>
                      <m:r>
                        <a:rPr lang="sr-Latn-BA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∙100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BA" b="0" i="1" smtClean="0">
                          <a:latin typeface="Cambria Math" panose="02040503050406030204" pitchFamily="18" charset="0"/>
                        </a:rPr>
                        <m:t>62,87</m:t>
                      </m:r>
                      <m:r>
                        <a:rPr lang="sr-Latn-BA" i="1">
                          <a:latin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6C45D2A2-9E84-41FB-810E-20C4C5F8C3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7291" y="1421410"/>
                <a:ext cx="8157418" cy="17502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001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7CDE1-60FF-4330-B7F7-090E2A920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/>
              <a:t>ZADATAK 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50A5-0812-4929-B812-1742C929D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U </a:t>
            </a:r>
            <a:r>
              <a:rPr lang="en-US" sz="2000" dirty="0" err="1"/>
              <a:t>jednom</a:t>
            </a:r>
            <a:r>
              <a:rPr lang="en-US" sz="2000" dirty="0"/>
              <a:t> pred</a:t>
            </a:r>
            <a:r>
              <a:rPr lang="sr-Latn-BA" sz="2000" dirty="0"/>
              <a:t>uzeću </a:t>
            </a:r>
            <a:r>
              <a:rPr lang="en-US" sz="2000" dirty="0"/>
              <a:t>je </a:t>
            </a:r>
            <a:r>
              <a:rPr lang="en-US" sz="2000" dirty="0" err="1"/>
              <a:t>zaposleno</a:t>
            </a:r>
            <a:r>
              <a:rPr lang="en-US" sz="2000" dirty="0"/>
              <a:t> 840 </a:t>
            </a:r>
            <a:r>
              <a:rPr lang="en-US" sz="2000" dirty="0" err="1"/>
              <a:t>radnika</a:t>
            </a:r>
            <a:r>
              <a:rPr lang="en-US" sz="2000" dirty="0"/>
              <a:t>, koji </a:t>
            </a:r>
            <a:r>
              <a:rPr lang="en-US" sz="2000" dirty="0" err="1"/>
              <a:t>rade</a:t>
            </a:r>
            <a:r>
              <a:rPr lang="en-US" sz="2000" dirty="0"/>
              <a:t> u </a:t>
            </a:r>
            <a:r>
              <a:rPr lang="en-US" sz="2000" dirty="0" err="1"/>
              <a:t>jednoj</a:t>
            </a:r>
            <a:r>
              <a:rPr lang="en-US" sz="2000" dirty="0"/>
              <a:t> </a:t>
            </a:r>
            <a:r>
              <a:rPr lang="en-US" sz="2000" dirty="0" err="1"/>
              <a:t>smjeni</a:t>
            </a:r>
            <a:r>
              <a:rPr lang="sr-Latn-BA" sz="2000" dirty="0"/>
              <a:t> od 7 sati u mjesecu oktobru</a:t>
            </a:r>
            <a:r>
              <a:rPr lang="en-US" sz="2000" dirty="0"/>
              <a:t>. </a:t>
            </a:r>
            <a:r>
              <a:rPr lang="sr-Latn-BA" sz="2000" dirty="0"/>
              <a:t>Preduzeće je u posmatranom mjesecu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sr-Latn-BA" sz="2000" dirty="0"/>
              <a:t>radilo </a:t>
            </a:r>
            <a:r>
              <a:rPr lang="en-US" sz="2000" dirty="0"/>
              <a:t>23</a:t>
            </a:r>
            <a:r>
              <a:rPr lang="sr-Latn-BA" sz="2000" dirty="0"/>
              <a:t> dana</a:t>
            </a:r>
            <a:r>
              <a:rPr lang="en-US" sz="2000" dirty="0"/>
              <a:t>. U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mjeseca</a:t>
            </a:r>
            <a:r>
              <a:rPr lang="en-US" sz="2000" dirty="0"/>
              <a:t> je </a:t>
            </a:r>
            <a:r>
              <a:rPr lang="en-US" sz="2000" dirty="0" err="1"/>
              <a:t>ostvareno</a:t>
            </a:r>
            <a:r>
              <a:rPr lang="en-US" sz="2000" dirty="0"/>
              <a:t> </a:t>
            </a:r>
            <a:r>
              <a:rPr lang="en-US" sz="2000" dirty="0" err="1"/>
              <a:t>ukupno</a:t>
            </a:r>
            <a:r>
              <a:rPr lang="en-US" sz="2000" dirty="0"/>
              <a:t> 1</a:t>
            </a:r>
            <a:r>
              <a:rPr lang="sr-Latn-BA" sz="2000" dirty="0"/>
              <a:t>2</a:t>
            </a:r>
            <a:r>
              <a:rPr lang="en-US" sz="2000" dirty="0"/>
              <a:t>0.000 </a:t>
            </a:r>
            <a:r>
              <a:rPr lang="en-US" sz="2000" dirty="0" err="1"/>
              <a:t>radnik</a:t>
            </a:r>
            <a:r>
              <a:rPr lang="en-US" sz="2000" dirty="0"/>
              <a:t> – </a:t>
            </a:r>
            <a:r>
              <a:rPr lang="en-US" sz="2000" dirty="0" err="1"/>
              <a:t>časova</a:t>
            </a:r>
            <a:r>
              <a:rPr lang="en-US" sz="2000" dirty="0"/>
              <a:t>,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sr-Latn-BA" sz="2000" dirty="0"/>
              <a:t>16</a:t>
            </a:r>
            <a:r>
              <a:rPr lang="en-US" sz="2000" dirty="0"/>
              <a:t>.</a:t>
            </a:r>
            <a:r>
              <a:rPr lang="sr-Latn-BA" sz="2000" dirty="0"/>
              <a:t>8</a:t>
            </a:r>
            <a:r>
              <a:rPr lang="en-US" sz="2000" dirty="0"/>
              <a:t>00 </a:t>
            </a:r>
            <a:r>
              <a:rPr lang="en-US" sz="2000" dirty="0" err="1"/>
              <a:t>radnik</a:t>
            </a:r>
            <a:r>
              <a:rPr lang="en-US" sz="2000" dirty="0"/>
              <a:t> – dana.</a:t>
            </a:r>
          </a:p>
          <a:p>
            <a:pPr marL="0" indent="0">
              <a:buNone/>
            </a:pPr>
            <a:r>
              <a:rPr lang="en-US" sz="2000" dirty="0" err="1"/>
              <a:t>Izračunati</a:t>
            </a:r>
            <a:r>
              <a:rPr lang="en-US" sz="2000" dirty="0"/>
              <a:t> </a:t>
            </a:r>
            <a:r>
              <a:rPr lang="en-US" sz="2000" dirty="0" err="1"/>
              <a:t>parametre</a:t>
            </a:r>
            <a:r>
              <a:rPr lang="en-US" sz="2000" dirty="0"/>
              <a:t> </a:t>
            </a:r>
            <a:r>
              <a:rPr lang="en-US" sz="2000" dirty="0" err="1"/>
              <a:t>iskorišćenja</a:t>
            </a:r>
            <a:r>
              <a:rPr lang="en-US" sz="2000" dirty="0"/>
              <a:t> </a:t>
            </a:r>
            <a:r>
              <a:rPr lang="en-US" sz="2000" dirty="0" err="1"/>
              <a:t>radne</a:t>
            </a:r>
            <a:r>
              <a:rPr lang="en-US" sz="2000" dirty="0"/>
              <a:t> </a:t>
            </a:r>
            <a:r>
              <a:rPr lang="en-US" sz="2000" dirty="0" err="1"/>
              <a:t>snage</a:t>
            </a:r>
            <a:r>
              <a:rPr lang="en-US" sz="2000" dirty="0"/>
              <a:t> u </a:t>
            </a:r>
            <a:r>
              <a:rPr lang="en-US" sz="2000" dirty="0" err="1"/>
              <a:t>posmatranom</a:t>
            </a:r>
            <a:r>
              <a:rPr lang="en-US" sz="2000" dirty="0"/>
              <a:t> </a:t>
            </a:r>
            <a:r>
              <a:rPr lang="en-US" sz="2000" dirty="0" err="1"/>
              <a:t>preduzeću</a:t>
            </a:r>
            <a:r>
              <a:rPr lang="en-US" sz="2000" dirty="0"/>
              <a:t>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486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D4EA2-34B2-8B39-B7BA-F409FE926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OSNOVNI INDIKATORI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3694" y="2740149"/>
                <a:ext cx="4234883" cy="3484806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Stopa aktivnosti </a:t>
                </a:r>
                <a:r>
                  <a:rPr lang="sr-Latn-BA" sz="2000" dirty="0"/>
                  <a:t>prikazuje učešće aktivnog stanovništva u radno sposobnom stanovništvu 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4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sr-Latn-BA" sz="24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</m:oMath>
                </a14:m>
                <a:r>
                  <a:rPr lang="sr-Latn-BA" sz="2400" dirty="0"/>
                  <a:t> </a:t>
                </a:r>
              </a:p>
              <a:p>
                <a:pPr marL="0" indent="0">
                  <a:buNone/>
                </a:pPr>
                <a:endParaRPr lang="sr-Latn-BA" sz="2400" b="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aktivno stanovništvo</a:t>
                </a:r>
              </a:p>
              <a:p>
                <a:pPr marL="0" indent="0">
                  <a:buNone/>
                </a:pPr>
                <a:r>
                  <a:rPr lang="sr-Latn-BA" sz="2000" dirty="0"/>
                  <a:t> </a:t>
                </a:r>
                <a14:m>
                  <m:oMath xmlns:m="http://schemas.openxmlformats.org/officeDocument/2006/math">
                    <m:r>
                      <a:rPr lang="sr-Latn-BA" sz="2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radno sposobno stanovništvo</a:t>
                </a:r>
                <a:endParaRPr lang="sr-Latn-BA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3694" y="2740149"/>
                <a:ext cx="4234883" cy="3484806"/>
              </a:xfrm>
              <a:blipFill>
                <a:blip r:embed="rId2"/>
                <a:stretch>
                  <a:fillRect l="-1585" t="-17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183410" y="2740149"/>
                <a:ext cx="3791214" cy="34848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Stopa zaposlenosti </a:t>
                </a:r>
                <a:r>
                  <a:rPr lang="sr-Latn-BA" sz="2000" dirty="0"/>
                  <a:t>prikazuje učešće zaposlenog stanovništva u radno sposobnom stanovništvu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400" i="1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sr-Latn-BA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sr-Latn-BA" sz="2400" i="1">
                              <a:latin typeface="Cambria Math" panose="02040503050406030204" pitchFamily="18" charset="0"/>
                            </a:rPr>
                            <m:t>𝑃</m:t>
                          </m:r>
                        </m:den>
                      </m:f>
                      <m:r>
                        <a:rPr lang="sr-Latn-BA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sr-Latn-BA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sr-Latn-BA" sz="2400" i="1" dirty="0">
                  <a:latin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zaposleno stanovništvo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dirty="0"/>
                  <a:t> </a:t>
                </a:r>
                <a14:m>
                  <m:oMath xmlns:m="http://schemas.openxmlformats.org/officeDocument/2006/math">
                    <m:r>
                      <a:rPr lang="sr-Latn-BA" sz="240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radno sposobno stanovništvo</a:t>
                </a:r>
                <a:endParaRPr lang="sr-Latn-BA" sz="24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3410" y="2740149"/>
                <a:ext cx="3791214" cy="3484806"/>
              </a:xfrm>
              <a:prstGeom prst="rect">
                <a:avLst/>
              </a:prstGeom>
              <a:blipFill>
                <a:blip r:embed="rId3"/>
                <a:stretch>
                  <a:fillRect l="-1608" t="-1748" r="-322" b="-5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182785" y="2740149"/>
                <a:ext cx="3721999" cy="34848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8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9144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14300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31286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484313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657350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882775" indent="-228600" algn="l" defTabSz="914400" rtl="0" eaLnBrk="1" latinLnBrk="0" hangingPunct="1">
                  <a:lnSpc>
                    <a:spcPct val="100000"/>
                  </a:lnSpc>
                  <a:spcBef>
                    <a:spcPts val="1000"/>
                  </a:spcBef>
                  <a:buClr>
                    <a:schemeClr val="accent2"/>
                  </a:buClr>
                  <a:buFont typeface="Arial" panose="020B0604020202020204" pitchFamily="34" charset="0"/>
                  <a:buChar char="•"/>
                  <a:defRPr sz="16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sr-Latn-BA" sz="2000" b="1" dirty="0">
                    <a:solidFill>
                      <a:schemeClr val="accent1"/>
                    </a:solidFill>
                  </a:rPr>
                  <a:t>Stopa nezaposlenosti </a:t>
                </a:r>
                <a:r>
                  <a:rPr lang="sr-Latn-BA" sz="2000" dirty="0"/>
                  <a:t>prikazuje učešće nezaposlenog stanovništva u aktivnom stanovništvu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sr-Latn-BA" sz="2000" dirty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BA" sz="2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sr-Latn-BA" sz="2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BA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sr-Latn-BA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sr-Latn-BA" sz="2400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  <m:r>
                        <a:rPr lang="sr-Latn-BA" sz="24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sr-Latn-BA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sr-Latn-BA" sz="24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sr-Latn-BA" sz="2400" i="1" dirty="0">
                  <a:latin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400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sr-Latn-BA" sz="2000" dirty="0"/>
                  <a:t> - nezaposleno stanovništvo</a:t>
                </a:r>
                <a:endParaRPr lang="sr-Latn-BA" sz="2000" i="1" dirty="0">
                  <a:latin typeface="Cambria Math" panose="02040503050406030204" pitchFamily="18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sr-Latn-BA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40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sr-Latn-BA" sz="2400" i="1" smtClean="0">
                            <a:latin typeface="Cambria Math" panose="02040503050406030204" pitchFamily="18" charset="0"/>
                          </a:rPr>
                          <m:t>𝑎</m:t>
                        </m:r>
                      </m:sub>
                    </m:sSub>
                  </m:oMath>
                </a14:m>
                <a:r>
                  <a:rPr lang="sr-Latn-BA" sz="2400" dirty="0"/>
                  <a:t> - </a:t>
                </a:r>
                <a:r>
                  <a:rPr lang="sr-Latn-BA" sz="2000" dirty="0"/>
                  <a:t>aktivno stanovništvo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18E03F64-EABB-8CFF-6DEA-54C4825292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785" y="2740149"/>
                <a:ext cx="3721999" cy="3484806"/>
              </a:xfrm>
              <a:prstGeom prst="rect">
                <a:avLst/>
              </a:prstGeom>
              <a:blipFill>
                <a:blip r:embed="rId4"/>
                <a:stretch>
                  <a:fillRect l="-1637" t="-1748" r="-2455" b="-2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2100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272" y="342297"/>
            <a:ext cx="7729728" cy="1188720"/>
          </a:xfrm>
        </p:spPr>
        <p:txBody>
          <a:bodyPr/>
          <a:lstStyle/>
          <a:p>
            <a:r>
              <a:rPr lang="sr-Latn-BA" b="1" dirty="0"/>
              <a:t>ZADATAK 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5039" y="1745672"/>
            <a:ext cx="9277975" cy="47700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BA" sz="2200" dirty="0"/>
              <a:t>Dati su sljedeći podaci o tržištu rada u Republici Srpskoj u 2022. godini:</a:t>
            </a:r>
          </a:p>
          <a:p>
            <a:pPr marL="0" indent="0">
              <a:buNone/>
            </a:pPr>
            <a:endParaRPr lang="sr-Latn-BA" sz="2200" dirty="0"/>
          </a:p>
          <a:p>
            <a:pPr marL="0" indent="0">
              <a:buNone/>
            </a:pPr>
            <a:endParaRPr lang="sr-Latn-BA" sz="2200" dirty="0"/>
          </a:p>
          <a:p>
            <a:pPr marL="0" indent="0">
              <a:buNone/>
            </a:pPr>
            <a:endParaRPr lang="sr-Latn-BA" sz="2200" dirty="0"/>
          </a:p>
          <a:p>
            <a:pPr marL="0" indent="0">
              <a:buNone/>
            </a:pPr>
            <a:endParaRPr lang="sr-Latn-BA" sz="2200" dirty="0"/>
          </a:p>
          <a:p>
            <a:pPr marL="0" indent="0">
              <a:buNone/>
            </a:pPr>
            <a:endParaRPr lang="sr-Latn-BA" sz="2200" dirty="0"/>
          </a:p>
          <a:p>
            <a:pPr marL="0" indent="0">
              <a:buNone/>
            </a:pPr>
            <a:r>
              <a:rPr lang="sr-Latn-BA" sz="2200" dirty="0"/>
              <a:t>Izračunati:</a:t>
            </a:r>
          </a:p>
          <a:p>
            <a:pPr marL="0" indent="0">
              <a:buNone/>
            </a:pPr>
            <a:r>
              <a:rPr lang="sr-Latn-BA" sz="2200" dirty="0"/>
              <a:t>a) stopu aktivnosti,</a:t>
            </a:r>
          </a:p>
          <a:p>
            <a:pPr marL="0" indent="0">
              <a:buNone/>
            </a:pPr>
            <a:r>
              <a:rPr lang="sr-Latn-BA" sz="2200" dirty="0"/>
              <a:t>b) stopu zaposlenosti,</a:t>
            </a:r>
          </a:p>
          <a:p>
            <a:pPr marL="0" indent="0">
              <a:buNone/>
            </a:pPr>
            <a:r>
              <a:rPr lang="sr-Latn-BA" sz="2200" dirty="0"/>
              <a:t>c) stopu nezaposlenosti.</a:t>
            </a:r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sr-Latn-BA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147658"/>
              </p:ext>
            </p:extLst>
          </p:nvPr>
        </p:nvGraphicFramePr>
        <p:xfrm>
          <a:off x="1603169" y="2565071"/>
          <a:ext cx="810398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990">
                  <a:extLst>
                    <a:ext uri="{9D8B030D-6E8A-4147-A177-3AD203B41FA5}">
                      <a16:colId xmlns:a16="http://schemas.microsoft.com/office/drawing/2014/main" val="2308870512"/>
                    </a:ext>
                  </a:extLst>
                </a:gridCol>
                <a:gridCol w="4051990">
                  <a:extLst>
                    <a:ext uri="{9D8B030D-6E8A-4147-A177-3AD203B41FA5}">
                      <a16:colId xmlns:a16="http://schemas.microsoft.com/office/drawing/2014/main" val="2725906023"/>
                    </a:ext>
                  </a:extLst>
                </a:gridCol>
              </a:tblGrid>
              <a:tr h="286704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Kategorija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Broj</a:t>
                      </a:r>
                      <a:r>
                        <a:rPr lang="sr-Latn-BA" baseline="0" dirty="0"/>
                        <a:t> stanovnika (u 000)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55670"/>
                  </a:ext>
                </a:extLst>
              </a:tr>
              <a:tr h="286704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Zaposleni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407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263729"/>
                  </a:ext>
                </a:extLst>
              </a:tr>
              <a:tr h="286704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Nezaposleni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51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101226"/>
                  </a:ext>
                </a:extLst>
              </a:tr>
              <a:tr h="286704"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Neaktivni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dirty="0"/>
                        <a:t>512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069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884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949570" y="1230923"/>
                <a:ext cx="9522069" cy="400929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sr-Latn-BA" sz="2000" b="1" dirty="0"/>
                  <a:t>a) Stopa aktivnosti:</a:t>
                </a:r>
                <a:r>
                  <a:rPr lang="sr-Latn-BA" sz="2000" dirty="0"/>
                  <a:t>		 </a:t>
                </a:r>
                <a14:m>
                  <m:oMath xmlns:m="http://schemas.openxmlformats.org/officeDocument/2006/math"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sr-Latn-BA" sz="200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150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r-Latn-R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407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sr-Latn-R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sr-Latn-BA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407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sr-Latn-R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512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</m:t>
                    </m:r>
                    <m:r>
                      <a:rPr lang="sr-Latn-BA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𝟒𝟕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:r>
                  <a:rPr lang="sr-Latn-BA" sz="2000" b="1" dirty="0"/>
                  <a:t>b) Stopa zaposlenosti:</a:t>
                </a:r>
                <a:r>
                  <a:rPr lang="sr-Latn-BA" sz="2000" b="0" dirty="0"/>
                  <a:t>		 </a:t>
                </a: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𝑒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num>
                      <m:den>
                        <m:r>
                          <a:rPr lang="sr-Latn-BA" sz="2000" i="1">
                            <a:latin typeface="Cambria Math" panose="02040503050406030204" pitchFamily="18" charset="0"/>
                          </a:rPr>
                          <m:t>𝑃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100=</m:t>
                    </m:r>
                    <m:f>
                      <m:fPr>
                        <m:ctrlPr>
                          <a:rPr lang="en-150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407</m:t>
                        </m:r>
                      </m:num>
                      <m:den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407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512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100=</m:t>
                    </m:r>
                    <m:r>
                      <a:rPr lang="sr-Latn-BA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:endParaRPr lang="sr-Latn-BA" sz="2000" b="1" dirty="0"/>
              </a:p>
              <a:p>
                <a:pPr marL="0" indent="0">
                  <a:buNone/>
                </a:pPr>
                <a:r>
                  <a:rPr lang="sr-Latn-BA" sz="2000" b="1" dirty="0"/>
                  <a:t>c) Stopa nezaposlenosti: </a:t>
                </a:r>
                <a:r>
                  <a:rPr lang="sr-Latn-BA" sz="2000" b="0" dirty="0"/>
                  <a:t>	</a:t>
                </a:r>
                <a14:m>
                  <m:oMath xmlns:m="http://schemas.openxmlformats.org/officeDocument/2006/math">
                    <m:r>
                      <a:rPr lang="sr-Latn-BA" sz="20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sr-Latn-BA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BA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000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sr-Latn-BA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r-Latn-BA" sz="20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100=</m:t>
                    </m:r>
                    <m:f>
                      <m:fPr>
                        <m:ctrlPr>
                          <a:rPr lang="en-150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51</m:t>
                        </m:r>
                      </m:num>
                      <m:den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407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sr-Latn-R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  <m:r>
                          <a:rPr lang="sr-Latn-BA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sr-Latn-BA" sz="2000" i="1">
                        <a:latin typeface="Cambria Math" panose="02040503050406030204" pitchFamily="18" charset="0"/>
                      </a:rPr>
                      <m:t>∙</m:t>
                    </m:r>
                    <m:r>
                      <a:rPr lang="sr-Latn-BA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100=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sr-Latn-BA" sz="20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sr-Latn-BA" sz="2000" b="1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sr-Latn-BA" b="1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9570" y="1230923"/>
                <a:ext cx="9522069" cy="4009292"/>
              </a:xfrm>
              <a:blipFill>
                <a:blip r:embed="rId2"/>
                <a:stretch>
                  <a:fillRect l="-6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0423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6B8C85-3AFD-BB30-C3E1-44DE88FA4D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042" y="631515"/>
            <a:ext cx="9329057" cy="559496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4DF39C-5400-5906-E185-927BE08DA4A6}"/>
              </a:ext>
            </a:extLst>
          </p:cNvPr>
          <p:cNvSpPr txBox="1"/>
          <p:nvPr/>
        </p:nvSpPr>
        <p:spPr>
          <a:xfrm>
            <a:off x="1524000" y="6365218"/>
            <a:ext cx="76952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Izvor: </a:t>
            </a:r>
            <a:r>
              <a:rPr lang="en-US" sz="1200" dirty="0" err="1"/>
              <a:t>Svjetska</a:t>
            </a:r>
            <a:r>
              <a:rPr lang="en-US" sz="1200" dirty="0"/>
              <a:t> </a:t>
            </a:r>
            <a:r>
              <a:rPr lang="en-US" sz="1200" dirty="0" err="1"/>
              <a:t>banka</a:t>
            </a:r>
            <a:r>
              <a:rPr lang="en-US" sz="1200" dirty="0"/>
              <a:t>, 2024. https://</a:t>
            </a:r>
            <a:r>
              <a:rPr lang="en-US" sz="1200" dirty="0" err="1"/>
              <a:t>data.worldbank.org</a:t>
            </a:r>
            <a:r>
              <a:rPr lang="en-US" sz="1200" dirty="0"/>
              <a:t>/indicator/</a:t>
            </a:r>
            <a:r>
              <a:rPr lang="en-US" sz="1200" dirty="0" err="1"/>
              <a:t>SL.UEM.TOTL.ZS?end</a:t>
            </a:r>
            <a:r>
              <a:rPr lang="en-US" sz="1200" dirty="0"/>
              <a:t>=2023&amp;start=2015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26D22D-31AB-93B0-9437-A274C6B8CBF4}"/>
              </a:ext>
            </a:extLst>
          </p:cNvPr>
          <p:cNvSpPr txBox="1"/>
          <p:nvPr/>
        </p:nvSpPr>
        <p:spPr>
          <a:xfrm>
            <a:off x="1524000" y="156547"/>
            <a:ext cx="76952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/>
              <a:t>Pregled</a:t>
            </a:r>
            <a:r>
              <a:rPr lang="en-US" sz="2000" b="1" dirty="0"/>
              <a:t> </a:t>
            </a:r>
            <a:r>
              <a:rPr lang="en-US" sz="2000" b="1" dirty="0" err="1"/>
              <a:t>stopa</a:t>
            </a:r>
            <a:r>
              <a:rPr lang="en-US" sz="2000" b="1" dirty="0"/>
              <a:t> </a:t>
            </a:r>
            <a:r>
              <a:rPr lang="en-US" sz="2000" b="1" dirty="0" err="1"/>
              <a:t>nezaposlenosti</a:t>
            </a:r>
            <a:r>
              <a:rPr lang="en-US" sz="2000" b="1" dirty="0"/>
              <a:t> u 2022. </a:t>
            </a:r>
            <a:r>
              <a:rPr lang="en-US" sz="2000" b="1" dirty="0" err="1"/>
              <a:t>godini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5439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0CC73-AADA-2F29-EB52-BA94F445F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b="1" dirty="0"/>
              <a:t>ZADATAK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C7E936-5B47-1081-0F7C-589F3E051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8139" y="2324073"/>
            <a:ext cx="9977851" cy="41382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BA" sz="2000" dirty="0"/>
              <a:t>Dati su podaci o kretanju opšte aktivnosti u Republici Srpskoj za period od 2010. do 2021. godine:</a:t>
            </a:r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endParaRPr lang="sr-Latn-BA" sz="2000" dirty="0"/>
          </a:p>
          <a:p>
            <a:pPr marL="0" indent="0">
              <a:buNone/>
            </a:pPr>
            <a:r>
              <a:rPr lang="sr-Latn-BA" sz="2000" dirty="0"/>
              <a:t>Izračunati i objasniti stopu aktivnog stanovništva u 2021. godini, ako je ista u 2010. godini iznosila 47,9%. Indeks kretanja aktivnog stanovništva u periodu 2015-2021. je iznosio 99, a indeks kretanja radno sposobnog stanovništva 102.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E0D4E65A-9D87-64D4-8F96-B69FE3751E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195685"/>
              </p:ext>
            </p:extLst>
          </p:nvPr>
        </p:nvGraphicFramePr>
        <p:xfrm>
          <a:off x="1208139" y="3150832"/>
          <a:ext cx="9775722" cy="1696068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571457">
                  <a:extLst>
                    <a:ext uri="{9D8B030D-6E8A-4147-A177-3AD203B41FA5}">
                      <a16:colId xmlns:a16="http://schemas.microsoft.com/office/drawing/2014/main" val="3301719953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3765746904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2077073560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3336680925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518262546"/>
                    </a:ext>
                  </a:extLst>
                </a:gridCol>
                <a:gridCol w="1440853">
                  <a:extLst>
                    <a:ext uri="{9D8B030D-6E8A-4147-A177-3AD203B41FA5}">
                      <a16:colId xmlns:a16="http://schemas.microsoft.com/office/drawing/2014/main" val="1151923368"/>
                    </a:ext>
                  </a:extLst>
                </a:gridCol>
              </a:tblGrid>
              <a:tr h="424017">
                <a:tc>
                  <a:txBody>
                    <a:bodyPr/>
                    <a:lstStyle/>
                    <a:p>
                      <a:endParaRPr lang="sr-Latn-BA" sz="1800" dirty="0">
                        <a:latin typeface="Gill Sans MT (Body)"/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sr-Latn-BA" sz="1800" dirty="0">
                          <a:latin typeface="Gill Sans MT (Body)"/>
                        </a:rPr>
                        <a:t>Lančani indeksi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r-Latn-B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0199010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endParaRPr lang="sr-Latn-BA" sz="1800" dirty="0">
                        <a:latin typeface="Gill Sans MT (Body)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BA" sz="1800" b="1" dirty="0">
                          <a:latin typeface="Gill Sans MT (Body)"/>
                        </a:rPr>
                        <a:t>2015.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6450033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r>
                        <a:rPr lang="sr-Latn-BA" sz="1800" b="1" dirty="0">
                          <a:latin typeface="Gill Sans MT (Body)"/>
                        </a:rPr>
                        <a:t>Aktivno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104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103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98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103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100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4402274"/>
                  </a:ext>
                </a:extLst>
              </a:tr>
              <a:tr h="424017">
                <a:tc>
                  <a:txBody>
                    <a:bodyPr/>
                    <a:lstStyle/>
                    <a:p>
                      <a:r>
                        <a:rPr lang="sr-Latn-BA" sz="1800" b="1" dirty="0">
                          <a:latin typeface="Gill Sans MT (Body)"/>
                        </a:rPr>
                        <a:t>Radno sposobno stan.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100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99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98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97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14300" algn="l"/>
                        </a:tabLst>
                      </a:pPr>
                      <a:r>
                        <a:rPr lang="sr-Cyrl-CS" sz="1800" dirty="0">
                          <a:effectLst/>
                          <a:latin typeface="Gill Sans MT (Body)"/>
                        </a:rPr>
                        <a:t>99</a:t>
                      </a:r>
                      <a:endParaRPr lang="sr-Latn-RS" sz="1800" dirty="0">
                        <a:effectLst/>
                        <a:latin typeface="Gill Sans MT (Body)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0857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23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D7F26A-87DD-C840-DB9B-FA6F407C72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12838" y="560439"/>
                <a:ext cx="10766323" cy="573712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2010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=47,9%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Prvo računamo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2015</m:t>
                        </m:r>
                      </m:sub>
                    </m:sSub>
                  </m:oMath>
                </a14:m>
                <a:r>
                  <a:rPr lang="sr-Latn-BA" sz="2000" dirty="0"/>
                  <a:t> preko lančanih indeksa: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2015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=47,9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1,04∙1,03∙0,98∙1,03∙1,00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1,00∙0,99∙0,98∙0,97∙0,99</m:t>
                          </m:r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=55,6%</m:t>
                      </m:r>
                    </m:oMath>
                  </m:oMathPara>
                </a14:m>
                <a:endParaRPr lang="sr-Latn-BA" sz="2000" dirty="0"/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:r>
                  <a:rPr lang="sr-Latn-BA" sz="2000" dirty="0"/>
                  <a:t>Zatim računamo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BA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sr-Latn-BA" sz="2000" b="0" i="1" smtClean="0">
                            <a:latin typeface="Cambria Math" panose="02040503050406030204" pitchFamily="18" charset="0"/>
                          </a:rPr>
                          <m:t>2021</m:t>
                        </m:r>
                      </m:sub>
                    </m:sSub>
                  </m:oMath>
                </a14:m>
                <a:r>
                  <a:rPr lang="sr-Latn-BA" sz="2000" dirty="0"/>
                  <a:t>:</a:t>
                </a:r>
              </a:p>
              <a:p>
                <a:pPr marL="0" indent="0">
                  <a:buNone/>
                </a:pPr>
                <a:endParaRPr lang="sr-Latn-BA" sz="20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BA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sr-Latn-BA" sz="2400" b="0" i="1" smtClean="0">
                              <a:latin typeface="Cambria Math" panose="02040503050406030204" pitchFamily="18" charset="0"/>
                            </a:rPr>
                            <m:t>2021</m:t>
                          </m:r>
                        </m:sub>
                      </m:sSub>
                      <m:r>
                        <a:rPr lang="sr-Latn-BA" sz="2400" b="0" i="1" smtClean="0">
                          <a:latin typeface="Cambria Math" panose="02040503050406030204" pitchFamily="18" charset="0"/>
                        </a:rPr>
                        <m:t>=55,6</m:t>
                      </m:r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  <m:sup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2015−2021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sub>
                            <m:sup>
                              <m:r>
                                <a:rPr lang="sr-Latn-BA" sz="2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2015−202</m:t>
                              </m:r>
                              <m:r>
                                <a:rPr lang="sr-Latn-BA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=55,6∙</m:t>
                      </m:r>
                      <m:f>
                        <m:fPr>
                          <m:ctrlP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0,99</m:t>
                          </m:r>
                        </m:num>
                        <m:den>
                          <m:r>
                            <a:rPr lang="sr-Latn-BA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1,0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sr-Latn-BA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en-US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𝟗𝟔</m:t>
                      </m:r>
                      <m:r>
                        <a:rPr lang="sr-Latn-BA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%</m:t>
                      </m:r>
                    </m:oMath>
                  </m:oMathPara>
                </a14:m>
                <a:endParaRPr lang="sr-Latn-BA" sz="2000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D7F26A-87DD-C840-DB9B-FA6F407C72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12838" y="560439"/>
                <a:ext cx="10766323" cy="5737121"/>
              </a:xfrm>
              <a:blipFill>
                <a:blip r:embed="rId2"/>
                <a:stretch>
                  <a:fillRect l="-6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3746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99E7B792-1DDF-0661-1552-F7CD6D3DD7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07817057"/>
              </p:ext>
            </p:extLst>
          </p:nvPr>
        </p:nvGraphicFramePr>
        <p:xfrm>
          <a:off x="843908" y="3640"/>
          <a:ext cx="10504184" cy="3258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71749117"/>
              </p:ext>
            </p:extLst>
          </p:nvPr>
        </p:nvGraphicFramePr>
        <p:xfrm>
          <a:off x="843908" y="3344404"/>
          <a:ext cx="10504184" cy="34713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9461738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1267</TotalTime>
  <Words>1379</Words>
  <Application>Microsoft Macintosh PowerPoint</Application>
  <PresentationFormat>Widescreen</PresentationFormat>
  <Paragraphs>258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Cambria Math</vt:lpstr>
      <vt:lpstr>Gill Sans MT</vt:lpstr>
      <vt:lpstr>Gill Sans MT (Body)</vt:lpstr>
      <vt:lpstr>Source Sans Pro</vt:lpstr>
      <vt:lpstr>Parcel</vt:lpstr>
      <vt:lpstr>Tržište rada</vt:lpstr>
      <vt:lpstr>PowerPoint Presentation</vt:lpstr>
      <vt:lpstr>OSNOVNI INDIKATORI</vt:lpstr>
      <vt:lpstr>ZADATAK 1</vt:lpstr>
      <vt:lpstr>PowerPoint Presentation</vt:lpstr>
      <vt:lpstr>PowerPoint Presentation</vt:lpstr>
      <vt:lpstr>ZADATAK 2</vt:lpstr>
      <vt:lpstr>PowerPoint Presentation</vt:lpstr>
      <vt:lpstr>PowerPoint Presentation</vt:lpstr>
      <vt:lpstr>PowerPoint Presentation</vt:lpstr>
      <vt:lpstr>ZADATAK 3</vt:lpstr>
      <vt:lpstr>PowerPoint Presentation</vt:lpstr>
      <vt:lpstr>ZADATAK 4</vt:lpstr>
      <vt:lpstr>PowerPoint Presentation</vt:lpstr>
      <vt:lpstr>ZADATAK 5</vt:lpstr>
      <vt:lpstr>PowerPoint Presentation</vt:lpstr>
      <vt:lpstr>ZADATAK 6</vt:lpstr>
      <vt:lpstr>PowerPoint Presentation</vt:lpstr>
      <vt:lpstr>PowerPoint Presentation</vt:lpstr>
      <vt:lpstr>PowerPoint Presentation</vt:lpstr>
      <vt:lpstr>PowerPoint Presentation</vt:lpstr>
      <vt:lpstr>ZADATAK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Tržište rada</dc:title>
  <dc:creator>Marić, Milica</dc:creator>
  <cp:lastModifiedBy>Milica Maric</cp:lastModifiedBy>
  <cp:revision>60</cp:revision>
  <dcterms:created xsi:type="dcterms:W3CDTF">2022-11-07T08:27:24Z</dcterms:created>
  <dcterms:modified xsi:type="dcterms:W3CDTF">2024-11-04T13:14:32Z</dcterms:modified>
</cp:coreProperties>
</file>