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8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E330-5DDD-430D-984D-9EECEC8DCCE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05AF-6436-487F-87D8-88C6492CE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000" y="57494"/>
            <a:ext cx="5237018" cy="2387600"/>
          </a:xfrm>
        </p:spPr>
        <p:txBody>
          <a:bodyPr/>
          <a:lstStyle/>
          <a:p>
            <a:r>
              <a:rPr lang="hr-HR" dirty="0" smtClean="0"/>
              <a:t>Statistika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57494"/>
            <a:ext cx="7370618" cy="66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Primjeri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https://www.quora.com/If-gambling-is-all-probability-why-arent-mathematicians-the-richest-people</a:t>
            </a:r>
          </a:p>
          <a:p>
            <a:r>
              <a:rPr lang="en-US" dirty="0" smtClean="0"/>
              <a:t>The Kiss Rodin</a:t>
            </a:r>
          </a:p>
          <a:p>
            <a:pPr lvl="1"/>
            <a:r>
              <a:rPr lang="en-US" dirty="0" smtClean="0"/>
              <a:t>Google images pictures</a:t>
            </a:r>
          </a:p>
          <a:p>
            <a:pPr lvl="1"/>
            <a:r>
              <a:rPr lang="en-US" dirty="0" err="1" smtClean="0"/>
              <a:t>Statisti</a:t>
            </a:r>
            <a:r>
              <a:rPr lang="hr-HR" dirty="0" smtClean="0"/>
              <a:t>čki eksperiment</a:t>
            </a:r>
            <a:endParaRPr lang="en-US" dirty="0" smtClean="0"/>
          </a:p>
          <a:p>
            <a:r>
              <a:rPr lang="en-US" dirty="0" smtClean="0"/>
              <a:t>Japan – rad Economic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3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2" y="146194"/>
            <a:ext cx="4581525" cy="604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92" y="93788"/>
            <a:ext cx="4943042" cy="61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4" y="321108"/>
            <a:ext cx="4581525" cy="608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934" y="321108"/>
            <a:ext cx="44862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4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3" y="207096"/>
            <a:ext cx="4686300" cy="629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13" y="207096"/>
            <a:ext cx="43815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1" y="141576"/>
            <a:ext cx="4762500" cy="63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495" y="141576"/>
            <a:ext cx="44577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8" y="297584"/>
            <a:ext cx="4743450" cy="611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124" y="468600"/>
            <a:ext cx="48482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232304"/>
            <a:ext cx="4854864" cy="6625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183" y="384318"/>
            <a:ext cx="47339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4" y="217487"/>
            <a:ext cx="4752975" cy="621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73" y="217487"/>
            <a:ext cx="47339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Šta je statistika?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18" y="1256144"/>
            <a:ext cx="10790382" cy="523701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Nekada pogrešno kažu dio matematike</a:t>
            </a:r>
          </a:p>
          <a:p>
            <a:r>
              <a:rPr lang="hr-HR" dirty="0" smtClean="0"/>
              <a:t>To je nauka koja se bavi prikupljanjem i tumačenjem podataka (jedan od definicija).</a:t>
            </a:r>
          </a:p>
          <a:p>
            <a:r>
              <a:rPr lang="hr-HR" dirty="0" smtClean="0"/>
              <a:t>Koristimo statistiku da sagledamo pojave kroz njihov varijabilitet. </a:t>
            </a:r>
          </a:p>
          <a:p>
            <a:pPr lvl="1"/>
            <a:r>
              <a:rPr lang="hr-HR" dirty="0" smtClean="0"/>
              <a:t>Ljudi imaju različitu visinu</a:t>
            </a:r>
          </a:p>
          <a:p>
            <a:pPr lvl="1"/>
            <a:r>
              <a:rPr lang="hr-HR" dirty="0" smtClean="0"/>
              <a:t>Države imaju različit GDP</a:t>
            </a:r>
          </a:p>
          <a:p>
            <a:pPr lvl="1"/>
            <a:r>
              <a:rPr lang="hr-HR" dirty="0" smtClean="0"/>
              <a:t>Političke stranke imaju različit politički kapacitet</a:t>
            </a:r>
          </a:p>
          <a:p>
            <a:pPr lvl="1"/>
            <a:r>
              <a:rPr lang="hr-HR" dirty="0" smtClean="0"/>
              <a:t>Glasači imaju različite preferencije prema određenom političkom diskursu</a:t>
            </a:r>
          </a:p>
          <a:p>
            <a:r>
              <a:rPr lang="hr-HR" dirty="0" smtClean="0"/>
              <a:t>Varijabilitet podrazumijeva da se karakteristike mijenjaju od individue do individue</a:t>
            </a:r>
            <a:endParaRPr lang="en-US" dirty="0" smtClean="0"/>
          </a:p>
          <a:p>
            <a:r>
              <a:rPr lang="en-US" dirty="0" err="1" smtClean="0"/>
              <a:t>Statistika</a:t>
            </a:r>
            <a:r>
              <a:rPr lang="en-US" dirty="0" smtClean="0"/>
              <a:t> u </a:t>
            </a:r>
            <a:r>
              <a:rPr lang="en-US" dirty="0" err="1" smtClean="0"/>
              <a:t>politici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https://www.youtube.com/watch?v=0cssmclgVHY</a:t>
            </a:r>
          </a:p>
        </p:txBody>
      </p:sp>
    </p:spTree>
    <p:extLst>
      <p:ext uri="{BB962C8B-B14F-4D97-AF65-F5344CB8AC3E}">
        <p14:creationId xmlns:p14="http://schemas.microsoft.com/office/powerpoint/2010/main" val="8067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91" y="-234456"/>
            <a:ext cx="5754254" cy="700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3" y="775855"/>
            <a:ext cx="5181600" cy="49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Dvije osnovne „vrste” statistike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Deskriptivna (eng. </a:t>
            </a:r>
            <a:r>
              <a:rPr lang="hr-HR" i="1" dirty="0" smtClean="0"/>
              <a:t>desrciptive</a:t>
            </a:r>
            <a:r>
              <a:rPr lang="hr-HR" dirty="0" smtClean="0"/>
              <a:t>)</a:t>
            </a:r>
          </a:p>
          <a:p>
            <a:r>
              <a:rPr lang="hr-HR" dirty="0" smtClean="0"/>
              <a:t>Inferencijalna (eng. </a:t>
            </a:r>
            <a:r>
              <a:rPr lang="hr-HR" i="1" dirty="0" smtClean="0"/>
              <a:t>inferential</a:t>
            </a:r>
            <a:r>
              <a:rPr lang="hr-HR" dirty="0" smtClean="0"/>
              <a:t>)</a:t>
            </a:r>
          </a:p>
          <a:p>
            <a:r>
              <a:rPr lang="hr-HR" dirty="0" smtClean="0"/>
              <a:t>Inferencijalna statistika se podrazumijeva sagledavanje procesa uzimanja uzorka i donošenje određenjih zaključaka o populaciji iz koje je taj uzorak uzet.</a:t>
            </a:r>
          </a:p>
          <a:p>
            <a:r>
              <a:rPr lang="hr-HR" dirty="0" smtClean="0"/>
              <a:t>Deskriptivna statistika podrazumjeva pribavljanje podataka i pričanje o podacima. Recimo, </a:t>
            </a:r>
            <a:r>
              <a:rPr lang="hr-HR" i="1" dirty="0" smtClean="0"/>
              <a:t>prosječna ocjena na nekom studijskom programu je 7,2.</a:t>
            </a:r>
          </a:p>
          <a:p>
            <a:r>
              <a:rPr lang="hr-HR" dirty="0" smtClean="0"/>
              <a:t>Konvencijom se uzima jedno decimalno mjesto u komunikaciji statistike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5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Komunikacija statistike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Deskriptivna statistika lakše se komunicira kroz prikaze, grafikone, dijagrame</a:t>
            </a:r>
          </a:p>
          <a:p>
            <a:r>
              <a:rPr lang="hr-HR" dirty="0" smtClean="0"/>
              <a:t>Iako statistika predstavlja priču kroz brojeve, prosječnom konzumentu informacije, to može biti teško „svarljivo”</a:t>
            </a:r>
          </a:p>
          <a:p>
            <a:r>
              <a:rPr lang="hr-HR" dirty="0" smtClean="0"/>
              <a:t>Statistika može u tom smislu biti i varljiva</a:t>
            </a:r>
          </a:p>
          <a:p>
            <a:r>
              <a:rPr lang="hr-HR" dirty="0" smtClean="0"/>
              <a:t>Mi ćemo početi sa deskriptivnom statistikom i nastaviti sa uvodom u inferencijalnu statistiku</a:t>
            </a:r>
          </a:p>
          <a:p>
            <a:r>
              <a:rPr lang="hr-HR" dirty="0" smtClean="0"/>
              <a:t>Napomena: </a:t>
            </a:r>
            <a:r>
              <a:rPr lang="hr-HR" i="1" dirty="0" smtClean="0"/>
              <a:t>Bayes</a:t>
            </a:r>
          </a:p>
          <a:p>
            <a:r>
              <a:rPr lang="hr-HR" dirty="0" smtClean="0"/>
              <a:t>Moramo se upoznati sa određenim definicijama prije nego nastavimo dalje. Pojmove ćemo definisati slobodno, ne opterećujemo se formom.</a:t>
            </a:r>
          </a:p>
        </p:txBody>
      </p:sp>
    </p:spTree>
    <p:extLst>
      <p:ext uri="{BB962C8B-B14F-4D97-AF65-F5344CB8AC3E}">
        <p14:creationId xmlns:p14="http://schemas.microsoft.com/office/powerpoint/2010/main" val="324820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definicije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POPULACIJA – odnosi se na ukupnu količinu „stvari”</a:t>
            </a:r>
          </a:p>
          <a:p>
            <a:pPr lvl="1"/>
            <a:r>
              <a:rPr lang="hr-HR" dirty="0" smtClean="0"/>
              <a:t>„stvari” mogu biti auta, ljudi, države....</a:t>
            </a:r>
          </a:p>
          <a:p>
            <a:r>
              <a:rPr lang="hr-HR" dirty="0" smtClean="0"/>
              <a:t>UZORAK – odnosi se na mali dio populacije koji se koristi za analize/studije</a:t>
            </a:r>
          </a:p>
          <a:p>
            <a:r>
              <a:rPr lang="hr-HR" dirty="0" smtClean="0"/>
              <a:t>Ukupna količina „stvari” u uzorku je VELIČINA UZORKA</a:t>
            </a:r>
          </a:p>
          <a:p>
            <a:r>
              <a:rPr lang="hr-HR" dirty="0" smtClean="0"/>
              <a:t>U stastici preispit</a:t>
            </a:r>
            <a:r>
              <a:rPr lang="en-US" dirty="0" smtClean="0"/>
              <a:t>u</a:t>
            </a:r>
            <a:r>
              <a:rPr lang="hr-HR" dirty="0" smtClean="0"/>
              <a:t>jemo PROMJENLJIVU (VARIJABLU)</a:t>
            </a:r>
          </a:p>
          <a:p>
            <a:r>
              <a:rPr lang="hr-HR" dirty="0" smtClean="0"/>
              <a:t>Analiziramo promjenljivu kao nešto što može biti MJERLJIVO, KATEGORISANO I BROJIVO</a:t>
            </a:r>
          </a:p>
          <a:p>
            <a:r>
              <a:rPr lang="hr-HR" dirty="0" smtClean="0"/>
              <a:t>Kada govorimo kako ljudi imaju različitu visinu, inteligenciju, preferenciju prema određenom političkom diskursu – to su sve promjenljive</a:t>
            </a:r>
          </a:p>
          <a:p>
            <a:r>
              <a:rPr lang="hr-HR" dirty="0" smtClean="0"/>
              <a:t>PROMJENLJIVA PREDSTAVLJA KARAKTERISTIKU KOJU POKUŠAVAMO DA ANALIZIRAMO I MOŽE VARIRATI IZMEĐU RAZLIČITIH POJEDINIH SLUČAJEVA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91" y="110836"/>
            <a:ext cx="8582891" cy="61667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Mjerenje varijable – dva osnovna oblika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3288145"/>
            <a:ext cx="10954327" cy="3569855"/>
          </a:xfrm>
        </p:spPr>
        <p:txBody>
          <a:bodyPr>
            <a:normAutofit/>
          </a:bodyPr>
          <a:lstStyle/>
          <a:p>
            <a:r>
              <a:rPr lang="hr-HR" sz="2300" b="1" dirty="0" smtClean="0"/>
              <a:t>Kvantitativni podaci </a:t>
            </a:r>
            <a:r>
              <a:rPr lang="hr-HR" sz="2300" dirty="0" smtClean="0"/>
              <a:t>– odnose se na podatke koji se mjere u brojevima, te su kao takvi pogodni za daljnje matematičke transformacije i formulacije (npr. izračunavanje prosjeka)</a:t>
            </a:r>
          </a:p>
          <a:p>
            <a:pPr lvl="1"/>
            <a:r>
              <a:rPr lang="hr-HR" sz="2300" dirty="0" smtClean="0"/>
              <a:t>Kvantitativno podaci dolaze od kvantitativnih promjenjljivih (visina, ocjene,  težina...)</a:t>
            </a:r>
          </a:p>
          <a:p>
            <a:r>
              <a:rPr lang="hr-HR" sz="2300" b="1" dirty="0" smtClean="0"/>
              <a:t>Kategorijski podaci </a:t>
            </a:r>
            <a:r>
              <a:rPr lang="hr-HR" sz="2300" dirty="0" smtClean="0"/>
              <a:t>– odnose se na vrijednosti koje smiještaju „stvari” u različite grupe i kategorije</a:t>
            </a:r>
          </a:p>
          <a:p>
            <a:pPr lvl="1"/>
            <a:r>
              <a:rPr lang="hr-HR" sz="2300" dirty="0" smtClean="0"/>
              <a:t>Kategorijski podaci dolaze od kategorijskih promjenljivih ( pripadnost određenoj političkoj opciji, opisna ocjena, boja očiju...)</a:t>
            </a:r>
          </a:p>
          <a:p>
            <a:endParaRPr lang="hr-H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727507"/>
            <a:ext cx="5676900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3782" y="1163782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Moguća klasifikacija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7195128" y="1348448"/>
            <a:ext cx="1588654" cy="295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8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Kategorijske promjenljive – dvije grupe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Ordinalne – ako imamo logičan sljed kategorijskih promjenljivih (mogu se jasno rangirati)</a:t>
            </a:r>
          </a:p>
          <a:p>
            <a:pPr lvl="1"/>
            <a:r>
              <a:rPr lang="hr-HR" dirty="0" smtClean="0"/>
              <a:t>Recimo opisne ocjene</a:t>
            </a:r>
          </a:p>
          <a:p>
            <a:r>
              <a:rPr lang="hr-HR" dirty="0" smtClean="0"/>
              <a:t>Nominalne – ne postoji logičan sljed kategorijskih promjenljivih</a:t>
            </a:r>
          </a:p>
          <a:p>
            <a:pPr lvl="1"/>
            <a:r>
              <a:rPr lang="hr-HR" dirty="0" smtClean="0"/>
              <a:t>Boja kose </a:t>
            </a:r>
          </a:p>
        </p:txBody>
      </p:sp>
    </p:spTree>
    <p:extLst>
      <p:ext uri="{BB962C8B-B14F-4D97-AF65-F5344CB8AC3E}">
        <p14:creationId xmlns:p14="http://schemas.microsoft.com/office/powerpoint/2010/main" val="35893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Kvantitativne promjenljive –dvije grupe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Discrete – prekidne </a:t>
            </a:r>
          </a:p>
          <a:p>
            <a:pPr lvl="1"/>
            <a:r>
              <a:rPr lang="hr-HR" dirty="0" smtClean="0"/>
              <a:t>Odnosi se na promjenljive koje mogu biti izmjerene samo u određenim brojevima</a:t>
            </a:r>
          </a:p>
          <a:p>
            <a:pPr lvl="1"/>
            <a:r>
              <a:rPr lang="hr-HR" dirty="0" smtClean="0"/>
              <a:t>Recimo, broj glasača po domaćinstvu</a:t>
            </a:r>
          </a:p>
          <a:p>
            <a:r>
              <a:rPr lang="hr-HR" dirty="0" smtClean="0"/>
              <a:t>Continuous – neprekidne</a:t>
            </a:r>
          </a:p>
          <a:p>
            <a:pPr lvl="1"/>
            <a:r>
              <a:rPr lang="hr-HR" dirty="0" smtClean="0"/>
              <a:t>Odnose se na promjenljive koje mogu uzeti bilo koju vrijednost</a:t>
            </a:r>
          </a:p>
          <a:p>
            <a:pPr lvl="1"/>
            <a:r>
              <a:rPr lang="hr-HR" dirty="0" smtClean="0"/>
              <a:t>Recimo težina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496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Statistika</vt:lpstr>
      <vt:lpstr>Šta je statistika?</vt:lpstr>
      <vt:lpstr>PowerPoint Presentation</vt:lpstr>
      <vt:lpstr>Dvije osnovne „vrste” statistike</vt:lpstr>
      <vt:lpstr>Komunikacija statistike</vt:lpstr>
      <vt:lpstr>Osnovne definicije</vt:lpstr>
      <vt:lpstr>Mjerenje varijable – dva osnovna oblika</vt:lpstr>
      <vt:lpstr>Kategorijske promjenljive – dvije grupe</vt:lpstr>
      <vt:lpstr>Kvantitativne promjenljive –dvije grupe</vt:lpstr>
      <vt:lpstr>Primjeri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Bojan</dc:creator>
  <cp:lastModifiedBy>Bojan</cp:lastModifiedBy>
  <cp:revision>25</cp:revision>
  <dcterms:created xsi:type="dcterms:W3CDTF">2022-07-14T05:17:10Z</dcterms:created>
  <dcterms:modified xsi:type="dcterms:W3CDTF">2025-02-19T06:01:55Z</dcterms:modified>
</cp:coreProperties>
</file>