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174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5849" y="4208929"/>
            <a:ext cx="7573519" cy="104868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Dijagram</a:t>
            </a:r>
            <a:r>
              <a:rPr lang="en-US" dirty="0"/>
              <a:t> </a:t>
            </a:r>
            <a:r>
              <a:rPr lang="en-US" dirty="0" err="1"/>
              <a:t>toka</a:t>
            </a:r>
            <a:r>
              <a:rPr lang="en-US" dirty="0"/>
              <a:t> - </a:t>
            </a:r>
            <a:r>
              <a:rPr lang="en-US" dirty="0" err="1"/>
              <a:t>ljudski</a:t>
            </a:r>
            <a:r>
              <a:rPr lang="en-US" dirty="0"/>
              <a:t> </a:t>
            </a:r>
            <a:r>
              <a:rPr lang="en-US" dirty="0" err="1"/>
              <a:t>resursi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5849" y="5257613"/>
            <a:ext cx="6202101" cy="621792"/>
          </a:xfrm>
        </p:spPr>
        <p:txBody>
          <a:bodyPr/>
          <a:lstStyle/>
          <a:p>
            <a:r>
              <a:rPr lang="en-US" dirty="0"/>
              <a:t>Prof. </a:t>
            </a:r>
            <a:r>
              <a:rPr lang="en-US" dirty="0" err="1"/>
              <a:t>dr</a:t>
            </a:r>
            <a:r>
              <a:rPr lang="en-US" dirty="0"/>
              <a:t> Igor </a:t>
            </a:r>
            <a:r>
              <a:rPr lang="en-US" dirty="0" err="1"/>
              <a:t>Todorović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42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O2 - POSTUPAK ODOBRAVANJA ZAPOŠLJAVANJA POTREBNIH KADROVA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588" y="2209800"/>
            <a:ext cx="4661647" cy="3916363"/>
          </a:xfrm>
        </p:spPr>
        <p:txBody>
          <a:bodyPr>
            <a:normAutofit/>
          </a:bodyPr>
          <a:lstStyle/>
          <a:p>
            <a:r>
              <a:rPr lang="en-US" dirty="0" err="1"/>
              <a:t>Izrada</a:t>
            </a:r>
            <a:r>
              <a:rPr lang="en-US" dirty="0"/>
              <a:t> </a:t>
            </a:r>
            <a:r>
              <a:rPr lang="en-US" dirty="0" err="1"/>
              <a:t>plana</a:t>
            </a:r>
            <a:r>
              <a:rPr lang="en-US" dirty="0"/>
              <a:t> </a:t>
            </a:r>
            <a:r>
              <a:rPr lang="en-US" dirty="0" err="1"/>
              <a:t>zapošljavanja</a:t>
            </a:r>
            <a:r>
              <a:rPr lang="en-US" dirty="0"/>
              <a:t> </a:t>
            </a:r>
          </a:p>
          <a:p>
            <a:r>
              <a:rPr lang="en-US" dirty="0" err="1"/>
              <a:t>Odobravanje</a:t>
            </a:r>
            <a:r>
              <a:rPr lang="en-US" dirty="0"/>
              <a:t> </a:t>
            </a:r>
            <a:r>
              <a:rPr lang="en-US" dirty="0" err="1"/>
              <a:t>zapošljavanju</a:t>
            </a:r>
            <a:r>
              <a:rPr lang="en-US" dirty="0"/>
              <a:t> </a:t>
            </a:r>
            <a:r>
              <a:rPr lang="en-US" dirty="0" err="1"/>
              <a:t>potrebnih</a:t>
            </a:r>
            <a:r>
              <a:rPr lang="en-US" dirty="0"/>
              <a:t> </a:t>
            </a:r>
            <a:r>
              <a:rPr lang="en-US" dirty="0" err="1"/>
              <a:t>kadrova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Izrada</a:t>
            </a:r>
            <a:r>
              <a:rPr lang="en-US" dirty="0"/>
              <a:t> </a:t>
            </a:r>
            <a:r>
              <a:rPr lang="en-US" dirty="0" err="1"/>
              <a:t>oglasa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potrebnih</a:t>
            </a:r>
            <a:r>
              <a:rPr lang="en-US" dirty="0"/>
              <a:t> </a:t>
            </a:r>
            <a:r>
              <a:rPr lang="en-US" dirty="0" err="1"/>
              <a:t>kadrova</a:t>
            </a:r>
            <a:endParaRPr lang="en-US" dirty="0"/>
          </a:p>
          <a:p>
            <a:r>
              <a:rPr lang="en-US" dirty="0" err="1"/>
              <a:t>Dostava</a:t>
            </a:r>
            <a:r>
              <a:rPr lang="en-US" dirty="0"/>
              <a:t> </a:t>
            </a:r>
            <a:r>
              <a:rPr lang="en-US" dirty="0" err="1"/>
              <a:t>oglasa</a:t>
            </a:r>
            <a:r>
              <a:rPr lang="en-US" dirty="0"/>
              <a:t> </a:t>
            </a:r>
            <a:r>
              <a:rPr lang="en-US" dirty="0" err="1"/>
              <a:t>novinskom</a:t>
            </a:r>
            <a:r>
              <a:rPr lang="en-US" dirty="0"/>
              <a:t> </a:t>
            </a:r>
            <a:r>
              <a:rPr lang="en-US" dirty="0" err="1"/>
              <a:t>listu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medijima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6928" r="67340" b="7167"/>
          <a:stretch/>
        </p:blipFill>
        <p:spPr>
          <a:xfrm>
            <a:off x="1018990" y="2046939"/>
            <a:ext cx="2716306" cy="508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10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Izrada</a:t>
            </a:r>
            <a:r>
              <a:rPr lang="en-US" dirty="0"/>
              <a:t> </a:t>
            </a:r>
            <a:r>
              <a:rPr lang="en-US" dirty="0" err="1"/>
              <a:t>plana</a:t>
            </a:r>
            <a:r>
              <a:rPr lang="en-US" dirty="0"/>
              <a:t> </a:t>
            </a:r>
            <a:r>
              <a:rPr lang="en-US" dirty="0" err="1"/>
              <a:t>zapošljavanja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Posle</a:t>
            </a:r>
            <a:r>
              <a:rPr lang="en-US" dirty="0"/>
              <a:t> </a:t>
            </a:r>
            <a:r>
              <a:rPr lang="en-US" dirty="0" err="1"/>
              <a:t>obrade</a:t>
            </a:r>
            <a:r>
              <a:rPr lang="en-US" dirty="0"/>
              <a:t> </a:t>
            </a:r>
            <a:r>
              <a:rPr lang="en-US" dirty="0" err="1"/>
              <a:t>planova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potrebnim</a:t>
            </a:r>
            <a:r>
              <a:rPr lang="en-US" dirty="0"/>
              <a:t> </a:t>
            </a:r>
            <a:r>
              <a:rPr lang="en-US" dirty="0" err="1"/>
              <a:t>kadrovima</a:t>
            </a:r>
            <a:r>
              <a:rPr lang="en-US" dirty="0"/>
              <a:t> u </a:t>
            </a:r>
            <a:r>
              <a:rPr lang="en-US" dirty="0" err="1"/>
              <a:t>Kadrovskoj</a:t>
            </a:r>
            <a:r>
              <a:rPr lang="en-US" dirty="0"/>
              <a:t> </a:t>
            </a:r>
            <a:r>
              <a:rPr lang="en-US" dirty="0" err="1"/>
              <a:t>službi</a:t>
            </a:r>
            <a:r>
              <a:rPr lang="en-US" dirty="0"/>
              <a:t> </a:t>
            </a:r>
            <a:r>
              <a:rPr lang="en-US" dirty="0" err="1"/>
              <a:t>vrši</a:t>
            </a:r>
            <a:r>
              <a:rPr lang="en-US" dirty="0"/>
              <a:t> se </a:t>
            </a:r>
            <a:r>
              <a:rPr lang="en-US" dirty="0" err="1"/>
              <a:t>izrada</a:t>
            </a:r>
            <a:r>
              <a:rPr lang="en-US" dirty="0"/>
              <a:t> </a:t>
            </a:r>
            <a:r>
              <a:rPr lang="en-US" dirty="0" err="1"/>
              <a:t>plana</a:t>
            </a:r>
            <a:r>
              <a:rPr lang="en-US" dirty="0"/>
              <a:t> </a:t>
            </a:r>
            <a:r>
              <a:rPr lang="en-US" dirty="0" err="1"/>
              <a:t>zapošljavanja</a:t>
            </a:r>
            <a:r>
              <a:rPr lang="en-US" dirty="0"/>
              <a:t>.</a:t>
            </a:r>
          </a:p>
          <a:p>
            <a:r>
              <a:rPr lang="en-US" dirty="0"/>
              <a:t>Plan </a:t>
            </a:r>
            <a:r>
              <a:rPr lang="en-US" dirty="0" err="1"/>
              <a:t>zapošljavanja</a:t>
            </a:r>
            <a:r>
              <a:rPr lang="en-US" dirty="0"/>
              <a:t> </a:t>
            </a:r>
            <a:r>
              <a:rPr lang="en-US" dirty="0" err="1"/>
              <a:t>potrebnih</a:t>
            </a:r>
            <a:r>
              <a:rPr lang="en-US" dirty="0"/>
              <a:t> </a:t>
            </a:r>
            <a:r>
              <a:rPr lang="en-US" dirty="0" err="1"/>
              <a:t>kadrova</a:t>
            </a:r>
            <a:r>
              <a:rPr lang="en-US" dirty="0"/>
              <a:t> </a:t>
            </a:r>
            <a:r>
              <a:rPr lang="en-US" dirty="0" err="1"/>
              <a:t>izrađuje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formularu</a:t>
            </a:r>
            <a:r>
              <a:rPr lang="en-US" dirty="0"/>
              <a:t> "Plan </a:t>
            </a:r>
            <a:r>
              <a:rPr lang="en-US" dirty="0" err="1"/>
              <a:t>zapošljavanja</a:t>
            </a:r>
            <a:r>
              <a:rPr lang="en-US" dirty="0"/>
              <a:t> </a:t>
            </a:r>
            <a:r>
              <a:rPr lang="en-US" dirty="0" err="1"/>
              <a:t>potrebnih</a:t>
            </a:r>
            <a:r>
              <a:rPr lang="en-US" dirty="0"/>
              <a:t> </a:t>
            </a:r>
            <a:r>
              <a:rPr lang="en-US" dirty="0" err="1"/>
              <a:t>kadrova</a:t>
            </a:r>
            <a:r>
              <a:rPr lang="en-US" dirty="0"/>
              <a:t>" (o21) </a:t>
            </a:r>
          </a:p>
        </p:txBody>
      </p:sp>
    </p:spTree>
    <p:extLst>
      <p:ext uri="{BB962C8B-B14F-4D97-AF65-F5344CB8AC3E}">
        <p14:creationId xmlns:p14="http://schemas.microsoft.com/office/powerpoint/2010/main" val="4131911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468514"/>
              </p:ext>
            </p:extLst>
          </p:nvPr>
        </p:nvGraphicFramePr>
        <p:xfrm>
          <a:off x="577951" y="1803399"/>
          <a:ext cx="7738325" cy="3891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Document" r:id="rId3" imgW="6464300" imgH="3251200" progId="Word.Document.12">
                  <p:embed/>
                </p:oleObj>
              </mc:Choice>
              <mc:Fallback>
                <p:oleObj name="Document" r:id="rId3" imgW="6464300" imgH="3251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7951" y="1803399"/>
                        <a:ext cx="7738325" cy="3891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4747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Odobravanje</a:t>
            </a:r>
            <a:r>
              <a:rPr lang="en-US" dirty="0"/>
              <a:t> </a:t>
            </a:r>
            <a:r>
              <a:rPr lang="en-US" dirty="0" err="1"/>
              <a:t>zapošljavanju</a:t>
            </a:r>
            <a:r>
              <a:rPr lang="en-US" dirty="0"/>
              <a:t> </a:t>
            </a:r>
            <a:r>
              <a:rPr lang="en-US" dirty="0" err="1"/>
              <a:t>potrebnih</a:t>
            </a:r>
            <a:r>
              <a:rPr lang="en-US" dirty="0"/>
              <a:t> </a:t>
            </a:r>
            <a:r>
              <a:rPr lang="en-US" dirty="0" err="1"/>
              <a:t>kadrova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Odobravanje</a:t>
            </a:r>
            <a:r>
              <a:rPr lang="en-US" dirty="0"/>
              <a:t> </a:t>
            </a:r>
            <a:r>
              <a:rPr lang="en-US" dirty="0" err="1"/>
              <a:t>zapošljavanju</a:t>
            </a:r>
            <a:r>
              <a:rPr lang="en-US" dirty="0"/>
              <a:t> </a:t>
            </a:r>
            <a:r>
              <a:rPr lang="en-US" dirty="0" err="1"/>
              <a:t>potrebnih</a:t>
            </a:r>
            <a:r>
              <a:rPr lang="en-US" dirty="0"/>
              <a:t> </a:t>
            </a:r>
            <a:r>
              <a:rPr lang="en-US" dirty="0" err="1"/>
              <a:t>kadrova</a:t>
            </a:r>
            <a:r>
              <a:rPr lang="en-US" dirty="0"/>
              <a:t> </a:t>
            </a:r>
            <a:r>
              <a:rPr lang="en-US" dirty="0" err="1"/>
              <a:t>vrši</a:t>
            </a:r>
            <a:r>
              <a:rPr lang="en-US" dirty="0"/>
              <a:t> </a:t>
            </a:r>
            <a:r>
              <a:rPr lang="en-US" dirty="0" err="1"/>
              <a:t>direktor</a:t>
            </a:r>
            <a:r>
              <a:rPr lang="en-US" dirty="0"/>
              <a:t> </a:t>
            </a:r>
            <a:r>
              <a:rPr lang="en-US" dirty="0" err="1"/>
              <a:t>svojim</a:t>
            </a:r>
            <a:r>
              <a:rPr lang="en-US" dirty="0"/>
              <a:t> </a:t>
            </a:r>
            <a:r>
              <a:rPr lang="en-US" dirty="0" err="1"/>
              <a:t>potpisom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formularu</a:t>
            </a:r>
            <a:r>
              <a:rPr lang="en-US" dirty="0"/>
              <a:t> "Plan </a:t>
            </a:r>
            <a:r>
              <a:rPr lang="en-US" dirty="0" err="1"/>
              <a:t>zapošljavanja</a:t>
            </a:r>
            <a:r>
              <a:rPr lang="en-US" dirty="0"/>
              <a:t> </a:t>
            </a:r>
            <a:r>
              <a:rPr lang="en-US" dirty="0" err="1"/>
              <a:t>potrebnih</a:t>
            </a:r>
            <a:r>
              <a:rPr lang="en-US" dirty="0"/>
              <a:t> </a:t>
            </a:r>
            <a:r>
              <a:rPr lang="en-US" dirty="0" err="1"/>
              <a:t>kadrova</a:t>
            </a:r>
            <a:r>
              <a:rPr lang="en-US" dirty="0"/>
              <a:t>" </a:t>
            </a:r>
          </a:p>
        </p:txBody>
      </p:sp>
    </p:spTree>
    <p:extLst>
      <p:ext uri="{BB962C8B-B14F-4D97-AF65-F5344CB8AC3E}">
        <p14:creationId xmlns:p14="http://schemas.microsoft.com/office/powerpoint/2010/main" val="2730567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/>
              <a:t>Izrada</a:t>
            </a:r>
            <a:r>
              <a:rPr lang="en-US" dirty="0"/>
              <a:t> </a:t>
            </a:r>
            <a:r>
              <a:rPr lang="en-US" dirty="0" err="1"/>
              <a:t>oglasa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zapošljavanje</a:t>
            </a:r>
            <a:r>
              <a:rPr lang="en-US" dirty="0"/>
              <a:t> </a:t>
            </a:r>
            <a:r>
              <a:rPr lang="en-US" dirty="0" err="1"/>
              <a:t>potrebnih</a:t>
            </a:r>
            <a:r>
              <a:rPr lang="en-US" dirty="0"/>
              <a:t> </a:t>
            </a:r>
            <a:r>
              <a:rPr lang="en-US" dirty="0" err="1"/>
              <a:t>kadrova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Izrada</a:t>
            </a:r>
            <a:r>
              <a:rPr lang="en-US" dirty="0"/>
              <a:t> </a:t>
            </a:r>
            <a:r>
              <a:rPr lang="en-US" dirty="0" err="1"/>
              <a:t>oglasa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zapošljavanje</a:t>
            </a:r>
            <a:r>
              <a:rPr lang="en-US" dirty="0"/>
              <a:t> </a:t>
            </a:r>
            <a:r>
              <a:rPr lang="en-US" dirty="0" err="1"/>
              <a:t>potrebnih</a:t>
            </a:r>
            <a:r>
              <a:rPr lang="en-US" dirty="0"/>
              <a:t> </a:t>
            </a:r>
            <a:r>
              <a:rPr lang="en-US" dirty="0" err="1"/>
              <a:t>kadrova</a:t>
            </a:r>
            <a:r>
              <a:rPr lang="en-US" dirty="0"/>
              <a:t> </a:t>
            </a:r>
            <a:r>
              <a:rPr lang="en-US" dirty="0" err="1"/>
              <a:t>obuhvata</a:t>
            </a:r>
            <a:r>
              <a:rPr lang="en-US" dirty="0"/>
              <a:t> </a:t>
            </a:r>
            <a:r>
              <a:rPr lang="en-US" dirty="0" err="1"/>
              <a:t>objavljivanje</a:t>
            </a:r>
            <a:r>
              <a:rPr lang="en-US" dirty="0"/>
              <a:t> </a:t>
            </a:r>
            <a:r>
              <a:rPr lang="en-US" dirty="0" err="1"/>
              <a:t>kompletnih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formularima</a:t>
            </a:r>
            <a:r>
              <a:rPr lang="en-US" dirty="0"/>
              <a:t> "Plan </a:t>
            </a:r>
            <a:r>
              <a:rPr lang="en-US" dirty="0" err="1"/>
              <a:t>potrebnih</a:t>
            </a:r>
            <a:r>
              <a:rPr lang="en-US" dirty="0"/>
              <a:t> </a:t>
            </a:r>
            <a:r>
              <a:rPr lang="en-US" dirty="0" err="1"/>
              <a:t>kadrova</a:t>
            </a:r>
            <a:r>
              <a:rPr lang="en-US" dirty="0"/>
              <a:t>" (o21). </a:t>
            </a:r>
          </a:p>
          <a:p>
            <a:r>
              <a:rPr lang="en-US" dirty="0" err="1"/>
              <a:t>Oglas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zapošljavanje</a:t>
            </a:r>
            <a:r>
              <a:rPr lang="en-US" dirty="0"/>
              <a:t> </a:t>
            </a:r>
            <a:r>
              <a:rPr lang="en-US" dirty="0" err="1"/>
              <a:t>izrađuje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formularu</a:t>
            </a:r>
            <a:r>
              <a:rPr lang="en-US" dirty="0"/>
              <a:t> "</a:t>
            </a:r>
            <a:r>
              <a:rPr lang="en-US" dirty="0" err="1"/>
              <a:t>Oglas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zapošljavanje</a:t>
            </a:r>
            <a:r>
              <a:rPr lang="en-US" dirty="0"/>
              <a:t>" (o22. </a:t>
            </a:r>
          </a:p>
          <a:p>
            <a:r>
              <a:rPr lang="en-US" dirty="0"/>
              <a:t>On </a:t>
            </a:r>
            <a:r>
              <a:rPr lang="en-US" dirty="0" err="1"/>
              <a:t>sadrži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potrebne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,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postojećim</a:t>
            </a:r>
            <a:r>
              <a:rPr lang="en-US" dirty="0"/>
              <a:t> </a:t>
            </a:r>
            <a:r>
              <a:rPr lang="en-US" dirty="0" err="1"/>
              <a:t>propisima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dati</a:t>
            </a:r>
            <a:r>
              <a:rPr lang="en-US" dirty="0"/>
              <a:t> u </a:t>
            </a:r>
            <a:r>
              <a:rPr lang="en-US" dirty="0" err="1"/>
              <a:t>Zakonu</a:t>
            </a:r>
            <a:r>
              <a:rPr lang="en-US" dirty="0"/>
              <a:t> o </a:t>
            </a:r>
            <a:r>
              <a:rPr lang="en-US" dirty="0" err="1"/>
              <a:t>radnim</a:t>
            </a:r>
            <a:r>
              <a:rPr lang="en-US" dirty="0"/>
              <a:t> </a:t>
            </a:r>
            <a:r>
              <a:rPr lang="en-US" dirty="0" err="1"/>
              <a:t>odnosima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95881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Dostava</a:t>
            </a:r>
            <a:r>
              <a:rPr lang="en-US" dirty="0"/>
              <a:t> </a:t>
            </a:r>
            <a:r>
              <a:rPr lang="en-US" dirty="0" err="1"/>
              <a:t>oglasa</a:t>
            </a:r>
            <a:r>
              <a:rPr lang="en-US" dirty="0"/>
              <a:t> </a:t>
            </a:r>
            <a:r>
              <a:rPr lang="en-US" dirty="0" err="1"/>
              <a:t>novinskom</a:t>
            </a:r>
            <a:r>
              <a:rPr lang="en-US" dirty="0"/>
              <a:t> </a:t>
            </a:r>
            <a:r>
              <a:rPr lang="en-US" dirty="0" err="1"/>
              <a:t>listu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medijima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Dostava</a:t>
            </a:r>
            <a:r>
              <a:rPr lang="en-US" dirty="0"/>
              <a:t> </a:t>
            </a:r>
            <a:r>
              <a:rPr lang="en-US" dirty="0" err="1"/>
              <a:t>izrađenog</a:t>
            </a:r>
            <a:r>
              <a:rPr lang="en-US" dirty="0"/>
              <a:t> </a:t>
            </a:r>
            <a:r>
              <a:rPr lang="en-US" dirty="0" err="1"/>
              <a:t>oglasa</a:t>
            </a:r>
            <a:r>
              <a:rPr lang="en-US" dirty="0"/>
              <a:t> </a:t>
            </a:r>
            <a:r>
              <a:rPr lang="en-US" dirty="0" err="1"/>
              <a:t>novinskom</a:t>
            </a:r>
            <a:r>
              <a:rPr lang="en-US" dirty="0"/>
              <a:t> </a:t>
            </a:r>
            <a:r>
              <a:rPr lang="en-US" dirty="0" err="1"/>
              <a:t>listu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medijima</a:t>
            </a:r>
            <a:r>
              <a:rPr lang="en-US" dirty="0"/>
              <a:t> </a:t>
            </a:r>
            <a:r>
              <a:rPr lang="en-US" dirty="0" err="1"/>
              <a:t>vrši</a:t>
            </a:r>
            <a:r>
              <a:rPr lang="en-US" dirty="0"/>
              <a:t> se </a:t>
            </a:r>
            <a:r>
              <a:rPr lang="en-US" dirty="0" err="1"/>
              <a:t>pravovremeno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uobičajen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, </a:t>
            </a:r>
            <a:r>
              <a:rPr lang="en-US" dirty="0" err="1"/>
              <a:t>pošom</a:t>
            </a:r>
            <a:r>
              <a:rPr lang="en-US" dirty="0"/>
              <a:t>, </a:t>
            </a:r>
            <a:r>
              <a:rPr lang="en-US" dirty="0" err="1"/>
              <a:t>ličnom</a:t>
            </a:r>
            <a:r>
              <a:rPr lang="en-US" dirty="0"/>
              <a:t> </a:t>
            </a:r>
            <a:r>
              <a:rPr lang="en-US" dirty="0" err="1"/>
              <a:t>dostavom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ranije</a:t>
            </a:r>
            <a:r>
              <a:rPr lang="en-US" dirty="0"/>
              <a:t> </a:t>
            </a:r>
            <a:r>
              <a:rPr lang="en-US" dirty="0" err="1"/>
              <a:t>ugovorenim</a:t>
            </a:r>
            <a:r>
              <a:rPr lang="en-US" dirty="0"/>
              <a:t> </a:t>
            </a:r>
            <a:r>
              <a:rPr lang="en-US" dirty="0" err="1"/>
              <a:t>sredstvima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684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O3 - POSTUPAK IZBORA POTREBNIH KADROVA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8941" y="2209800"/>
            <a:ext cx="4885766" cy="3916363"/>
          </a:xfrm>
        </p:spPr>
        <p:txBody>
          <a:bodyPr>
            <a:normAutofit/>
          </a:bodyPr>
          <a:lstStyle/>
          <a:p>
            <a:r>
              <a:rPr lang="en-US" dirty="0" err="1"/>
              <a:t>Prijem</a:t>
            </a:r>
            <a:r>
              <a:rPr lang="en-US" dirty="0"/>
              <a:t> </a:t>
            </a:r>
            <a:r>
              <a:rPr lang="en-US" dirty="0" err="1"/>
              <a:t>prijava</a:t>
            </a:r>
            <a:r>
              <a:rPr lang="en-US" dirty="0"/>
              <a:t> </a:t>
            </a:r>
            <a:r>
              <a:rPr lang="en-US" dirty="0" err="1"/>
              <a:t>podnosioca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oglas</a:t>
            </a:r>
            <a:r>
              <a:rPr lang="en-US" dirty="0"/>
              <a:t> </a:t>
            </a:r>
          </a:p>
          <a:p>
            <a:r>
              <a:rPr lang="en-US" dirty="0" err="1"/>
              <a:t>Obrada</a:t>
            </a:r>
            <a:r>
              <a:rPr lang="en-US" dirty="0"/>
              <a:t> </a:t>
            </a:r>
            <a:r>
              <a:rPr lang="en-US" dirty="0" err="1"/>
              <a:t>prijava</a:t>
            </a:r>
            <a:r>
              <a:rPr lang="en-US" dirty="0"/>
              <a:t> </a:t>
            </a:r>
            <a:r>
              <a:rPr lang="en-US" dirty="0" err="1"/>
              <a:t>kandidata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oglas</a:t>
            </a:r>
            <a:r>
              <a:rPr lang="en-US" dirty="0"/>
              <a:t> </a:t>
            </a:r>
          </a:p>
          <a:p>
            <a:r>
              <a:rPr lang="en-US" dirty="0" err="1"/>
              <a:t>Organizovanje</a:t>
            </a:r>
            <a:r>
              <a:rPr lang="en-US" dirty="0"/>
              <a:t> </a:t>
            </a:r>
            <a:r>
              <a:rPr lang="en-US" dirty="0" err="1"/>
              <a:t>provere</a:t>
            </a:r>
            <a:r>
              <a:rPr lang="en-US" dirty="0"/>
              <a:t> </a:t>
            </a:r>
            <a:r>
              <a:rPr lang="en-US" dirty="0" err="1"/>
              <a:t>radne</a:t>
            </a:r>
            <a:r>
              <a:rPr lang="en-US" dirty="0"/>
              <a:t> </a:t>
            </a:r>
            <a:r>
              <a:rPr lang="en-US" dirty="0" err="1"/>
              <a:t>sposobnosti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probnog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</a:p>
          <a:p>
            <a:r>
              <a:rPr lang="en-US" dirty="0" err="1"/>
              <a:t>Rangovanje</a:t>
            </a:r>
            <a:r>
              <a:rPr lang="en-US" dirty="0"/>
              <a:t> </a:t>
            </a:r>
            <a:r>
              <a:rPr lang="en-US" dirty="0" err="1"/>
              <a:t>kandidata</a:t>
            </a:r>
            <a:r>
              <a:rPr lang="en-US" dirty="0"/>
              <a:t> </a:t>
            </a:r>
          </a:p>
          <a:p>
            <a:r>
              <a:rPr lang="en-US" dirty="0" err="1"/>
              <a:t>Donošenje</a:t>
            </a:r>
            <a:r>
              <a:rPr lang="en-US" dirty="0"/>
              <a:t> </a:t>
            </a:r>
            <a:r>
              <a:rPr lang="en-US" dirty="0" err="1"/>
              <a:t>odluke</a:t>
            </a:r>
            <a:r>
              <a:rPr lang="en-US" dirty="0"/>
              <a:t> o </a:t>
            </a:r>
            <a:r>
              <a:rPr lang="en-US" dirty="0" err="1"/>
              <a:t>izboru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610" r="31783" b="16404"/>
          <a:stretch/>
        </p:blipFill>
        <p:spPr>
          <a:xfrm>
            <a:off x="1001059" y="1554140"/>
            <a:ext cx="2046940" cy="501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20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Prijem</a:t>
            </a:r>
            <a:r>
              <a:rPr lang="en-US" dirty="0"/>
              <a:t> </a:t>
            </a:r>
            <a:r>
              <a:rPr lang="en-US" dirty="0" err="1"/>
              <a:t>prijava</a:t>
            </a:r>
            <a:r>
              <a:rPr lang="en-US" dirty="0"/>
              <a:t> </a:t>
            </a:r>
            <a:r>
              <a:rPr lang="en-US" dirty="0" err="1"/>
              <a:t>podnosioca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oglas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Kadrovska</a:t>
            </a:r>
            <a:r>
              <a:rPr lang="en-US" dirty="0"/>
              <a:t> </a:t>
            </a:r>
            <a:r>
              <a:rPr lang="en-US" dirty="0" err="1"/>
              <a:t>služba</a:t>
            </a:r>
            <a:r>
              <a:rPr lang="en-US" dirty="0"/>
              <a:t> prima </a:t>
            </a:r>
            <a:r>
              <a:rPr lang="en-US" dirty="0" err="1"/>
              <a:t>prijave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oglas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slobodna</a:t>
            </a:r>
            <a:r>
              <a:rPr lang="en-US" dirty="0"/>
              <a:t> </a:t>
            </a:r>
            <a:r>
              <a:rPr lang="en-US" dirty="0" err="1"/>
              <a:t>radna</a:t>
            </a:r>
            <a:r>
              <a:rPr lang="en-US" dirty="0"/>
              <a:t> </a:t>
            </a:r>
            <a:r>
              <a:rPr lang="en-US" dirty="0" err="1"/>
              <a:t>mesta</a:t>
            </a:r>
            <a:r>
              <a:rPr lang="en-US" dirty="0"/>
              <a:t> </a:t>
            </a:r>
            <a:r>
              <a:rPr lang="en-US" dirty="0" err="1"/>
              <a:t>izdvajajuši</a:t>
            </a:r>
            <a:r>
              <a:rPr lang="en-US" dirty="0"/>
              <a:t> </a:t>
            </a:r>
            <a:r>
              <a:rPr lang="en-US" dirty="0" err="1"/>
              <a:t>odmah</a:t>
            </a:r>
            <a:r>
              <a:rPr lang="en-US" dirty="0"/>
              <a:t> </a:t>
            </a:r>
            <a:r>
              <a:rPr lang="en-US" dirty="0" err="1"/>
              <a:t>neispravne</a:t>
            </a:r>
            <a:r>
              <a:rPr lang="en-US" dirty="0"/>
              <a:t> </a:t>
            </a:r>
            <a:r>
              <a:rPr lang="en-US" dirty="0" err="1"/>
              <a:t>prijave</a:t>
            </a:r>
            <a:r>
              <a:rPr lang="en-US" dirty="0"/>
              <a:t> </a:t>
            </a:r>
            <a:r>
              <a:rPr lang="en-US" dirty="0" err="1"/>
              <a:t>ukoliko</a:t>
            </a:r>
            <a:r>
              <a:rPr lang="en-US" dirty="0"/>
              <a:t> </a:t>
            </a:r>
            <a:r>
              <a:rPr lang="en-US" dirty="0" err="1"/>
              <a:t>podnosioci</a:t>
            </a:r>
            <a:r>
              <a:rPr lang="en-US" dirty="0"/>
              <a:t> ne </a:t>
            </a:r>
            <a:r>
              <a:rPr lang="en-US" dirty="0" err="1"/>
              <a:t>ispunjavaju</a:t>
            </a:r>
            <a:r>
              <a:rPr lang="en-US" dirty="0"/>
              <a:t> </a:t>
            </a:r>
            <a:r>
              <a:rPr lang="en-US" dirty="0" err="1"/>
              <a:t>uslove</a:t>
            </a:r>
            <a:r>
              <a:rPr lang="en-US" dirty="0"/>
              <a:t> </a:t>
            </a:r>
            <a:r>
              <a:rPr lang="en-US" dirty="0" err="1"/>
              <a:t>oglasa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podneli</a:t>
            </a:r>
            <a:r>
              <a:rPr lang="en-US" dirty="0"/>
              <a:t> </a:t>
            </a:r>
            <a:r>
              <a:rPr lang="en-US" dirty="0" err="1"/>
              <a:t>pravovremenu</a:t>
            </a:r>
            <a:r>
              <a:rPr lang="en-US" dirty="0"/>
              <a:t> </a:t>
            </a:r>
            <a:r>
              <a:rPr lang="en-US" dirty="0" err="1"/>
              <a:t>prijavu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06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Obrada</a:t>
            </a:r>
            <a:r>
              <a:rPr lang="en-US" dirty="0"/>
              <a:t> </a:t>
            </a:r>
            <a:r>
              <a:rPr lang="en-US" dirty="0" err="1"/>
              <a:t>prijava</a:t>
            </a:r>
            <a:r>
              <a:rPr lang="en-US" dirty="0"/>
              <a:t> </a:t>
            </a:r>
            <a:r>
              <a:rPr lang="en-US" dirty="0" err="1"/>
              <a:t>kandidata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oglas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Posle</a:t>
            </a:r>
            <a:r>
              <a:rPr lang="en-US" dirty="0"/>
              <a:t> </a:t>
            </a:r>
            <a:r>
              <a:rPr lang="en-US" dirty="0" err="1"/>
              <a:t>izdvajanja</a:t>
            </a:r>
            <a:r>
              <a:rPr lang="en-US" dirty="0"/>
              <a:t> </a:t>
            </a:r>
            <a:r>
              <a:rPr lang="en-US" dirty="0" err="1"/>
              <a:t>neispravnih</a:t>
            </a:r>
            <a:r>
              <a:rPr lang="en-US" dirty="0"/>
              <a:t> </a:t>
            </a:r>
            <a:r>
              <a:rPr lang="en-US" dirty="0" err="1"/>
              <a:t>prijava</a:t>
            </a:r>
            <a:r>
              <a:rPr lang="en-US" dirty="0"/>
              <a:t> </a:t>
            </a:r>
            <a:r>
              <a:rPr lang="en-US" dirty="0" err="1"/>
              <a:t>vrši</a:t>
            </a:r>
            <a:r>
              <a:rPr lang="en-US" dirty="0"/>
              <a:t> se </a:t>
            </a:r>
            <a:r>
              <a:rPr lang="en-US" dirty="0" err="1"/>
              <a:t>obrada</a:t>
            </a:r>
            <a:r>
              <a:rPr lang="en-US" dirty="0"/>
              <a:t> </a:t>
            </a:r>
            <a:r>
              <a:rPr lang="en-US" dirty="0" err="1"/>
              <a:t>dobijenih</a:t>
            </a:r>
            <a:r>
              <a:rPr lang="en-US" dirty="0"/>
              <a:t> </a:t>
            </a:r>
            <a:r>
              <a:rPr lang="en-US" dirty="0" err="1"/>
              <a:t>prijava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pored, </a:t>
            </a:r>
            <a:r>
              <a:rPr lang="en-US" dirty="0" err="1"/>
              <a:t>provere</a:t>
            </a:r>
            <a:r>
              <a:rPr lang="en-US" dirty="0"/>
              <a:t> </a:t>
            </a:r>
            <a:r>
              <a:rPr lang="en-US" dirty="0" err="1"/>
              <a:t>ispunjenja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(</a:t>
            </a:r>
            <a:r>
              <a:rPr lang="en-US" dirty="0" err="1"/>
              <a:t>molba</a:t>
            </a:r>
            <a:r>
              <a:rPr lang="en-US" dirty="0"/>
              <a:t>, diploma, </a:t>
            </a:r>
            <a:r>
              <a:rPr lang="en-US" dirty="0" err="1"/>
              <a:t>potvrda</a:t>
            </a:r>
            <a:r>
              <a:rPr lang="en-US" dirty="0"/>
              <a:t> o </a:t>
            </a:r>
            <a:r>
              <a:rPr lang="en-US" dirty="0" err="1"/>
              <a:t>radnom</a:t>
            </a:r>
            <a:r>
              <a:rPr lang="en-US" dirty="0"/>
              <a:t> </a:t>
            </a:r>
            <a:r>
              <a:rPr lang="en-US" dirty="0" err="1"/>
              <a:t>stažu</a:t>
            </a:r>
            <a:r>
              <a:rPr lang="en-US" dirty="0"/>
              <a:t>, </a:t>
            </a:r>
            <a:r>
              <a:rPr lang="en-US" dirty="0" err="1"/>
              <a:t>lekarsko</a:t>
            </a:r>
            <a:r>
              <a:rPr lang="en-US" dirty="0"/>
              <a:t> </a:t>
            </a:r>
            <a:r>
              <a:rPr lang="en-US" dirty="0" err="1"/>
              <a:t>uverenje</a:t>
            </a:r>
            <a:r>
              <a:rPr lang="en-US" dirty="0"/>
              <a:t>, </a:t>
            </a:r>
            <a:r>
              <a:rPr lang="en-US" dirty="0" err="1"/>
              <a:t>itd</a:t>
            </a:r>
            <a:r>
              <a:rPr lang="en-US" dirty="0"/>
              <a:t>.) </a:t>
            </a: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izdvaja</a:t>
            </a:r>
            <a:r>
              <a:rPr lang="en-US" dirty="0"/>
              <a:t> </a:t>
            </a:r>
            <a:r>
              <a:rPr lang="en-US" dirty="0" err="1"/>
              <a:t>kandidate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kojih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da se </a:t>
            </a:r>
            <a:r>
              <a:rPr lang="en-US" dirty="0" err="1"/>
              <a:t>proveri</a:t>
            </a:r>
            <a:r>
              <a:rPr lang="en-US" dirty="0"/>
              <a:t> </a:t>
            </a:r>
            <a:r>
              <a:rPr lang="en-US" dirty="0" err="1"/>
              <a:t>radna</a:t>
            </a:r>
            <a:r>
              <a:rPr lang="en-US" dirty="0"/>
              <a:t> </a:t>
            </a:r>
            <a:r>
              <a:rPr lang="en-US" dirty="0" err="1"/>
              <a:t>sposobnost</a:t>
            </a:r>
            <a:r>
              <a:rPr lang="en-US" dirty="0"/>
              <a:t> u </a:t>
            </a:r>
            <a:r>
              <a:rPr lang="en-US" dirty="0" err="1"/>
              <a:t>skladu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Aktima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14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Organizovanje</a:t>
            </a:r>
            <a:r>
              <a:rPr lang="en-US" sz="3200" dirty="0"/>
              <a:t> </a:t>
            </a:r>
            <a:r>
              <a:rPr lang="en-US" sz="3200" dirty="0" err="1"/>
              <a:t>provere</a:t>
            </a:r>
            <a:r>
              <a:rPr lang="en-US" sz="3200" dirty="0"/>
              <a:t> </a:t>
            </a:r>
            <a:r>
              <a:rPr lang="en-US" sz="3200" dirty="0" err="1"/>
              <a:t>radne</a:t>
            </a:r>
            <a:r>
              <a:rPr lang="en-US" sz="3200" dirty="0"/>
              <a:t> </a:t>
            </a:r>
            <a:r>
              <a:rPr lang="en-US" sz="3200" dirty="0" err="1"/>
              <a:t>sposobnosti</a:t>
            </a:r>
            <a:r>
              <a:rPr lang="en-US" sz="3200" dirty="0"/>
              <a:t> </a:t>
            </a:r>
            <a:r>
              <a:rPr lang="en-US" sz="3200" dirty="0" err="1"/>
              <a:t>ili</a:t>
            </a:r>
            <a:r>
              <a:rPr lang="en-US" sz="3200" dirty="0"/>
              <a:t> </a:t>
            </a:r>
            <a:r>
              <a:rPr lang="en-US" sz="3200" dirty="0" err="1"/>
              <a:t>probnog</a:t>
            </a:r>
            <a:r>
              <a:rPr lang="en-US" sz="3200" dirty="0"/>
              <a:t> </a:t>
            </a:r>
            <a:r>
              <a:rPr lang="en-US" sz="3200" dirty="0" err="1"/>
              <a:t>rada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Izdvojeni</a:t>
            </a:r>
            <a:r>
              <a:rPr lang="en-US" dirty="0"/>
              <a:t> </a:t>
            </a:r>
            <a:r>
              <a:rPr lang="en-US" dirty="0" err="1"/>
              <a:t>kandidati</a:t>
            </a:r>
            <a:r>
              <a:rPr lang="en-US" dirty="0"/>
              <a:t> se </a:t>
            </a:r>
            <a:r>
              <a:rPr lang="en-US" dirty="0" err="1"/>
              <a:t>podvrgavaju</a:t>
            </a:r>
            <a:r>
              <a:rPr lang="en-US" dirty="0"/>
              <a:t> </a:t>
            </a:r>
            <a:r>
              <a:rPr lang="en-US" dirty="0" err="1"/>
              <a:t>proveri</a:t>
            </a:r>
            <a:r>
              <a:rPr lang="en-US" dirty="0"/>
              <a:t> </a:t>
            </a:r>
            <a:r>
              <a:rPr lang="en-US" dirty="0" err="1"/>
              <a:t>radnih</a:t>
            </a:r>
            <a:r>
              <a:rPr lang="en-US" dirty="0"/>
              <a:t> </a:t>
            </a:r>
            <a:r>
              <a:rPr lang="en-US" dirty="0" err="1"/>
              <a:t>sposobnosti</a:t>
            </a:r>
            <a:r>
              <a:rPr lang="en-US" dirty="0"/>
              <a:t> pa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izraditi</a:t>
            </a:r>
            <a:r>
              <a:rPr lang="en-US" dirty="0"/>
              <a:t> plan </a:t>
            </a:r>
            <a:r>
              <a:rPr lang="en-US" dirty="0" err="1"/>
              <a:t>provere</a:t>
            </a:r>
            <a:r>
              <a:rPr lang="en-US" dirty="0"/>
              <a:t>. </a:t>
            </a:r>
          </a:p>
          <a:p>
            <a:r>
              <a:rPr lang="en-US" dirty="0"/>
              <a:t>Plan </a:t>
            </a:r>
            <a:r>
              <a:rPr lang="en-US" dirty="0" err="1"/>
              <a:t>provere</a:t>
            </a:r>
            <a:r>
              <a:rPr lang="en-US" dirty="0"/>
              <a:t> </a:t>
            </a:r>
            <a:r>
              <a:rPr lang="en-US" dirty="0" err="1"/>
              <a:t>radne</a:t>
            </a:r>
            <a:r>
              <a:rPr lang="en-US" dirty="0"/>
              <a:t> </a:t>
            </a:r>
            <a:r>
              <a:rPr lang="en-US" dirty="0" err="1"/>
              <a:t>sposobnosti</a:t>
            </a:r>
            <a:r>
              <a:rPr lang="en-US" dirty="0"/>
              <a:t> </a:t>
            </a:r>
            <a:r>
              <a:rPr lang="en-US" dirty="0" err="1"/>
              <a:t>izrađuje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formularu</a:t>
            </a:r>
            <a:r>
              <a:rPr lang="en-US" dirty="0"/>
              <a:t> “Plan </a:t>
            </a:r>
            <a:r>
              <a:rPr lang="en-US" dirty="0" err="1"/>
              <a:t>provere</a:t>
            </a:r>
            <a:r>
              <a:rPr lang="en-US" dirty="0"/>
              <a:t> </a:t>
            </a:r>
            <a:r>
              <a:rPr lang="en-US" dirty="0" err="1"/>
              <a:t>radne</a:t>
            </a:r>
            <a:r>
              <a:rPr lang="en-US" dirty="0"/>
              <a:t> </a:t>
            </a:r>
            <a:r>
              <a:rPr lang="en-US" dirty="0" err="1"/>
              <a:t>sposobnosti</a:t>
            </a:r>
            <a:r>
              <a:rPr lang="en-US" dirty="0"/>
              <a:t>” (o31). </a:t>
            </a:r>
          </a:p>
          <a:p>
            <a:r>
              <a:rPr lang="en-US" dirty="0"/>
              <a:t>On </a:t>
            </a:r>
            <a:r>
              <a:rPr lang="en-US" dirty="0" err="1"/>
              <a:t>treba</a:t>
            </a:r>
            <a:r>
              <a:rPr lang="en-US" dirty="0"/>
              <a:t> da </a:t>
            </a:r>
            <a:r>
              <a:rPr lang="en-US" dirty="0" err="1"/>
              <a:t>sadr`i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imenovanje</a:t>
            </a:r>
            <a:r>
              <a:rPr lang="en-US" dirty="0"/>
              <a:t> </a:t>
            </a:r>
            <a:r>
              <a:rPr lang="en-US" dirty="0" err="1"/>
              <a:t>Komisije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proveru</a:t>
            </a:r>
            <a:r>
              <a:rPr lang="en-US" dirty="0"/>
              <a:t> </a:t>
            </a:r>
            <a:r>
              <a:rPr lang="en-US" dirty="0" err="1"/>
              <a:t>radne</a:t>
            </a:r>
            <a:r>
              <a:rPr lang="en-US" dirty="0"/>
              <a:t> </a:t>
            </a:r>
            <a:r>
              <a:rPr lang="en-US" dirty="0" err="1"/>
              <a:t>sposobnosti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određivanje</a:t>
            </a:r>
            <a:r>
              <a:rPr lang="en-US" dirty="0"/>
              <a:t> </a:t>
            </a:r>
            <a:r>
              <a:rPr lang="en-US" dirty="0" err="1"/>
              <a:t>radnog</a:t>
            </a:r>
            <a:r>
              <a:rPr lang="en-US" dirty="0"/>
              <a:t> </a:t>
            </a:r>
            <a:r>
              <a:rPr lang="en-US" dirty="0" err="1"/>
              <a:t>mesta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kome</a:t>
            </a:r>
            <a:r>
              <a:rPr lang="en-US" dirty="0"/>
              <a:t> se </a:t>
            </a:r>
            <a:r>
              <a:rPr lang="en-US" dirty="0" err="1"/>
              <a:t>vrši</a:t>
            </a:r>
            <a:r>
              <a:rPr lang="en-US" dirty="0"/>
              <a:t> </a:t>
            </a:r>
            <a:r>
              <a:rPr lang="en-US" dirty="0" err="1"/>
              <a:t>provera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detaljan</a:t>
            </a:r>
            <a:r>
              <a:rPr lang="en-US" dirty="0"/>
              <a:t> program </a:t>
            </a:r>
            <a:r>
              <a:rPr lang="en-US" dirty="0" err="1"/>
              <a:t>provere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definisanim</a:t>
            </a:r>
            <a:r>
              <a:rPr lang="en-US" dirty="0"/>
              <a:t> </a:t>
            </a:r>
            <a:r>
              <a:rPr lang="en-US" dirty="0" err="1"/>
              <a:t>zadacima</a:t>
            </a:r>
            <a:r>
              <a:rPr lang="en-US" dirty="0"/>
              <a:t> </a:t>
            </a:r>
            <a:r>
              <a:rPr lang="en-US" dirty="0" err="1"/>
              <a:t>provere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oblike</a:t>
            </a:r>
            <a:r>
              <a:rPr lang="en-US" dirty="0"/>
              <a:t> </a:t>
            </a:r>
            <a:r>
              <a:rPr lang="en-US" dirty="0" err="1"/>
              <a:t>očekivanih</a:t>
            </a:r>
            <a:r>
              <a:rPr lang="en-US" dirty="0"/>
              <a:t> </a:t>
            </a:r>
            <a:r>
              <a:rPr lang="en-US" dirty="0" err="1"/>
              <a:t>rezultata</a:t>
            </a:r>
            <a:r>
              <a:rPr lang="en-US" dirty="0"/>
              <a:t> </a:t>
            </a:r>
            <a:r>
              <a:rPr lang="en-US" dirty="0" err="1"/>
              <a:t>provere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6087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739313"/>
              </p:ext>
            </p:extLst>
          </p:nvPr>
        </p:nvGraphicFramePr>
        <p:xfrm>
          <a:off x="785813" y="372185"/>
          <a:ext cx="6786562" cy="629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Visio" r:id="rId3" imgW="7374628" imgH="10069367" progId="Visio.Drawing.11">
                  <p:embed/>
                </p:oleObj>
              </mc:Choice>
              <mc:Fallback>
                <p:oleObj name="Visio" r:id="rId3" imgW="7374628" imgH="1006936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372185"/>
                        <a:ext cx="6786562" cy="629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1539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Rangovanje</a:t>
            </a:r>
            <a:r>
              <a:rPr lang="en-US" dirty="0"/>
              <a:t> </a:t>
            </a:r>
            <a:r>
              <a:rPr lang="en-US" dirty="0" err="1"/>
              <a:t>kandidata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Posle</a:t>
            </a:r>
            <a:r>
              <a:rPr lang="en-US" dirty="0"/>
              <a:t> </a:t>
            </a:r>
            <a:r>
              <a:rPr lang="en-US" dirty="0" err="1"/>
              <a:t>primljenih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obrađenih</a:t>
            </a:r>
            <a:r>
              <a:rPr lang="en-US" dirty="0"/>
              <a:t> </a:t>
            </a:r>
            <a:r>
              <a:rPr lang="en-US" dirty="0" err="1"/>
              <a:t>prijava</a:t>
            </a:r>
            <a:r>
              <a:rPr lang="en-US" dirty="0"/>
              <a:t>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posle</a:t>
            </a:r>
            <a:r>
              <a:rPr lang="en-US" dirty="0"/>
              <a:t> </a:t>
            </a:r>
            <a:r>
              <a:rPr lang="en-US" dirty="0" err="1"/>
              <a:t>provere</a:t>
            </a:r>
            <a:r>
              <a:rPr lang="en-US" dirty="0"/>
              <a:t> </a:t>
            </a:r>
            <a:r>
              <a:rPr lang="en-US" dirty="0" err="1"/>
              <a:t>radne</a:t>
            </a:r>
            <a:r>
              <a:rPr lang="en-US" dirty="0"/>
              <a:t> </a:t>
            </a:r>
            <a:r>
              <a:rPr lang="en-US" dirty="0" err="1"/>
              <a:t>sposobnosti</a:t>
            </a:r>
            <a:r>
              <a:rPr lang="en-US" dirty="0"/>
              <a:t> </a:t>
            </a:r>
            <a:r>
              <a:rPr lang="en-US" dirty="0" err="1"/>
              <a:t>vrši</a:t>
            </a:r>
            <a:r>
              <a:rPr lang="en-US" dirty="0"/>
              <a:t> se </a:t>
            </a:r>
            <a:r>
              <a:rPr lang="en-US" dirty="0" err="1"/>
              <a:t>rangovanje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kandidata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formularu</a:t>
            </a:r>
            <a:r>
              <a:rPr lang="en-US" dirty="0"/>
              <a:t> "Rang </a:t>
            </a:r>
            <a:r>
              <a:rPr lang="en-US" dirty="0" err="1"/>
              <a:t>kandidata</a:t>
            </a:r>
            <a:r>
              <a:rPr lang="en-US" dirty="0"/>
              <a:t>" (o32).</a:t>
            </a:r>
          </a:p>
          <a:p>
            <a:endParaRPr lang="en-US" dirty="0"/>
          </a:p>
          <a:p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odre|ivanju</a:t>
            </a:r>
            <a:r>
              <a:rPr lang="en-US" dirty="0"/>
              <a:t> </a:t>
            </a:r>
            <a:r>
              <a:rPr lang="en-US" dirty="0" err="1"/>
              <a:t>broja</a:t>
            </a:r>
            <a:r>
              <a:rPr lang="en-US" dirty="0"/>
              <a:t> </a:t>
            </a:r>
            <a:r>
              <a:rPr lang="en-US" dirty="0" err="1"/>
              <a:t>bodova</a:t>
            </a:r>
            <a:r>
              <a:rPr lang="en-US" dirty="0"/>
              <a:t> </a:t>
            </a:r>
            <a:r>
              <a:rPr lang="en-US" dirty="0" err="1"/>
              <a:t>pozvati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Odluku</a:t>
            </a:r>
            <a:r>
              <a:rPr lang="en-US" dirty="0"/>
              <a:t> o </a:t>
            </a:r>
            <a:r>
              <a:rPr lang="en-US" dirty="0" err="1"/>
              <a:t>utvr|ivanju</a:t>
            </a:r>
            <a:r>
              <a:rPr lang="en-US" dirty="0"/>
              <a:t> </a:t>
            </a:r>
            <a:r>
              <a:rPr lang="en-US" dirty="0" err="1"/>
              <a:t>kriterijuma</a:t>
            </a:r>
            <a:r>
              <a:rPr lang="en-US" dirty="0"/>
              <a:t> o </a:t>
            </a:r>
            <a:r>
              <a:rPr lang="en-US" dirty="0" err="1"/>
              <a:t>prvenstvu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zapošljavanju</a:t>
            </a:r>
            <a:r>
              <a:rPr lang="en-US" dirty="0"/>
              <a:t>. 	</a:t>
            </a:r>
          </a:p>
          <a:p>
            <a:pPr lvl="1"/>
            <a:r>
              <a:rPr lang="en-US" dirty="0" err="1"/>
              <a:t>ukupno</a:t>
            </a:r>
            <a:r>
              <a:rPr lang="en-US" dirty="0"/>
              <a:t> </a:t>
            </a:r>
            <a:r>
              <a:rPr lang="en-US" dirty="0" err="1"/>
              <a:t>bodova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konačni</a:t>
            </a:r>
            <a:r>
              <a:rPr lang="en-US" dirty="0"/>
              <a:t> rang </a:t>
            </a:r>
            <a:r>
              <a:rPr lang="en-US" dirty="0" err="1"/>
              <a:t>kandidata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predložio</a:t>
            </a:r>
            <a:r>
              <a:rPr lang="en-US" dirty="0"/>
              <a:t> (datum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potpis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direktor</a:t>
            </a:r>
            <a:r>
              <a:rPr lang="en-US" dirty="0"/>
              <a:t> (datum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potpis</a:t>
            </a:r>
            <a:r>
              <a:rPr lang="en-US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808501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37809"/>
              </p:ext>
            </p:extLst>
          </p:nvPr>
        </p:nvGraphicFramePr>
        <p:xfrm>
          <a:off x="801138" y="1625600"/>
          <a:ext cx="7330772" cy="4090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Document" r:id="rId3" imgW="6464300" imgH="3606800" progId="Word.Document.12">
                  <p:embed/>
                </p:oleObj>
              </mc:Choice>
              <mc:Fallback>
                <p:oleObj name="Document" r:id="rId3" imgW="6464300" imgH="3606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1138" y="1625600"/>
                        <a:ext cx="7330772" cy="40902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2482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Donošenje</a:t>
            </a:r>
            <a:r>
              <a:rPr lang="en-US" dirty="0"/>
              <a:t> </a:t>
            </a:r>
            <a:r>
              <a:rPr lang="en-US" dirty="0" err="1"/>
              <a:t>odluke</a:t>
            </a:r>
            <a:r>
              <a:rPr lang="en-US" dirty="0"/>
              <a:t> o </a:t>
            </a:r>
            <a:r>
              <a:rPr lang="en-US" dirty="0" err="1"/>
              <a:t>izboru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Posle</a:t>
            </a:r>
            <a:r>
              <a:rPr lang="en-US" dirty="0"/>
              <a:t> </a:t>
            </a:r>
            <a:r>
              <a:rPr lang="en-US" dirty="0" err="1"/>
              <a:t>obavljenog</a:t>
            </a:r>
            <a:r>
              <a:rPr lang="en-US" dirty="0"/>
              <a:t> </a:t>
            </a:r>
            <a:r>
              <a:rPr lang="en-US" dirty="0" err="1"/>
              <a:t>rangovanja</a:t>
            </a:r>
            <a:r>
              <a:rPr lang="en-US" dirty="0"/>
              <a:t> </a:t>
            </a:r>
            <a:r>
              <a:rPr lang="en-US" dirty="0" err="1"/>
              <a:t>kandidata</a:t>
            </a:r>
            <a:r>
              <a:rPr lang="en-US" dirty="0"/>
              <a:t>, od </a:t>
            </a:r>
            <a:r>
              <a:rPr lang="en-US" dirty="0" err="1"/>
              <a:t>strane</a:t>
            </a:r>
            <a:r>
              <a:rPr lang="en-US" dirty="0"/>
              <a:t> </a:t>
            </a:r>
            <a:r>
              <a:rPr lang="en-US" dirty="0" err="1"/>
              <a:t>referenta</a:t>
            </a:r>
            <a:r>
              <a:rPr lang="en-US" dirty="0"/>
              <a:t> u </a:t>
            </a:r>
            <a:r>
              <a:rPr lang="en-US" dirty="0" err="1"/>
              <a:t>Kadrovskoj</a:t>
            </a:r>
            <a:r>
              <a:rPr lang="en-US" dirty="0"/>
              <a:t> </a:t>
            </a:r>
            <a:r>
              <a:rPr lang="en-US" dirty="0" err="1"/>
              <a:t>službi</a:t>
            </a:r>
            <a:r>
              <a:rPr lang="en-US" dirty="0"/>
              <a:t>, </a:t>
            </a:r>
            <a:r>
              <a:rPr lang="en-US" dirty="0" err="1"/>
              <a:t>Direktor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ovlašćeni</a:t>
            </a:r>
            <a:r>
              <a:rPr lang="en-US" dirty="0"/>
              <a:t> </a:t>
            </a:r>
            <a:r>
              <a:rPr lang="en-US" dirty="0" err="1"/>
              <a:t>rukovodilac</a:t>
            </a:r>
            <a:r>
              <a:rPr lang="en-US" dirty="0"/>
              <a:t> </a:t>
            </a:r>
            <a:r>
              <a:rPr lang="en-US" dirty="0" err="1"/>
              <a:t>vrši</a:t>
            </a:r>
            <a:r>
              <a:rPr lang="en-US" dirty="0"/>
              <a:t> </a:t>
            </a:r>
            <a:r>
              <a:rPr lang="en-US" dirty="0" err="1"/>
              <a:t>izbor</a:t>
            </a:r>
            <a:r>
              <a:rPr lang="en-US" dirty="0"/>
              <a:t> </a:t>
            </a:r>
            <a:r>
              <a:rPr lang="en-US" dirty="0" err="1"/>
              <a:t>kandidata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višim</a:t>
            </a:r>
            <a:r>
              <a:rPr lang="en-US" dirty="0"/>
              <a:t> </a:t>
            </a:r>
            <a:r>
              <a:rPr lang="en-US" dirty="0" err="1"/>
              <a:t>rangom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donosi</a:t>
            </a:r>
            <a:r>
              <a:rPr lang="en-US" dirty="0"/>
              <a:t> </a:t>
            </a:r>
            <a:r>
              <a:rPr lang="en-US" dirty="0" err="1"/>
              <a:t>odluku</a:t>
            </a:r>
            <a:r>
              <a:rPr lang="en-US" dirty="0"/>
              <a:t> o </a:t>
            </a:r>
            <a:r>
              <a:rPr lang="en-US" dirty="0" err="1"/>
              <a:t>prijemu</a:t>
            </a:r>
            <a:r>
              <a:rPr lang="en-US" dirty="0"/>
              <a:t> u </a:t>
            </a:r>
            <a:r>
              <a:rPr lang="en-US" dirty="0" err="1"/>
              <a:t>radni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formularu</a:t>
            </a:r>
            <a:r>
              <a:rPr lang="en-US" dirty="0"/>
              <a:t> “</a:t>
            </a:r>
            <a:r>
              <a:rPr lang="en-US" dirty="0" err="1"/>
              <a:t>Odluku</a:t>
            </a:r>
            <a:r>
              <a:rPr lang="en-US" dirty="0"/>
              <a:t> o </a:t>
            </a:r>
            <a:r>
              <a:rPr lang="en-US" dirty="0" err="1"/>
              <a:t>prijemu</a:t>
            </a:r>
            <a:r>
              <a:rPr lang="en-US" dirty="0"/>
              <a:t> u </a:t>
            </a:r>
            <a:r>
              <a:rPr lang="en-US" dirty="0" err="1"/>
              <a:t>radni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en-US" dirty="0"/>
              <a:t>” (o33). </a:t>
            </a:r>
          </a:p>
          <a:p>
            <a:endParaRPr lang="en-US" dirty="0"/>
          </a:p>
          <a:p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formular</a:t>
            </a:r>
            <a:r>
              <a:rPr lang="en-US" dirty="0"/>
              <a:t> </a:t>
            </a:r>
            <a:r>
              <a:rPr lang="en-US" dirty="0" err="1"/>
              <a:t>sadrži</a:t>
            </a:r>
            <a:r>
              <a:rPr lang="en-US" dirty="0"/>
              <a:t> </a:t>
            </a:r>
            <a:r>
              <a:rPr lang="en-US" dirty="0" err="1"/>
              <a:t>propisane</a:t>
            </a:r>
            <a:r>
              <a:rPr lang="en-US" dirty="0"/>
              <a:t> </a:t>
            </a:r>
            <a:r>
              <a:rPr lang="en-US" dirty="0" err="1"/>
              <a:t>odredbe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Zakonu</a:t>
            </a:r>
            <a:r>
              <a:rPr lang="en-US" dirty="0"/>
              <a:t> o </a:t>
            </a:r>
            <a:r>
              <a:rPr lang="en-US" dirty="0" err="1"/>
              <a:t>radnim</a:t>
            </a:r>
            <a:r>
              <a:rPr lang="en-US" dirty="0"/>
              <a:t> </a:t>
            </a:r>
            <a:r>
              <a:rPr lang="en-US" dirty="0" err="1"/>
              <a:t>odnosima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107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O4 - POSTUPAK OBUČAVANJA POTREBNIH KADROVA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0" y="2209800"/>
            <a:ext cx="4542118" cy="391636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Planiranje</a:t>
            </a:r>
            <a:r>
              <a:rPr lang="en-US" dirty="0"/>
              <a:t> </a:t>
            </a:r>
            <a:r>
              <a:rPr lang="en-US" dirty="0" err="1"/>
              <a:t>obučavanja</a:t>
            </a:r>
            <a:r>
              <a:rPr lang="en-US" dirty="0"/>
              <a:t> </a:t>
            </a:r>
            <a:r>
              <a:rPr lang="en-US" dirty="0" err="1"/>
              <a:t>potrebnih</a:t>
            </a:r>
            <a:r>
              <a:rPr lang="en-US" dirty="0"/>
              <a:t> </a:t>
            </a:r>
            <a:r>
              <a:rPr lang="en-US" dirty="0" err="1"/>
              <a:t>kadrova</a:t>
            </a:r>
            <a:endParaRPr lang="en-US" dirty="0"/>
          </a:p>
          <a:p>
            <a:r>
              <a:rPr lang="en-US" dirty="0" err="1"/>
              <a:t>Organizovanje</a:t>
            </a:r>
            <a:r>
              <a:rPr lang="en-US" dirty="0"/>
              <a:t> </a:t>
            </a:r>
            <a:r>
              <a:rPr lang="en-US" dirty="0" err="1"/>
              <a:t>obuke</a:t>
            </a:r>
            <a:r>
              <a:rPr lang="en-US" dirty="0"/>
              <a:t> </a:t>
            </a:r>
            <a:r>
              <a:rPr lang="en-US" dirty="0" err="1"/>
              <a:t>potrebnih</a:t>
            </a:r>
            <a:r>
              <a:rPr lang="en-US" dirty="0"/>
              <a:t> </a:t>
            </a:r>
            <a:r>
              <a:rPr lang="en-US" dirty="0" err="1"/>
              <a:t>kadrova</a:t>
            </a:r>
            <a:r>
              <a:rPr lang="en-US" dirty="0"/>
              <a:t> </a:t>
            </a:r>
          </a:p>
          <a:p>
            <a:r>
              <a:rPr lang="en-US" dirty="0" err="1"/>
              <a:t>Evidentiranje</a:t>
            </a:r>
            <a:r>
              <a:rPr lang="en-US" dirty="0"/>
              <a:t> </a:t>
            </a:r>
            <a:r>
              <a:rPr lang="en-US" dirty="0" err="1"/>
              <a:t>obuke</a:t>
            </a:r>
            <a:r>
              <a:rPr lang="en-US" dirty="0"/>
              <a:t> </a:t>
            </a:r>
            <a:r>
              <a:rPr lang="en-US" dirty="0" err="1"/>
              <a:t>potrebnih</a:t>
            </a:r>
            <a:r>
              <a:rPr lang="en-US" dirty="0"/>
              <a:t> </a:t>
            </a:r>
            <a:r>
              <a:rPr lang="en-US" dirty="0" err="1"/>
              <a:t>kadrova</a:t>
            </a:r>
            <a:r>
              <a:rPr lang="en-US" dirty="0"/>
              <a:t> </a:t>
            </a:r>
          </a:p>
          <a:p>
            <a:r>
              <a:rPr lang="en-US" dirty="0" err="1"/>
              <a:t>Vođenje</a:t>
            </a:r>
            <a:r>
              <a:rPr lang="en-US" dirty="0"/>
              <a:t> </a:t>
            </a:r>
            <a:r>
              <a:rPr lang="en-US" dirty="0" err="1"/>
              <a:t>baze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o </a:t>
            </a:r>
            <a:r>
              <a:rPr lang="en-US" dirty="0" err="1"/>
              <a:t>obuci</a:t>
            </a:r>
            <a:r>
              <a:rPr lang="en-US" dirty="0"/>
              <a:t> </a:t>
            </a:r>
            <a:r>
              <a:rPr lang="en-US" dirty="0" err="1"/>
              <a:t>potrebnih</a:t>
            </a:r>
            <a:r>
              <a:rPr lang="en-US" dirty="0"/>
              <a:t> </a:t>
            </a:r>
            <a:r>
              <a:rPr lang="en-US" dirty="0" err="1"/>
              <a:t>radnika</a:t>
            </a:r>
            <a:r>
              <a:rPr lang="en-US" dirty="0"/>
              <a:t> </a:t>
            </a:r>
          </a:p>
          <a:p>
            <a:r>
              <a:rPr lang="en-US" dirty="0" err="1"/>
              <a:t>Arhiviranje</a:t>
            </a:r>
            <a:r>
              <a:rPr lang="en-US" dirty="0"/>
              <a:t> diploma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obuke</a:t>
            </a:r>
            <a:r>
              <a:rPr lang="en-US" dirty="0"/>
              <a:t> </a:t>
            </a:r>
            <a:r>
              <a:rPr lang="en-US" dirty="0" err="1"/>
              <a:t>potrebnih</a:t>
            </a:r>
            <a:r>
              <a:rPr lang="en-US" dirty="0"/>
              <a:t> </a:t>
            </a:r>
            <a:r>
              <a:rPr lang="en-US" dirty="0" err="1"/>
              <a:t>radnika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6269" t="78388" r="31562"/>
          <a:stretch/>
        </p:blipFill>
        <p:spPr>
          <a:xfrm>
            <a:off x="567765" y="2360705"/>
            <a:ext cx="1509059" cy="1364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7340" t="1" b="61095"/>
          <a:stretch/>
        </p:blipFill>
        <p:spPr>
          <a:xfrm>
            <a:off x="1688352" y="2328863"/>
            <a:ext cx="2223247" cy="245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22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Planiranje</a:t>
            </a:r>
            <a:r>
              <a:rPr lang="en-US" dirty="0"/>
              <a:t> </a:t>
            </a:r>
            <a:r>
              <a:rPr lang="en-US" dirty="0" err="1"/>
              <a:t>obučavanja</a:t>
            </a:r>
            <a:r>
              <a:rPr lang="en-US" dirty="0"/>
              <a:t> </a:t>
            </a:r>
            <a:r>
              <a:rPr lang="en-US" dirty="0" err="1"/>
              <a:t>potrebnih</a:t>
            </a:r>
            <a:r>
              <a:rPr lang="en-US" dirty="0"/>
              <a:t> </a:t>
            </a:r>
            <a:r>
              <a:rPr lang="en-US" dirty="0" err="1"/>
              <a:t>kadrova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7465089" cy="437646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Planiranje</a:t>
            </a:r>
            <a:r>
              <a:rPr lang="en-US" dirty="0"/>
              <a:t> </a:t>
            </a:r>
            <a:r>
              <a:rPr lang="en-US" dirty="0" err="1"/>
              <a:t>obučavanja</a:t>
            </a:r>
            <a:r>
              <a:rPr lang="en-US" dirty="0"/>
              <a:t> </a:t>
            </a:r>
            <a:r>
              <a:rPr lang="en-US" dirty="0" err="1"/>
              <a:t>potrebnih</a:t>
            </a:r>
            <a:r>
              <a:rPr lang="en-US" dirty="0"/>
              <a:t> </a:t>
            </a:r>
            <a:r>
              <a:rPr lang="en-US" dirty="0" err="1"/>
              <a:t>kadrova</a:t>
            </a:r>
            <a:r>
              <a:rPr lang="en-US" dirty="0"/>
              <a:t>, </a:t>
            </a:r>
            <a:r>
              <a:rPr lang="en-US" dirty="0" err="1"/>
              <a:t>obuhvata</a:t>
            </a:r>
            <a:r>
              <a:rPr lang="en-US" dirty="0"/>
              <a:t> </a:t>
            </a:r>
            <a:r>
              <a:rPr lang="en-US" dirty="0" err="1"/>
              <a:t>izradu</a:t>
            </a:r>
            <a:r>
              <a:rPr lang="en-US" dirty="0"/>
              <a:t> </a:t>
            </a:r>
            <a:r>
              <a:rPr lang="en-US" dirty="0" err="1"/>
              <a:t>sledećih</a:t>
            </a:r>
            <a:r>
              <a:rPr lang="en-US" dirty="0"/>
              <a:t> </a:t>
            </a:r>
            <a:r>
              <a:rPr lang="en-US" dirty="0" err="1"/>
              <a:t>planova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zaposlenih</a:t>
            </a:r>
            <a:r>
              <a:rPr lang="en-US" dirty="0"/>
              <a:t> </a:t>
            </a:r>
            <a:r>
              <a:rPr lang="en-US" dirty="0" err="1"/>
              <a:t>radnik</a:t>
            </a:r>
            <a:r>
              <a:rPr lang="en-US" dirty="0"/>
              <a:t> </a:t>
            </a:r>
            <a:r>
              <a:rPr lang="en-US" dirty="0" err="1"/>
              <a:t>posebnim</a:t>
            </a:r>
            <a:r>
              <a:rPr lang="en-US" dirty="0"/>
              <a:t> </a:t>
            </a:r>
            <a:r>
              <a:rPr lang="en-US" dirty="0" err="1"/>
              <a:t>institucijama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seminarima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 </a:t>
            </a:r>
            <a:r>
              <a:rPr lang="en-US" dirty="0" err="1"/>
              <a:t>kursevima</a:t>
            </a:r>
            <a:r>
              <a:rPr lang="en-US" dirty="0"/>
              <a:t>, u </a:t>
            </a:r>
            <a:r>
              <a:rPr lang="en-US" dirty="0" err="1"/>
              <a:t>radnom</a:t>
            </a:r>
            <a:r>
              <a:rPr lang="en-US" dirty="0"/>
              <a:t> </a:t>
            </a:r>
            <a:r>
              <a:rPr lang="en-US" dirty="0" err="1"/>
              <a:t>vremenu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izvan</a:t>
            </a:r>
            <a:r>
              <a:rPr lang="en-US" dirty="0"/>
              <a:t> </a:t>
            </a:r>
            <a:r>
              <a:rPr lang="en-US" dirty="0" err="1"/>
              <a:t>radnog</a:t>
            </a:r>
            <a:r>
              <a:rPr lang="en-US" dirty="0"/>
              <a:t> </a:t>
            </a:r>
            <a:r>
              <a:rPr lang="en-US" dirty="0" err="1"/>
              <a:t>vremena</a:t>
            </a:r>
            <a:r>
              <a:rPr lang="en-US" dirty="0"/>
              <a:t>.</a:t>
            </a:r>
          </a:p>
          <a:p>
            <a:r>
              <a:rPr lang="en-US" dirty="0"/>
              <a:t>Pored toga u </a:t>
            </a:r>
            <a:r>
              <a:rPr lang="en-US" dirty="0" err="1"/>
              <a:t>određenim</a:t>
            </a:r>
            <a:r>
              <a:rPr lang="en-US" dirty="0"/>
              <a:t> </a:t>
            </a:r>
            <a:r>
              <a:rPr lang="en-US" dirty="0" err="1"/>
              <a:t>slućajevima</a:t>
            </a:r>
            <a:r>
              <a:rPr lang="en-US" dirty="0"/>
              <a:t> </a:t>
            </a:r>
            <a:r>
              <a:rPr lang="en-US" dirty="0" err="1"/>
              <a:t>moće</a:t>
            </a:r>
            <a:r>
              <a:rPr lang="en-US" dirty="0"/>
              <a:t> se </a:t>
            </a:r>
            <a:r>
              <a:rPr lang="en-US" dirty="0" err="1"/>
              <a:t>planirati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stručno</a:t>
            </a:r>
            <a:r>
              <a:rPr lang="en-US" dirty="0"/>
              <a:t> </a:t>
            </a:r>
            <a:r>
              <a:rPr lang="en-US" dirty="0" err="1"/>
              <a:t>usavršavanje</a:t>
            </a:r>
            <a:r>
              <a:rPr lang="en-US" dirty="0"/>
              <a:t> </a:t>
            </a:r>
            <a:r>
              <a:rPr lang="en-US" dirty="0" err="1"/>
              <a:t>zaposlenih</a:t>
            </a:r>
            <a:r>
              <a:rPr lang="en-US" dirty="0"/>
              <a:t> </a:t>
            </a:r>
            <a:r>
              <a:rPr lang="en-US" dirty="0" err="1"/>
              <a:t>radnika</a:t>
            </a:r>
            <a:r>
              <a:rPr lang="en-US" dirty="0"/>
              <a:t> u </a:t>
            </a:r>
            <a:r>
              <a:rPr lang="en-US" dirty="0" err="1"/>
              <a:t>posebnim</a:t>
            </a:r>
            <a:r>
              <a:rPr lang="en-US" dirty="0"/>
              <a:t> </a:t>
            </a:r>
            <a:r>
              <a:rPr lang="en-US" dirty="0" err="1"/>
              <a:t>institucijama</a:t>
            </a:r>
            <a:r>
              <a:rPr lang="en-US" dirty="0"/>
              <a:t>,  </a:t>
            </a:r>
            <a:r>
              <a:rPr lang="en-US" dirty="0" err="1"/>
              <a:t>na</a:t>
            </a:r>
            <a:r>
              <a:rPr lang="en-US" dirty="0"/>
              <a:t>  </a:t>
            </a:r>
            <a:r>
              <a:rPr lang="en-US" dirty="0" err="1"/>
              <a:t>kongresima</a:t>
            </a:r>
            <a:r>
              <a:rPr lang="en-US" dirty="0"/>
              <a:t>,  </a:t>
            </a:r>
            <a:r>
              <a:rPr lang="en-US" dirty="0" err="1"/>
              <a:t>simpoziijumima</a:t>
            </a:r>
            <a:r>
              <a:rPr lang="en-US" dirty="0"/>
              <a:t>, </a:t>
            </a:r>
            <a:r>
              <a:rPr lang="en-US" dirty="0" err="1"/>
              <a:t>savetovanjima</a:t>
            </a:r>
            <a:r>
              <a:rPr lang="en-US" dirty="0"/>
              <a:t>, </a:t>
            </a:r>
            <a:r>
              <a:rPr lang="en-US" dirty="0" err="1"/>
              <a:t>predavanjima</a:t>
            </a:r>
            <a:r>
              <a:rPr lang="en-US" dirty="0"/>
              <a:t>, </a:t>
            </a:r>
            <a:r>
              <a:rPr lang="en-US" dirty="0" err="1"/>
              <a:t>prezentacijama</a:t>
            </a:r>
            <a:r>
              <a:rPr lang="en-US" dirty="0"/>
              <a:t>, </a:t>
            </a:r>
            <a:r>
              <a:rPr lang="en-US" dirty="0" err="1"/>
              <a:t>demonstracijama</a:t>
            </a:r>
            <a:r>
              <a:rPr lang="en-US" dirty="0"/>
              <a:t>, </a:t>
            </a:r>
            <a:r>
              <a:rPr lang="en-US" dirty="0" err="1"/>
              <a:t>izložbama</a:t>
            </a:r>
            <a:r>
              <a:rPr lang="en-US" dirty="0"/>
              <a:t>, </a:t>
            </a:r>
            <a:r>
              <a:rPr lang="en-US" dirty="0" err="1"/>
              <a:t>itd</a:t>
            </a:r>
            <a:r>
              <a:rPr lang="en-US" dirty="0"/>
              <a:t>., u </a:t>
            </a:r>
            <a:r>
              <a:rPr lang="en-US" dirty="0" err="1"/>
              <a:t>radnom</a:t>
            </a:r>
            <a:r>
              <a:rPr lang="en-US" dirty="0"/>
              <a:t> </a:t>
            </a:r>
            <a:r>
              <a:rPr lang="en-US" dirty="0" err="1"/>
              <a:t>vremenu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izvan</a:t>
            </a:r>
            <a:r>
              <a:rPr lang="en-US" dirty="0"/>
              <a:t> </a:t>
            </a:r>
            <a:r>
              <a:rPr lang="en-US" dirty="0" err="1"/>
              <a:t>radnog</a:t>
            </a:r>
            <a:r>
              <a:rPr lang="en-US" dirty="0"/>
              <a:t> </a:t>
            </a:r>
            <a:r>
              <a:rPr lang="en-US" dirty="0" err="1"/>
              <a:t>vremena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opšte</a:t>
            </a:r>
            <a:r>
              <a:rPr lang="en-US" dirty="0"/>
              <a:t> </a:t>
            </a:r>
            <a:r>
              <a:rPr lang="en-US" dirty="0" err="1"/>
              <a:t>obrazovanje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vaspitanje</a:t>
            </a:r>
            <a:r>
              <a:rPr lang="en-US" dirty="0"/>
              <a:t> </a:t>
            </a:r>
            <a:r>
              <a:rPr lang="en-US" dirty="0" err="1"/>
              <a:t>studenata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 </a:t>
            </a:r>
            <a:r>
              <a:rPr lang="en-US" dirty="0" err="1"/>
              <a:t>višim</a:t>
            </a:r>
            <a:r>
              <a:rPr lang="en-US" dirty="0"/>
              <a:t>  </a:t>
            </a:r>
            <a:r>
              <a:rPr lang="en-US" dirty="0" err="1"/>
              <a:t>školama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fakultetima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I</a:t>
            </a:r>
          </a:p>
          <a:p>
            <a:pPr lvl="1"/>
            <a:r>
              <a:rPr lang="en-US" dirty="0" err="1"/>
              <a:t>redovno</a:t>
            </a:r>
            <a:r>
              <a:rPr lang="en-US" dirty="0"/>
              <a:t> </a:t>
            </a:r>
            <a:r>
              <a:rPr lang="en-US" dirty="0" err="1"/>
              <a:t>opšte</a:t>
            </a:r>
            <a:r>
              <a:rPr lang="en-US" dirty="0"/>
              <a:t> </a:t>
            </a:r>
            <a:r>
              <a:rPr lang="en-US" dirty="0" err="1"/>
              <a:t>obrazovanje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vaspitanje</a:t>
            </a:r>
            <a:r>
              <a:rPr lang="en-US" dirty="0"/>
              <a:t> </a:t>
            </a:r>
            <a:r>
              <a:rPr lang="en-US" dirty="0" err="1"/>
              <a:t>studenata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višim</a:t>
            </a:r>
            <a:r>
              <a:rPr lang="en-US" dirty="0"/>
              <a:t>  </a:t>
            </a:r>
            <a:r>
              <a:rPr lang="en-US" dirty="0" err="1"/>
              <a:t>školama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fakultetima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9839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Organizovanje</a:t>
            </a:r>
            <a:r>
              <a:rPr lang="en-US" dirty="0"/>
              <a:t> </a:t>
            </a:r>
            <a:r>
              <a:rPr lang="en-US" dirty="0" err="1"/>
              <a:t>obuke</a:t>
            </a:r>
            <a:r>
              <a:rPr lang="en-US" dirty="0"/>
              <a:t> </a:t>
            </a:r>
            <a:r>
              <a:rPr lang="en-US" dirty="0" err="1"/>
              <a:t>potrebnih</a:t>
            </a:r>
            <a:r>
              <a:rPr lang="en-US" dirty="0"/>
              <a:t> </a:t>
            </a:r>
            <a:r>
              <a:rPr lang="en-US" dirty="0" err="1"/>
              <a:t>kadrova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7443561" cy="4419510"/>
          </a:xfrm>
        </p:spPr>
        <p:txBody>
          <a:bodyPr>
            <a:normAutofit/>
          </a:bodyPr>
          <a:lstStyle/>
          <a:p>
            <a:r>
              <a:rPr lang="en-US" dirty="0" err="1"/>
              <a:t>Organizovanje</a:t>
            </a:r>
            <a:r>
              <a:rPr lang="en-US" dirty="0"/>
              <a:t> </a:t>
            </a:r>
            <a:r>
              <a:rPr lang="en-US" dirty="0" err="1"/>
              <a:t>obuke</a:t>
            </a:r>
            <a:r>
              <a:rPr lang="en-US" dirty="0"/>
              <a:t> </a:t>
            </a:r>
            <a:r>
              <a:rPr lang="en-US" dirty="0" err="1"/>
              <a:t>potrebnih</a:t>
            </a:r>
            <a:r>
              <a:rPr lang="en-US" dirty="0"/>
              <a:t> </a:t>
            </a:r>
            <a:r>
              <a:rPr lang="en-US" dirty="0" err="1"/>
              <a:t>kadrova</a:t>
            </a:r>
            <a:r>
              <a:rPr lang="en-US" dirty="0"/>
              <a:t> </a:t>
            </a:r>
            <a:r>
              <a:rPr lang="en-US" dirty="0" err="1"/>
              <a:t>vrši</a:t>
            </a:r>
            <a:r>
              <a:rPr lang="en-US" dirty="0"/>
              <a:t> </a:t>
            </a:r>
            <a:r>
              <a:rPr lang="en-US" dirty="0" err="1"/>
              <a:t>posebna</a:t>
            </a:r>
            <a:r>
              <a:rPr lang="en-US" dirty="0"/>
              <a:t> u </a:t>
            </a:r>
            <a:r>
              <a:rPr lang="en-US" dirty="0" err="1"/>
              <a:t>Organizaciji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Kadrovska</a:t>
            </a:r>
            <a:r>
              <a:rPr lang="en-US" dirty="0"/>
              <a:t> </a:t>
            </a:r>
            <a:r>
              <a:rPr lang="en-US" dirty="0" err="1"/>
              <a:t>služba</a:t>
            </a:r>
            <a:r>
              <a:rPr lang="en-US" dirty="0"/>
              <a:t>, </a:t>
            </a:r>
            <a:r>
              <a:rPr lang="en-US" dirty="0" err="1"/>
              <a:t>zajedno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zainteresovanim</a:t>
            </a:r>
            <a:r>
              <a:rPr lang="en-US" dirty="0"/>
              <a:t> </a:t>
            </a:r>
            <a:r>
              <a:rPr lang="en-US" dirty="0" err="1"/>
              <a:t>pogonom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službom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samostalno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posebnom</a:t>
            </a:r>
            <a:r>
              <a:rPr lang="en-US" dirty="0"/>
              <a:t> </a:t>
            </a:r>
            <a:r>
              <a:rPr lang="en-US" dirty="0" err="1"/>
              <a:t>planu</a:t>
            </a:r>
            <a:r>
              <a:rPr lang="en-US" dirty="0"/>
              <a:t>. </a:t>
            </a:r>
          </a:p>
          <a:p>
            <a:r>
              <a:rPr lang="en-US" dirty="0"/>
              <a:t>Plan </a:t>
            </a:r>
            <a:r>
              <a:rPr lang="en-US" dirty="0" err="1"/>
              <a:t>obuke</a:t>
            </a:r>
            <a:r>
              <a:rPr lang="en-US" dirty="0"/>
              <a:t> </a:t>
            </a:r>
            <a:r>
              <a:rPr lang="en-US" dirty="0" err="1"/>
              <a:t>potrebnih</a:t>
            </a:r>
            <a:r>
              <a:rPr lang="en-US" dirty="0"/>
              <a:t> </a:t>
            </a:r>
            <a:r>
              <a:rPr lang="en-US" dirty="0" err="1"/>
              <a:t>kadrova</a:t>
            </a:r>
            <a:r>
              <a:rPr lang="en-US" dirty="0"/>
              <a:t> </a:t>
            </a:r>
            <a:r>
              <a:rPr lang="en-US" dirty="0" err="1"/>
              <a:t>izrađuje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formularu</a:t>
            </a:r>
            <a:r>
              <a:rPr lang="en-US" dirty="0"/>
              <a:t> “Plan </a:t>
            </a:r>
            <a:r>
              <a:rPr lang="en-US" dirty="0" err="1"/>
              <a:t>obuke</a:t>
            </a:r>
            <a:r>
              <a:rPr lang="en-US" dirty="0"/>
              <a:t> </a:t>
            </a:r>
            <a:r>
              <a:rPr lang="en-US" dirty="0" err="1"/>
              <a:t>potrebnih</a:t>
            </a:r>
            <a:r>
              <a:rPr lang="en-US" dirty="0"/>
              <a:t> </a:t>
            </a:r>
            <a:r>
              <a:rPr lang="en-US" dirty="0" err="1"/>
              <a:t>kadrova</a:t>
            </a:r>
            <a:r>
              <a:rPr lang="en-US" dirty="0"/>
              <a:t>” (o41) </a:t>
            </a:r>
          </a:p>
          <a:p>
            <a:r>
              <a:rPr lang="en-US" dirty="0"/>
              <a:t>On </a:t>
            </a:r>
            <a:r>
              <a:rPr lang="en-US" dirty="0" err="1"/>
              <a:t>treba</a:t>
            </a:r>
            <a:r>
              <a:rPr lang="en-US" dirty="0"/>
              <a:t> da </a:t>
            </a:r>
            <a:r>
              <a:rPr lang="en-US" dirty="0" err="1"/>
              <a:t>sadrži</a:t>
            </a:r>
            <a:r>
              <a:rPr lang="en-US" dirty="0"/>
              <a:t>: </a:t>
            </a:r>
          </a:p>
          <a:p>
            <a:pPr lvl="1"/>
            <a:r>
              <a:rPr lang="en-US" dirty="0" err="1"/>
              <a:t>izbor</a:t>
            </a:r>
            <a:r>
              <a:rPr lang="en-US" dirty="0"/>
              <a:t> </a:t>
            </a:r>
            <a:r>
              <a:rPr lang="en-US" dirty="0" err="1"/>
              <a:t>fakulteta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obrazovne</a:t>
            </a:r>
            <a:r>
              <a:rPr lang="en-US" dirty="0"/>
              <a:t> </a:t>
            </a:r>
            <a:r>
              <a:rPr lang="en-US" dirty="0" err="1"/>
              <a:t>institucije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lokaciju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kojoj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se </a:t>
            </a:r>
            <a:r>
              <a:rPr lang="en-US" dirty="0" err="1"/>
              <a:t>obuka</a:t>
            </a:r>
            <a:r>
              <a:rPr lang="en-US" dirty="0"/>
              <a:t> </a:t>
            </a:r>
            <a:r>
              <a:rPr lang="en-US" dirty="0" err="1"/>
              <a:t>izvoditi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detaljan</a:t>
            </a:r>
            <a:r>
              <a:rPr lang="en-US" dirty="0"/>
              <a:t> program </a:t>
            </a:r>
            <a:r>
              <a:rPr lang="en-US" dirty="0" err="1"/>
              <a:t>obuke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definisanom</a:t>
            </a:r>
            <a:r>
              <a:rPr lang="en-US" dirty="0"/>
              <a:t> </a:t>
            </a:r>
            <a:r>
              <a:rPr lang="en-US" dirty="0" err="1"/>
              <a:t>završnom</a:t>
            </a:r>
            <a:r>
              <a:rPr lang="en-US" dirty="0"/>
              <a:t> </a:t>
            </a:r>
            <a:r>
              <a:rPr lang="en-US" dirty="0" err="1"/>
              <a:t>proverom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oblik</a:t>
            </a:r>
            <a:r>
              <a:rPr lang="en-US" dirty="0"/>
              <a:t> </a:t>
            </a:r>
            <a:r>
              <a:rPr lang="en-US" dirty="0" err="1"/>
              <a:t>završnog</a:t>
            </a:r>
            <a:r>
              <a:rPr lang="en-US" dirty="0"/>
              <a:t> </a:t>
            </a:r>
            <a:r>
              <a:rPr lang="en-US" dirty="0" err="1"/>
              <a:t>uverenja</a:t>
            </a:r>
            <a:r>
              <a:rPr lang="en-US" dirty="0"/>
              <a:t> (od </a:t>
            </a:r>
            <a:r>
              <a:rPr lang="en-US" dirty="0" err="1"/>
              <a:t>institucije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vrši</a:t>
            </a:r>
            <a:r>
              <a:rPr lang="en-US" dirty="0"/>
              <a:t> </a:t>
            </a:r>
            <a:r>
              <a:rPr lang="en-US" dirty="0" err="1"/>
              <a:t>obučavanje</a:t>
            </a:r>
            <a:r>
              <a:rPr lang="en-US" dirty="0"/>
              <a:t>).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03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Evidentiranje</a:t>
            </a:r>
            <a:r>
              <a:rPr lang="en-US" dirty="0"/>
              <a:t> </a:t>
            </a:r>
            <a:r>
              <a:rPr lang="en-US" dirty="0" err="1"/>
              <a:t>obuke</a:t>
            </a:r>
            <a:r>
              <a:rPr lang="en-US" dirty="0"/>
              <a:t> </a:t>
            </a:r>
            <a:r>
              <a:rPr lang="en-US" dirty="0" err="1"/>
              <a:t>potrebnih</a:t>
            </a:r>
            <a:r>
              <a:rPr lang="en-US" dirty="0"/>
              <a:t> </a:t>
            </a:r>
            <a:r>
              <a:rPr lang="en-US" dirty="0" err="1"/>
              <a:t>kadrova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Evidentiranje</a:t>
            </a:r>
            <a:r>
              <a:rPr lang="en-US" dirty="0"/>
              <a:t> </a:t>
            </a:r>
            <a:r>
              <a:rPr lang="en-US" dirty="0" err="1"/>
              <a:t>obuke</a:t>
            </a:r>
            <a:r>
              <a:rPr lang="en-US" dirty="0"/>
              <a:t> </a:t>
            </a:r>
            <a:r>
              <a:rPr lang="en-US" dirty="0" err="1"/>
              <a:t>potrebnih</a:t>
            </a:r>
            <a:r>
              <a:rPr lang="en-US" dirty="0"/>
              <a:t> </a:t>
            </a:r>
            <a:r>
              <a:rPr lang="en-US" dirty="0" err="1"/>
              <a:t>kadrova</a:t>
            </a:r>
            <a:r>
              <a:rPr lang="en-US" dirty="0"/>
              <a:t> </a:t>
            </a:r>
            <a:r>
              <a:rPr lang="en-US" dirty="0" err="1"/>
              <a:t>vrši</a:t>
            </a:r>
            <a:r>
              <a:rPr lang="en-US" dirty="0"/>
              <a:t> </a:t>
            </a:r>
            <a:r>
              <a:rPr lang="en-US" dirty="0" err="1"/>
              <a:t>Služba</a:t>
            </a:r>
            <a:r>
              <a:rPr lang="en-US" dirty="0"/>
              <a:t> </a:t>
            </a:r>
            <a:r>
              <a:rPr lang="en-US" dirty="0" err="1"/>
              <a:t>pravnih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kadrovskih</a:t>
            </a:r>
            <a:r>
              <a:rPr lang="en-US" dirty="0"/>
              <a:t> </a:t>
            </a:r>
            <a:r>
              <a:rPr lang="en-US" dirty="0" err="1"/>
              <a:t>poslova</a:t>
            </a:r>
            <a:r>
              <a:rPr lang="en-US" dirty="0"/>
              <a:t> u </a:t>
            </a:r>
            <a:r>
              <a:rPr lang="en-US" dirty="0" err="1"/>
              <a:t>posebnoj</a:t>
            </a:r>
            <a:r>
              <a:rPr lang="en-US" dirty="0"/>
              <a:t> </a:t>
            </a:r>
            <a:r>
              <a:rPr lang="en-US" dirty="0" err="1"/>
              <a:t>kartoteci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bazi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. </a:t>
            </a:r>
          </a:p>
          <a:p>
            <a:r>
              <a:rPr lang="en-US" dirty="0" err="1"/>
              <a:t>Kartoteka</a:t>
            </a:r>
            <a:r>
              <a:rPr lang="en-US" dirty="0"/>
              <a:t> </a:t>
            </a:r>
            <a:r>
              <a:rPr lang="en-US" dirty="0" err="1"/>
              <a:t>kadrova</a:t>
            </a:r>
            <a:r>
              <a:rPr lang="en-US" dirty="0"/>
              <a:t> se </a:t>
            </a:r>
            <a:r>
              <a:rPr lang="en-US" dirty="0" err="1"/>
              <a:t>formira</a:t>
            </a:r>
            <a:r>
              <a:rPr lang="en-US" dirty="0"/>
              <a:t> </a:t>
            </a:r>
            <a:r>
              <a:rPr lang="en-US" dirty="0" err="1"/>
              <a:t>popunjavanjem</a:t>
            </a:r>
            <a:r>
              <a:rPr lang="en-US" dirty="0"/>
              <a:t> </a:t>
            </a:r>
            <a:r>
              <a:rPr lang="en-US" dirty="0" err="1"/>
              <a:t>formulara</a:t>
            </a:r>
            <a:r>
              <a:rPr lang="en-US" dirty="0"/>
              <a:t> "</a:t>
            </a:r>
            <a:r>
              <a:rPr lang="en-US" dirty="0" err="1"/>
              <a:t>Karton</a:t>
            </a:r>
            <a:r>
              <a:rPr lang="en-US" dirty="0"/>
              <a:t> </a:t>
            </a:r>
            <a:r>
              <a:rPr lang="en-US" dirty="0" err="1"/>
              <a:t>radnika</a:t>
            </a:r>
            <a:r>
              <a:rPr lang="en-US" dirty="0"/>
              <a:t>" (o42) </a:t>
            </a:r>
          </a:p>
        </p:txBody>
      </p:sp>
    </p:spTree>
    <p:extLst>
      <p:ext uri="{BB962C8B-B14F-4D97-AF65-F5344CB8AC3E}">
        <p14:creationId xmlns:p14="http://schemas.microsoft.com/office/powerpoint/2010/main" val="2314572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Vođenje</a:t>
            </a:r>
            <a:r>
              <a:rPr lang="en-US" dirty="0"/>
              <a:t> </a:t>
            </a:r>
            <a:r>
              <a:rPr lang="en-US" dirty="0" err="1"/>
              <a:t>baze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o </a:t>
            </a:r>
            <a:r>
              <a:rPr lang="en-US" dirty="0" err="1"/>
              <a:t>obuci</a:t>
            </a:r>
            <a:r>
              <a:rPr lang="en-US" dirty="0"/>
              <a:t> </a:t>
            </a:r>
            <a:r>
              <a:rPr lang="en-US" dirty="0" err="1"/>
              <a:t>potrebnih</a:t>
            </a:r>
            <a:r>
              <a:rPr lang="en-US" dirty="0"/>
              <a:t> </a:t>
            </a:r>
            <a:r>
              <a:rPr lang="en-US" dirty="0" err="1"/>
              <a:t>radnika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Vođenje</a:t>
            </a:r>
            <a:r>
              <a:rPr lang="en-US" dirty="0"/>
              <a:t> </a:t>
            </a:r>
            <a:r>
              <a:rPr lang="en-US" dirty="0" err="1"/>
              <a:t>baze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o </a:t>
            </a:r>
            <a:r>
              <a:rPr lang="en-US" dirty="0" err="1"/>
              <a:t>obuci</a:t>
            </a:r>
            <a:r>
              <a:rPr lang="en-US" dirty="0"/>
              <a:t> </a:t>
            </a:r>
            <a:r>
              <a:rPr lang="en-US" dirty="0" err="1"/>
              <a:t>radnika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da se </a:t>
            </a:r>
            <a:r>
              <a:rPr lang="en-US" dirty="0" err="1"/>
              <a:t>poveri</a:t>
            </a:r>
            <a:r>
              <a:rPr lang="en-US" dirty="0"/>
              <a:t> </a:t>
            </a:r>
            <a:r>
              <a:rPr lang="en-US" dirty="0" err="1"/>
              <a:t>specijalizovanoj</a:t>
            </a:r>
            <a:r>
              <a:rPr lang="en-US" dirty="0"/>
              <a:t> </a:t>
            </a:r>
            <a:r>
              <a:rPr lang="en-US" dirty="0" err="1"/>
              <a:t>službi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Računarskom</a:t>
            </a:r>
            <a:r>
              <a:rPr lang="en-US" dirty="0"/>
              <a:t> </a:t>
            </a:r>
            <a:r>
              <a:rPr lang="en-US" dirty="0" err="1"/>
              <a:t>centru</a:t>
            </a:r>
            <a:r>
              <a:rPr lang="en-US" dirty="0"/>
              <a:t>. </a:t>
            </a:r>
          </a:p>
          <a:p>
            <a:r>
              <a:rPr lang="en-US" dirty="0" err="1"/>
              <a:t>Vođenje</a:t>
            </a:r>
            <a:r>
              <a:rPr lang="en-US" dirty="0"/>
              <a:t>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baze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o </a:t>
            </a:r>
            <a:r>
              <a:rPr lang="en-US" dirty="0" err="1"/>
              <a:t>obuci</a:t>
            </a:r>
            <a:r>
              <a:rPr lang="en-US" dirty="0"/>
              <a:t> </a:t>
            </a:r>
            <a:r>
              <a:rPr lang="en-US" dirty="0" err="1"/>
              <a:t>radnika</a:t>
            </a:r>
            <a:r>
              <a:rPr lang="en-US" dirty="0"/>
              <a:t> </a:t>
            </a:r>
            <a:r>
              <a:rPr lang="en-US" dirty="0" err="1"/>
              <a:t>propisano</a:t>
            </a:r>
            <a:r>
              <a:rPr lang="en-US" dirty="0"/>
              <a:t> je </a:t>
            </a:r>
            <a:r>
              <a:rPr lang="en-US" dirty="0" err="1"/>
              <a:t>posebnim</a:t>
            </a:r>
            <a:r>
              <a:rPr lang="en-US" dirty="0"/>
              <a:t> </a:t>
            </a:r>
            <a:r>
              <a:rPr lang="en-US" dirty="0" err="1"/>
              <a:t>postupkom</a:t>
            </a:r>
            <a:r>
              <a:rPr lang="en-US" dirty="0"/>
              <a:t> U8.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729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Arhiviranje</a:t>
            </a:r>
            <a:r>
              <a:rPr lang="en-US" dirty="0"/>
              <a:t> diploma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obuke</a:t>
            </a:r>
            <a:r>
              <a:rPr lang="en-US" dirty="0"/>
              <a:t> </a:t>
            </a:r>
            <a:r>
              <a:rPr lang="en-US" dirty="0" err="1"/>
              <a:t>potrebnih</a:t>
            </a:r>
            <a:r>
              <a:rPr lang="en-US" dirty="0"/>
              <a:t> </a:t>
            </a:r>
            <a:r>
              <a:rPr lang="en-US" dirty="0" err="1"/>
              <a:t>radnika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Arhiviranje</a:t>
            </a:r>
            <a:r>
              <a:rPr lang="en-US" dirty="0"/>
              <a:t> diploma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obuke</a:t>
            </a:r>
            <a:r>
              <a:rPr lang="en-US" dirty="0"/>
              <a:t> </a:t>
            </a:r>
            <a:r>
              <a:rPr lang="en-US" dirty="0" err="1"/>
              <a:t>potrebnih</a:t>
            </a:r>
            <a:r>
              <a:rPr lang="en-US" dirty="0"/>
              <a:t> </a:t>
            </a:r>
            <a:r>
              <a:rPr lang="en-US" dirty="0" err="1"/>
              <a:t>kadrova</a:t>
            </a:r>
            <a:r>
              <a:rPr lang="en-US" dirty="0"/>
              <a:t> </a:t>
            </a:r>
            <a:r>
              <a:rPr lang="en-US" dirty="0" err="1"/>
              <a:t>vrši</a:t>
            </a:r>
            <a:r>
              <a:rPr lang="en-US" dirty="0"/>
              <a:t> se u </a:t>
            </a:r>
            <a:r>
              <a:rPr lang="en-US" dirty="0" err="1"/>
              <a:t>Kadrovskoj</a:t>
            </a:r>
            <a:r>
              <a:rPr lang="en-US" dirty="0"/>
              <a:t> </a:t>
            </a:r>
            <a:r>
              <a:rPr lang="en-US" dirty="0" err="1"/>
              <a:t>službi</a:t>
            </a:r>
            <a:r>
              <a:rPr lang="en-US" dirty="0"/>
              <a:t> u </a:t>
            </a:r>
            <a:r>
              <a:rPr lang="en-US" dirty="0" err="1"/>
              <a:t>posebnim</a:t>
            </a:r>
            <a:r>
              <a:rPr lang="en-US" dirty="0"/>
              <a:t> </a:t>
            </a:r>
            <a:r>
              <a:rPr lang="en-US" dirty="0" err="1"/>
              <a:t>fasciklama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U </a:t>
            </a:r>
            <a:r>
              <a:rPr lang="en-US" dirty="0" err="1"/>
              <a:t>arhivu</a:t>
            </a:r>
            <a:r>
              <a:rPr lang="en-US" dirty="0"/>
              <a:t> se </a:t>
            </a:r>
            <a:r>
              <a:rPr lang="en-US" dirty="0" err="1"/>
              <a:t>odlažu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propisno</a:t>
            </a:r>
            <a:r>
              <a:rPr lang="en-US" dirty="0"/>
              <a:t> </a:t>
            </a:r>
            <a:r>
              <a:rPr lang="en-US" dirty="0" err="1"/>
              <a:t>overene</a:t>
            </a:r>
            <a:r>
              <a:rPr lang="en-US" dirty="0"/>
              <a:t> </a:t>
            </a:r>
            <a:r>
              <a:rPr lang="en-US" dirty="0" err="1"/>
              <a:t>kopije</a:t>
            </a:r>
            <a:r>
              <a:rPr lang="en-US" dirty="0"/>
              <a:t> </a:t>
            </a:r>
            <a:r>
              <a:rPr lang="en-US" dirty="0" err="1"/>
              <a:t>uverenja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272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654801" cy="1143000"/>
          </a:xfrm>
        </p:spPr>
        <p:txBody>
          <a:bodyPr/>
          <a:lstStyle/>
          <a:p>
            <a:r>
              <a:rPr lang="en-US" dirty="0"/>
              <a:t>O5 - POSTUPAK MOTIVISANJA POTREBNIH KADROVA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0" y="2209800"/>
            <a:ext cx="4855882" cy="3916363"/>
          </a:xfrm>
        </p:spPr>
        <p:txBody>
          <a:bodyPr>
            <a:normAutofit/>
          </a:bodyPr>
          <a:lstStyle/>
          <a:p>
            <a:r>
              <a:rPr lang="en-US" dirty="0" err="1"/>
              <a:t>Planiranje</a:t>
            </a:r>
            <a:r>
              <a:rPr lang="en-US" dirty="0"/>
              <a:t> </a:t>
            </a:r>
            <a:r>
              <a:rPr lang="en-US" dirty="0" err="1"/>
              <a:t>motivisanja</a:t>
            </a:r>
            <a:r>
              <a:rPr lang="en-US" dirty="0"/>
              <a:t> </a:t>
            </a:r>
            <a:r>
              <a:rPr lang="en-US" dirty="0" err="1"/>
              <a:t>kadrova</a:t>
            </a:r>
            <a:r>
              <a:rPr lang="en-US" dirty="0"/>
              <a:t> </a:t>
            </a:r>
          </a:p>
          <a:p>
            <a:r>
              <a:rPr lang="en-US" dirty="0" err="1"/>
              <a:t>Izrada</a:t>
            </a:r>
            <a:r>
              <a:rPr lang="en-US" dirty="0"/>
              <a:t> </a:t>
            </a:r>
            <a:r>
              <a:rPr lang="en-US" dirty="0" err="1"/>
              <a:t>motivisanja</a:t>
            </a:r>
            <a:r>
              <a:rPr lang="en-US" dirty="0"/>
              <a:t> </a:t>
            </a:r>
            <a:r>
              <a:rPr lang="en-US" dirty="0" err="1"/>
              <a:t>kadrova</a:t>
            </a:r>
            <a:r>
              <a:rPr lang="en-US" dirty="0"/>
              <a:t> </a:t>
            </a:r>
          </a:p>
          <a:p>
            <a:r>
              <a:rPr lang="en-US" dirty="0" err="1"/>
              <a:t>Izrada</a:t>
            </a:r>
            <a:r>
              <a:rPr lang="en-US" dirty="0"/>
              <a:t> </a:t>
            </a:r>
            <a:r>
              <a:rPr lang="en-US" dirty="0" err="1"/>
              <a:t>Pravilnika</a:t>
            </a:r>
            <a:r>
              <a:rPr lang="en-US" dirty="0"/>
              <a:t> o </a:t>
            </a:r>
            <a:r>
              <a:rPr lang="en-US" dirty="0" err="1"/>
              <a:t>motivisanju</a:t>
            </a:r>
            <a:r>
              <a:rPr lang="en-US" dirty="0"/>
              <a:t> </a:t>
            </a:r>
            <a:r>
              <a:rPr lang="en-US" dirty="0" err="1"/>
              <a:t>kadrova</a:t>
            </a:r>
            <a:r>
              <a:rPr lang="en-US" dirty="0"/>
              <a:t> </a:t>
            </a:r>
          </a:p>
          <a:p>
            <a:r>
              <a:rPr lang="en-US" dirty="0" err="1"/>
              <a:t>Usvajanje</a:t>
            </a:r>
            <a:r>
              <a:rPr lang="en-US" dirty="0"/>
              <a:t> </a:t>
            </a:r>
            <a:r>
              <a:rPr lang="en-US" dirty="0" err="1"/>
              <a:t>Pravilnika</a:t>
            </a:r>
            <a:r>
              <a:rPr lang="en-US" dirty="0"/>
              <a:t> o </a:t>
            </a:r>
            <a:r>
              <a:rPr lang="en-US" dirty="0" err="1"/>
              <a:t>motivisanju</a:t>
            </a:r>
            <a:r>
              <a:rPr lang="en-US" dirty="0"/>
              <a:t> </a:t>
            </a:r>
            <a:r>
              <a:rPr lang="en-US" dirty="0" err="1"/>
              <a:t>kadrova</a:t>
            </a:r>
            <a:r>
              <a:rPr lang="en-US" dirty="0"/>
              <a:t> </a:t>
            </a:r>
          </a:p>
          <a:p>
            <a:r>
              <a:rPr lang="en-US" dirty="0" err="1"/>
              <a:t>Primjena</a:t>
            </a:r>
            <a:r>
              <a:rPr lang="en-US" dirty="0"/>
              <a:t> </a:t>
            </a:r>
            <a:r>
              <a:rPr lang="en-US" dirty="0" err="1"/>
              <a:t>Pravilnika</a:t>
            </a:r>
            <a:r>
              <a:rPr lang="en-US" dirty="0"/>
              <a:t> o </a:t>
            </a:r>
            <a:r>
              <a:rPr lang="en-US" dirty="0" err="1"/>
              <a:t>motivisanju</a:t>
            </a:r>
            <a:r>
              <a:rPr lang="en-US" dirty="0"/>
              <a:t> </a:t>
            </a:r>
            <a:r>
              <a:rPr lang="en-US" dirty="0" err="1"/>
              <a:t>kadrova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9096" t="33503"/>
          <a:stretch/>
        </p:blipFill>
        <p:spPr>
          <a:xfrm>
            <a:off x="1234605" y="2209800"/>
            <a:ext cx="2103718" cy="419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8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Radni</a:t>
            </a:r>
            <a:r>
              <a:rPr lang="en-US" dirty="0"/>
              <a:t> </a:t>
            </a:r>
            <a:r>
              <a:rPr lang="en-US" dirty="0" err="1"/>
              <a:t>postupci</a:t>
            </a:r>
            <a:r>
              <a:rPr lang="en-US" dirty="0"/>
              <a:t> u </a:t>
            </a:r>
            <a:r>
              <a:rPr lang="en-US" dirty="0" err="1"/>
              <a:t>službi</a:t>
            </a:r>
            <a:r>
              <a:rPr lang="en-US" dirty="0"/>
              <a:t> </a:t>
            </a:r>
            <a:r>
              <a:rPr lang="en-US" dirty="0" err="1"/>
              <a:t>ljudskih</a:t>
            </a:r>
            <a:r>
              <a:rPr lang="en-US" dirty="0"/>
              <a:t> </a:t>
            </a:r>
            <a:r>
              <a:rPr lang="en-US" dirty="0" err="1"/>
              <a:t>resursa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Radni</a:t>
            </a:r>
            <a:r>
              <a:rPr lang="en-US" dirty="0"/>
              <a:t> </a:t>
            </a:r>
            <a:r>
              <a:rPr lang="en-US" dirty="0" err="1"/>
              <a:t>postupci</a:t>
            </a:r>
            <a:r>
              <a:rPr lang="en-US" dirty="0"/>
              <a:t> u </a:t>
            </a:r>
            <a:r>
              <a:rPr lang="en-US" dirty="0" err="1"/>
              <a:t>nabavci</a:t>
            </a:r>
            <a:r>
              <a:rPr lang="en-US" dirty="0"/>
              <a:t> </a:t>
            </a:r>
            <a:r>
              <a:rPr lang="en-US" dirty="0" err="1"/>
              <a:t>obuhvataju</a:t>
            </a:r>
            <a:r>
              <a:rPr lang="en-US" dirty="0"/>
              <a:t> </a:t>
            </a:r>
            <a:r>
              <a:rPr lang="en-US" dirty="0" err="1"/>
              <a:t>slijedeće</a:t>
            </a:r>
            <a:r>
              <a:rPr lang="en-US" dirty="0"/>
              <a:t> </a:t>
            </a:r>
            <a:r>
              <a:rPr lang="en-US" dirty="0" err="1"/>
              <a:t>radne</a:t>
            </a:r>
            <a:r>
              <a:rPr lang="en-US" dirty="0"/>
              <a:t> </a:t>
            </a:r>
            <a:r>
              <a:rPr lang="en-US" dirty="0" err="1"/>
              <a:t>dokumente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O1 - POSTUPAK PLANIRANJA POTREBNIH KADROVA</a:t>
            </a:r>
          </a:p>
          <a:p>
            <a:pPr lvl="1"/>
            <a:r>
              <a:rPr lang="en-US" dirty="0"/>
              <a:t>O2 - POSTUPAK ODOBRAVANJA ZAPOŠLJAVANJA POTREBNIH KADROVA</a:t>
            </a:r>
          </a:p>
          <a:p>
            <a:pPr lvl="1"/>
            <a:r>
              <a:rPr lang="en-US" dirty="0"/>
              <a:t>O3 - POSTUPAK IZBORA POTREBNIH KADROVA</a:t>
            </a:r>
          </a:p>
          <a:p>
            <a:pPr lvl="1"/>
            <a:r>
              <a:rPr lang="en-US" dirty="0"/>
              <a:t>O4 - POSTUPAK OBUČAVANJA POTREBNIH KADROVA</a:t>
            </a:r>
          </a:p>
          <a:p>
            <a:pPr lvl="1"/>
            <a:r>
              <a:rPr lang="en-US" dirty="0"/>
              <a:t>O5 - POSTUPAK MOTIVISANJA POTREBNIH KADROVA</a:t>
            </a:r>
          </a:p>
        </p:txBody>
      </p:sp>
    </p:spTree>
    <p:extLst>
      <p:ext uri="{BB962C8B-B14F-4D97-AF65-F5344CB8AC3E}">
        <p14:creationId xmlns:p14="http://schemas.microsoft.com/office/powerpoint/2010/main" val="11747400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Planiranje</a:t>
            </a:r>
            <a:r>
              <a:rPr lang="en-US" dirty="0"/>
              <a:t> </a:t>
            </a:r>
            <a:r>
              <a:rPr lang="en-US" dirty="0" err="1"/>
              <a:t>motivisanja</a:t>
            </a:r>
            <a:r>
              <a:rPr lang="en-US" dirty="0"/>
              <a:t> </a:t>
            </a:r>
            <a:r>
              <a:rPr lang="en-US" dirty="0" err="1"/>
              <a:t>kadrova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Motivisanje</a:t>
            </a:r>
            <a:r>
              <a:rPr lang="en-US" dirty="0"/>
              <a:t> </a:t>
            </a:r>
            <a:r>
              <a:rPr lang="en-US" dirty="0" err="1"/>
              <a:t>kadrova</a:t>
            </a:r>
            <a:r>
              <a:rPr lang="en-US" dirty="0"/>
              <a:t> </a:t>
            </a:r>
            <a:r>
              <a:rPr lang="en-US" dirty="0" err="1"/>
              <a:t>mora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planirano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usmeravano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cilju</a:t>
            </a:r>
            <a:r>
              <a:rPr lang="en-US" dirty="0"/>
              <a:t> </a:t>
            </a:r>
            <a:r>
              <a:rPr lang="en-US" dirty="0" err="1"/>
              <a:t>postizanja</a:t>
            </a:r>
            <a:r>
              <a:rPr lang="en-US" dirty="0"/>
              <a:t> </a:t>
            </a:r>
            <a:r>
              <a:rPr lang="en-US" dirty="0" err="1"/>
              <a:t>racionalnog</a:t>
            </a:r>
            <a:r>
              <a:rPr lang="en-US" dirty="0"/>
              <a:t> </a:t>
            </a:r>
            <a:r>
              <a:rPr lang="en-US" dirty="0" err="1"/>
              <a:t>povišenja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primenu</a:t>
            </a:r>
            <a:r>
              <a:rPr lang="en-US" dirty="0"/>
              <a:t> </a:t>
            </a:r>
            <a:r>
              <a:rPr lang="en-US" dirty="0" err="1"/>
              <a:t>materijalnog</a:t>
            </a:r>
            <a:r>
              <a:rPr lang="en-US" dirty="0"/>
              <a:t> </a:t>
            </a:r>
            <a:r>
              <a:rPr lang="en-US" dirty="0" err="1"/>
              <a:t>stimulisanja</a:t>
            </a:r>
            <a:r>
              <a:rPr lang="en-US" dirty="0"/>
              <a:t> </a:t>
            </a:r>
            <a:r>
              <a:rPr lang="en-US" dirty="0" err="1"/>
              <a:t>kadrova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utvrđenim</a:t>
            </a:r>
            <a:r>
              <a:rPr lang="en-US" dirty="0"/>
              <a:t> </a:t>
            </a:r>
            <a:r>
              <a:rPr lang="en-US" dirty="0" err="1"/>
              <a:t>kritičnim</a:t>
            </a:r>
            <a:r>
              <a:rPr lang="en-US" dirty="0"/>
              <a:t> </a:t>
            </a:r>
            <a:r>
              <a:rPr lang="en-US" dirty="0" err="1"/>
              <a:t>radnim</a:t>
            </a:r>
            <a:r>
              <a:rPr lang="en-US" dirty="0"/>
              <a:t> </a:t>
            </a:r>
            <a:r>
              <a:rPr lang="en-US" dirty="0" err="1"/>
              <a:t>mestima</a:t>
            </a:r>
            <a:r>
              <a:rPr lang="en-US" dirty="0"/>
              <a:t>,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ugrožavaju</a:t>
            </a:r>
            <a:r>
              <a:rPr lang="en-US" dirty="0"/>
              <a:t> </a:t>
            </a:r>
            <a:r>
              <a:rPr lang="en-US" dirty="0" err="1"/>
              <a:t>postizanje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. </a:t>
            </a:r>
          </a:p>
          <a:p>
            <a:r>
              <a:rPr lang="en-US" dirty="0" err="1"/>
              <a:t>Planiranje</a:t>
            </a:r>
            <a:r>
              <a:rPr lang="en-US" dirty="0"/>
              <a:t> </a:t>
            </a:r>
            <a:r>
              <a:rPr lang="en-US" dirty="0" err="1"/>
              <a:t>obuhvata</a:t>
            </a:r>
            <a:r>
              <a:rPr lang="en-US" dirty="0"/>
              <a:t> </a:t>
            </a:r>
            <a:r>
              <a:rPr lang="en-US" dirty="0" err="1"/>
              <a:t>zadatke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izrade</a:t>
            </a:r>
            <a:r>
              <a:rPr lang="en-US" dirty="0"/>
              <a:t> </a:t>
            </a:r>
            <a:r>
              <a:rPr lang="en-US" dirty="0" err="1"/>
              <a:t>principa</a:t>
            </a:r>
            <a:r>
              <a:rPr lang="en-US" dirty="0"/>
              <a:t> </a:t>
            </a:r>
            <a:r>
              <a:rPr lang="en-US" dirty="0" err="1"/>
              <a:t>motivisanja</a:t>
            </a:r>
            <a:r>
              <a:rPr lang="en-US" dirty="0"/>
              <a:t>, </a:t>
            </a:r>
          </a:p>
          <a:p>
            <a:pPr lvl="1"/>
            <a:r>
              <a:rPr lang="en-US" dirty="0" err="1"/>
              <a:t>izradu</a:t>
            </a:r>
            <a:r>
              <a:rPr lang="en-US" dirty="0"/>
              <a:t>, </a:t>
            </a:r>
            <a:r>
              <a:rPr lang="en-US" dirty="0" err="1"/>
              <a:t>usvajanje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primenu</a:t>
            </a:r>
            <a:r>
              <a:rPr lang="en-US" dirty="0"/>
              <a:t> </a:t>
            </a:r>
            <a:r>
              <a:rPr lang="en-US" dirty="0" err="1"/>
              <a:t>Pravilnika</a:t>
            </a:r>
            <a:r>
              <a:rPr lang="en-US" dirty="0"/>
              <a:t> o </a:t>
            </a:r>
            <a:r>
              <a:rPr lang="en-US" dirty="0" err="1"/>
              <a:t>motivisanju</a:t>
            </a:r>
            <a:r>
              <a:rPr lang="en-US" dirty="0"/>
              <a:t> </a:t>
            </a:r>
            <a:r>
              <a:rPr lang="en-US" dirty="0" err="1"/>
              <a:t>radnika</a:t>
            </a:r>
            <a:r>
              <a:rPr lang="en-US" dirty="0"/>
              <a:t>, u </a:t>
            </a:r>
            <a:r>
              <a:rPr lang="en-US" dirty="0" err="1"/>
              <a:t>Kadrovskoj</a:t>
            </a:r>
            <a:r>
              <a:rPr lang="en-US" dirty="0"/>
              <a:t> </a:t>
            </a:r>
            <a:r>
              <a:rPr lang="en-US" dirty="0" err="1"/>
              <a:t>službi</a:t>
            </a:r>
            <a:r>
              <a:rPr lang="en-US" dirty="0"/>
              <a:t>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77477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Izrada</a:t>
            </a:r>
            <a:r>
              <a:rPr lang="en-US" dirty="0"/>
              <a:t> </a:t>
            </a:r>
            <a:r>
              <a:rPr lang="en-US" dirty="0" err="1"/>
              <a:t>principa</a:t>
            </a:r>
            <a:r>
              <a:rPr lang="en-US" dirty="0"/>
              <a:t> </a:t>
            </a:r>
            <a:r>
              <a:rPr lang="en-US" dirty="0" err="1"/>
              <a:t>motivisanja</a:t>
            </a:r>
            <a:r>
              <a:rPr lang="en-US" dirty="0"/>
              <a:t> </a:t>
            </a:r>
            <a:r>
              <a:rPr lang="en-US" dirty="0" err="1"/>
              <a:t>kadrova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planiranog</a:t>
            </a:r>
            <a:r>
              <a:rPr lang="en-US" dirty="0"/>
              <a:t> </a:t>
            </a:r>
            <a:r>
              <a:rPr lang="en-US" dirty="0" err="1"/>
              <a:t>motivisanja</a:t>
            </a:r>
            <a:r>
              <a:rPr lang="en-US" dirty="0"/>
              <a:t> u </a:t>
            </a:r>
            <a:r>
              <a:rPr lang="en-US" dirty="0" err="1"/>
              <a:t>Kadrovskoj</a:t>
            </a:r>
            <a:r>
              <a:rPr lang="en-US" dirty="0"/>
              <a:t> </a:t>
            </a:r>
            <a:r>
              <a:rPr lang="en-US" dirty="0" err="1"/>
              <a:t>službi</a:t>
            </a:r>
            <a:r>
              <a:rPr lang="en-US" dirty="0"/>
              <a:t> </a:t>
            </a:r>
            <a:r>
              <a:rPr lang="en-US" dirty="0" err="1"/>
              <a:t>pokreće</a:t>
            </a:r>
            <a:r>
              <a:rPr lang="en-US" dirty="0"/>
              <a:t> se </a:t>
            </a:r>
            <a:r>
              <a:rPr lang="en-US" dirty="0" err="1"/>
              <a:t>inicijativa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izradu</a:t>
            </a:r>
            <a:r>
              <a:rPr lang="en-US" dirty="0"/>
              <a:t> </a:t>
            </a:r>
            <a:r>
              <a:rPr lang="en-US" dirty="0" err="1"/>
              <a:t>principa</a:t>
            </a:r>
            <a:r>
              <a:rPr lang="en-US" dirty="0"/>
              <a:t> </a:t>
            </a:r>
            <a:r>
              <a:rPr lang="en-US" dirty="0" err="1"/>
              <a:t>motivisanja</a:t>
            </a:r>
            <a:r>
              <a:rPr lang="en-US" dirty="0"/>
              <a:t>. </a:t>
            </a:r>
          </a:p>
          <a:p>
            <a:r>
              <a:rPr lang="en-US" dirty="0" err="1"/>
              <a:t>Principi</a:t>
            </a:r>
            <a:r>
              <a:rPr lang="en-US" dirty="0"/>
              <a:t> </a:t>
            </a:r>
            <a:r>
              <a:rPr lang="en-US" dirty="0" err="1"/>
              <a:t>motivisanja</a:t>
            </a:r>
            <a:r>
              <a:rPr lang="en-US" dirty="0"/>
              <a:t> se </a:t>
            </a:r>
            <a:r>
              <a:rPr lang="en-US" dirty="0" err="1"/>
              <a:t>izrađuju</a:t>
            </a:r>
            <a:r>
              <a:rPr lang="en-US" dirty="0"/>
              <a:t> u </a:t>
            </a:r>
            <a:r>
              <a:rPr lang="en-US" dirty="0" err="1"/>
              <a:t>Sektoru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formularu</a:t>
            </a:r>
            <a:r>
              <a:rPr lang="en-US" dirty="0"/>
              <a:t> “</a:t>
            </a:r>
            <a:r>
              <a:rPr lang="en-US" dirty="0" err="1"/>
              <a:t>Principi</a:t>
            </a:r>
            <a:r>
              <a:rPr lang="en-US" dirty="0"/>
              <a:t> </a:t>
            </a:r>
            <a:r>
              <a:rPr lang="en-US" dirty="0" err="1"/>
              <a:t>motivisanja</a:t>
            </a:r>
            <a:r>
              <a:rPr lang="en-US" dirty="0"/>
              <a:t>” (o51) </a:t>
            </a:r>
          </a:p>
          <a:p>
            <a:r>
              <a:rPr lang="en-US" dirty="0"/>
              <a:t>On </a:t>
            </a:r>
            <a:r>
              <a:rPr lang="en-US" dirty="0" err="1"/>
              <a:t>treba</a:t>
            </a:r>
            <a:r>
              <a:rPr lang="en-US" dirty="0"/>
              <a:t> da </a:t>
            </a:r>
            <a:r>
              <a:rPr lang="en-US" dirty="0" err="1"/>
              <a:t>obuhvati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materijalno</a:t>
            </a:r>
            <a:r>
              <a:rPr lang="en-US" dirty="0"/>
              <a:t> </a:t>
            </a:r>
            <a:r>
              <a:rPr lang="en-US" dirty="0" err="1"/>
              <a:t>stimulisanje</a:t>
            </a:r>
            <a:r>
              <a:rPr lang="en-US" dirty="0"/>
              <a:t> </a:t>
            </a:r>
            <a:r>
              <a:rPr lang="en-US" dirty="0" err="1"/>
              <a:t>kadrova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utvrđenim</a:t>
            </a:r>
            <a:r>
              <a:rPr lang="en-US" dirty="0"/>
              <a:t> </a:t>
            </a:r>
            <a:r>
              <a:rPr lang="en-US" dirty="0" err="1"/>
              <a:t>kritičnim</a:t>
            </a:r>
            <a:r>
              <a:rPr lang="en-US" dirty="0"/>
              <a:t> </a:t>
            </a:r>
            <a:r>
              <a:rPr lang="en-US" dirty="0" err="1"/>
              <a:t>radnim</a:t>
            </a:r>
            <a:r>
              <a:rPr lang="en-US" dirty="0"/>
              <a:t> </a:t>
            </a:r>
            <a:r>
              <a:rPr lang="en-US" dirty="0" err="1"/>
              <a:t>mestima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znatno</a:t>
            </a:r>
            <a:r>
              <a:rPr lang="en-US" dirty="0"/>
              <a:t> </a:t>
            </a:r>
            <a:r>
              <a:rPr lang="en-US" dirty="0" err="1"/>
              <a:t>ugrožavaju</a:t>
            </a:r>
            <a:r>
              <a:rPr lang="en-US" dirty="0"/>
              <a:t> </a:t>
            </a:r>
            <a:r>
              <a:rPr lang="en-US" dirty="0" err="1"/>
              <a:t>postizanje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(</a:t>
            </a:r>
            <a:r>
              <a:rPr lang="en-US" dirty="0" err="1"/>
              <a:t>polu</a:t>
            </a:r>
            <a:r>
              <a:rPr lang="en-US" dirty="0"/>
              <a:t>)</a:t>
            </a:r>
            <a:r>
              <a:rPr lang="en-US" dirty="0" err="1"/>
              <a:t>proizvoda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ostale</a:t>
            </a:r>
            <a:r>
              <a:rPr lang="en-US" dirty="0"/>
              <a:t> </a:t>
            </a:r>
            <a:r>
              <a:rPr lang="en-US" dirty="0" err="1"/>
              <a:t>organizacione</a:t>
            </a:r>
            <a:r>
              <a:rPr lang="en-US" dirty="0"/>
              <a:t>, </a:t>
            </a:r>
            <a:r>
              <a:rPr lang="en-US" dirty="0" err="1"/>
              <a:t>tehnološke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pomoćne</a:t>
            </a:r>
            <a:r>
              <a:rPr lang="en-US" dirty="0"/>
              <a:t> </a:t>
            </a:r>
            <a:r>
              <a:rPr lang="en-US" dirty="0" err="1"/>
              <a:t>akcije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3112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Izrada</a:t>
            </a:r>
            <a:r>
              <a:rPr lang="en-US" dirty="0"/>
              <a:t> </a:t>
            </a:r>
            <a:r>
              <a:rPr lang="en-US" dirty="0" err="1"/>
              <a:t>Pravilnika</a:t>
            </a:r>
            <a:r>
              <a:rPr lang="en-US" dirty="0"/>
              <a:t> o </a:t>
            </a:r>
            <a:r>
              <a:rPr lang="en-US" dirty="0" err="1"/>
              <a:t>motivisanju</a:t>
            </a:r>
            <a:r>
              <a:rPr lang="en-US" dirty="0"/>
              <a:t> </a:t>
            </a:r>
            <a:r>
              <a:rPr lang="en-US" dirty="0" err="1"/>
              <a:t>kadrova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Posle</a:t>
            </a:r>
            <a:r>
              <a:rPr lang="en-US" dirty="0"/>
              <a:t> </a:t>
            </a:r>
            <a:r>
              <a:rPr lang="en-US" dirty="0" err="1"/>
              <a:t>planiranja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izrade</a:t>
            </a:r>
            <a:r>
              <a:rPr lang="en-US" dirty="0"/>
              <a:t> </a:t>
            </a:r>
            <a:r>
              <a:rPr lang="en-US" dirty="0" err="1"/>
              <a:t>principa</a:t>
            </a:r>
            <a:r>
              <a:rPr lang="en-US" dirty="0"/>
              <a:t> </a:t>
            </a:r>
            <a:r>
              <a:rPr lang="en-US" dirty="0" err="1"/>
              <a:t>motivisanja</a:t>
            </a:r>
            <a:r>
              <a:rPr lang="en-US" dirty="0"/>
              <a:t> </a:t>
            </a:r>
            <a:r>
              <a:rPr lang="en-US" dirty="0" err="1"/>
              <a:t>pristupa</a:t>
            </a:r>
            <a:r>
              <a:rPr lang="en-US" dirty="0"/>
              <a:t> se </a:t>
            </a:r>
            <a:r>
              <a:rPr lang="en-US" dirty="0" err="1"/>
              <a:t>izradi</a:t>
            </a:r>
            <a:r>
              <a:rPr lang="en-US" dirty="0"/>
              <a:t> </a:t>
            </a:r>
            <a:r>
              <a:rPr lang="en-US" dirty="0" err="1"/>
              <a:t>Pravilnika</a:t>
            </a:r>
            <a:r>
              <a:rPr lang="en-US" dirty="0"/>
              <a:t> o </a:t>
            </a:r>
            <a:r>
              <a:rPr lang="en-US" dirty="0" err="1"/>
              <a:t>motivisanju</a:t>
            </a:r>
            <a:r>
              <a:rPr lang="en-US" dirty="0"/>
              <a:t> </a:t>
            </a:r>
            <a:r>
              <a:rPr lang="en-US" dirty="0" err="1"/>
              <a:t>kadrova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Pravilnik</a:t>
            </a:r>
            <a:r>
              <a:rPr lang="en-US" dirty="0"/>
              <a:t> o </a:t>
            </a:r>
            <a:r>
              <a:rPr lang="en-US" dirty="0" err="1"/>
              <a:t>motivisanju</a:t>
            </a:r>
            <a:r>
              <a:rPr lang="en-US" dirty="0"/>
              <a:t> </a:t>
            </a:r>
            <a:r>
              <a:rPr lang="en-US" dirty="0" err="1"/>
              <a:t>kadrova</a:t>
            </a:r>
            <a:r>
              <a:rPr lang="en-US" dirty="0"/>
              <a:t> </a:t>
            </a:r>
            <a:r>
              <a:rPr lang="en-US" dirty="0" err="1"/>
              <a:t>izrađuje</a:t>
            </a:r>
            <a:r>
              <a:rPr lang="en-US" dirty="0"/>
              <a:t> </a:t>
            </a:r>
            <a:r>
              <a:rPr lang="en-US" dirty="0" err="1"/>
              <a:t>Kadrovska</a:t>
            </a:r>
            <a:r>
              <a:rPr lang="en-US" dirty="0"/>
              <a:t> </a:t>
            </a:r>
            <a:r>
              <a:rPr lang="en-US" dirty="0" err="1"/>
              <a:t>služba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formularu</a:t>
            </a:r>
            <a:r>
              <a:rPr lang="en-US" dirty="0"/>
              <a:t> “</a:t>
            </a:r>
            <a:r>
              <a:rPr lang="en-US" dirty="0" err="1"/>
              <a:t>Pravilnik</a:t>
            </a:r>
            <a:r>
              <a:rPr lang="en-US" dirty="0"/>
              <a:t> o </a:t>
            </a:r>
            <a:r>
              <a:rPr lang="en-US" dirty="0" err="1"/>
              <a:t>motivisanju</a:t>
            </a:r>
            <a:r>
              <a:rPr lang="en-US" dirty="0"/>
              <a:t> </a:t>
            </a:r>
            <a:r>
              <a:rPr lang="en-US" dirty="0" err="1"/>
              <a:t>kadrova</a:t>
            </a:r>
            <a:r>
              <a:rPr lang="en-US" dirty="0"/>
              <a:t>” (o52) </a:t>
            </a:r>
          </a:p>
        </p:txBody>
      </p:sp>
    </p:spTree>
    <p:extLst>
      <p:ext uri="{BB962C8B-B14F-4D97-AF65-F5344CB8AC3E}">
        <p14:creationId xmlns:p14="http://schemas.microsoft.com/office/powerpoint/2010/main" val="23515533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Usvajanje</a:t>
            </a:r>
            <a:r>
              <a:rPr lang="en-US" dirty="0"/>
              <a:t> </a:t>
            </a:r>
            <a:r>
              <a:rPr lang="en-US" dirty="0" err="1"/>
              <a:t>Pravilnika</a:t>
            </a:r>
            <a:r>
              <a:rPr lang="en-US" dirty="0"/>
              <a:t> o </a:t>
            </a:r>
            <a:r>
              <a:rPr lang="en-US" dirty="0" err="1"/>
              <a:t>motivisanju</a:t>
            </a:r>
            <a:r>
              <a:rPr lang="en-US" dirty="0"/>
              <a:t> </a:t>
            </a:r>
            <a:r>
              <a:rPr lang="en-US" dirty="0" err="1"/>
              <a:t>kadrova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Izrađeni</a:t>
            </a:r>
            <a:r>
              <a:rPr lang="en-US" dirty="0"/>
              <a:t> </a:t>
            </a:r>
            <a:r>
              <a:rPr lang="en-US" dirty="0" err="1"/>
              <a:t>Pravilnik</a:t>
            </a:r>
            <a:r>
              <a:rPr lang="en-US" dirty="0"/>
              <a:t> o </a:t>
            </a:r>
            <a:r>
              <a:rPr lang="en-US" dirty="0" err="1"/>
              <a:t>motivisanju</a:t>
            </a:r>
            <a:r>
              <a:rPr lang="en-US" dirty="0"/>
              <a:t> </a:t>
            </a:r>
            <a:r>
              <a:rPr lang="en-US" dirty="0" err="1"/>
              <a:t>kadrova</a:t>
            </a:r>
            <a:r>
              <a:rPr lang="en-US" dirty="0"/>
              <a:t> </a:t>
            </a:r>
            <a:r>
              <a:rPr lang="en-US" dirty="0" err="1"/>
              <a:t>usvaja</a:t>
            </a:r>
            <a:r>
              <a:rPr lang="en-US" dirty="0"/>
              <a:t> se u </a:t>
            </a:r>
            <a:r>
              <a:rPr lang="en-US" dirty="0" err="1"/>
              <a:t>redovnoj</a:t>
            </a:r>
            <a:r>
              <a:rPr lang="en-US" dirty="0"/>
              <a:t> </a:t>
            </a:r>
            <a:r>
              <a:rPr lang="en-US" dirty="0" err="1"/>
              <a:t>proceduri</a:t>
            </a:r>
            <a:r>
              <a:rPr lang="en-US" dirty="0"/>
              <a:t> u </a:t>
            </a:r>
            <a:r>
              <a:rPr lang="en-US" dirty="0" err="1"/>
              <a:t>Organizaciji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stalnu</a:t>
            </a:r>
            <a:r>
              <a:rPr lang="en-US" dirty="0"/>
              <a:t> </a:t>
            </a:r>
            <a:r>
              <a:rPr lang="en-US" dirty="0" err="1"/>
              <a:t>brigu</a:t>
            </a:r>
            <a:r>
              <a:rPr lang="en-US" dirty="0"/>
              <a:t> </a:t>
            </a:r>
            <a:r>
              <a:rPr lang="en-US" dirty="0" err="1"/>
              <a:t>Kadrovske</a:t>
            </a:r>
            <a:r>
              <a:rPr lang="en-US" dirty="0"/>
              <a:t> </a:t>
            </a:r>
            <a:r>
              <a:rPr lang="en-US" dirty="0" err="1"/>
              <a:t>službe</a:t>
            </a:r>
            <a:r>
              <a:rPr lang="en-US" dirty="0"/>
              <a:t>, od </a:t>
            </a:r>
            <a:r>
              <a:rPr lang="en-US" dirty="0" err="1"/>
              <a:t>ulaska</a:t>
            </a:r>
            <a:r>
              <a:rPr lang="en-US" dirty="0"/>
              <a:t> u </a:t>
            </a:r>
            <a:r>
              <a:rPr lang="en-US" dirty="0" err="1"/>
              <a:t>proceduru</a:t>
            </a:r>
            <a:r>
              <a:rPr lang="en-US" dirty="0"/>
              <a:t> pa </a:t>
            </a:r>
            <a:r>
              <a:rPr lang="en-US" dirty="0" err="1"/>
              <a:t>sve</a:t>
            </a:r>
            <a:r>
              <a:rPr lang="en-US" dirty="0"/>
              <a:t> do </a:t>
            </a:r>
            <a:r>
              <a:rPr lang="en-US" dirty="0" err="1"/>
              <a:t>konačnog</a:t>
            </a:r>
            <a:r>
              <a:rPr lang="en-US" dirty="0"/>
              <a:t> </a:t>
            </a:r>
            <a:r>
              <a:rPr lang="en-US" dirty="0" err="1"/>
              <a:t>usvajanja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0476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Primjena</a:t>
            </a:r>
            <a:r>
              <a:rPr lang="en-US" dirty="0"/>
              <a:t> </a:t>
            </a:r>
            <a:r>
              <a:rPr lang="en-US" dirty="0" err="1"/>
              <a:t>Pravilnika</a:t>
            </a:r>
            <a:r>
              <a:rPr lang="en-US" dirty="0"/>
              <a:t> o </a:t>
            </a:r>
            <a:r>
              <a:rPr lang="en-US" dirty="0" err="1"/>
              <a:t>motivisanju</a:t>
            </a:r>
            <a:r>
              <a:rPr lang="en-US" dirty="0"/>
              <a:t> </a:t>
            </a:r>
            <a:r>
              <a:rPr lang="en-US" dirty="0" err="1"/>
              <a:t>kadrova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Usvojeni</a:t>
            </a:r>
            <a:r>
              <a:rPr lang="en-US" dirty="0"/>
              <a:t> </a:t>
            </a:r>
            <a:r>
              <a:rPr lang="en-US" dirty="0" err="1"/>
              <a:t>Pravilnik</a:t>
            </a:r>
            <a:r>
              <a:rPr lang="en-US" dirty="0"/>
              <a:t> o </a:t>
            </a:r>
            <a:r>
              <a:rPr lang="en-US" dirty="0" err="1"/>
              <a:t>motivisanju</a:t>
            </a:r>
            <a:r>
              <a:rPr lang="en-US" dirty="0"/>
              <a:t> </a:t>
            </a:r>
            <a:r>
              <a:rPr lang="en-US" dirty="0" err="1"/>
              <a:t>kadrova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da se </a:t>
            </a:r>
            <a:r>
              <a:rPr lang="en-US" dirty="0" err="1"/>
              <a:t>primenjuje</a:t>
            </a:r>
            <a:r>
              <a:rPr lang="en-US" dirty="0"/>
              <a:t> u </a:t>
            </a:r>
            <a:r>
              <a:rPr lang="en-US" dirty="0" err="1"/>
              <a:t>praksi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Primenjujući</a:t>
            </a:r>
            <a:r>
              <a:rPr lang="en-US" dirty="0"/>
              <a:t> </a:t>
            </a:r>
            <a:r>
              <a:rPr lang="en-US" dirty="0" err="1"/>
              <a:t>Pravilnik</a:t>
            </a:r>
            <a:r>
              <a:rPr lang="en-US" dirty="0"/>
              <a:t> o </a:t>
            </a:r>
            <a:r>
              <a:rPr lang="en-US" dirty="0" err="1"/>
              <a:t>motivisanju</a:t>
            </a:r>
            <a:r>
              <a:rPr lang="en-US" dirty="0"/>
              <a:t> </a:t>
            </a:r>
            <a:r>
              <a:rPr lang="en-US" dirty="0" err="1"/>
              <a:t>kadrova</a:t>
            </a:r>
            <a:r>
              <a:rPr lang="en-US" dirty="0"/>
              <a:t> </a:t>
            </a:r>
            <a:r>
              <a:rPr lang="en-US" dirty="0" err="1"/>
              <a:t>Kadrovska</a:t>
            </a:r>
            <a:r>
              <a:rPr lang="en-US" dirty="0"/>
              <a:t> </a:t>
            </a:r>
            <a:r>
              <a:rPr lang="en-US" dirty="0" err="1"/>
              <a:t>služba</a:t>
            </a:r>
            <a:r>
              <a:rPr lang="en-US" dirty="0"/>
              <a:t> </a:t>
            </a:r>
            <a:r>
              <a:rPr lang="en-US" dirty="0" err="1"/>
              <a:t>izdaje</a:t>
            </a:r>
            <a:r>
              <a:rPr lang="en-US" dirty="0"/>
              <a:t> </a:t>
            </a:r>
            <a:r>
              <a:rPr lang="en-US" dirty="0" err="1"/>
              <a:t>odgovarajuća</a:t>
            </a:r>
            <a:r>
              <a:rPr lang="en-US" dirty="0"/>
              <a:t> </a:t>
            </a:r>
            <a:r>
              <a:rPr lang="en-US" dirty="0" err="1"/>
              <a:t>rešenja</a:t>
            </a:r>
            <a:r>
              <a:rPr lang="en-US" dirty="0"/>
              <a:t> o </a:t>
            </a:r>
            <a:r>
              <a:rPr lang="en-US" dirty="0" err="1"/>
              <a:t>stimulisanju</a:t>
            </a:r>
            <a:r>
              <a:rPr lang="en-US" dirty="0"/>
              <a:t> </a:t>
            </a:r>
            <a:r>
              <a:rPr lang="en-US" dirty="0" err="1"/>
              <a:t>kadrova</a:t>
            </a:r>
            <a:r>
              <a:rPr lang="en-US" dirty="0"/>
              <a:t>, u </a:t>
            </a:r>
            <a:r>
              <a:rPr lang="en-US" dirty="0" err="1"/>
              <a:t>skladu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svojim</a:t>
            </a:r>
            <a:r>
              <a:rPr lang="en-US" dirty="0"/>
              <a:t> </a:t>
            </a:r>
            <a:r>
              <a:rPr lang="en-US" dirty="0" err="1"/>
              <a:t>nadležnostima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398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O1 - POSTUPAK PLANIRANJA POTREBNIH KADROVA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118" y="2209800"/>
            <a:ext cx="4318000" cy="3916363"/>
          </a:xfrm>
        </p:spPr>
        <p:txBody>
          <a:bodyPr/>
          <a:lstStyle/>
          <a:p>
            <a:r>
              <a:rPr lang="en-US" dirty="0" err="1"/>
              <a:t>Prijem</a:t>
            </a:r>
            <a:r>
              <a:rPr lang="en-US" dirty="0"/>
              <a:t> </a:t>
            </a:r>
            <a:r>
              <a:rPr lang="en-US" dirty="0" err="1"/>
              <a:t>planova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potrebnim</a:t>
            </a:r>
            <a:r>
              <a:rPr lang="en-US" dirty="0"/>
              <a:t> </a:t>
            </a:r>
            <a:r>
              <a:rPr lang="en-US" dirty="0" err="1"/>
              <a:t>kadrovima</a:t>
            </a:r>
            <a:r>
              <a:rPr lang="en-US" dirty="0"/>
              <a:t> </a:t>
            </a:r>
          </a:p>
          <a:p>
            <a:r>
              <a:rPr lang="en-US" dirty="0" err="1"/>
              <a:t>Obrada</a:t>
            </a:r>
            <a:r>
              <a:rPr lang="en-US" dirty="0"/>
              <a:t> </a:t>
            </a:r>
            <a:r>
              <a:rPr lang="en-US" dirty="0" err="1"/>
              <a:t>planova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potrebnim</a:t>
            </a:r>
            <a:r>
              <a:rPr lang="en-US" dirty="0"/>
              <a:t> </a:t>
            </a:r>
            <a:r>
              <a:rPr lang="en-US" dirty="0" err="1"/>
              <a:t>kadrovima</a:t>
            </a:r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61633" b="68216"/>
          <a:stretch/>
        </p:blipFill>
        <p:spPr>
          <a:xfrm>
            <a:off x="328704" y="2114842"/>
            <a:ext cx="4138705" cy="317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68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POSTUPAK PLANIRANJA POTREBNIH KADROVA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Kadrovska</a:t>
            </a:r>
            <a:r>
              <a:rPr lang="en-US" dirty="0"/>
              <a:t> </a:t>
            </a:r>
            <a:r>
              <a:rPr lang="en-US" dirty="0" err="1"/>
              <a:t>služba</a:t>
            </a:r>
            <a:r>
              <a:rPr lang="en-US" dirty="0"/>
              <a:t> prima </a:t>
            </a:r>
            <a:r>
              <a:rPr lang="en-US" dirty="0" err="1"/>
              <a:t>planove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zahteve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potrebnim</a:t>
            </a:r>
            <a:r>
              <a:rPr lang="en-US" dirty="0"/>
              <a:t> </a:t>
            </a:r>
            <a:r>
              <a:rPr lang="en-US" dirty="0" err="1"/>
              <a:t>kadrovima</a:t>
            </a:r>
            <a:r>
              <a:rPr lang="en-US" dirty="0"/>
              <a:t> u </a:t>
            </a:r>
            <a:r>
              <a:rPr lang="en-US" dirty="0" err="1"/>
              <a:t>obliku</a:t>
            </a:r>
            <a:r>
              <a:rPr lang="en-US" dirty="0"/>
              <a:t> Plana </a:t>
            </a:r>
            <a:r>
              <a:rPr lang="en-US" dirty="0" err="1"/>
              <a:t>potrebnih</a:t>
            </a:r>
            <a:r>
              <a:rPr lang="en-US" dirty="0"/>
              <a:t> </a:t>
            </a:r>
            <a:r>
              <a:rPr lang="en-US" dirty="0" err="1"/>
              <a:t>kadrova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popunu</a:t>
            </a:r>
            <a:r>
              <a:rPr lang="en-US" dirty="0"/>
              <a:t> </a:t>
            </a:r>
            <a:r>
              <a:rPr lang="en-US" dirty="0" err="1"/>
              <a:t>radnog</a:t>
            </a:r>
            <a:r>
              <a:rPr lang="en-US" dirty="0"/>
              <a:t> </a:t>
            </a:r>
            <a:r>
              <a:rPr lang="en-US" dirty="0" err="1"/>
              <a:t>mesta</a:t>
            </a:r>
            <a:r>
              <a:rPr lang="en-US" dirty="0"/>
              <a:t>. </a:t>
            </a:r>
          </a:p>
          <a:p>
            <a:r>
              <a:rPr lang="en-US" dirty="0"/>
              <a:t>Plan </a:t>
            </a:r>
            <a:r>
              <a:rPr lang="en-US" dirty="0" err="1"/>
              <a:t>potrebnih</a:t>
            </a:r>
            <a:r>
              <a:rPr lang="en-US" dirty="0"/>
              <a:t> </a:t>
            </a:r>
            <a:r>
              <a:rPr lang="en-US" dirty="0" err="1"/>
              <a:t>kadrova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zapošljavanje</a:t>
            </a:r>
            <a:r>
              <a:rPr lang="en-US" dirty="0"/>
              <a:t> </a:t>
            </a:r>
            <a:r>
              <a:rPr lang="en-US" dirty="0" err="1"/>
              <a:t>izrađuje</a:t>
            </a:r>
            <a:r>
              <a:rPr lang="en-US" dirty="0"/>
              <a:t> </a:t>
            </a:r>
            <a:r>
              <a:rPr lang="en-US" dirty="0" err="1"/>
              <a:t>Stručna</a:t>
            </a:r>
            <a:r>
              <a:rPr lang="en-US" dirty="0"/>
              <a:t> </a:t>
            </a:r>
            <a:r>
              <a:rPr lang="en-US" dirty="0" err="1"/>
              <a:t>služba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nalogu</a:t>
            </a:r>
            <a:r>
              <a:rPr lang="en-US" dirty="0"/>
              <a:t> </a:t>
            </a:r>
            <a:r>
              <a:rPr lang="en-US" dirty="0" err="1"/>
              <a:t>Direktora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ovlašćenog</a:t>
            </a:r>
            <a:r>
              <a:rPr lang="en-US" dirty="0"/>
              <a:t> </a:t>
            </a:r>
            <a:r>
              <a:rPr lang="en-US" dirty="0" err="1"/>
              <a:t>lica</a:t>
            </a:r>
            <a:r>
              <a:rPr lang="en-US" dirty="0"/>
              <a:t> u </a:t>
            </a:r>
            <a:r>
              <a:rPr lang="en-US" dirty="0" err="1"/>
              <a:t>sklopu</a:t>
            </a:r>
            <a:r>
              <a:rPr lang="en-US" dirty="0"/>
              <a:t> </a:t>
            </a:r>
            <a:r>
              <a:rPr lang="en-US" dirty="0" err="1"/>
              <a:t>priprema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izvršenje</a:t>
            </a:r>
            <a:r>
              <a:rPr lang="en-US" dirty="0"/>
              <a:t> </a:t>
            </a:r>
            <a:r>
              <a:rPr lang="en-US" dirty="0" err="1"/>
              <a:t>konkretnih</a:t>
            </a:r>
            <a:r>
              <a:rPr lang="en-US" dirty="0"/>
              <a:t> </a:t>
            </a:r>
            <a:r>
              <a:rPr lang="en-US" dirty="0" err="1"/>
              <a:t>proizvodnih</a:t>
            </a:r>
            <a:r>
              <a:rPr lang="en-US" dirty="0"/>
              <a:t> </a:t>
            </a:r>
            <a:r>
              <a:rPr lang="en-US" dirty="0" err="1"/>
              <a:t>zadataka</a:t>
            </a:r>
            <a:r>
              <a:rPr lang="en-US" dirty="0"/>
              <a:t>,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jednom</a:t>
            </a:r>
            <a:r>
              <a:rPr lang="en-US" dirty="0"/>
              <a:t> </a:t>
            </a:r>
            <a:r>
              <a:rPr lang="en-US" dirty="0" err="1"/>
              <a:t>godišnje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veći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radnih</a:t>
            </a:r>
            <a:r>
              <a:rPr lang="en-US" dirty="0"/>
              <a:t> </a:t>
            </a:r>
            <a:r>
              <a:rPr lang="en-US" dirty="0" err="1"/>
              <a:t>mesta</a:t>
            </a:r>
            <a:r>
              <a:rPr lang="en-US" dirty="0"/>
              <a:t>.</a:t>
            </a:r>
          </a:p>
          <a:p>
            <a:r>
              <a:rPr lang="en-US" dirty="0"/>
              <a:t>Plan </a:t>
            </a:r>
            <a:r>
              <a:rPr lang="en-US" dirty="0" err="1"/>
              <a:t>potrebnih</a:t>
            </a:r>
            <a:r>
              <a:rPr lang="en-US" dirty="0"/>
              <a:t> </a:t>
            </a:r>
            <a:r>
              <a:rPr lang="en-US" dirty="0" err="1"/>
              <a:t>kadrova</a:t>
            </a:r>
            <a:r>
              <a:rPr lang="en-US" dirty="0"/>
              <a:t> se </a:t>
            </a:r>
            <a:r>
              <a:rPr lang="en-US" dirty="0" err="1"/>
              <a:t>izrađuje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formularu</a:t>
            </a:r>
            <a:r>
              <a:rPr lang="en-US" dirty="0"/>
              <a:t> "Plan </a:t>
            </a:r>
            <a:r>
              <a:rPr lang="en-US" dirty="0" err="1"/>
              <a:t>potrebnih</a:t>
            </a:r>
            <a:r>
              <a:rPr lang="en-US" dirty="0"/>
              <a:t> </a:t>
            </a:r>
            <a:r>
              <a:rPr lang="en-US" dirty="0" err="1"/>
              <a:t>kadrova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određeno</a:t>
            </a:r>
            <a:r>
              <a:rPr lang="en-US" dirty="0"/>
              <a:t>/</a:t>
            </a:r>
            <a:r>
              <a:rPr lang="en-US" dirty="0" err="1"/>
              <a:t>neodređeno</a:t>
            </a:r>
            <a:r>
              <a:rPr lang="en-US" dirty="0"/>
              <a:t> </a:t>
            </a:r>
            <a:r>
              <a:rPr lang="en-US" dirty="0" err="1"/>
              <a:t>vreme</a:t>
            </a:r>
            <a:r>
              <a:rPr lang="en-US" dirty="0"/>
              <a:t>" (o11). </a:t>
            </a:r>
          </a:p>
        </p:txBody>
      </p:sp>
    </p:spTree>
    <p:extLst>
      <p:ext uri="{BB962C8B-B14F-4D97-AF65-F5344CB8AC3E}">
        <p14:creationId xmlns:p14="http://schemas.microsoft.com/office/powerpoint/2010/main" val="2721146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600153"/>
              </p:ext>
            </p:extLst>
          </p:nvPr>
        </p:nvGraphicFramePr>
        <p:xfrm>
          <a:off x="368730" y="1560431"/>
          <a:ext cx="8435066" cy="4177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Document" r:id="rId3" imgW="6718300" imgH="3327400" progId="Word.Document.12">
                  <p:embed/>
                </p:oleObj>
              </mc:Choice>
              <mc:Fallback>
                <p:oleObj name="Document" r:id="rId3" imgW="6718300" imgH="3327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8730" y="1560431"/>
                        <a:ext cx="8435066" cy="4177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5607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POSTUPAK PLANIRANJA POTREBNIH KADROVA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Zahtev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popunu</a:t>
            </a:r>
            <a:r>
              <a:rPr lang="en-US" dirty="0"/>
              <a:t> </a:t>
            </a:r>
            <a:r>
              <a:rPr lang="en-US" dirty="0" err="1"/>
              <a:t>radnog</a:t>
            </a:r>
            <a:r>
              <a:rPr lang="en-US" dirty="0"/>
              <a:t> </a:t>
            </a:r>
            <a:r>
              <a:rPr lang="en-US" dirty="0" err="1"/>
              <a:t>mesta</a:t>
            </a:r>
            <a:r>
              <a:rPr lang="en-US" dirty="0"/>
              <a:t> </a:t>
            </a:r>
            <a:r>
              <a:rPr lang="en-US" dirty="0" err="1"/>
              <a:t>izrađuje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formularu</a:t>
            </a:r>
            <a:r>
              <a:rPr lang="en-US" dirty="0"/>
              <a:t> "</a:t>
            </a:r>
            <a:r>
              <a:rPr lang="en-US" dirty="0" err="1"/>
              <a:t>Zahtev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popunu</a:t>
            </a:r>
            <a:r>
              <a:rPr lang="en-US" dirty="0"/>
              <a:t> </a:t>
            </a:r>
            <a:r>
              <a:rPr lang="en-US" dirty="0" err="1"/>
              <a:t>radnog</a:t>
            </a:r>
            <a:r>
              <a:rPr lang="en-US" dirty="0"/>
              <a:t> </a:t>
            </a:r>
            <a:r>
              <a:rPr lang="en-US" dirty="0" err="1"/>
              <a:t>mesta</a:t>
            </a:r>
            <a:r>
              <a:rPr lang="en-US" dirty="0"/>
              <a:t>” (o12).</a:t>
            </a:r>
          </a:p>
        </p:txBody>
      </p:sp>
    </p:spTree>
    <p:extLst>
      <p:ext uri="{BB962C8B-B14F-4D97-AF65-F5344CB8AC3E}">
        <p14:creationId xmlns:p14="http://schemas.microsoft.com/office/powerpoint/2010/main" val="2699530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993408"/>
              </p:ext>
            </p:extLst>
          </p:nvPr>
        </p:nvGraphicFramePr>
        <p:xfrm>
          <a:off x="603583" y="1003299"/>
          <a:ext cx="7262022" cy="5450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Document" r:id="rId3" imgW="6464300" imgH="4851400" progId="Word.Document.12">
                  <p:embed/>
                </p:oleObj>
              </mc:Choice>
              <mc:Fallback>
                <p:oleObj name="Document" r:id="rId3" imgW="6464300" imgH="4851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583" y="1003299"/>
                        <a:ext cx="7262022" cy="5450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843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Obrada</a:t>
            </a:r>
            <a:r>
              <a:rPr lang="en-US" dirty="0"/>
              <a:t> </a:t>
            </a:r>
            <a:r>
              <a:rPr lang="en-US" dirty="0" err="1"/>
              <a:t>planova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potrebnim</a:t>
            </a:r>
            <a:r>
              <a:rPr lang="en-US" dirty="0"/>
              <a:t> </a:t>
            </a:r>
            <a:r>
              <a:rPr lang="en-US" dirty="0" err="1"/>
              <a:t>kadrovima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Posle</a:t>
            </a:r>
            <a:r>
              <a:rPr lang="en-US" dirty="0"/>
              <a:t> </a:t>
            </a:r>
            <a:r>
              <a:rPr lang="en-US" dirty="0" err="1"/>
              <a:t>prijema</a:t>
            </a:r>
            <a:r>
              <a:rPr lang="en-US" dirty="0"/>
              <a:t> </a:t>
            </a:r>
            <a:r>
              <a:rPr lang="en-US" dirty="0" err="1"/>
              <a:t>planova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potrebnim</a:t>
            </a:r>
            <a:r>
              <a:rPr lang="en-US" dirty="0"/>
              <a:t> </a:t>
            </a:r>
            <a:r>
              <a:rPr lang="en-US" dirty="0" err="1"/>
              <a:t>kadrovima</a:t>
            </a:r>
            <a:r>
              <a:rPr lang="en-US" dirty="0"/>
              <a:t> </a:t>
            </a:r>
            <a:r>
              <a:rPr lang="en-US" dirty="0" err="1"/>
              <a:t>Kadrovska</a:t>
            </a:r>
            <a:r>
              <a:rPr lang="en-US" dirty="0"/>
              <a:t> </a:t>
            </a:r>
            <a:r>
              <a:rPr lang="en-US" dirty="0" err="1"/>
              <a:t>služba</a:t>
            </a:r>
            <a:r>
              <a:rPr lang="en-US" dirty="0"/>
              <a:t> </a:t>
            </a:r>
            <a:r>
              <a:rPr lang="en-US" dirty="0" err="1"/>
              <a:t>vrši</a:t>
            </a:r>
            <a:r>
              <a:rPr lang="en-US" dirty="0"/>
              <a:t> </a:t>
            </a:r>
            <a:r>
              <a:rPr lang="en-US" dirty="0" err="1"/>
              <a:t>obradu</a:t>
            </a:r>
            <a:r>
              <a:rPr lang="en-US" dirty="0"/>
              <a:t> </a:t>
            </a:r>
            <a:r>
              <a:rPr lang="en-US" dirty="0" err="1"/>
              <a:t>proveravajuši</a:t>
            </a:r>
            <a:r>
              <a:rPr lang="en-US" dirty="0"/>
              <a:t> da li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formulari</a:t>
            </a:r>
            <a:r>
              <a:rPr lang="en-US" dirty="0"/>
              <a:t> </a:t>
            </a:r>
            <a:r>
              <a:rPr lang="en-US" dirty="0" err="1"/>
              <a:t>dobro</a:t>
            </a:r>
            <a:r>
              <a:rPr lang="en-US" dirty="0"/>
              <a:t> </a:t>
            </a:r>
            <a:r>
              <a:rPr lang="en-US" dirty="0" err="1"/>
              <a:t>ispunjeni</a:t>
            </a:r>
            <a:r>
              <a:rPr lang="en-US" dirty="0"/>
              <a:t>. </a:t>
            </a:r>
          </a:p>
          <a:p>
            <a:r>
              <a:rPr lang="en-US" dirty="0" err="1"/>
              <a:t>Ukoliko</a:t>
            </a:r>
            <a:r>
              <a:rPr lang="en-US" dirty="0"/>
              <a:t> se </a:t>
            </a:r>
            <a:r>
              <a:rPr lang="en-US" dirty="0" err="1"/>
              <a:t>ustanovi</a:t>
            </a:r>
            <a:r>
              <a:rPr lang="en-US" dirty="0"/>
              <a:t> da </a:t>
            </a:r>
            <a:r>
              <a:rPr lang="en-US" dirty="0" err="1"/>
              <a:t>nedostaju</a:t>
            </a:r>
            <a:r>
              <a:rPr lang="en-US" dirty="0"/>
              <a:t> </a:t>
            </a:r>
            <a:r>
              <a:rPr lang="en-US" dirty="0" err="1"/>
              <a:t>izvesni</a:t>
            </a:r>
            <a:r>
              <a:rPr lang="en-US" dirty="0"/>
              <a:t> </a:t>
            </a:r>
            <a:r>
              <a:rPr lang="en-US" dirty="0" err="1"/>
              <a:t>podaci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da </a:t>
            </a:r>
            <a:r>
              <a:rPr lang="en-US" dirty="0" err="1"/>
              <a:t>oni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ispravno</a:t>
            </a:r>
            <a:r>
              <a:rPr lang="en-US" dirty="0"/>
              <a:t> </a:t>
            </a:r>
            <a:r>
              <a:rPr lang="en-US" dirty="0" err="1"/>
              <a:t>uneti</a:t>
            </a:r>
            <a:r>
              <a:rPr lang="en-US" dirty="0"/>
              <a:t> </a:t>
            </a:r>
            <a:r>
              <a:rPr lang="en-US" dirty="0" err="1"/>
              <a:t>vrši</a:t>
            </a:r>
            <a:r>
              <a:rPr lang="en-US" dirty="0"/>
              <a:t> se </a:t>
            </a:r>
            <a:r>
              <a:rPr lang="en-US" dirty="0" err="1"/>
              <a:t>dopuna</a:t>
            </a:r>
            <a:r>
              <a:rPr lang="en-US" dirty="0"/>
              <a:t> u </a:t>
            </a:r>
            <a:r>
              <a:rPr lang="en-US" dirty="0" err="1"/>
              <a:t>saradnji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podnosiocem</a:t>
            </a:r>
            <a:r>
              <a:rPr lang="en-US" dirty="0"/>
              <a:t> </a:t>
            </a:r>
            <a:r>
              <a:rPr lang="en-US" dirty="0" err="1"/>
              <a:t>plana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potrebnim</a:t>
            </a:r>
            <a:r>
              <a:rPr lang="en-US" dirty="0"/>
              <a:t> </a:t>
            </a:r>
            <a:r>
              <a:rPr lang="en-US" dirty="0" err="1"/>
              <a:t>kadrovima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91828"/>
      </p:ext>
    </p:extLst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227</TotalTime>
  <Words>1273</Words>
  <Application>Microsoft Macintosh PowerPoint</Application>
  <PresentationFormat>On-screen Show (4:3)</PresentationFormat>
  <Paragraphs>125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Century Gothic</vt:lpstr>
      <vt:lpstr>Wingdings 2</vt:lpstr>
      <vt:lpstr>Plaza</vt:lpstr>
      <vt:lpstr>Visio</vt:lpstr>
      <vt:lpstr>Document</vt:lpstr>
      <vt:lpstr>Dijagram toka - ljudski resursi</vt:lpstr>
      <vt:lpstr>PowerPoint Presentation</vt:lpstr>
      <vt:lpstr>Radni postupci u službi ljudskih resursa</vt:lpstr>
      <vt:lpstr>O1 - POSTUPAK PLANIRANJA POTREBNIH KADROVA</vt:lpstr>
      <vt:lpstr>POSTUPAK PLANIRANJA POTREBNIH KADROVA</vt:lpstr>
      <vt:lpstr>PowerPoint Presentation</vt:lpstr>
      <vt:lpstr>POSTUPAK PLANIRANJA POTREBNIH KADROVA</vt:lpstr>
      <vt:lpstr>PowerPoint Presentation</vt:lpstr>
      <vt:lpstr>Obrada planova i zahteva za potrebnim kadrovima </vt:lpstr>
      <vt:lpstr>O2 - POSTUPAK ODOBRAVANJA ZAPOŠLJAVANJA POTREBNIH KADROVA</vt:lpstr>
      <vt:lpstr>Izrada plana zapošljavanja </vt:lpstr>
      <vt:lpstr>PowerPoint Presentation</vt:lpstr>
      <vt:lpstr>Odobravanje zapošljavanju potrebnih kadrova </vt:lpstr>
      <vt:lpstr>Izrada oglasa za zapošljavanje potrebnih kadrova</vt:lpstr>
      <vt:lpstr>Dostava oglasa novinskom listu ili drugim medijima</vt:lpstr>
      <vt:lpstr>O3 - POSTUPAK IZBORA POTREBNIH KADROVA </vt:lpstr>
      <vt:lpstr>Prijem prijava podnosioca na oglas </vt:lpstr>
      <vt:lpstr>Obrada prijava kandidata na oglas </vt:lpstr>
      <vt:lpstr>Organizovanje provere radne sposobnosti ili probnog rada</vt:lpstr>
      <vt:lpstr>Rangovanje kandidata </vt:lpstr>
      <vt:lpstr>PowerPoint Presentation</vt:lpstr>
      <vt:lpstr>Donošenje odluke o izboru</vt:lpstr>
      <vt:lpstr>O4 - POSTUPAK OBUČAVANJA POTREBNIH KADROVA</vt:lpstr>
      <vt:lpstr>Planiranje obučavanja potrebnih kadrova</vt:lpstr>
      <vt:lpstr>Organizovanje obuke potrebnih kadrova </vt:lpstr>
      <vt:lpstr>Evidentiranje obuke potrebnih kadrova </vt:lpstr>
      <vt:lpstr>Vođenje baze podataka o obuci potrebnih radnika </vt:lpstr>
      <vt:lpstr>Arhiviranje diploma sa obuke potrebnih radnika </vt:lpstr>
      <vt:lpstr>O5 - POSTUPAK MOTIVISANJA POTREBNIH KADROVA</vt:lpstr>
      <vt:lpstr>Planiranje motivisanja kadrova </vt:lpstr>
      <vt:lpstr>Izrada principa motivisanja kadrova </vt:lpstr>
      <vt:lpstr>Izrada Pravilnika o motivisanju kadrova </vt:lpstr>
      <vt:lpstr>Usvajanje Pravilnika o motivisanju kadrova </vt:lpstr>
      <vt:lpstr>Primjena Pravilnika o motivisanju kadrova  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Algoritam kadrova</dc:title>
  <dc:creator>Igor Todorovic</dc:creator>
  <cp:lastModifiedBy>Microsoft Office User</cp:lastModifiedBy>
  <cp:revision>11</cp:revision>
  <dcterms:created xsi:type="dcterms:W3CDTF">2014-12-04T14:52:04Z</dcterms:created>
  <dcterms:modified xsi:type="dcterms:W3CDTF">2018-04-04T07:44:54Z</dcterms:modified>
</cp:coreProperties>
</file>