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8D1C5-90D5-4A73-B1AE-281F9E3E0C2D}" type="datetimeFigureOut">
              <a:rPr lang="en-US" smtClean="0"/>
              <a:pPr/>
              <a:t>12/9/2022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C6F1090-68DB-4801-A675-690C15996D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8D1C5-90D5-4A73-B1AE-281F9E3E0C2D}" type="datetimeFigureOut">
              <a:rPr lang="en-US" smtClean="0"/>
              <a:pPr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F1090-68DB-4801-A675-690C15996D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8D1C5-90D5-4A73-B1AE-281F9E3E0C2D}" type="datetimeFigureOut">
              <a:rPr lang="en-US" smtClean="0"/>
              <a:pPr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F1090-68DB-4801-A675-690C15996D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8D1C5-90D5-4A73-B1AE-281F9E3E0C2D}" type="datetimeFigureOut">
              <a:rPr lang="en-US" smtClean="0"/>
              <a:pPr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F1090-68DB-4801-A675-690C15996D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8D1C5-90D5-4A73-B1AE-281F9E3E0C2D}" type="datetimeFigureOut">
              <a:rPr lang="en-US" smtClean="0"/>
              <a:pPr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C6F1090-68DB-4801-A675-690C15996D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8D1C5-90D5-4A73-B1AE-281F9E3E0C2D}" type="datetimeFigureOut">
              <a:rPr lang="en-US" smtClean="0"/>
              <a:pPr/>
              <a:t>12/9/2022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F1090-68DB-4801-A675-690C15996D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8D1C5-90D5-4A73-B1AE-281F9E3E0C2D}" type="datetimeFigureOut">
              <a:rPr lang="en-US" smtClean="0"/>
              <a:pPr/>
              <a:t>12/9/2022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F1090-68DB-4801-A675-690C15996D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8D1C5-90D5-4A73-B1AE-281F9E3E0C2D}" type="datetimeFigureOut">
              <a:rPr lang="en-US" smtClean="0"/>
              <a:pPr/>
              <a:t>12/9/2022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F1090-68DB-4801-A675-690C15996D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8D1C5-90D5-4A73-B1AE-281F9E3E0C2D}" type="datetimeFigureOut">
              <a:rPr lang="en-US" smtClean="0"/>
              <a:pPr/>
              <a:t>12/9/2022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F1090-68DB-4801-A675-690C15996D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8D1C5-90D5-4A73-B1AE-281F9E3E0C2D}" type="datetimeFigureOut">
              <a:rPr lang="en-US" smtClean="0"/>
              <a:pPr/>
              <a:t>12/9/2022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F1090-68DB-4801-A675-690C15996D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8D1C5-90D5-4A73-B1AE-281F9E3E0C2D}" type="datetimeFigureOut">
              <a:rPr lang="en-US" smtClean="0"/>
              <a:pPr/>
              <a:t>12/9/2022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C6F1090-68DB-4801-A675-690C15996D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AF8D1C5-90D5-4A73-B1AE-281F9E3E0C2D}" type="datetimeFigureOut">
              <a:rPr lang="en-US" smtClean="0"/>
              <a:pPr/>
              <a:t>12/9/2022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C6F1090-68DB-4801-A675-690C15996D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Komparacija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statičkog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dinamičkog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položaja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tržištu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BA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Mogućnost kreditiranja</a:t>
            </a:r>
            <a:endParaRPr lang="en-US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 descr="download (1)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438400" y="3124200"/>
            <a:ext cx="4558016" cy="1495425"/>
          </a:xfrm>
        </p:spPr>
      </p:pic>
      <p:sp>
        <p:nvSpPr>
          <p:cNvPr id="7" name="TextBox 6"/>
          <p:cNvSpPr txBox="1"/>
          <p:nvPr/>
        </p:nvSpPr>
        <p:spPr>
          <a:xfrm>
            <a:off x="1219200" y="1752600"/>
            <a:ext cx="6248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Investitori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neto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povjerioci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trošiće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više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budućnosti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odnosu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potrošnju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kada</a:t>
            </a:r>
            <a:r>
              <a:rPr lang="sr-Latn-B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nema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finansijskog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tržišta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371600" y="5029200"/>
            <a:ext cx="579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Neto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dužnici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obrnuto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609600"/>
            <a:ext cx="8001000" cy="5410200"/>
          </a:xfrm>
        </p:spPr>
        <p:txBody>
          <a:bodyPr>
            <a:normAutofit fontScale="92500" lnSpcReduction="10000"/>
          </a:bodyPr>
          <a:lstStyle/>
          <a:p>
            <a:r>
              <a:rPr lang="vi-VN" dirty="0" smtClean="0"/>
              <a:t>Finansijska ravnoteža u ovom modelu je definisana kao uređen skup: {{ c</a:t>
            </a:r>
            <a:r>
              <a:rPr lang="vi-VN" baseline="-25000" dirty="0" smtClean="0"/>
              <a:t>i</a:t>
            </a:r>
            <a:r>
              <a:rPr lang="vi-VN" dirty="0" smtClean="0"/>
              <a:t>, L</a:t>
            </a:r>
            <a:r>
              <a:rPr lang="vi-VN" baseline="-25000" dirty="0" smtClean="0"/>
              <a:t>i</a:t>
            </a:r>
            <a:r>
              <a:rPr lang="vi-VN" dirty="0" smtClean="0"/>
              <a:t>}, q, r }</a:t>
            </a:r>
          </a:p>
          <a:p>
            <a:endParaRPr lang="vi-VN" dirty="0" smtClean="0"/>
          </a:p>
          <a:p>
            <a:r>
              <a:rPr lang="vi-VN" dirty="0" smtClean="0"/>
              <a:t>U takvoj ravnoteži, za date vrijednosti cijena potrošnih dobara i kamatne stope (q</a:t>
            </a:r>
            <a:r>
              <a:rPr lang="vi-VN" baseline="-25000" dirty="0" smtClean="0"/>
              <a:t>0</a:t>
            </a:r>
            <a:r>
              <a:rPr lang="vi-VN" dirty="0" smtClean="0"/>
              <a:t>, q</a:t>
            </a:r>
            <a:r>
              <a:rPr lang="vi-VN" baseline="-25000" dirty="0" smtClean="0"/>
              <a:t>1</a:t>
            </a:r>
            <a:r>
              <a:rPr lang="vi-VN" dirty="0" smtClean="0"/>
              <a:t>, r ), investitor </a:t>
            </a:r>
            <a:r>
              <a:rPr lang="vi-VN" i="1" dirty="0" smtClean="0"/>
              <a:t>i</a:t>
            </a:r>
            <a:r>
              <a:rPr lang="sr-Latn-BA" dirty="0" smtClean="0"/>
              <a:t> </a:t>
            </a:r>
            <a:r>
              <a:rPr lang="vi-VN" dirty="0" smtClean="0"/>
              <a:t>rješava sljedeći problem optimizacije investitora </a:t>
            </a:r>
            <a:r>
              <a:rPr lang="vi-VN" i="1" dirty="0" smtClean="0"/>
              <a:t>i</a:t>
            </a:r>
            <a:r>
              <a:rPr lang="vi-VN" dirty="0" smtClean="0"/>
              <a:t>: </a:t>
            </a:r>
            <a:r>
              <a:rPr lang="sr-Latn-BA" dirty="0" smtClean="0"/>
              <a:t> </a:t>
            </a:r>
          </a:p>
          <a:p>
            <a:pPr>
              <a:buNone/>
            </a:pPr>
            <a:r>
              <a:rPr lang="sr-Latn-BA" dirty="0" smtClean="0"/>
              <a:t>      </a:t>
            </a:r>
            <a:r>
              <a:rPr lang="vi-VN" dirty="0" smtClean="0"/>
              <a:t>max </a:t>
            </a:r>
            <a:r>
              <a:rPr lang="vi-VN" baseline="-25000" dirty="0" smtClean="0"/>
              <a:t>ci, Li </a:t>
            </a:r>
            <a:r>
              <a:rPr lang="vi-VN" dirty="0" smtClean="0"/>
              <a:t>U</a:t>
            </a:r>
            <a:r>
              <a:rPr lang="vi-VN" baseline="-25000" dirty="0" smtClean="0"/>
              <a:t>i</a:t>
            </a:r>
            <a:r>
              <a:rPr lang="vi-VN" dirty="0" smtClean="0"/>
              <a:t> (c</a:t>
            </a:r>
            <a:r>
              <a:rPr lang="vi-VN" baseline="-25000" dirty="0" smtClean="0"/>
              <a:t>i</a:t>
            </a:r>
            <a:r>
              <a:rPr lang="vi-VN" dirty="0" smtClean="0"/>
              <a:t>)</a:t>
            </a:r>
          </a:p>
          <a:p>
            <a:endParaRPr lang="vi-VN" dirty="0" smtClean="0"/>
          </a:p>
          <a:p>
            <a:r>
              <a:rPr lang="vi-VN" dirty="0" smtClean="0"/>
              <a:t>budžetsko ograničenje u trenutku 0: q</a:t>
            </a:r>
            <a:r>
              <a:rPr lang="vi-VN" baseline="-25000" dirty="0" smtClean="0"/>
              <a:t>0 </a:t>
            </a:r>
            <a:r>
              <a:rPr lang="vi-VN" dirty="0" smtClean="0"/>
              <a:t>c</a:t>
            </a:r>
            <a:r>
              <a:rPr lang="vi-VN" baseline="-25000" dirty="0" smtClean="0"/>
              <a:t>i0 </a:t>
            </a:r>
            <a:r>
              <a:rPr lang="vi-VN" dirty="0" smtClean="0"/>
              <a:t>= q</a:t>
            </a:r>
            <a:r>
              <a:rPr lang="vi-VN" baseline="-25000" dirty="0" smtClean="0"/>
              <a:t>0</a:t>
            </a:r>
            <a:r>
              <a:rPr lang="vi-VN" dirty="0" smtClean="0"/>
              <a:t> e</a:t>
            </a:r>
            <a:r>
              <a:rPr lang="vi-VN" baseline="-25000" dirty="0" smtClean="0"/>
              <a:t>i0</a:t>
            </a:r>
            <a:r>
              <a:rPr lang="vi-VN" dirty="0" smtClean="0"/>
              <a:t> - L</a:t>
            </a:r>
            <a:r>
              <a:rPr lang="vi-VN" baseline="-25000" dirty="0" smtClean="0"/>
              <a:t>i</a:t>
            </a:r>
          </a:p>
          <a:p>
            <a:endParaRPr lang="vi-VN" dirty="0" smtClean="0"/>
          </a:p>
          <a:p>
            <a:r>
              <a:rPr lang="vi-VN" dirty="0" smtClean="0"/>
              <a:t>budžetsko ograničenje u trenutku 1: q</a:t>
            </a:r>
            <a:r>
              <a:rPr lang="vi-VN" baseline="-25000" dirty="0" smtClean="0"/>
              <a:t>1</a:t>
            </a:r>
            <a:r>
              <a:rPr lang="vi-VN" dirty="0" smtClean="0"/>
              <a:t> c</a:t>
            </a:r>
            <a:r>
              <a:rPr lang="vi-VN" baseline="-25000" dirty="0" smtClean="0"/>
              <a:t>i1</a:t>
            </a:r>
            <a:r>
              <a:rPr lang="vi-VN" dirty="0" smtClean="0"/>
              <a:t> = q</a:t>
            </a:r>
            <a:r>
              <a:rPr lang="vi-VN" baseline="-25000" dirty="0" smtClean="0"/>
              <a:t>1</a:t>
            </a:r>
            <a:r>
              <a:rPr lang="vi-VN" dirty="0" smtClean="0"/>
              <a:t> e</a:t>
            </a:r>
            <a:r>
              <a:rPr lang="vi-VN" baseline="-25000" dirty="0" smtClean="0"/>
              <a:t>i1</a:t>
            </a:r>
            <a:r>
              <a:rPr lang="vi-VN" dirty="0" smtClean="0"/>
              <a:t> + L</a:t>
            </a:r>
            <a:r>
              <a:rPr lang="vi-VN" baseline="-25000" dirty="0" smtClean="0"/>
              <a:t>i</a:t>
            </a:r>
            <a:r>
              <a:rPr lang="vi-VN" dirty="0" smtClean="0"/>
              <a:t> (1 + r)</a:t>
            </a:r>
          </a:p>
          <a:p>
            <a:endParaRPr lang="vi-VN" dirty="0" smtClean="0"/>
          </a:p>
          <a:p>
            <a:r>
              <a:rPr lang="vi-VN" dirty="0" smtClean="0"/>
              <a:t>c</a:t>
            </a:r>
            <a:r>
              <a:rPr lang="vi-VN" baseline="-25000" dirty="0" smtClean="0"/>
              <a:t>i0</a:t>
            </a:r>
            <a:r>
              <a:rPr lang="vi-VN" dirty="0" smtClean="0"/>
              <a:t> ˃ 0, c</a:t>
            </a:r>
            <a:r>
              <a:rPr lang="vi-VN" baseline="-25000" dirty="0" smtClean="0"/>
              <a:t>i1</a:t>
            </a:r>
            <a:r>
              <a:rPr lang="vi-VN" dirty="0" smtClean="0"/>
              <a:t> ˃ 0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914400"/>
            <a:ext cx="8305800" cy="5562600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Prvo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budžetsko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ograničenje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tvrdi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investitor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uzeo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zajam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Li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potroši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više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u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trenutku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zahvaljujući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postojanju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finansijskog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tržišta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nema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finansijskog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tržišta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investitor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bi 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trenutku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potrošio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q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i0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)</a:t>
            </a:r>
            <a:endParaRPr lang="sr-Latn-B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sr-Latn-B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Drugo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budžetsko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ograničenje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tvrdi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trenutku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investitor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više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potrošnog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dobra 1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iznos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odgovara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glavnici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duga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L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uvećanoj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kamatu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nema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finansijskog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tržišta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investitor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bi 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trenutku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potrošio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q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i1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Pored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uslova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optimalnosti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budžetskih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ograničenja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bio 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ravnoteži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ponuda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mora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jednaka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tražnji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1143000"/>
          </a:xfrm>
        </p:spPr>
        <p:txBody>
          <a:bodyPr>
            <a:noAutofit/>
          </a:bodyPr>
          <a:lstStyle/>
          <a:p>
            <a:pPr algn="ctr"/>
            <a:r>
              <a:rPr lang="sr-Latn-BA" sz="3600" dirty="0" smtClean="0">
                <a:latin typeface="Times New Roman" pitchFamily="18" charset="0"/>
                <a:cs typeface="Times New Roman" pitchFamily="18" charset="0"/>
              </a:rPr>
              <a:t>Dinamički model finansijskog tržišta bez rizika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Content Placeholder 4" descr="IMG_8564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76200" y="1600200"/>
            <a:ext cx="3978275" cy="4495800"/>
          </a:xfrm>
        </p:spPr>
      </p:pic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038600" y="1295400"/>
            <a:ext cx="4953000" cy="5562600"/>
          </a:xfrm>
        </p:spPr>
        <p:txBody>
          <a:bodyPr>
            <a:noAutofit/>
          </a:bodyPr>
          <a:lstStyle/>
          <a:p>
            <a:r>
              <a:rPr lang="sr-Latn-BA" sz="2000" dirty="0" smtClean="0">
                <a:latin typeface="Times New Roman" pitchFamily="18" charset="0"/>
                <a:cs typeface="Times New Roman" pitchFamily="18" charset="0"/>
              </a:rPr>
              <a:t>pre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tpostavimo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jedan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period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jednak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godinu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dana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bezrizična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godišnja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kamatna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stopa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godinu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dana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bezrizična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godišnja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kamatna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stopa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drugu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godinu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forvard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godišnja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kamatna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stopa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povezuje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kamatne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stope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prvoj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drugoj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godini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Pretpostavimo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tržištu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agenata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tri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potrošna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dobra,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jedno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svaki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trenutak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Potrošnja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opisati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vektorom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000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= (c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i0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,c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i1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c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i2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Početna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alokacija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data je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vektorom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000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=(e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i0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e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i1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e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i2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533400"/>
            <a:ext cx="7772400" cy="5486400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Cijene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jediničnih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diskontnih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obveznica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označićemo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,j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=1,2,12, 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njihove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količnike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investicionom</a:t>
            </a:r>
            <a:r>
              <a:rPr lang="sr-Latn-B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portfoliu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investitora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sr-Latn-BA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=1,..I,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gdje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indeks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 prima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vrijednost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j=1,2,12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Ukoliko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uvedemo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vektor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portfolio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alokacije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=(n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i1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,n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i2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,n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i12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optimizacioni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problem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investitor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mora</a:t>
            </a:r>
            <a:r>
              <a:rPr lang="sr-Latn-B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riješiti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glasi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ci,ni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r-Latn-BA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io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-(n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i1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+n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i2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sr-Latn-BA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r-Latn-B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r-Latn-B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r-Latn-B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BA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i12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sr-Latn-B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i2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=e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i2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+n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i2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+n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i12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i0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&gt;0, c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i1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&gt;0, c</a:t>
            </a:r>
            <a:r>
              <a:rPr lang="sr-Latn-BA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&gt;0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r-Latn-BA" dirty="0" smtClean="0">
                <a:latin typeface="Times New Roman" pitchFamily="18" charset="0"/>
                <a:cs typeface="Times New Roman" pitchFamily="18" charset="0"/>
              </a:rPr>
              <a:t>Budžetska ograničenja imaju sljedeći smisao: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828800"/>
            <a:ext cx="7772400" cy="4191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trenutku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0-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investitor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kupuje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portfolio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sastoji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dva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tipa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diskontnih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obveznica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rokom</a:t>
            </a:r>
            <a:r>
              <a:rPr lang="sr-Latn-BA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dospijeća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godine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trenutku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1-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prva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obveznica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dospijeva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naplatu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investitor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kupuje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istovremeno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obveznice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rokom</a:t>
            </a:r>
            <a:r>
              <a:rPr lang="sr-Latn-BA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dospijeća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godinu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dana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trenutku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2-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dospijeva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obaveza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naplatu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dva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tipa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obveznica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jedna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izdata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trenutku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0, a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druga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izdata</a:t>
            </a:r>
            <a:r>
              <a:rPr lang="sr-Latn-BA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trenutku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1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UKOLIKO POSTOJI FINANSIJSKO TRŽIŠTE BEZ RIZIKA KOJE TRAJE 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VREMENSKIH PERIODA I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TRŽIŠTE JE KOMPLETNO, VAŽI: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505200" y="1447800"/>
            <a:ext cx="5638800" cy="4876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Finansijska</a:t>
            </a:r>
            <a:r>
              <a:rPr lang="en-US" dirty="0" smtClean="0"/>
              <a:t> </a:t>
            </a:r>
            <a:r>
              <a:rPr lang="en-US" dirty="0" err="1" smtClean="0"/>
              <a:t>ravnoteža</a:t>
            </a:r>
            <a:r>
              <a:rPr lang="en-US" dirty="0" smtClean="0"/>
              <a:t> </a:t>
            </a:r>
            <a:r>
              <a:rPr lang="en-US" dirty="0" err="1" smtClean="0"/>
              <a:t>postoji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lokalno</a:t>
            </a:r>
            <a:r>
              <a:rPr lang="en-US" dirty="0" smtClean="0"/>
              <a:t> je </a:t>
            </a:r>
            <a:r>
              <a:rPr lang="en-US" dirty="0" err="1" smtClean="0"/>
              <a:t>jedinstvena</a:t>
            </a:r>
            <a:endParaRPr lang="sr-Latn-BA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Ravnotežne</a:t>
            </a:r>
            <a:r>
              <a:rPr lang="en-US" dirty="0" smtClean="0"/>
              <a:t> </a:t>
            </a:r>
            <a:r>
              <a:rPr lang="en-US" dirty="0" err="1" smtClean="0"/>
              <a:t>alokacije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pareto</a:t>
            </a:r>
            <a:r>
              <a:rPr lang="en-US" dirty="0" smtClean="0"/>
              <a:t> </a:t>
            </a:r>
            <a:r>
              <a:rPr lang="en-US" dirty="0" err="1" smtClean="0"/>
              <a:t>optimalne</a:t>
            </a:r>
            <a:endParaRPr lang="sr-Latn-BA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Cijene</a:t>
            </a:r>
            <a:r>
              <a:rPr lang="en-US" dirty="0" smtClean="0"/>
              <a:t> </a:t>
            </a:r>
            <a:r>
              <a:rPr lang="en-US" dirty="0" err="1" smtClean="0"/>
              <a:t>diskontnih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 date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marginalnim</a:t>
            </a:r>
            <a:r>
              <a:rPr lang="en-US" dirty="0" smtClean="0"/>
              <a:t> </a:t>
            </a:r>
            <a:r>
              <a:rPr lang="en-US" dirty="0" err="1" smtClean="0"/>
              <a:t>stopama</a:t>
            </a:r>
            <a:r>
              <a:rPr lang="en-US" dirty="0" smtClean="0"/>
              <a:t> </a:t>
            </a:r>
            <a:r>
              <a:rPr lang="en-US" dirty="0" err="1" smtClean="0"/>
              <a:t>supstitucije</a:t>
            </a:r>
            <a:r>
              <a:rPr lang="en-US" dirty="0" smtClean="0"/>
              <a:t> MRS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isti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investitore</a:t>
            </a:r>
            <a:r>
              <a:rPr lang="sr-Latn-BA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tržištu</a:t>
            </a:r>
            <a:endParaRPr lang="sr-Latn-BA" dirty="0" smtClean="0"/>
          </a:p>
          <a:p>
            <a:pPr marL="514350" indent="-514350">
              <a:buFont typeface="+mj-lt"/>
              <a:buAutoNum type="arabicPeriod"/>
            </a:pPr>
            <a:endParaRPr lang="sr-Latn-BA" dirty="0" smtClean="0"/>
          </a:p>
          <a:p>
            <a:pPr marL="514350" indent="-514350">
              <a:buFont typeface="+mj-lt"/>
              <a:buAutoNum type="arabicPeriod"/>
            </a:pPr>
            <a:endParaRPr lang="sr-Latn-BA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Vrijednost</a:t>
            </a:r>
            <a:r>
              <a:rPr lang="en-US" dirty="0" smtClean="0"/>
              <a:t> </a:t>
            </a:r>
            <a:r>
              <a:rPr lang="en-US" dirty="0" err="1" smtClean="0"/>
              <a:t>ostalih</a:t>
            </a:r>
            <a:r>
              <a:rPr lang="en-US" dirty="0" smtClean="0"/>
              <a:t> HOV se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odrediti</a:t>
            </a:r>
            <a:r>
              <a:rPr lang="en-US" dirty="0" smtClean="0"/>
              <a:t> </a:t>
            </a:r>
            <a:r>
              <a:rPr lang="en-US" dirty="0" err="1" smtClean="0"/>
              <a:t>koristeći</a:t>
            </a:r>
            <a:r>
              <a:rPr lang="en-US" dirty="0" smtClean="0"/>
              <a:t> </a:t>
            </a:r>
            <a:r>
              <a:rPr lang="en-US" dirty="0" err="1" smtClean="0"/>
              <a:t>izraze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b="1" i="1" dirty="0" smtClean="0"/>
              <a:t>b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3. </a:t>
            </a:r>
            <a:r>
              <a:rPr lang="en-US" dirty="0" err="1" smtClean="0"/>
              <a:t>dijela</a:t>
            </a:r>
            <a:r>
              <a:rPr lang="en-US" dirty="0" smtClean="0"/>
              <a:t> </a:t>
            </a:r>
            <a:r>
              <a:rPr lang="en-US" dirty="0" err="1" smtClean="0"/>
              <a:t>ove</a:t>
            </a:r>
            <a:r>
              <a:rPr lang="en-US" dirty="0" smtClean="0"/>
              <a:t> </a:t>
            </a:r>
            <a:r>
              <a:rPr lang="en-US" dirty="0" err="1" smtClean="0"/>
              <a:t>teoreme</a:t>
            </a:r>
            <a:endParaRPr lang="en-US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914400" y="2514600"/>
            <a:ext cx="2590800" cy="22860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BA" sz="2400" b="1" dirty="0" smtClean="0">
                <a:latin typeface="Times New Roman" pitchFamily="18" charset="0"/>
                <a:cs typeface="Times New Roman" pitchFamily="18" charset="0"/>
              </a:rPr>
              <a:t>TEOREMA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IMG_857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4038600"/>
            <a:ext cx="3810000" cy="94936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BA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Okruženje može biti:</a:t>
            </a:r>
            <a:endParaRPr lang="en-US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828800"/>
            <a:ext cx="7772400" cy="4191000"/>
          </a:xfrm>
        </p:spPr>
        <p:txBody>
          <a:bodyPr>
            <a:normAutofit/>
          </a:bodyPr>
          <a:lstStyle/>
          <a:p>
            <a:r>
              <a:rPr lang="sr-Latn-BA" sz="3200" dirty="0" smtClean="0">
                <a:latin typeface="Times New Roman" pitchFamily="18" charset="0"/>
                <a:cs typeface="Times New Roman" pitchFamily="18" charset="0"/>
              </a:rPr>
              <a:t>Relativno statično</a:t>
            </a:r>
          </a:p>
          <a:p>
            <a:endParaRPr lang="sr-Latn-BA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BA" sz="3200" dirty="0" smtClean="0">
                <a:latin typeface="Times New Roman" pitchFamily="18" charset="0"/>
                <a:cs typeface="Times New Roman" pitchFamily="18" charset="0"/>
              </a:rPr>
              <a:t>Ograničeno dinamično</a:t>
            </a:r>
          </a:p>
          <a:p>
            <a:endParaRPr lang="sr-Latn-BA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BA" sz="3200" dirty="0" smtClean="0">
                <a:latin typeface="Times New Roman" pitchFamily="18" charset="0"/>
                <a:cs typeface="Times New Roman" pitchFamily="18" charset="0"/>
              </a:rPr>
              <a:t>Ekstremno dinamično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10200" y="1828800"/>
            <a:ext cx="3429000" cy="33813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4"/>
          </p:nvPr>
        </p:nvSpPr>
        <p:spPr>
          <a:xfrm>
            <a:off x="4953000" y="762000"/>
            <a:ext cx="3733800" cy="5372100"/>
          </a:xfrm>
        </p:spPr>
        <p:txBody>
          <a:bodyPr>
            <a:normAutofit fontScale="85000" lnSpcReduction="20000"/>
          </a:bodyPr>
          <a:lstStyle/>
          <a:p>
            <a:r>
              <a:rPr lang="vi-VN" dirty="0" smtClean="0">
                <a:latin typeface="Arial" pitchFamily="34" charset="0"/>
                <a:cs typeface="Arial" pitchFamily="34" charset="0"/>
              </a:rPr>
              <a:t>Stabilni uslovi poslovanja</a:t>
            </a:r>
          </a:p>
          <a:p>
            <a:endParaRPr lang="vi-VN" dirty="0" smtClean="0">
              <a:latin typeface="Arial" pitchFamily="34" charset="0"/>
              <a:cs typeface="Arial" pitchFamily="34" charset="0"/>
            </a:endParaRPr>
          </a:p>
          <a:p>
            <a:r>
              <a:rPr lang="vi-VN" dirty="0" smtClean="0">
                <a:latin typeface="Arial" pitchFamily="34" charset="0"/>
                <a:cs typeface="Arial" pitchFamily="34" charset="0"/>
              </a:rPr>
              <a:t>Sporiji tehničko</a:t>
            </a:r>
            <a:r>
              <a:rPr lang="sr-Latn-BA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tehnološki progres</a:t>
            </a:r>
          </a:p>
          <a:p>
            <a:endParaRPr lang="vi-VN" dirty="0" smtClean="0">
              <a:latin typeface="Arial" pitchFamily="34" charset="0"/>
              <a:cs typeface="Arial" pitchFamily="34" charset="0"/>
            </a:endParaRPr>
          </a:p>
          <a:p>
            <a:r>
              <a:rPr lang="vi-VN" dirty="0" smtClean="0">
                <a:latin typeface="Arial" pitchFamily="34" charset="0"/>
                <a:cs typeface="Arial" pitchFamily="34" charset="0"/>
              </a:rPr>
              <a:t>Tražnja </a:t>
            </a:r>
            <a:r>
              <a:rPr lang="sr-Latn-BA" dirty="0" smtClean="0">
                <a:latin typeface="Arial" pitchFamily="34" charset="0"/>
                <a:cs typeface="Arial" pitchFamily="34" charset="0"/>
              </a:rPr>
              <a:t>veća od 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ponud</a:t>
            </a:r>
            <a:r>
              <a:rPr lang="sr-Latn-BA" dirty="0" smtClean="0">
                <a:latin typeface="Arial" pitchFamily="34" charset="0"/>
                <a:cs typeface="Arial" pitchFamily="34" charset="0"/>
              </a:rPr>
              <a:t>e</a:t>
            </a:r>
            <a:endParaRPr lang="vi-VN" dirty="0" smtClean="0">
              <a:latin typeface="Arial" pitchFamily="34" charset="0"/>
              <a:cs typeface="Arial" pitchFamily="34" charset="0"/>
            </a:endParaRPr>
          </a:p>
          <a:p>
            <a:endParaRPr lang="vi-VN" dirty="0" smtClean="0">
              <a:latin typeface="Arial" pitchFamily="34" charset="0"/>
              <a:cs typeface="Arial" pitchFamily="34" charset="0"/>
            </a:endParaRPr>
          </a:p>
          <a:p>
            <a:r>
              <a:rPr lang="vi-VN" dirty="0" smtClean="0">
                <a:latin typeface="Arial" pitchFamily="34" charset="0"/>
                <a:cs typeface="Arial" pitchFamily="34" charset="0"/>
              </a:rPr>
              <a:t>Nizak 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nivo 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inovativnosti</a:t>
            </a:r>
          </a:p>
          <a:p>
            <a:endParaRPr lang="vi-VN" dirty="0" smtClean="0">
              <a:latin typeface="Arial" pitchFamily="34" charset="0"/>
              <a:cs typeface="Arial" pitchFamily="34" charset="0"/>
            </a:endParaRPr>
          </a:p>
          <a:p>
            <a:r>
              <a:rPr lang="vi-VN" dirty="0" smtClean="0">
                <a:latin typeface="Arial" pitchFamily="34" charset="0"/>
                <a:cs typeface="Arial" pitchFamily="34" charset="0"/>
              </a:rPr>
              <a:t>Uspjeh se 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mo</a:t>
            </a:r>
            <a:r>
              <a:rPr lang="sr-Latn-BA" dirty="0" smtClean="0">
                <a:latin typeface="Arial" pitchFamily="34" charset="0"/>
                <a:cs typeface="Arial" pitchFamily="34" charset="0"/>
              </a:rPr>
              <a:t>že predvidjeti</a:t>
            </a:r>
            <a:endParaRPr lang="vi-VN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vi-VN" dirty="0" smtClean="0">
              <a:latin typeface="Arial" pitchFamily="34" charset="0"/>
              <a:cs typeface="Arial" pitchFamily="34" charset="0"/>
            </a:endParaRPr>
          </a:p>
          <a:p>
            <a:r>
              <a:rPr lang="vi-VN" dirty="0" smtClean="0">
                <a:latin typeface="Arial" pitchFamily="34" charset="0"/>
                <a:cs typeface="Arial" pitchFamily="34" charset="0"/>
              </a:rPr>
              <a:t>Strategija preduzeća </a:t>
            </a:r>
            <a:r>
              <a:rPr lang="sr-Latn-BA" dirty="0" smtClean="0">
                <a:latin typeface="Arial" pitchFamily="34" charset="0"/>
                <a:cs typeface="Arial" pitchFamily="34" charset="0"/>
              </a:rPr>
              <a:t>zasniva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 se na proizvodnoj sposobnosti.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1828800"/>
            <a:ext cx="3733800" cy="2895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RELATIVNO STATIČNO OKRUŽENJE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685800" y="2057400"/>
            <a:ext cx="3886200" cy="3352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OGRANIČENO DINAMIČNO OKRUŽENJE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sz="quarter" idx="2"/>
          </p:nvPr>
        </p:nvSpPr>
        <p:spPr>
          <a:xfrm>
            <a:off x="4933950" y="1066800"/>
            <a:ext cx="3749040" cy="4953000"/>
          </a:xfrm>
        </p:spPr>
        <p:txBody>
          <a:bodyPr>
            <a:normAutofit fontScale="92500" lnSpcReduction="20000"/>
          </a:bodyPr>
          <a:lstStyle/>
          <a:p>
            <a:r>
              <a:rPr lang="vi-VN" dirty="0" smtClean="0">
                <a:latin typeface="Arial" pitchFamily="34" charset="0"/>
                <a:cs typeface="Arial" pitchFamily="34" charset="0"/>
              </a:rPr>
              <a:t>Traži 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brže prilagođavanje preduzeća</a:t>
            </a:r>
          </a:p>
          <a:p>
            <a:endParaRPr lang="vi-VN" dirty="0" smtClean="0">
              <a:latin typeface="Arial" pitchFamily="34" charset="0"/>
              <a:cs typeface="Arial" pitchFamily="34" charset="0"/>
            </a:endParaRPr>
          </a:p>
          <a:p>
            <a:r>
              <a:rPr lang="vi-VN" dirty="0" smtClean="0">
                <a:latin typeface="Arial" pitchFamily="34" charset="0"/>
                <a:cs typeface="Arial" pitchFamily="34" charset="0"/>
              </a:rPr>
              <a:t>Predviđanje budućnosti postaje neizvjesno</a:t>
            </a:r>
          </a:p>
          <a:p>
            <a:endParaRPr lang="vi-VN" dirty="0" smtClean="0">
              <a:latin typeface="Arial" pitchFamily="34" charset="0"/>
              <a:cs typeface="Arial" pitchFamily="34" charset="0"/>
            </a:endParaRPr>
          </a:p>
          <a:p>
            <a:r>
              <a:rPr lang="vi-VN" dirty="0" smtClean="0">
                <a:latin typeface="Arial" pitchFamily="34" charset="0"/>
                <a:cs typeface="Arial" pitchFamily="34" charset="0"/>
              </a:rPr>
              <a:t>Konkurencija se zaoštrava, a okruženje postaje složenije i promjenljivije</a:t>
            </a:r>
          </a:p>
          <a:p>
            <a:endParaRPr lang="vi-VN" dirty="0" smtClean="0">
              <a:latin typeface="Arial" pitchFamily="34" charset="0"/>
              <a:cs typeface="Arial" pitchFamily="34" charset="0"/>
            </a:endParaRPr>
          </a:p>
          <a:p>
            <a:r>
              <a:rPr lang="vi-VN" dirty="0" smtClean="0">
                <a:latin typeface="Arial" pitchFamily="34" charset="0"/>
                <a:cs typeface="Arial" pitchFamily="34" charset="0"/>
              </a:rPr>
              <a:t>Prelazak na 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strate</a:t>
            </a:r>
            <a:r>
              <a:rPr lang="sr-Latn-BA" dirty="0" smtClean="0">
                <a:latin typeface="Arial" pitchFamily="34" charset="0"/>
                <a:cs typeface="Arial" pitchFamily="34" charset="0"/>
              </a:rPr>
              <a:t>ško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promišljanje o rješavanju problema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24000"/>
            <a:ext cx="8686800" cy="4267200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Kompl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eksni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slovi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poslovanja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Brojne, ali n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esigurne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informacij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Odnosi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konkurencijom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uticaj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kupaca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dobavljača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Dominantan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uticaj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okruženja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preduzeće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6019800" y="381000"/>
            <a:ext cx="3124200" cy="28194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BA" sz="2800" dirty="0" smtClean="0">
                <a:latin typeface="Times New Roman" pitchFamily="18" charset="0"/>
                <a:cs typeface="Times New Roman" pitchFamily="18" charset="0"/>
              </a:rPr>
              <a:t>EKSTREMNO DINAMIČNO OKRUŽENJE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sr-Latn-BA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Statički model finansijskog tržišta na tržištu bez rizika</a:t>
            </a:r>
            <a:endParaRPr lang="en-US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600200"/>
            <a:ext cx="7772400" cy="4724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Tačka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0-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današnji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tačka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1-budućnost</a:t>
            </a:r>
            <a:endParaRPr lang="sr-Latn-BA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sr-Latn-BA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tržištu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postoje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dva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dobra,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kojih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jedno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postoji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trenutku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0, a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drugo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trenutku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1</a:t>
            </a:r>
            <a:endParaRPr lang="sr-Latn-BA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sr-Latn-BA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Svaki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investitor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dobija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početnu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alokaciju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dva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potrošna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dobra: e</a:t>
            </a:r>
            <a:r>
              <a:rPr lang="sr-Latn-BA" sz="2000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=(e</a:t>
            </a:r>
            <a:r>
              <a:rPr lang="sr-Latn-BA" sz="2000" baseline="-25000" dirty="0" smtClean="0">
                <a:latin typeface="Times New Roman" pitchFamily="18" charset="0"/>
                <a:cs typeface="Times New Roman" pitchFamily="18" charset="0"/>
              </a:rPr>
              <a:t>i0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e</a:t>
            </a:r>
            <a:r>
              <a:rPr lang="sr-Latn-BA" sz="2000" baseline="-25000" dirty="0" smtClean="0">
                <a:latin typeface="Times New Roman" pitchFamily="18" charset="0"/>
                <a:cs typeface="Times New Roman" pitchFamily="18" charset="0"/>
              </a:rPr>
              <a:t>i1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sr-Latn-BA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sr-Latn-BA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Potrošačka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korpa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investitora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 c</a:t>
            </a:r>
            <a:r>
              <a:rPr lang="sr-Latn-BA" sz="2000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=(c</a:t>
            </a:r>
            <a:r>
              <a:rPr lang="sr-Latn-BA" sz="2000" baseline="-25000" dirty="0" smtClean="0">
                <a:latin typeface="Times New Roman" pitchFamily="18" charset="0"/>
                <a:cs typeface="Times New Roman" pitchFamily="18" charset="0"/>
              </a:rPr>
              <a:t>i0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c</a:t>
            </a:r>
            <a:r>
              <a:rPr lang="sr-Latn-BA" sz="2000" baseline="-25000" dirty="0" smtClean="0">
                <a:latin typeface="Times New Roman" pitchFamily="18" charset="0"/>
                <a:cs typeface="Times New Roman" pitchFamily="18" charset="0"/>
              </a:rPr>
              <a:t>i1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sr-Latn-BA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sr-Latn-BA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Funkcija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korisnosti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investitora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sr-Latn-BA" sz="2000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(C</a:t>
            </a:r>
            <a:r>
              <a:rPr lang="sr-Latn-BA" sz="1800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52400"/>
            <a:ext cx="7772400" cy="6324600"/>
          </a:xfrm>
        </p:spPr>
        <p:txBody>
          <a:bodyPr>
            <a:no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razliku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Walras-ovog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modela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odluka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potrošnji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donosi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dva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vremenska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trenutka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1).</a:t>
            </a:r>
          </a:p>
          <a:p>
            <a:endParaRPr lang="sr-Latn-B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Cijene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potrošačkih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dobara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u 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q = (q</a:t>
            </a:r>
            <a:r>
              <a:rPr lang="sr-Latn-BA" sz="2400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q</a:t>
            </a:r>
            <a:r>
              <a:rPr lang="sr-Latn-BA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sr-Latn-B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oba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trenutka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postoji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slobodno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savršeno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tržište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odgovarajućeg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dobra (spot –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trenutak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 spot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tržište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Investitori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direktno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trgovati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dobrom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0 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trenutku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obrnuto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Primjer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VOĆE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" se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prodavati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dok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se “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VOĆE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kroz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godinu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kupovati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prodavati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kroz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godinu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381000"/>
            <a:ext cx="7772400" cy="5638800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investitor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dobra 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razmijeniti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dobra 1, pa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cjelokupno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dobro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0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trenutku</a:t>
            </a:r>
            <a:r>
              <a:rPr lang="sr-Latn-B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dobro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0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trenutku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bezvrijedno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sr-Latn-BA" dirty="0" smtClean="0">
                <a:latin typeface="Times New Roman" pitchFamily="18" charset="0"/>
                <a:cs typeface="Times New Roman" pitchFamily="18" charset="0"/>
              </a:rPr>
              <a:t>VOĆE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bi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pokvario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Prviinvestitor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prejedanje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 u 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trenutku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gladovanje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 u 1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trenutku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Drugi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investitor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gladovanje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 u 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trenutku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prejedanje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 u 1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trenutku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95800" y="762000"/>
            <a:ext cx="4438650" cy="5715000"/>
          </a:xfrm>
        </p:spPr>
        <p:txBody>
          <a:bodyPr>
            <a:noAutofit/>
          </a:bodyPr>
          <a:lstStyle/>
          <a:p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Investitor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pozajmljuje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daje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zajam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sumu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Li u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trenutku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0.</a:t>
            </a:r>
            <a:endParaRPr lang="sr-Latn-BA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kreditor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onda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je Li ˃ 0</a:t>
            </a:r>
            <a:endParaRPr lang="sr-Latn-BA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korisnik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kredita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onda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je Li &lt; 0</a:t>
            </a: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r –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kamatna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stopa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neko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uzme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zajam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Li u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trenutku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0,</a:t>
            </a:r>
            <a:r>
              <a:rPr lang="sr-Latn-BA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mora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vrati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Li (1 + r) u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trenutku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1.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990600" y="228600"/>
            <a:ext cx="3200400" cy="28956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TRŽIŠTE POZAJMICA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 descr="downlo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90600" y="3810000"/>
            <a:ext cx="3305175" cy="2362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Custom 15">
      <a:dk1>
        <a:sysClr val="windowText" lastClr="000000"/>
      </a:dk1>
      <a:lt1>
        <a:srgbClr val="D7E3BC"/>
      </a:lt1>
      <a:dk2>
        <a:srgbClr val="1F497D"/>
      </a:dk2>
      <a:lt2>
        <a:srgbClr val="B8CCE4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181</TotalTime>
  <Words>941</Words>
  <Application>Microsoft Office PowerPoint</Application>
  <PresentationFormat>On-screen Show (4:3)</PresentationFormat>
  <Paragraphs>128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Equity</vt:lpstr>
      <vt:lpstr>Komparacija statičkog i dinamičkog položaja na finansijskom tržištu</vt:lpstr>
      <vt:lpstr>Okruženje može biti:</vt:lpstr>
      <vt:lpstr>Slide 3</vt:lpstr>
      <vt:lpstr>Slide 4</vt:lpstr>
      <vt:lpstr>Slide 5</vt:lpstr>
      <vt:lpstr>Statički model finansijskog tržišta na tržištu bez rizika</vt:lpstr>
      <vt:lpstr>Slide 7</vt:lpstr>
      <vt:lpstr>Slide 8</vt:lpstr>
      <vt:lpstr>Slide 9</vt:lpstr>
      <vt:lpstr>Mogućnost kreditiranja</vt:lpstr>
      <vt:lpstr>Slide 11</vt:lpstr>
      <vt:lpstr>Slide 12</vt:lpstr>
      <vt:lpstr>Dinamički model finansijskog tržišta bez rizika</vt:lpstr>
      <vt:lpstr>Slide 14</vt:lpstr>
      <vt:lpstr>Budžetska ograničenja imaju sljedeći smisao:</vt:lpstr>
      <vt:lpstr>UKOLIKO POSTOJI FINANSIJSKO TRŽIŠTE BEZ RIZIKA KOJE TRAJE “T” VREMENSKIH PERIODA I TRŽIŠTE JE KOMPLETNO, VAŽI: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ale kljec</dc:creator>
  <cp:lastModifiedBy>User_2</cp:lastModifiedBy>
  <cp:revision>19</cp:revision>
  <dcterms:created xsi:type="dcterms:W3CDTF">2021-12-27T23:04:39Z</dcterms:created>
  <dcterms:modified xsi:type="dcterms:W3CDTF">2022-12-09T10:20:05Z</dcterms:modified>
</cp:coreProperties>
</file>