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315" r:id="rId4"/>
    <p:sldId id="319" r:id="rId5"/>
    <p:sldId id="260" r:id="rId6"/>
    <p:sldId id="258" r:id="rId7"/>
    <p:sldId id="262" r:id="rId8"/>
    <p:sldId id="263" r:id="rId9"/>
    <p:sldId id="269" r:id="rId10"/>
    <p:sldId id="273" r:id="rId11"/>
    <p:sldId id="275" r:id="rId12"/>
    <p:sldId id="278" r:id="rId13"/>
    <p:sldId id="276" r:id="rId14"/>
    <p:sldId id="264" r:id="rId15"/>
    <p:sldId id="280" r:id="rId16"/>
    <p:sldId id="265" r:id="rId17"/>
    <p:sldId id="282" r:id="rId18"/>
    <p:sldId id="281" r:id="rId19"/>
    <p:sldId id="283" r:id="rId20"/>
    <p:sldId id="284" r:id="rId21"/>
    <p:sldId id="286" r:id="rId22"/>
    <p:sldId id="288" r:id="rId23"/>
    <p:sldId id="289" r:id="rId24"/>
    <p:sldId id="290" r:id="rId25"/>
    <p:sldId id="293" r:id="rId26"/>
    <p:sldId id="320" r:id="rId27"/>
    <p:sldId id="291" r:id="rId28"/>
    <p:sldId id="294" r:id="rId29"/>
    <p:sldId id="321" r:id="rId30"/>
    <p:sldId id="317" r:id="rId31"/>
    <p:sldId id="322" r:id="rId32"/>
    <p:sldId id="323" r:id="rId33"/>
    <p:sldId id="31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965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35C4-BB8A-4809-AAC2-0C724BF5DDA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2234B-12C9-4334-8F58-EB030DF5DE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956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1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9611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3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47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4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7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6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1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09800"/>
            <a:ext cx="68580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NOVAC</a:t>
            </a:r>
            <a:r>
              <a:rPr lang="en-US" dirty="0"/>
              <a:t> </a:t>
            </a:r>
            <a:br>
              <a:rPr lang="sr-Latn-BA" dirty="0"/>
            </a:br>
            <a:br>
              <a:rPr lang="en-US" dirty="0"/>
            </a:br>
            <a:r>
              <a:rPr lang="sr-Cyrl-C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Istorijski razvoj novca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416352"/>
            <a:ext cx="7315200" cy="5105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Trampa</a:t>
            </a:r>
            <a:r>
              <a:rPr lang="en-US" sz="2400" dirty="0">
                <a:solidFill>
                  <a:schemeClr val="tx1"/>
                </a:solidFill>
              </a:rPr>
              <a:t> </a:t>
            </a:r>
            <a:r>
              <a:rPr lang="en-US" sz="2400" dirty="0" err="1">
                <a:solidFill>
                  <a:schemeClr val="tx1"/>
                </a:solidFill>
              </a:rPr>
              <a:t>ili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robna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razmjena</a:t>
            </a:r>
            <a:r>
              <a:rPr lang="en-US" sz="2400" dirty="0">
                <a:solidFill>
                  <a:schemeClr val="tx1"/>
                </a:solidFill>
              </a:rPr>
              <a:t> je </a:t>
            </a:r>
            <a:r>
              <a:rPr lang="en-US" sz="2400" dirty="0" err="1">
                <a:solidFill>
                  <a:schemeClr val="tx1"/>
                </a:solidFill>
              </a:rPr>
              <a:t>transakcija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koja</a:t>
            </a:r>
            <a:r>
              <a:rPr lang="en-US" sz="2400" dirty="0">
                <a:solidFill>
                  <a:schemeClr val="tx1"/>
                </a:solidFill>
              </a:rPr>
              <a:t> u </a:t>
            </a:r>
            <a:r>
              <a:rPr lang="en-US" sz="2400" dirty="0" err="1">
                <a:solidFill>
                  <a:schemeClr val="tx1"/>
                </a:solidFill>
              </a:rPr>
              <a:t>svom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postupku</a:t>
            </a:r>
            <a:r>
              <a:rPr lang="en-US" sz="2400" dirty="0">
                <a:solidFill>
                  <a:schemeClr val="tx1"/>
                </a:solidFill>
              </a:rPr>
              <a:t> ne </a:t>
            </a:r>
            <a:r>
              <a:rPr lang="en-US" sz="2400" dirty="0" err="1">
                <a:solidFill>
                  <a:schemeClr val="tx1"/>
                </a:solidFill>
              </a:rPr>
              <a:t>uključuje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novac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nego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za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robu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uslugu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naplaćuje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drugom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robom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uslugom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sr-Latn-ME" sz="2400" dirty="0">
              <a:solidFill>
                <a:schemeClr val="tx1"/>
              </a:solidFill>
            </a:endParaRPr>
          </a:p>
          <a:p>
            <a:pPr algn="just"/>
            <a:endParaRPr lang="sr-Latn-ME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>
                <a:solidFill>
                  <a:schemeClr val="tx1"/>
                </a:solidFill>
              </a:rPr>
              <a:t>U </a:t>
            </a:r>
            <a:r>
              <a:rPr lang="en-US" sz="2400" dirty="0" err="1">
                <a:solidFill>
                  <a:schemeClr val="tx1"/>
                </a:solidFill>
              </a:rPr>
              <a:t>naturalnoj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proizvodnji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moralo</a:t>
            </a:r>
            <a:r>
              <a:rPr lang="en-US" sz="2400" dirty="0">
                <a:solidFill>
                  <a:schemeClr val="tx1"/>
                </a:solidFill>
              </a:rPr>
              <a:t> je </a:t>
            </a:r>
            <a:r>
              <a:rPr lang="en-US" sz="2400" dirty="0" err="1">
                <a:solidFill>
                  <a:schemeClr val="tx1"/>
                </a:solidFill>
              </a:rPr>
              <a:t>prije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svega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doći</a:t>
            </a:r>
            <a:r>
              <a:rPr lang="en-US" sz="2400" dirty="0">
                <a:solidFill>
                  <a:schemeClr val="tx1"/>
                </a:solidFill>
              </a:rPr>
              <a:t> do </a:t>
            </a:r>
            <a:r>
              <a:rPr lang="en-US" sz="2400" b="1" dirty="0" err="1">
                <a:solidFill>
                  <a:schemeClr val="tx1"/>
                </a:solidFill>
              </a:rPr>
              <a:t>podudarnosti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želja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potreba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za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određenom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robom</a:t>
            </a:r>
            <a:r>
              <a:rPr lang="en-US" sz="2400" dirty="0">
                <a:solidFill>
                  <a:schemeClr val="tx1"/>
                </a:solidFill>
              </a:rPr>
              <a:t>. I </a:t>
            </a:r>
            <a:r>
              <a:rPr lang="en-US" sz="2400" dirty="0" err="1">
                <a:solidFill>
                  <a:schemeClr val="tx1"/>
                </a:solidFill>
              </a:rPr>
              <a:t>prodavac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kupac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</a:t>
            </a:r>
            <a:r>
              <a:rPr lang="en-US" sz="2400" dirty="0">
                <a:solidFill>
                  <a:schemeClr val="tx1"/>
                </a:solidFill>
              </a:rPr>
              <a:t> robe </a:t>
            </a:r>
            <a:r>
              <a:rPr lang="en-US" sz="2400" dirty="0" err="1">
                <a:solidFill>
                  <a:schemeClr val="tx1"/>
                </a:solidFill>
              </a:rPr>
              <a:t>morali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istovremeno</a:t>
            </a:r>
            <a:r>
              <a:rPr lang="en-US" sz="2400" dirty="0">
                <a:solidFill>
                  <a:schemeClr val="tx1"/>
                </a:solidFill>
              </a:rPr>
              <a:t> da </a:t>
            </a:r>
            <a:r>
              <a:rPr lang="en-US" sz="2400" dirty="0" err="1">
                <a:solidFill>
                  <a:schemeClr val="tx1"/>
                </a:solidFill>
              </a:rPr>
              <a:t>imaju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potražnju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ponudu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specifičnim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proizvodima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sr-Latn-ME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3" name="Picture 14" descr="http://www.biostockspro.com/wp-content/uploads/2008/11/things-you-need-to-know-about-commodity-market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724400"/>
            <a:ext cx="160763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Commodity Pr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384" y="4724400"/>
            <a:ext cx="2209800" cy="201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s://encrypted-tbn1.google.com/images?q=tbn:ANd9GcTWPbv1a__bd_s4x2Pei5OwExBDzt9gctfY4UEIb9m7xjb5XyEEX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724400"/>
            <a:ext cx="22288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381000"/>
            <a:ext cx="6781800" cy="5318760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N</a:t>
            </a:r>
            <a:r>
              <a:rPr lang="sr-Latn-ME" sz="2200" dirty="0">
                <a:solidFill>
                  <a:schemeClr val="tx1"/>
                </a:solidFill>
              </a:rPr>
              <a:t>a </a:t>
            </a:r>
            <a:r>
              <a:rPr lang="en-US" sz="2200" dirty="0" err="1">
                <a:solidFill>
                  <a:schemeClr val="tx1"/>
                </a:solidFill>
              </a:rPr>
              <a:t>različitim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geografskim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područjima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veliki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broj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roba</a:t>
            </a:r>
            <a:r>
              <a:rPr lang="en-US" sz="2200" dirty="0">
                <a:solidFill>
                  <a:schemeClr val="tx1"/>
                </a:solidFill>
              </a:rPr>
              <a:t> je bio </a:t>
            </a:r>
            <a:r>
              <a:rPr lang="en-US" sz="2200" dirty="0" err="1">
                <a:solidFill>
                  <a:schemeClr val="tx1"/>
                </a:solidFill>
              </a:rPr>
              <a:t>predmet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razmjene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To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najčešće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bili</a:t>
            </a:r>
            <a:r>
              <a:rPr lang="en-US" sz="2200" dirty="0">
                <a:solidFill>
                  <a:schemeClr val="tx1"/>
                </a:solidFill>
              </a:rPr>
              <a:t>: </a:t>
            </a:r>
            <a:r>
              <a:rPr lang="en-US" sz="2200" dirty="0" err="1">
                <a:solidFill>
                  <a:schemeClr val="tx1"/>
                </a:solidFill>
              </a:rPr>
              <a:t>poljoprivredni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proizvodi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kamenje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sr-Latn-BA" sz="2200" dirty="0">
                <a:solidFill>
                  <a:schemeClr val="tx1"/>
                </a:solidFill>
              </a:rPr>
              <a:t>životinje</a:t>
            </a:r>
            <a:r>
              <a:rPr lang="en-US" sz="2200" dirty="0">
                <a:solidFill>
                  <a:schemeClr val="tx1"/>
                </a:solidFill>
              </a:rPr>
              <a:t>, rum, </a:t>
            </a:r>
            <a:r>
              <a:rPr lang="en-US" sz="2200" dirty="0" err="1">
                <a:solidFill>
                  <a:schemeClr val="tx1"/>
                </a:solidFill>
              </a:rPr>
              <a:t>duvan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vuna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školjke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koža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kljove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sr-Latn-BA" sz="2200" dirty="0">
                <a:solidFill>
                  <a:schemeClr val="tx1"/>
                </a:solidFill>
              </a:rPr>
              <a:t>granit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metali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itd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Još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drevnoj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Indiji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Kini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Africi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sredstvo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plaćanja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koristile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školjke</a:t>
            </a:r>
            <a:r>
              <a:rPr lang="sr-Latn-BA" sz="2200" dirty="0">
                <a:solidFill>
                  <a:schemeClr val="tx1"/>
                </a:solidFill>
              </a:rPr>
              <a:t> – što su bile egzotičnije i rjeđe, to su imale veću vrijednost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BA" sz="2200" dirty="0">
              <a:solidFill>
                <a:schemeClr val="tx1"/>
              </a:solidFill>
            </a:endParaRPr>
          </a:p>
          <a:p>
            <a:endParaRPr lang="sr-Latn-BA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E8778-2E28-37C9-0A3F-54F6B9F51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31" y="4800600"/>
            <a:ext cx="2105152" cy="1584960"/>
          </a:xfrm>
          <a:prstGeom prst="rect">
            <a:avLst/>
          </a:prstGeom>
        </p:spPr>
      </p:pic>
      <p:pic>
        <p:nvPicPr>
          <p:cNvPr id="1026" name="Picture 2" descr="When Seashells Were Mo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89" y="4495800"/>
            <a:ext cx="3806825" cy="205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800600" y="1981200"/>
            <a:ext cx="4041775" cy="685800"/>
          </a:xfrm>
        </p:spPr>
        <p:txBody>
          <a:bodyPr/>
          <a:lstStyle/>
          <a:p>
            <a:r>
              <a:rPr lang="sr-Latn-ME"/>
              <a:t> razmjena roba za robu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4" name="Picture 3" descr="From Bartering to trade - PillolediStoria.it - Blog dedicated to the histor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312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ow goods have been purchased and sold throughout history | Elixir Of  Knowled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3356610" cy="231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istory time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598" y="609600"/>
            <a:ext cx="6553201" cy="5431763"/>
          </a:xfrm>
        </p:spPr>
        <p:txBody>
          <a:bodyPr>
            <a:normAutofit/>
          </a:bodyPr>
          <a:lstStyle/>
          <a:p>
            <a:pPr algn="just"/>
            <a:r>
              <a:rPr lang="en-US" sz="2200" dirty="0">
                <a:solidFill>
                  <a:schemeClr val="tx1"/>
                </a:solidFill>
              </a:rPr>
              <a:t>U </a:t>
            </a:r>
            <a:r>
              <a:rPr lang="en-US" sz="2200" dirty="0" err="1">
                <a:solidFill>
                  <a:schemeClr val="tx1"/>
                </a:solidFill>
              </a:rPr>
              <a:t>daljoj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fazi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razvoja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ljudi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specijalizuju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ono </a:t>
            </a:r>
            <a:r>
              <a:rPr lang="en-US" sz="2200" dirty="0" err="1">
                <a:solidFill>
                  <a:schemeClr val="tx1"/>
                </a:solidFill>
              </a:rPr>
              <a:t>što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najbolje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rade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dolazi</a:t>
            </a:r>
            <a:r>
              <a:rPr lang="en-US" sz="2200" dirty="0">
                <a:solidFill>
                  <a:schemeClr val="tx1"/>
                </a:solidFill>
              </a:rPr>
              <a:t> do </a:t>
            </a:r>
            <a:r>
              <a:rPr lang="en-US" sz="2200" dirty="0" err="1">
                <a:solidFill>
                  <a:schemeClr val="tx1"/>
                </a:solidFill>
              </a:rPr>
              <a:t>podjele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rada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privredi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sr-Latn-ME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To je </a:t>
            </a:r>
            <a:r>
              <a:rPr lang="en-US" sz="2200" dirty="0" err="1">
                <a:solidFill>
                  <a:schemeClr val="tx1"/>
                </a:solidFill>
              </a:rPr>
              <a:t>bila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osnova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prošireni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oblik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vrijednosti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u </a:t>
            </a:r>
            <a:r>
              <a:rPr lang="en-US" sz="2200" dirty="0" err="1">
                <a:solidFill>
                  <a:schemeClr val="tx1"/>
                </a:solidFill>
              </a:rPr>
              <a:t>kojem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sada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proizvodi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više</a:t>
            </a:r>
            <a:r>
              <a:rPr lang="en-US" sz="2200" dirty="0">
                <a:solidFill>
                  <a:schemeClr val="tx1"/>
                </a:solidFill>
              </a:rPr>
              <a:t> robe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proizvoda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namijenjenih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razmjeni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Povećanje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obima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proizvodnje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značio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ponudu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većeg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asortimana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raličitih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roba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sad bile </a:t>
            </a:r>
            <a:r>
              <a:rPr lang="en-US" sz="2200" dirty="0" err="1">
                <a:solidFill>
                  <a:schemeClr val="tx1"/>
                </a:solidFill>
              </a:rPr>
              <a:t>predmet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razmjene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To je s </a:t>
            </a:r>
            <a:r>
              <a:rPr lang="en-US" sz="2200" dirty="0" err="1">
                <a:solidFill>
                  <a:schemeClr val="tx1"/>
                </a:solidFill>
              </a:rPr>
              <a:t>jedne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strane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vodilo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smanjivanju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troškova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razmjene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nastanku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prvih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oblika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robnih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berzi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347713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2. </a:t>
            </a:r>
            <a:r>
              <a:rPr lang="en-US" sz="3200" b="1" dirty="0" err="1">
                <a:solidFill>
                  <a:srgbClr val="00B050"/>
                </a:solidFill>
              </a:rPr>
              <a:t>Novčani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oblik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vrijednosti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7162800" cy="50292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Izdvajanje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pojedinih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roba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lokalnim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tržištima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imale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ulogu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glavnih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predmeta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razmjene</a:t>
            </a:r>
            <a:r>
              <a:rPr lang="en-US" sz="2200" dirty="0">
                <a:solidFill>
                  <a:schemeClr val="tx1"/>
                </a:solidFill>
              </a:rPr>
              <a:t> a </a:t>
            </a:r>
            <a:r>
              <a:rPr lang="en-US" sz="2200" dirty="0" err="1">
                <a:solidFill>
                  <a:schemeClr val="tx1"/>
                </a:solidFill>
              </a:rPr>
              <a:t>koju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svi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rado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prihvatali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bila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pretpostavka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nastanak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kakvog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danas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poznajemo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Novčani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oblik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vrijednosti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nastaje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kada</a:t>
            </a:r>
            <a:r>
              <a:rPr lang="en-US" sz="2200" dirty="0">
                <a:solidFill>
                  <a:schemeClr val="tx1"/>
                </a:solidFill>
              </a:rPr>
              <a:t> se, </a:t>
            </a:r>
            <a:r>
              <a:rPr lang="en-US" sz="2200" dirty="0" err="1">
                <a:solidFill>
                  <a:schemeClr val="tx1"/>
                </a:solidFill>
              </a:rPr>
              <a:t>između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više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veoma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traženih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roba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razmjeni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izdvaja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samo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jedna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roba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služi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opšte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sredstvo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razmjene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Sa </a:t>
            </a:r>
            <a:r>
              <a:rPr lang="en-US" sz="2200" dirty="0" err="1">
                <a:solidFill>
                  <a:schemeClr val="tx1"/>
                </a:solidFill>
              </a:rPr>
              <a:t>sve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ve</a:t>
            </a:r>
            <a:r>
              <a:rPr lang="sr-Latn-ME" sz="2200" dirty="0">
                <a:solidFill>
                  <a:schemeClr val="tx1"/>
                </a:solidFill>
              </a:rPr>
              <a:t>ć</a:t>
            </a:r>
            <a:r>
              <a:rPr lang="en-US" sz="2200" dirty="0" err="1">
                <a:solidFill>
                  <a:schemeClr val="tx1"/>
                </a:solidFill>
              </a:rPr>
              <a:t>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razvojem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trgovine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prekomorskih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istraživanja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širenja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robnih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berzi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snažno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jača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potreba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iznalaženjem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univerzalnog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oblika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određivanja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vrijednosti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6696475" cy="4038600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</a:pPr>
            <a:endParaRPr lang="sr-Latn-ME" sz="2800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</a:pPr>
            <a:r>
              <a:rPr lang="sr-Latn-B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Uslovi d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bi roba funkcionisala efikasno koliko</a:t>
            </a:r>
            <a:r>
              <a:rPr lang="sr-Latn-ME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novac:</a:t>
            </a:r>
            <a:endParaRPr lang="sr-Latn-ME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3920" lvl="1" indent="-609600" algn="just">
              <a:lnSpc>
                <a:spcPct val="80000"/>
              </a:lnSpc>
            </a:pPr>
            <a:r>
              <a:rPr lang="vi-VN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jednostavno standardizovana      </a:t>
            </a:r>
            <a:endParaRPr lang="sr-Latn-ME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3920" lvl="1" indent="-609600" algn="just">
              <a:lnSpc>
                <a:spcPct val="80000"/>
              </a:lnSpc>
            </a:pPr>
            <a:r>
              <a:rPr lang="vi-VN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mora biti opšteprihvaćena     </a:t>
            </a:r>
            <a:endParaRPr lang="sr-Latn-ME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3920" lvl="1" indent="-609600" algn="just">
              <a:lnSpc>
                <a:spcPct val="80000"/>
              </a:lnSpc>
            </a:pPr>
            <a:r>
              <a:rPr lang="vi-VN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mora biti djeljiva</a:t>
            </a:r>
            <a:endParaRPr lang="sr-Latn-ME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3920" lvl="1" indent="-609600" algn="just">
              <a:lnSpc>
                <a:spcPct val="80000"/>
              </a:lnSpc>
            </a:pPr>
            <a:r>
              <a:rPr lang="vi-VN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lako prenosiva      </a:t>
            </a:r>
            <a:endParaRPr lang="sr-Latn-ME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3920" lvl="1" indent="-609600" algn="just">
              <a:lnSpc>
                <a:spcPct val="80000"/>
              </a:lnSpc>
            </a:pPr>
            <a:r>
              <a:rPr lang="vi-VN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 smije biti kvarljiva</a:t>
            </a:r>
            <a:r>
              <a:rPr lang="sr-Latn-ME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(primjer: niske zrnevlja, duvan, viski...)</a:t>
            </a:r>
            <a:endParaRPr lang="sr-Cyrl-C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3595B-EB6C-48DF-80E4-BA6AA551926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09600"/>
          </a:xfrm>
        </p:spPr>
        <p:txBody>
          <a:bodyPr>
            <a:normAutofit/>
          </a:bodyPr>
          <a:lstStyle/>
          <a:p>
            <a:r>
              <a:rPr lang="sr-Latn-BA" sz="3200" b="1" dirty="0">
                <a:solidFill>
                  <a:schemeClr val="accent1">
                    <a:lumMod val="50000"/>
                  </a:schemeClr>
                </a:solidFill>
              </a:rPr>
              <a:t>3.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sr-Latn-ME" sz="3200" b="1" dirty="0">
                <a:solidFill>
                  <a:schemeClr val="accent1">
                    <a:lumMod val="50000"/>
                  </a:schemeClr>
                </a:solidFill>
              </a:rPr>
              <a:t>etalni novac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7315200" cy="46482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300" dirty="0" err="1">
                <a:solidFill>
                  <a:schemeClr val="tx1"/>
                </a:solidFill>
              </a:rPr>
              <a:t>Kada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između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više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najtraženijih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roba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razmjeni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izdvojila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samo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jedna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roba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služi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kao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opšte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sredstvo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razmjene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dolazi</a:t>
            </a:r>
            <a:r>
              <a:rPr lang="en-US" sz="2300" dirty="0">
                <a:solidFill>
                  <a:schemeClr val="tx1"/>
                </a:solidFill>
              </a:rPr>
              <a:t> do </a:t>
            </a:r>
            <a:r>
              <a:rPr lang="en-US" sz="2300" dirty="0" err="1">
                <a:solidFill>
                  <a:schemeClr val="tx1"/>
                </a:solidFill>
              </a:rPr>
              <a:t>naredne</a:t>
            </a:r>
            <a:r>
              <a:rPr lang="en-US" sz="2300" dirty="0">
                <a:solidFill>
                  <a:schemeClr val="tx1"/>
                </a:solidFill>
              </a:rPr>
              <a:t> faze </a:t>
            </a:r>
            <a:r>
              <a:rPr lang="en-US" sz="2300" dirty="0" err="1">
                <a:solidFill>
                  <a:schemeClr val="tx1"/>
                </a:solidFill>
              </a:rPr>
              <a:t>evolucije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novca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endParaRPr lang="sr-Latn-ME" sz="2300" dirty="0">
              <a:solidFill>
                <a:schemeClr val="tx1"/>
              </a:solidFill>
            </a:endParaRPr>
          </a:p>
          <a:p>
            <a:pPr algn="just"/>
            <a:endParaRPr lang="sr-Latn-ME" sz="2300" dirty="0">
              <a:solidFill>
                <a:schemeClr val="tx1"/>
              </a:solidFill>
            </a:endParaRPr>
          </a:p>
          <a:p>
            <a:pPr algn="just"/>
            <a:r>
              <a:rPr lang="en-US" sz="2300" dirty="0">
                <a:solidFill>
                  <a:schemeClr val="tx1"/>
                </a:solidFill>
              </a:rPr>
              <a:t>U </a:t>
            </a:r>
            <a:r>
              <a:rPr lang="en-US" sz="2300" dirty="0" err="1">
                <a:solidFill>
                  <a:schemeClr val="tx1"/>
                </a:solidFill>
              </a:rPr>
              <a:t>razvijenim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civilizacijama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naturalnu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razmjenu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potisnuo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metalni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novac</a:t>
            </a:r>
            <a:r>
              <a:rPr lang="en-US" sz="2300" dirty="0">
                <a:solidFill>
                  <a:schemeClr val="tx1"/>
                </a:solidFill>
              </a:rPr>
              <a:t>, a </a:t>
            </a:r>
            <a:r>
              <a:rPr lang="en-US" sz="2300" dirty="0" err="1">
                <a:solidFill>
                  <a:schemeClr val="tx1"/>
                </a:solidFill>
              </a:rPr>
              <a:t>posebno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bili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cijenjeni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plemeniti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metali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endParaRPr lang="sr-Latn-ME" sz="2300" dirty="0">
              <a:solidFill>
                <a:schemeClr val="tx1"/>
              </a:solidFill>
            </a:endParaRPr>
          </a:p>
          <a:p>
            <a:pPr algn="just"/>
            <a:endParaRPr lang="sr-Latn-ME" sz="2300" dirty="0">
              <a:solidFill>
                <a:schemeClr val="tx1"/>
              </a:solidFill>
            </a:endParaRPr>
          </a:p>
          <a:p>
            <a:pPr algn="just"/>
            <a:r>
              <a:rPr lang="en-US" sz="2300" dirty="0" err="1">
                <a:solidFill>
                  <a:schemeClr val="tx1"/>
                </a:solidFill>
              </a:rPr>
              <a:t>Izdvajanja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skupocjenih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metala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sr-Latn-BA" sz="2300" dirty="0">
                <a:solidFill>
                  <a:schemeClr val="tx1"/>
                </a:solidFill>
              </a:rPr>
              <a:t>posebno </a:t>
            </a:r>
            <a:r>
              <a:rPr lang="en-US" sz="2300" dirty="0" err="1">
                <a:solidFill>
                  <a:schemeClr val="tx1"/>
                </a:solidFill>
              </a:rPr>
              <a:t>zlata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srebra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kao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opšteg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sredstva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razmjene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rezultat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karakteristika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ove</a:t>
            </a:r>
            <a:r>
              <a:rPr lang="en-US" sz="2300" dirty="0">
                <a:solidFill>
                  <a:schemeClr val="tx1"/>
                </a:solidFill>
              </a:rPr>
              <a:t> robe </a:t>
            </a:r>
            <a:r>
              <a:rPr lang="en-US" sz="2300" dirty="0" err="1">
                <a:solidFill>
                  <a:schemeClr val="tx1"/>
                </a:solidFill>
              </a:rPr>
              <a:t>zbog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čega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počinje</a:t>
            </a:r>
            <a:r>
              <a:rPr lang="en-US" sz="2300" dirty="0">
                <a:solidFill>
                  <a:schemeClr val="tx1"/>
                </a:solidFill>
              </a:rPr>
              <a:t> da </a:t>
            </a:r>
            <a:r>
              <a:rPr lang="en-US" sz="2300" dirty="0" err="1">
                <a:solidFill>
                  <a:schemeClr val="tx1"/>
                </a:solidFill>
              </a:rPr>
              <a:t>vrši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ulogu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novca</a:t>
            </a:r>
            <a:r>
              <a:rPr lang="en-US" sz="23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7467600" cy="6248400"/>
          </a:xfrm>
        </p:spPr>
        <p:txBody>
          <a:bodyPr>
            <a:noAutofit/>
          </a:bodyPr>
          <a:lstStyle/>
          <a:p>
            <a:r>
              <a:rPr lang="sr-Latn-BA" sz="2000" b="1" dirty="0"/>
              <a:t>Karakteristike metalnog novca</a:t>
            </a:r>
            <a:r>
              <a:rPr lang="sr-Latn-BA" sz="2000" dirty="0"/>
              <a:t>:</a:t>
            </a:r>
          </a:p>
          <a:p>
            <a:endParaRPr lang="sr-Latn-BA" sz="2000" dirty="0"/>
          </a:p>
          <a:p>
            <a:pPr lvl="1" algn="just"/>
            <a:r>
              <a:rPr lang="en-US" sz="2000" dirty="0" err="1"/>
              <a:t>punovrijedn</a:t>
            </a:r>
            <a:r>
              <a:rPr lang="sr-Latn-BA" sz="2000" dirty="0"/>
              <a:t>i</a:t>
            </a:r>
            <a:r>
              <a:rPr lang="en-US" sz="2000" dirty="0"/>
              <a:t> </a:t>
            </a:r>
            <a:r>
              <a:rPr lang="en-US" sz="2000" dirty="0" err="1"/>
              <a:t>nov</a:t>
            </a:r>
            <a:r>
              <a:rPr lang="sr-Latn-BA" sz="2000" dirty="0"/>
              <a:t>a</a:t>
            </a:r>
            <a:r>
              <a:rPr lang="en-US" sz="2000" dirty="0"/>
              <a:t>c </a:t>
            </a:r>
            <a:r>
              <a:rPr lang="en-US" sz="2000" dirty="0" err="1"/>
              <a:t>jer</a:t>
            </a:r>
            <a:r>
              <a:rPr lang="en-US" sz="2000" dirty="0"/>
              <a:t> je </a:t>
            </a:r>
            <a:r>
              <a:rPr lang="en-US" sz="2000" dirty="0" err="1"/>
              <a:t>njegova</a:t>
            </a:r>
            <a:r>
              <a:rPr lang="en-US" sz="2000" dirty="0"/>
              <a:t> </a:t>
            </a:r>
            <a:r>
              <a:rPr lang="en-US" sz="2000" dirty="0" err="1"/>
              <a:t>nominalna</a:t>
            </a:r>
            <a:r>
              <a:rPr lang="en-US" sz="2000" dirty="0"/>
              <a:t> </a:t>
            </a:r>
            <a:r>
              <a:rPr lang="en-US" sz="2000" dirty="0" err="1"/>
              <a:t>vrijednost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identična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njihovom</a:t>
            </a:r>
            <a:r>
              <a:rPr lang="en-US" sz="2000" dirty="0"/>
              <a:t> </a:t>
            </a:r>
            <a:r>
              <a:rPr lang="en-US" sz="2000" dirty="0" err="1"/>
              <a:t>tržišnom</a:t>
            </a:r>
            <a:r>
              <a:rPr lang="en-US" sz="2000" dirty="0"/>
              <a:t> </a:t>
            </a:r>
            <a:r>
              <a:rPr lang="en-US" sz="2000" dirty="0" err="1"/>
              <a:t>vrijednošću</a:t>
            </a:r>
            <a:r>
              <a:rPr lang="sr-Latn-BA" sz="2000" dirty="0"/>
              <a:t> - v</a:t>
            </a:r>
            <a:r>
              <a:rPr lang="en-US" sz="2000" dirty="0" err="1"/>
              <a:t>rijednost</a:t>
            </a:r>
            <a:r>
              <a:rPr lang="en-US" sz="2000" dirty="0"/>
              <a:t> </a:t>
            </a:r>
            <a:r>
              <a:rPr lang="en-US" sz="2000" dirty="0" err="1"/>
              <a:t>novca</a:t>
            </a:r>
            <a:r>
              <a:rPr lang="en-US" sz="2000" dirty="0"/>
              <a:t> </a:t>
            </a:r>
            <a:r>
              <a:rPr lang="en-US" sz="2000" dirty="0" err="1"/>
              <a:t>dakle</a:t>
            </a:r>
            <a:r>
              <a:rPr lang="en-US" sz="2000" dirty="0"/>
              <a:t> </a:t>
            </a:r>
            <a:r>
              <a:rPr lang="en-US" sz="2000" dirty="0" err="1"/>
              <a:t>zavisi</a:t>
            </a:r>
            <a:r>
              <a:rPr lang="en-US" sz="2000" dirty="0"/>
              <a:t> od </a:t>
            </a:r>
            <a:r>
              <a:rPr lang="en-US" sz="2000" dirty="0" err="1"/>
              <a:t>materijalne</a:t>
            </a:r>
            <a:r>
              <a:rPr lang="en-US" sz="2000" dirty="0"/>
              <a:t> </a:t>
            </a:r>
            <a:r>
              <a:rPr lang="en-US" sz="2000" dirty="0" err="1"/>
              <a:t>sadržine</a:t>
            </a:r>
            <a:r>
              <a:rPr lang="en-US" sz="2000" dirty="0"/>
              <a:t> od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sačinjen</a:t>
            </a:r>
            <a:r>
              <a:rPr lang="en-US" sz="2000" dirty="0"/>
              <a:t>. </a:t>
            </a:r>
          </a:p>
          <a:p>
            <a:pPr lvl="1" algn="just"/>
            <a:r>
              <a:rPr lang="en-US" sz="2000" dirty="0" err="1"/>
              <a:t>oznaka</a:t>
            </a:r>
            <a:r>
              <a:rPr lang="en-US" sz="2000" dirty="0"/>
              <a:t> </a:t>
            </a:r>
            <a:r>
              <a:rPr lang="en-US" sz="2000" dirty="0" err="1"/>
              <a:t>kvaliteta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težine</a:t>
            </a:r>
            <a:r>
              <a:rPr lang="en-US" sz="2000" dirty="0"/>
              <a:t> </a:t>
            </a:r>
            <a:r>
              <a:rPr lang="en-US" sz="2000" dirty="0" err="1"/>
              <a:t>novčića</a:t>
            </a:r>
            <a:r>
              <a:rPr lang="en-US" sz="2000" dirty="0"/>
              <a:t> </a:t>
            </a:r>
            <a:r>
              <a:rPr lang="en-US" sz="2000" dirty="0" err="1"/>
              <a:t>imala</a:t>
            </a:r>
            <a:r>
              <a:rPr lang="en-US" sz="2000" dirty="0"/>
              <a:t> </a:t>
            </a:r>
            <a:r>
              <a:rPr lang="en-US" sz="2000" dirty="0" err="1"/>
              <a:t>formu</a:t>
            </a:r>
            <a:r>
              <a:rPr lang="en-US" sz="2000" dirty="0"/>
              <a:t> </a:t>
            </a:r>
            <a:r>
              <a:rPr lang="en-US" sz="2000" dirty="0" err="1"/>
              <a:t>ličnog</a:t>
            </a:r>
            <a:r>
              <a:rPr lang="en-US" sz="2000" dirty="0"/>
              <a:t> </a:t>
            </a:r>
            <a:r>
              <a:rPr lang="en-US" sz="2000" dirty="0" err="1"/>
              <a:t>žiga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grumenu</a:t>
            </a:r>
            <a:r>
              <a:rPr lang="en-US" sz="2000" dirty="0"/>
              <a:t> </a:t>
            </a:r>
            <a:r>
              <a:rPr lang="en-US" sz="2000" dirty="0" err="1"/>
              <a:t>metala</a:t>
            </a:r>
            <a:r>
              <a:rPr lang="en-US" sz="2000" dirty="0"/>
              <a:t> </a:t>
            </a:r>
            <a:r>
              <a:rPr lang="en-US" sz="2000" dirty="0" err="1"/>
              <a:t>karakterističnog</a:t>
            </a:r>
            <a:r>
              <a:rPr lang="en-US" sz="2000" dirty="0"/>
              <a:t> </a:t>
            </a:r>
            <a:r>
              <a:rPr lang="en-US" sz="2000" dirty="0" err="1"/>
              <a:t>otiska</a:t>
            </a:r>
            <a:r>
              <a:rPr lang="en-US" sz="2000" dirty="0"/>
              <a:t> </a:t>
            </a:r>
            <a:r>
              <a:rPr lang="en-US" sz="2000" dirty="0" err="1"/>
              <a:t>koji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kovali</a:t>
            </a:r>
            <a:r>
              <a:rPr lang="en-US" sz="2000" dirty="0"/>
              <a:t> </a:t>
            </a:r>
            <a:r>
              <a:rPr lang="en-US" sz="2000" dirty="0" err="1"/>
              <a:t>krupni</a:t>
            </a:r>
            <a:r>
              <a:rPr lang="en-US" sz="2000" dirty="0"/>
              <a:t> </a:t>
            </a:r>
            <a:r>
              <a:rPr lang="en-US" sz="2000" dirty="0" err="1"/>
              <a:t>trgovci</a:t>
            </a:r>
            <a:r>
              <a:rPr lang="en-US" sz="2000" dirty="0"/>
              <a:t>, </a:t>
            </a:r>
            <a:r>
              <a:rPr lang="en-US" sz="2000" dirty="0" err="1"/>
              <a:t>feudalci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robovlasnici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kovanje</a:t>
            </a:r>
            <a:r>
              <a:rPr lang="en-US" sz="2000" dirty="0"/>
              <a:t> </a:t>
            </a:r>
            <a:r>
              <a:rPr lang="en-US" sz="2000" dirty="0" err="1"/>
              <a:t>metalnog</a:t>
            </a:r>
            <a:r>
              <a:rPr lang="en-US" sz="2000" dirty="0"/>
              <a:t> </a:t>
            </a:r>
            <a:r>
              <a:rPr lang="en-US" sz="2000" dirty="0" err="1"/>
              <a:t>novca</a:t>
            </a:r>
            <a:r>
              <a:rPr lang="en-US" sz="2000" dirty="0"/>
              <a:t> </a:t>
            </a:r>
            <a:r>
              <a:rPr lang="en-US" sz="2000" dirty="0" err="1"/>
              <a:t>nije</a:t>
            </a:r>
            <a:r>
              <a:rPr lang="en-US" sz="2000" dirty="0"/>
              <a:t>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isključiva</a:t>
            </a:r>
            <a:r>
              <a:rPr lang="en-US" sz="2000" dirty="0"/>
              <a:t> </a:t>
            </a:r>
            <a:r>
              <a:rPr lang="en-US" sz="2000" dirty="0" err="1"/>
              <a:t>privilegija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. </a:t>
            </a:r>
            <a:endParaRPr lang="sr-Latn-ME" sz="2000" dirty="0"/>
          </a:p>
          <a:p>
            <a:pPr lvl="1" algn="just"/>
            <a:r>
              <a:rPr lang="sr-Latn-BA" sz="2000" dirty="0"/>
              <a:t>n</a:t>
            </a:r>
            <a:r>
              <a:rPr lang="en-US" sz="2000" dirty="0" err="1"/>
              <a:t>ovac</a:t>
            </a:r>
            <a:r>
              <a:rPr lang="en-US" sz="2000" dirty="0"/>
              <a:t> je bio </a:t>
            </a:r>
            <a:r>
              <a:rPr lang="en-US" sz="2000" dirty="0" err="1"/>
              <a:t>neujednačenog</a:t>
            </a:r>
            <a:r>
              <a:rPr lang="en-US" sz="2000" dirty="0"/>
              <a:t> </a:t>
            </a:r>
            <a:r>
              <a:rPr lang="en-US" sz="2000" dirty="0" err="1"/>
              <a:t>kvaliteta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različitih</a:t>
            </a:r>
            <a:r>
              <a:rPr lang="en-US" sz="2000" dirty="0"/>
              <a:t> </a:t>
            </a:r>
            <a:r>
              <a:rPr lang="en-US" sz="2000" dirty="0" err="1"/>
              <a:t>oblika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težine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donekle</a:t>
            </a:r>
            <a:r>
              <a:rPr lang="en-US" sz="2000" dirty="0"/>
              <a:t> </a:t>
            </a:r>
            <a:r>
              <a:rPr lang="en-US" sz="2000" dirty="0" err="1"/>
              <a:t>otežavalo</a:t>
            </a:r>
            <a:r>
              <a:rPr lang="en-US" sz="2000" dirty="0"/>
              <a:t> </a:t>
            </a:r>
            <a:r>
              <a:rPr lang="en-US" sz="2000" dirty="0" err="1"/>
              <a:t>razmjenu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trgovinu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 se </a:t>
            </a:r>
            <a:r>
              <a:rPr lang="en-US" sz="2000" dirty="0" err="1"/>
              <a:t>pri</a:t>
            </a:r>
            <a:r>
              <a:rPr lang="en-US" sz="2000" dirty="0"/>
              <a:t> </a:t>
            </a:r>
            <a:r>
              <a:rPr lang="en-US" sz="2000" dirty="0" err="1"/>
              <a:t>svakoj</a:t>
            </a:r>
            <a:r>
              <a:rPr lang="en-US" sz="2000" dirty="0"/>
              <a:t> </a:t>
            </a:r>
            <a:r>
              <a:rPr lang="en-US" sz="2000" dirty="0" err="1"/>
              <a:t>transakciji</a:t>
            </a:r>
            <a:r>
              <a:rPr lang="en-US" sz="2000" dirty="0"/>
              <a:t> </a:t>
            </a:r>
            <a:r>
              <a:rPr lang="en-US" sz="2000" dirty="0" err="1"/>
              <a:t>morala</a:t>
            </a:r>
            <a:r>
              <a:rPr lang="en-US" sz="2000" dirty="0"/>
              <a:t> </a:t>
            </a:r>
            <a:r>
              <a:rPr lang="en-US" sz="2000" dirty="0" err="1"/>
              <a:t>utvrđivati</a:t>
            </a:r>
            <a:r>
              <a:rPr lang="en-US" sz="2000" dirty="0"/>
              <a:t> </a:t>
            </a:r>
            <a:r>
              <a:rPr lang="en-US" sz="2000" dirty="0" err="1"/>
              <a:t>težina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kvalitet</a:t>
            </a:r>
            <a:r>
              <a:rPr lang="en-US" sz="2000" dirty="0"/>
              <a:t>. </a:t>
            </a:r>
            <a:r>
              <a:rPr lang="en-US" sz="2000" dirty="0" err="1"/>
              <a:t>Iz</a:t>
            </a:r>
            <a:r>
              <a:rPr lang="en-US" sz="2000" dirty="0"/>
              <a:t> tog </a:t>
            </a:r>
            <a:r>
              <a:rPr lang="en-US" sz="2000" dirty="0" err="1"/>
              <a:t>razloga</a:t>
            </a:r>
            <a:r>
              <a:rPr lang="en-US" sz="2000" dirty="0"/>
              <a:t> </a:t>
            </a:r>
            <a:r>
              <a:rPr lang="en-US" sz="2000" dirty="0" err="1"/>
              <a:t>počinju</a:t>
            </a:r>
            <a:r>
              <a:rPr lang="en-US" sz="2000" dirty="0"/>
              <a:t> </a:t>
            </a:r>
            <a:r>
              <a:rPr lang="en-US" sz="2000" dirty="0" err="1"/>
              <a:t>obilježavanja</a:t>
            </a:r>
            <a:r>
              <a:rPr lang="en-US" sz="2000" dirty="0"/>
              <a:t> </a:t>
            </a:r>
            <a:r>
              <a:rPr lang="en-US" sz="2000" dirty="0" err="1"/>
              <a:t>metalnog</a:t>
            </a:r>
            <a:r>
              <a:rPr lang="en-US" sz="2000" dirty="0"/>
              <a:t> </a:t>
            </a:r>
            <a:r>
              <a:rPr lang="en-US" sz="2000" dirty="0" err="1"/>
              <a:t>novca</a:t>
            </a:r>
            <a:r>
              <a:rPr lang="en-US" sz="2000" dirty="0"/>
              <a:t> </a:t>
            </a:r>
            <a:r>
              <a:rPr lang="en-US" sz="2000" dirty="0" err="1"/>
              <a:t>različitim</a:t>
            </a:r>
            <a:r>
              <a:rPr lang="en-US" sz="2000" dirty="0"/>
              <a:t> </a:t>
            </a:r>
            <a:r>
              <a:rPr lang="en-US" sz="2000" dirty="0" err="1"/>
              <a:t>motivima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858000" cy="4572000"/>
          </a:xfrm>
        </p:spPr>
        <p:txBody>
          <a:bodyPr>
            <a:normAutofit/>
          </a:bodyPr>
          <a:lstStyle/>
          <a:p>
            <a:pPr algn="just"/>
            <a:r>
              <a:rPr lang="en-US" sz="2300" dirty="0" err="1">
                <a:solidFill>
                  <a:schemeClr val="tx1"/>
                </a:solidFill>
              </a:rPr>
              <a:t>Najstariji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metalni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novac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određenog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oblika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težine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pojavio</a:t>
            </a:r>
            <a:r>
              <a:rPr lang="en-US" sz="2300" dirty="0">
                <a:solidFill>
                  <a:schemeClr val="tx1"/>
                </a:solidFill>
              </a:rPr>
              <a:t> se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Kritu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oko</a:t>
            </a:r>
            <a:r>
              <a:rPr lang="en-US" sz="2300" dirty="0">
                <a:solidFill>
                  <a:schemeClr val="tx1"/>
                </a:solidFill>
              </a:rPr>
              <a:t> 1500 </a:t>
            </a:r>
            <a:r>
              <a:rPr lang="en-US" sz="2300" dirty="0" err="1">
                <a:solidFill>
                  <a:schemeClr val="tx1"/>
                </a:solidFill>
              </a:rPr>
              <a:t>godina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p.n.e</a:t>
            </a:r>
            <a:r>
              <a:rPr lang="en-US" sz="2300" dirty="0">
                <a:solidFill>
                  <a:schemeClr val="tx1"/>
                </a:solidFill>
              </a:rPr>
              <a:t>. u </a:t>
            </a:r>
            <a:r>
              <a:rPr lang="en-US" sz="2300" dirty="0" err="1">
                <a:solidFill>
                  <a:schemeClr val="tx1"/>
                </a:solidFill>
              </a:rPr>
              <a:t>obliku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zlatnih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bikovskih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glava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zlatnih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bakrenih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poluga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obliku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životinjske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kože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oznakom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mase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endParaRPr lang="sr-Latn-ME" sz="2300" dirty="0">
              <a:solidFill>
                <a:schemeClr val="tx1"/>
              </a:solidFill>
            </a:endParaRPr>
          </a:p>
          <a:p>
            <a:pPr algn="just"/>
            <a:endParaRPr lang="sr-Latn-ME" sz="2300" dirty="0">
              <a:solidFill>
                <a:schemeClr val="tx1"/>
              </a:solidFill>
            </a:endParaRPr>
          </a:p>
          <a:p>
            <a:pPr algn="just"/>
            <a:r>
              <a:rPr lang="sr-Cyrl-BA" sz="2300" dirty="0">
                <a:solidFill>
                  <a:schemeClr val="tx1"/>
                </a:solidFill>
              </a:rPr>
              <a:t>Istorijski podaci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govore</a:t>
            </a:r>
            <a:r>
              <a:rPr lang="en-US" sz="2300" dirty="0">
                <a:solidFill>
                  <a:schemeClr val="tx1"/>
                </a:solidFill>
              </a:rPr>
              <a:t> da je </a:t>
            </a:r>
            <a:r>
              <a:rPr lang="en-US" sz="2300" dirty="0" err="1">
                <a:solidFill>
                  <a:schemeClr val="tx1"/>
                </a:solidFill>
              </a:rPr>
              <a:t>metalni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novac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staroj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Grčkoj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uveden</a:t>
            </a:r>
            <a:r>
              <a:rPr lang="en-US" sz="2300" dirty="0">
                <a:solidFill>
                  <a:schemeClr val="tx1"/>
                </a:solidFill>
              </a:rPr>
              <a:t> u </a:t>
            </a:r>
            <a:r>
              <a:rPr lang="en-US" sz="2300" dirty="0" err="1">
                <a:solidFill>
                  <a:schemeClr val="tx1"/>
                </a:solidFill>
              </a:rPr>
              <a:t>trgovinsku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razmjenu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oko</a:t>
            </a:r>
            <a:r>
              <a:rPr lang="en-US" sz="2300" dirty="0">
                <a:solidFill>
                  <a:schemeClr val="tx1"/>
                </a:solidFill>
              </a:rPr>
              <a:t> 1000. </a:t>
            </a:r>
            <a:r>
              <a:rPr lang="en-US" sz="2300" dirty="0" err="1">
                <a:solidFill>
                  <a:schemeClr val="tx1"/>
                </a:solidFill>
              </a:rPr>
              <a:t>godine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p.n.e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endParaRPr lang="sr-Latn-ME" sz="2300" dirty="0">
              <a:solidFill>
                <a:schemeClr val="tx1"/>
              </a:solidFill>
            </a:endParaRPr>
          </a:p>
          <a:p>
            <a:endParaRPr lang="sr-Latn-ME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0370" t="22848" r="21296" b="21008"/>
          <a:stretch/>
        </p:blipFill>
        <p:spPr bwMode="auto">
          <a:xfrm>
            <a:off x="-20516" y="685800"/>
            <a:ext cx="916451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POJAM NOVCA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8" y="1828800"/>
            <a:ext cx="7162802" cy="4470400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>
                <a:solidFill>
                  <a:schemeClr val="tx1"/>
                </a:solidFill>
              </a:rPr>
              <a:t>Novac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predstavlja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jednu</a:t>
            </a:r>
            <a:r>
              <a:rPr lang="en-US" sz="2400" dirty="0">
                <a:solidFill>
                  <a:schemeClr val="tx1"/>
                </a:solidFill>
              </a:rPr>
              <a:t> od </a:t>
            </a:r>
            <a:r>
              <a:rPr lang="en-US" sz="2400" dirty="0" err="1">
                <a:solidFill>
                  <a:schemeClr val="tx1"/>
                </a:solidFill>
              </a:rPr>
              <a:t>najznačajnih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društvenih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institucija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sr-Latn-BA" sz="2400" dirty="0">
              <a:solidFill>
                <a:schemeClr val="tx1"/>
              </a:solidFill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</a:rPr>
              <a:t>Kroz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novac</a:t>
            </a:r>
            <a:r>
              <a:rPr lang="en-US" sz="2400" dirty="0">
                <a:solidFill>
                  <a:schemeClr val="tx1"/>
                </a:solidFill>
              </a:rPr>
              <a:t> se </a:t>
            </a:r>
            <a:r>
              <a:rPr lang="en-US" sz="2400" dirty="0" err="1">
                <a:solidFill>
                  <a:schemeClr val="tx1"/>
                </a:solidFill>
              </a:rPr>
              <a:t>odražavaju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ekonomski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društveni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odnosi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određene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vremenske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epohe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podneblja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stepena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dostignutog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razvoja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sr-Latn-BA" sz="2400" dirty="0">
              <a:solidFill>
                <a:schemeClr val="tx1"/>
              </a:solidFill>
            </a:endParaRPr>
          </a:p>
          <a:p>
            <a:pPr algn="just"/>
            <a:endParaRPr lang="sr-Latn-BA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6858000" cy="56603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/>
              <a:t>Prvi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tx1"/>
                </a:solidFill>
              </a:rPr>
              <a:t>kovani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metalni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novac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en-US" sz="2000" b="1" i="1" dirty="0" err="1">
                <a:solidFill>
                  <a:srgbClr val="FF0000"/>
                </a:solidFill>
              </a:rPr>
              <a:t>monet</a:t>
            </a:r>
            <a:r>
              <a:rPr lang="sr-Latn-ME" sz="2000" b="1" i="1" dirty="0">
                <a:solidFill>
                  <a:srgbClr val="FF0000"/>
                </a:solidFill>
              </a:rPr>
              <a:t>a</a:t>
            </a:r>
            <a:r>
              <a:rPr lang="sr-Latn-ME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koji</a:t>
            </a:r>
            <a:r>
              <a:rPr lang="en-US" sz="2000" dirty="0">
                <a:solidFill>
                  <a:schemeClr val="tx1"/>
                </a:solidFill>
              </a:rPr>
              <a:t> je </a:t>
            </a:r>
            <a:r>
              <a:rPr lang="en-US" sz="2000" dirty="0" err="1">
                <a:solidFill>
                  <a:schemeClr val="tx1"/>
                </a:solidFill>
              </a:rPr>
              <a:t>jednak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težini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obliku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kvalitetu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sličan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današnjem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nastaje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endParaRPr lang="sr-Latn-BA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r-Latn-BA" sz="2000" dirty="0">
                <a:solidFill>
                  <a:schemeClr val="tx1"/>
                </a:solidFill>
              </a:rPr>
              <a:t>     VII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vijeku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prije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nove</a:t>
            </a:r>
            <a:r>
              <a:rPr lang="en-US" sz="2000" dirty="0">
                <a:solidFill>
                  <a:schemeClr val="tx1"/>
                </a:solidFill>
              </a:rPr>
              <a:t> ere. </a:t>
            </a:r>
            <a:endParaRPr lang="sr-Latn-ME" sz="2000" dirty="0">
              <a:solidFill>
                <a:schemeClr val="tx1"/>
              </a:solidFill>
            </a:endParaRPr>
          </a:p>
          <a:p>
            <a:pPr algn="just"/>
            <a:endParaRPr lang="sr-Latn-ME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U </a:t>
            </a:r>
            <a:r>
              <a:rPr lang="en-US" sz="2000" dirty="0" err="1">
                <a:solidFill>
                  <a:schemeClr val="tx1"/>
                </a:solidFill>
              </a:rPr>
              <a:t>državi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Lidija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>
                <a:solidFill>
                  <a:schemeClr val="tx1"/>
                </a:solidFill>
              </a:rPr>
              <a:t>Maloj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Aziji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pranovac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izrađivao</a:t>
            </a:r>
            <a:r>
              <a:rPr lang="en-US" sz="2000" dirty="0">
                <a:solidFill>
                  <a:schemeClr val="tx1"/>
                </a:solidFill>
              </a:rPr>
              <a:t> od </a:t>
            </a:r>
            <a:r>
              <a:rPr lang="en-US" sz="2000" dirty="0" err="1">
                <a:solidFill>
                  <a:schemeClr val="tx1"/>
                </a:solidFill>
              </a:rPr>
              <a:t>pripodne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legure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zlata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srebra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koja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nazivala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elektrum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sr-Latn-ME" sz="2000" dirty="0">
              <a:solidFill>
                <a:schemeClr val="tx1"/>
              </a:solidFill>
            </a:endParaRPr>
          </a:p>
          <a:p>
            <a:pPr algn="just"/>
            <a:endParaRPr lang="sr-Latn-ME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Kasnije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osim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elektruma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>
                <a:solidFill>
                  <a:schemeClr val="tx1"/>
                </a:solidFill>
              </a:rPr>
              <a:t>izradi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novca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koristilo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zlato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srebro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bakar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bronza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itd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Sve</a:t>
            </a:r>
            <a:r>
              <a:rPr lang="en-US" sz="2000" dirty="0">
                <a:solidFill>
                  <a:schemeClr val="tx1"/>
                </a:solidFill>
              </a:rPr>
              <a:t> do 16. </a:t>
            </a:r>
            <a:r>
              <a:rPr lang="en-US" sz="2000" dirty="0" err="1">
                <a:solidFill>
                  <a:schemeClr val="tx1"/>
                </a:solidFill>
              </a:rPr>
              <a:t>vijeka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nastale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prve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mašine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njegovo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kovanje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ovaj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oblik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novca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izrađivao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potpuno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ručno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sr-Latn-BA" sz="2000" dirty="0">
              <a:solidFill>
                <a:schemeClr val="tx1"/>
              </a:solidFill>
            </a:endParaRPr>
          </a:p>
          <a:p>
            <a:pPr algn="just"/>
            <a:r>
              <a:rPr lang="sr-Latn-BA" sz="2000" dirty="0">
                <a:solidFill>
                  <a:schemeClr val="tx1"/>
                </a:solidFill>
              </a:rPr>
              <a:t>Monometalizam i bimetalizam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r>
              <a:rPr lang="sr-Latn-BA" b="1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sr-Latn-ME" b="1" dirty="0">
                <a:solidFill>
                  <a:schemeClr val="accent1">
                    <a:lumMod val="50000"/>
                  </a:schemeClr>
                </a:solidFill>
              </a:rPr>
              <a:t>apirni novac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6804913" cy="4441163"/>
          </a:xfrm>
        </p:spPr>
        <p:txBody>
          <a:bodyPr/>
          <a:lstStyle/>
          <a:p>
            <a:endParaRPr lang="sr-Latn-ME" dirty="0"/>
          </a:p>
          <a:p>
            <a:r>
              <a:rPr lang="vi-VN" sz="2400" dirty="0">
                <a:solidFill>
                  <a:schemeClr val="tx1"/>
                </a:solidFill>
              </a:rPr>
              <a:t>Pretpostavke za nastanak papirnog novca:</a:t>
            </a:r>
            <a:endParaRPr lang="sr-Latn-ME" sz="2400" dirty="0">
              <a:solidFill>
                <a:schemeClr val="tx1"/>
              </a:solidFill>
            </a:endParaRPr>
          </a:p>
          <a:p>
            <a:pPr lvl="1"/>
            <a:r>
              <a:rPr lang="sr-Latn-ME" sz="2400" dirty="0">
                <a:solidFill>
                  <a:schemeClr val="tx1"/>
                </a:solidFill>
              </a:rPr>
              <a:t>1.</a:t>
            </a:r>
            <a:r>
              <a:rPr lang="vi-VN" sz="2400" dirty="0">
                <a:solidFill>
                  <a:schemeClr val="tx1"/>
                </a:solidFill>
              </a:rPr>
              <a:t> svjesne zloupotrebe</a:t>
            </a:r>
            <a:endParaRPr lang="sr-Latn-ME" sz="2400" dirty="0">
              <a:solidFill>
                <a:schemeClr val="tx1"/>
              </a:solidFill>
            </a:endParaRPr>
          </a:p>
          <a:p>
            <a:pPr lvl="1"/>
            <a:r>
              <a:rPr lang="sr-Latn-ME" sz="2400" dirty="0">
                <a:solidFill>
                  <a:schemeClr val="tx1"/>
                </a:solidFill>
              </a:rPr>
              <a:t>2. </a:t>
            </a:r>
            <a:r>
              <a:rPr lang="vi-VN" sz="2400" dirty="0">
                <a:solidFill>
                  <a:schemeClr val="tx1"/>
                </a:solidFill>
              </a:rPr>
              <a:t>objektivno gubljenje vrijednosti</a:t>
            </a:r>
            <a:endParaRPr lang="sr-Latn-ME" sz="2400" dirty="0">
              <a:solidFill>
                <a:schemeClr val="tx1"/>
              </a:solidFill>
            </a:endParaRPr>
          </a:p>
          <a:p>
            <a:pPr lvl="1"/>
            <a:r>
              <a:rPr lang="vi-VN" sz="2400" dirty="0">
                <a:solidFill>
                  <a:schemeClr val="tx1"/>
                </a:solidFill>
              </a:rPr>
              <a:t>3.emisija državnih potvrda za pokriće dugova</a:t>
            </a:r>
            <a:endParaRPr lang="sr-Latn-M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7010400" cy="58674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Istorijski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podaci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ukazuju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to da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prve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papirne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novčanice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pojavile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Kini</a:t>
            </a:r>
            <a:r>
              <a:rPr lang="en-US" sz="2200" dirty="0">
                <a:solidFill>
                  <a:schemeClr val="tx1"/>
                </a:solidFill>
              </a:rPr>
              <a:t> u 7. </a:t>
            </a:r>
            <a:r>
              <a:rPr lang="en-US" sz="2200" dirty="0" err="1">
                <a:solidFill>
                  <a:schemeClr val="tx1"/>
                </a:solidFill>
              </a:rPr>
              <a:t>vijeku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vrijeme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vladavine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dinastije</a:t>
            </a:r>
            <a:r>
              <a:rPr lang="en-US" sz="2200" dirty="0">
                <a:solidFill>
                  <a:schemeClr val="tx1"/>
                </a:solidFill>
              </a:rPr>
              <a:t> Tang. </a:t>
            </a:r>
            <a:r>
              <a:rPr lang="en-US" sz="2200" dirty="0" err="1">
                <a:solidFill>
                  <a:schemeClr val="tx1"/>
                </a:solidFill>
              </a:rPr>
              <a:t>Međutim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službena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valuta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koriste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tek</a:t>
            </a:r>
            <a:r>
              <a:rPr lang="en-US" sz="2200" dirty="0">
                <a:solidFill>
                  <a:schemeClr val="tx1"/>
                </a:solidFill>
              </a:rPr>
              <a:t> od </a:t>
            </a:r>
            <a:r>
              <a:rPr lang="en-US" sz="2200" dirty="0" err="1">
                <a:solidFill>
                  <a:schemeClr val="tx1"/>
                </a:solidFill>
              </a:rPr>
              <a:t>početka</a:t>
            </a:r>
            <a:r>
              <a:rPr lang="en-US" sz="2200" dirty="0">
                <a:solidFill>
                  <a:schemeClr val="tx1"/>
                </a:solidFill>
              </a:rPr>
              <a:t> 11. </a:t>
            </a:r>
            <a:r>
              <a:rPr lang="en-US" sz="2200" dirty="0" err="1">
                <a:solidFill>
                  <a:schemeClr val="tx1"/>
                </a:solidFill>
              </a:rPr>
              <a:t>vijeka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kada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pojavio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prvi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oblik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mjenice</a:t>
            </a:r>
            <a:r>
              <a:rPr lang="en-US" sz="2200" dirty="0">
                <a:solidFill>
                  <a:schemeClr val="tx1"/>
                </a:solidFill>
              </a:rPr>
              <a:t> pod </a:t>
            </a:r>
            <a:r>
              <a:rPr lang="en-US" sz="2200" dirty="0" err="1">
                <a:solidFill>
                  <a:schemeClr val="tx1"/>
                </a:solidFill>
              </a:rPr>
              <a:t>imenom</a:t>
            </a:r>
            <a:r>
              <a:rPr lang="en-US" sz="2200" dirty="0">
                <a:solidFill>
                  <a:schemeClr val="tx1"/>
                </a:solidFill>
              </a:rPr>
              <a:t> </a:t>
            </a:r>
            <a:r>
              <a:rPr lang="en-US" sz="2200" i="1" dirty="0" err="1">
                <a:solidFill>
                  <a:schemeClr val="tx1"/>
                </a:solidFill>
              </a:rPr>
              <a:t>Jiaozi</a:t>
            </a:r>
            <a:endParaRPr lang="sr-Latn-ME" sz="2200" i="1" dirty="0">
              <a:solidFill>
                <a:schemeClr val="tx1"/>
              </a:solidFill>
            </a:endParaRPr>
          </a:p>
          <a:p>
            <a:pPr algn="just"/>
            <a:endParaRPr lang="sr-Latn-ME" sz="2200" i="1" dirty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U </a:t>
            </a:r>
            <a:r>
              <a:rPr lang="en-US" sz="2200" dirty="0" err="1">
                <a:solidFill>
                  <a:schemeClr val="tx1"/>
                </a:solidFill>
              </a:rPr>
              <a:t>Evropi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papirne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novčanice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koriste</a:t>
            </a:r>
            <a:r>
              <a:rPr lang="en-US" sz="2200" dirty="0">
                <a:solidFill>
                  <a:schemeClr val="tx1"/>
                </a:solidFill>
              </a:rPr>
              <a:t> od XVII </a:t>
            </a:r>
            <a:r>
              <a:rPr lang="en-US" sz="2200" dirty="0" err="1">
                <a:solidFill>
                  <a:schemeClr val="tx1"/>
                </a:solidFill>
              </a:rPr>
              <a:t>vijeka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kada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banka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Stokholomu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izdala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prvu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papirnu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novčanicu</a:t>
            </a:r>
            <a:r>
              <a:rPr lang="en-US" sz="2200" dirty="0">
                <a:solidFill>
                  <a:schemeClr val="tx1"/>
                </a:solidFill>
              </a:rPr>
              <a:t> 1661. </a:t>
            </a:r>
            <a:r>
              <a:rPr lang="en-US" sz="2200" dirty="0" err="1">
                <a:solidFill>
                  <a:schemeClr val="tx1"/>
                </a:solidFill>
              </a:rPr>
              <a:t>godine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Švedski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papirni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poslužio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primjer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štampanje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ovakve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vrste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ostalim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dijelovima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Evrope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44" t="22998" r="20370" b="25948"/>
          <a:stretch>
            <a:fillRect/>
          </a:stretch>
        </p:blipFill>
        <p:spPr bwMode="auto">
          <a:xfrm>
            <a:off x="1" y="5334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6858000" cy="5562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Karakteristike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prvih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oblika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papirnog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novca</a:t>
            </a:r>
            <a:r>
              <a:rPr lang="sr-Latn-ME" sz="2400" b="1" dirty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sr-Latn-ME" sz="2400" dirty="0">
                <a:solidFill>
                  <a:schemeClr val="tx1"/>
                </a:solidFill>
              </a:rPr>
              <a:t>vrijednost mu daje država svojim suverenitetom</a:t>
            </a:r>
          </a:p>
          <a:p>
            <a:pPr lvl="1" algn="just"/>
            <a:r>
              <a:rPr lang="en-US" sz="2400" dirty="0" err="1">
                <a:solidFill>
                  <a:schemeClr val="tx1"/>
                </a:solidFill>
              </a:rPr>
              <a:t>reprezent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zlata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ili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srebra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sredstva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za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plaćanje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jer</a:t>
            </a:r>
            <a:r>
              <a:rPr lang="en-US" sz="2400" dirty="0">
                <a:solidFill>
                  <a:schemeClr val="tx1"/>
                </a:solidFill>
              </a:rPr>
              <a:t> je u </a:t>
            </a:r>
            <a:r>
              <a:rPr lang="en-US" sz="2400" dirty="0" err="1">
                <a:solidFill>
                  <a:schemeClr val="tx1"/>
                </a:solidFill>
              </a:rPr>
              <a:t>njima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podlogu</a:t>
            </a:r>
            <a:endParaRPr lang="sr-Latn-ME" sz="2400" dirty="0">
              <a:solidFill>
                <a:schemeClr val="tx1"/>
              </a:solidFill>
            </a:endParaRPr>
          </a:p>
          <a:p>
            <a:pPr lvl="1" algn="just"/>
            <a:r>
              <a:rPr lang="en-US" sz="2400" dirty="0" err="1">
                <a:solidFill>
                  <a:schemeClr val="tx1"/>
                </a:solidFill>
              </a:rPr>
              <a:t>emisione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banke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sr-Latn-ME" sz="2400" dirty="0">
                <a:solidFill>
                  <a:schemeClr val="tx1"/>
                </a:solidFill>
              </a:rPr>
              <a:t>su </a:t>
            </a:r>
            <a:r>
              <a:rPr lang="en-US" sz="2400" dirty="0" err="1">
                <a:solidFill>
                  <a:schemeClr val="tx1"/>
                </a:solidFill>
              </a:rPr>
              <a:t>počele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izdavati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banknot</a:t>
            </a:r>
            <a:r>
              <a:rPr lang="sr-Latn-ME" sz="2400" dirty="0">
                <a:solidFill>
                  <a:schemeClr val="tx1"/>
                </a:solidFill>
              </a:rPr>
              <a:t>e kao preteče savremenog novca i razvijanje bankarstva</a:t>
            </a:r>
          </a:p>
          <a:p>
            <a:pPr lvl="1" algn="just"/>
            <a:endParaRPr lang="sr-Latn-ME" sz="2400" dirty="0">
              <a:solidFill>
                <a:schemeClr val="tx1"/>
              </a:solidFill>
            </a:endParaRPr>
          </a:p>
          <a:p>
            <a:pPr lvl="1" algn="just"/>
            <a:r>
              <a:rPr lang="sr-Latn-ME" sz="2400" dirty="0">
                <a:solidFill>
                  <a:schemeClr val="tx1"/>
                </a:solidFill>
              </a:rPr>
              <a:t>Prvi papirni novac (papirne potvrde) – u SAD</a:t>
            </a:r>
          </a:p>
          <a:p>
            <a:pPr lvl="1"/>
            <a:endParaRPr lang="sr-Latn-ME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6934199" cy="1320800"/>
          </a:xfrm>
        </p:spPr>
        <p:txBody>
          <a:bodyPr/>
          <a:lstStyle/>
          <a:p>
            <a:pPr algn="ctr"/>
            <a:r>
              <a:rPr lang="sr-Latn-BA" dirty="0">
                <a:solidFill>
                  <a:schemeClr val="accent1">
                    <a:lumMod val="50000"/>
                  </a:schemeClr>
                </a:solidFill>
              </a:rPr>
              <a:t>5.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sr-Latn-ME" dirty="0">
                <a:solidFill>
                  <a:schemeClr val="accent1">
                    <a:lumMod val="50000"/>
                  </a:schemeClr>
                </a:solidFill>
              </a:rPr>
              <a:t>arakteristike depozitnog novca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6728713" cy="4593563"/>
          </a:xfrm>
        </p:spPr>
        <p:txBody>
          <a:bodyPr>
            <a:normAutofit/>
          </a:bodyPr>
          <a:lstStyle/>
          <a:p>
            <a:endParaRPr lang="sr-Latn-ME" sz="2200" dirty="0"/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Predstavlja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potraživanje</a:t>
            </a:r>
            <a:r>
              <a:rPr lang="en-US" sz="2200" dirty="0">
                <a:solidFill>
                  <a:schemeClr val="tx1"/>
                </a:solidFill>
              </a:rPr>
              <a:t> od </a:t>
            </a:r>
            <a:r>
              <a:rPr lang="en-US" sz="2200" dirty="0" err="1">
                <a:solidFill>
                  <a:schemeClr val="tx1"/>
                </a:solidFill>
              </a:rPr>
              <a:t>depozitne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poslovne</a:t>
            </a:r>
            <a:r>
              <a:rPr lang="en-US" sz="2200" dirty="0">
                <a:solidFill>
                  <a:schemeClr val="tx1"/>
                </a:solidFill>
              </a:rPr>
              <a:t>) </a:t>
            </a:r>
            <a:r>
              <a:rPr lang="en-US" sz="2200" dirty="0" err="1">
                <a:solidFill>
                  <a:schemeClr val="tx1"/>
                </a:solidFill>
              </a:rPr>
              <a:t>banke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Specifičnost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depozitnog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– </a:t>
            </a:r>
            <a:r>
              <a:rPr lang="en-US" sz="2200" dirty="0" err="1">
                <a:solidFill>
                  <a:schemeClr val="tx1"/>
                </a:solidFill>
              </a:rPr>
              <a:t>prednost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odnosu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papirni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jer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njegova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emisija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usko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povezana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stvarnim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potrebama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sr-Latn-BA" sz="2200" dirty="0">
                <a:solidFill>
                  <a:schemeClr val="tx1"/>
                </a:solidFill>
              </a:rPr>
              <a:t>tržišta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sr-Latn-ME" sz="2200" dirty="0">
                <a:solidFill>
                  <a:schemeClr val="tx1"/>
                </a:solidFill>
              </a:rPr>
              <a:t>D</a:t>
            </a:r>
            <a:r>
              <a:rPr lang="en-US" sz="2200" dirty="0" err="1">
                <a:solidFill>
                  <a:schemeClr val="tx1"/>
                </a:solidFill>
              </a:rPr>
              <a:t>ominantan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oblik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savremenim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privredama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728713" cy="4974563"/>
          </a:xfrm>
        </p:spPr>
        <p:txBody>
          <a:bodyPr>
            <a:normAutofit/>
          </a:bodyPr>
          <a:lstStyle/>
          <a:p>
            <a:pPr algn="just"/>
            <a:r>
              <a:rPr lang="sr-Latn-BA" sz="2200" dirty="0">
                <a:solidFill>
                  <a:schemeClr val="tx1"/>
                </a:solidFill>
              </a:rPr>
              <a:t>Nastaju prvi bankarski poslovi (kreditno-depozitni odnosi)</a:t>
            </a:r>
          </a:p>
          <a:p>
            <a:pPr algn="just"/>
            <a:endParaRPr lang="sr-Latn-BA" sz="2200" dirty="0">
              <a:solidFill>
                <a:schemeClr val="tx1"/>
              </a:solidFill>
            </a:endParaRPr>
          </a:p>
          <a:p>
            <a:pPr algn="just"/>
            <a:r>
              <a:rPr lang="sr-Latn-BA" sz="2200" dirty="0">
                <a:solidFill>
                  <a:schemeClr val="tx1"/>
                </a:solidFill>
              </a:rPr>
              <a:t>Preteče su bile mjenjačnice, zasnovane na povjerenju</a:t>
            </a:r>
          </a:p>
          <a:p>
            <a:pPr algn="just"/>
            <a:endParaRPr lang="sr-Latn-BA" sz="2200" dirty="0">
              <a:solidFill>
                <a:schemeClr val="tx1"/>
              </a:solidFill>
            </a:endParaRPr>
          </a:p>
          <a:p>
            <a:pPr algn="just"/>
            <a:r>
              <a:rPr lang="sr-Latn-BA" sz="2200" dirty="0">
                <a:solidFill>
                  <a:schemeClr val="tx1"/>
                </a:solidFill>
              </a:rPr>
              <a:t>Sve veća potreba za novčanim sredstvima radi ulaganja – višak likvidnih sredstava se usmjerava prema licima sa niskom likvidnošću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090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6500112" cy="990600"/>
          </a:xfrm>
        </p:spPr>
        <p:txBody>
          <a:bodyPr/>
          <a:lstStyle/>
          <a:p>
            <a:pPr algn="ctr"/>
            <a:r>
              <a:rPr lang="sr-Latn-ME" b="1" dirty="0">
                <a:solidFill>
                  <a:schemeClr val="accent1">
                    <a:lumMod val="50000"/>
                  </a:schemeClr>
                </a:solidFill>
              </a:rPr>
              <a:t>6. Savremeni novac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010400" cy="4572000"/>
          </a:xfrm>
        </p:spPr>
        <p:txBody>
          <a:bodyPr>
            <a:no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Tehnološki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napredak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razvoj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savremenih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tehnologija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odlučujući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dalji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razvoj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depozitnog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savremenog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kakvog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danas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poznajemo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Današnja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gotovina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papirne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novčanice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kovanice</a:t>
            </a:r>
            <a:r>
              <a:rPr lang="en-US" sz="2200" dirty="0">
                <a:solidFill>
                  <a:schemeClr val="tx1"/>
                </a:solidFill>
              </a:rPr>
              <a:t>)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stanja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tekućim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računima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omogućuju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izdavanje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čekova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kreditnih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kartica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predstavljaju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fiducijarni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Fiducijarni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dolazi</a:t>
            </a:r>
            <a:r>
              <a:rPr lang="en-US" sz="2200" dirty="0">
                <a:solidFill>
                  <a:schemeClr val="tx1"/>
                </a:solidFill>
              </a:rPr>
              <a:t> od </a:t>
            </a:r>
            <a:r>
              <a:rPr lang="en-US" sz="2200" dirty="0" err="1">
                <a:solidFill>
                  <a:schemeClr val="tx1"/>
                </a:solidFill>
              </a:rPr>
              <a:t>latinske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riječi</a:t>
            </a:r>
            <a:r>
              <a:rPr lang="en-US" sz="2200" dirty="0">
                <a:solidFill>
                  <a:schemeClr val="tx1"/>
                </a:solidFill>
              </a:rPr>
              <a:t> "</a:t>
            </a:r>
            <a:r>
              <a:rPr lang="en-US" sz="2200" dirty="0" err="1">
                <a:solidFill>
                  <a:schemeClr val="tx1"/>
                </a:solidFill>
              </a:rPr>
              <a:t>fiducia</a:t>
            </a:r>
            <a:r>
              <a:rPr lang="en-US" sz="2200" dirty="0">
                <a:solidFill>
                  <a:schemeClr val="tx1"/>
                </a:solidFill>
              </a:rPr>
              <a:t>" </a:t>
            </a:r>
            <a:r>
              <a:rPr lang="en-US" sz="2200" dirty="0" err="1">
                <a:solidFill>
                  <a:schemeClr val="tx1"/>
                </a:solidFill>
              </a:rPr>
              <a:t>što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znači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povjerenje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sr-Latn-ME" dirty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gotovinski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oblici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pla</a:t>
            </a:r>
            <a:r>
              <a:rPr lang="sr-Latn-ME" dirty="0">
                <a:solidFill>
                  <a:schemeClr val="accent1">
                    <a:lumMod val="50000"/>
                  </a:schemeClr>
                </a:solidFill>
              </a:rPr>
              <a:t>ćanja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7086600" cy="4288763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Savremeni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bezgotovinski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oblici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plaćanja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što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plastične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kartice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elektronski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rezultat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inovacija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izvršenih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samoj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tehnologiji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platnog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prometa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Nastali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odgovor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savremene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potrebe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kako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pojedinaca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potrošača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tako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privrednih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subjekata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ističući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funkcije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ulogu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savremenom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vremenu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endParaRPr lang="sr-Latn-ME" sz="2200" dirty="0">
              <a:solidFill>
                <a:schemeClr val="tx1"/>
              </a:solidFill>
            </a:endParaRPr>
          </a:p>
          <a:p>
            <a:pPr algn="just"/>
            <a:endParaRPr lang="sr-Latn-ME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D</a:t>
            </a:r>
            <a:r>
              <a:rPr lang="sr-Latn-ME" sz="2200" dirty="0">
                <a:solidFill>
                  <a:schemeClr val="tx1"/>
                </a:solidFill>
              </a:rPr>
              <a:t>anas čine veliki udio u ukupnim transakcijama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F14AD6-3AB9-C4DA-7612-A44164C2D0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882" t="26456" r="41419" b="12848"/>
          <a:stretch/>
        </p:blipFill>
        <p:spPr>
          <a:xfrm>
            <a:off x="381000" y="304800"/>
            <a:ext cx="8077200" cy="5927018"/>
          </a:xfrm>
        </p:spPr>
      </p:pic>
    </p:spTree>
    <p:extLst>
      <p:ext uri="{BB962C8B-B14F-4D97-AF65-F5344CB8AC3E}">
        <p14:creationId xmlns:p14="http://schemas.microsoft.com/office/powerpoint/2010/main" val="38093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6999" cy="474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“</a:t>
            </a:r>
            <a:r>
              <a:rPr lang="en-US" sz="2800" dirty="0" err="1">
                <a:solidFill>
                  <a:schemeClr val="tx1"/>
                </a:solidFill>
              </a:rPr>
              <a:t>Prirodno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urođena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želja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svakog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sr-Latn-BA" sz="2800" dirty="0">
                <a:solidFill>
                  <a:schemeClr val="tx1"/>
                </a:solidFill>
              </a:rPr>
              <a:t>pojedinc</a:t>
            </a:r>
            <a:r>
              <a:rPr lang="en-US" sz="2800" dirty="0">
                <a:solidFill>
                  <a:schemeClr val="tx1"/>
                </a:solidFill>
              </a:rPr>
              <a:t>a da </a:t>
            </a:r>
            <a:r>
              <a:rPr lang="en-US" sz="2800" dirty="0" err="1">
                <a:solidFill>
                  <a:schemeClr val="tx1"/>
                </a:solidFill>
              </a:rPr>
              <a:t>sebi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poboljša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materijalno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stanje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toliko</a:t>
            </a:r>
            <a:r>
              <a:rPr lang="en-US" sz="2800" dirty="0">
                <a:solidFill>
                  <a:schemeClr val="tx1"/>
                </a:solidFill>
              </a:rPr>
              <a:t> je </a:t>
            </a:r>
            <a:r>
              <a:rPr lang="en-US" sz="2800" dirty="0" err="1">
                <a:solidFill>
                  <a:schemeClr val="tx1"/>
                </a:solidFill>
              </a:rPr>
              <a:t>moćna</a:t>
            </a:r>
            <a:r>
              <a:rPr lang="en-US" sz="2800" dirty="0">
                <a:solidFill>
                  <a:schemeClr val="tx1"/>
                </a:solidFill>
              </a:rPr>
              <a:t> da je </a:t>
            </a:r>
            <a:r>
              <a:rPr lang="en-US" sz="2800" dirty="0" err="1">
                <a:solidFill>
                  <a:schemeClr val="tx1"/>
                </a:solidFill>
              </a:rPr>
              <a:t>sama</a:t>
            </a:r>
            <a:r>
              <a:rPr lang="en-US" sz="2800" dirty="0">
                <a:solidFill>
                  <a:schemeClr val="tx1"/>
                </a:solidFill>
              </a:rPr>
              <a:t>, bez </a:t>
            </a:r>
            <a:r>
              <a:rPr lang="en-US" sz="2800" dirty="0" err="1">
                <a:solidFill>
                  <a:schemeClr val="tx1"/>
                </a:solidFill>
              </a:rPr>
              <a:t>ikakve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pomoći</a:t>
            </a:r>
            <a:r>
              <a:rPr lang="en-US" sz="2800" dirty="0">
                <a:solidFill>
                  <a:schemeClr val="tx1"/>
                </a:solidFill>
              </a:rPr>
              <a:t>, ne </a:t>
            </a:r>
            <a:r>
              <a:rPr lang="en-US" sz="2800" dirty="0" err="1">
                <a:solidFill>
                  <a:schemeClr val="tx1"/>
                </a:solidFill>
              </a:rPr>
              <a:t>samo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sposobna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odvesti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društvo</a:t>
            </a:r>
            <a:r>
              <a:rPr lang="en-US" sz="2800" dirty="0">
                <a:solidFill>
                  <a:schemeClr val="tx1"/>
                </a:solidFill>
              </a:rPr>
              <a:t> u </a:t>
            </a:r>
            <a:r>
              <a:rPr lang="en-US" sz="2800" dirty="0" err="1">
                <a:solidFill>
                  <a:schemeClr val="tx1"/>
                </a:solidFill>
              </a:rPr>
              <a:t>bogatstvo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prosperitet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nego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nadvladati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sto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neumoljivih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zapreka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kojima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ljudski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zakoni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prečesto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opterećeni</a:t>
            </a:r>
            <a:r>
              <a:rPr lang="en-US" sz="2800" dirty="0">
                <a:solidFill>
                  <a:schemeClr val="tx1"/>
                </a:solidFill>
              </a:rPr>
              <a:t>.” (Smith, 1776).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4617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00800" cy="457200"/>
          </a:xfrm>
        </p:spPr>
        <p:txBody>
          <a:bodyPr>
            <a:normAutofit/>
          </a:bodyPr>
          <a:lstStyle/>
          <a:p>
            <a:pPr algn="ctr"/>
            <a:r>
              <a:rPr lang="sr-Latn-BA" sz="2200" b="1" dirty="0"/>
              <a:t>Globalni rast bezgotovinskih transakcija</a:t>
            </a:r>
            <a:endParaRPr lang="en-US" sz="2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4BEB5-4F1B-D88E-FCA5-8F77407127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33" t="30741" r="31667" b="17407"/>
          <a:stretch/>
        </p:blipFill>
        <p:spPr>
          <a:xfrm>
            <a:off x="990600" y="1143000"/>
            <a:ext cx="6694714" cy="42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53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249997-6157-2741-A86F-D7D2A86085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833" t="30741" r="30000" b="20864"/>
          <a:stretch/>
        </p:blipFill>
        <p:spPr>
          <a:xfrm>
            <a:off x="308482" y="1066800"/>
            <a:ext cx="852703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9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62609-87FC-3639-8FFF-20467A4C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000" t="14445" r="20833" b="5556"/>
          <a:stretch/>
        </p:blipFill>
        <p:spPr>
          <a:xfrm>
            <a:off x="1752600" y="533400"/>
            <a:ext cx="5791200" cy="590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9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sr-Latn-ME" dirty="0">
                <a:solidFill>
                  <a:schemeClr val="accent1">
                    <a:lumMod val="75000"/>
                  </a:schemeClr>
                </a:solidFill>
              </a:rPr>
              <a:t>vala na pažnji!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ME">
                <a:solidFill>
                  <a:schemeClr val="bg1"/>
                </a:solidFill>
              </a:rPr>
              <a:t>.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b="1" dirty="0">
                <a:solidFill>
                  <a:schemeClr val="accent1">
                    <a:lumMod val="50000"/>
                  </a:schemeClr>
                </a:solidFill>
              </a:rPr>
              <a:t>Karakteristike novca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6629400" cy="4572000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Sa </a:t>
            </a:r>
            <a:r>
              <a:rPr lang="en-US" sz="2200" dirty="0" err="1"/>
              <a:t>obzirom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rijetkost</a:t>
            </a:r>
            <a:r>
              <a:rPr lang="en-US" sz="2200" dirty="0"/>
              <a:t> </a:t>
            </a:r>
            <a:r>
              <a:rPr lang="en-US" sz="2200" dirty="0" err="1"/>
              <a:t>novca</a:t>
            </a:r>
            <a:r>
              <a:rPr lang="en-US" sz="2200" dirty="0"/>
              <a:t> </a:t>
            </a:r>
            <a:r>
              <a:rPr lang="en-US" sz="2200" dirty="0" err="1"/>
              <a:t>možemo</a:t>
            </a:r>
            <a:r>
              <a:rPr lang="en-US" sz="2200" dirty="0"/>
              <a:t> </a:t>
            </a:r>
            <a:r>
              <a:rPr lang="en-US" sz="2200" dirty="0" err="1"/>
              <a:t>reći</a:t>
            </a:r>
            <a:r>
              <a:rPr lang="en-US" sz="2200" dirty="0"/>
              <a:t> da</a:t>
            </a:r>
            <a:r>
              <a:rPr lang="sr-Latn-BA" sz="2200" dirty="0"/>
              <a:t> on </a:t>
            </a:r>
            <a:r>
              <a:rPr lang="sr-Latn-BA" sz="2200" dirty="0">
                <a:solidFill>
                  <a:srgbClr val="00B050"/>
                </a:solidFill>
              </a:rPr>
              <a:t>p</a:t>
            </a:r>
            <a:r>
              <a:rPr lang="en-US" sz="2200" dirty="0" err="1">
                <a:solidFill>
                  <a:srgbClr val="00B050"/>
                </a:solidFill>
              </a:rPr>
              <a:t>redstavlja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rijetko</a:t>
            </a:r>
            <a:r>
              <a:rPr lang="en-US" sz="2200" dirty="0">
                <a:solidFill>
                  <a:srgbClr val="00B050"/>
                </a:solidFill>
              </a:rPr>
              <a:t> dobro</a:t>
            </a:r>
            <a:r>
              <a:rPr lang="sr-Latn-BA" sz="2200" dirty="0">
                <a:solidFill>
                  <a:schemeClr val="tx1"/>
                </a:solidFill>
              </a:rPr>
              <a:t> (robu) </a:t>
            </a:r>
          </a:p>
          <a:p>
            <a:pPr marL="0" indent="0">
              <a:buNone/>
            </a:pPr>
            <a:endParaRPr lang="sr-Latn-BA" sz="2200" dirty="0">
              <a:solidFill>
                <a:schemeClr val="tx1"/>
              </a:solidFill>
            </a:endParaRPr>
          </a:p>
          <a:p>
            <a:r>
              <a:rPr lang="sr-Latn-BA" sz="2200" dirty="0">
                <a:solidFill>
                  <a:schemeClr val="tx1"/>
                </a:solidFill>
              </a:rPr>
              <a:t>To 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poseban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oblik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kompleksne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specifične</a:t>
            </a:r>
            <a:r>
              <a:rPr lang="en-US" sz="2200" dirty="0">
                <a:solidFill>
                  <a:schemeClr val="tx1"/>
                </a:solidFill>
              </a:rPr>
              <a:t> robe</a:t>
            </a:r>
            <a:r>
              <a:rPr lang="sr-Latn-BA" sz="2200" dirty="0">
                <a:solidFill>
                  <a:schemeClr val="tx1"/>
                </a:solidFill>
              </a:rPr>
              <a:t>, a monopol na emitovanje ima država</a:t>
            </a:r>
          </a:p>
          <a:p>
            <a:endParaRPr lang="sr-Latn-BA" sz="2200" dirty="0">
              <a:solidFill>
                <a:schemeClr val="tx1"/>
              </a:solidFill>
            </a:endParaRPr>
          </a:p>
          <a:p>
            <a:r>
              <a:rPr lang="sr-Latn-BA" sz="2200" dirty="0">
                <a:solidFill>
                  <a:schemeClr val="tx1"/>
                </a:solidFill>
              </a:rPr>
              <a:t>Osnovno pitanje je optimalan iznos njegove količine – inflacija ili recesija (uslijed deflacije)</a:t>
            </a:r>
          </a:p>
          <a:p>
            <a:endParaRPr lang="sr-Latn-BA" sz="2200" dirty="0">
              <a:solidFill>
                <a:schemeClr val="tx1"/>
              </a:solidFill>
            </a:endParaRPr>
          </a:p>
          <a:p>
            <a:r>
              <a:rPr lang="sr-Latn-BA" sz="2200" dirty="0">
                <a:solidFill>
                  <a:schemeClr val="tx1"/>
                </a:solidFill>
              </a:rPr>
              <a:t>Vrijednost novca se utvrđuje na osnovu kupovne moći, odnosno količine robe koja se može kupiti za jedinicu novca</a:t>
            </a:r>
            <a:endParaRPr lang="en-US" sz="2200" dirty="0">
              <a:solidFill>
                <a:schemeClr val="tx1"/>
              </a:solidFill>
            </a:endParaRPr>
          </a:p>
          <a:p>
            <a:endParaRPr lang="sr-Latn-BA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7444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347713" cy="1320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sr-Latn-ME" b="1" dirty="0">
                <a:solidFill>
                  <a:schemeClr val="accent1">
                    <a:lumMod val="50000"/>
                  </a:schemeClr>
                </a:solidFill>
              </a:rPr>
              <a:t>efinicij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sr-Latn-ME" b="1" dirty="0">
                <a:solidFill>
                  <a:schemeClr val="accent1">
                    <a:lumMod val="50000"/>
                  </a:schemeClr>
                </a:solidFill>
              </a:rPr>
              <a:t> novca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010400" cy="5181600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 je </a:t>
            </a:r>
            <a:r>
              <a:rPr lang="en-US" sz="2200" dirty="0" err="1">
                <a:solidFill>
                  <a:schemeClr val="tx1"/>
                </a:solidFill>
              </a:rPr>
              <a:t>specifičan</a:t>
            </a:r>
            <a:r>
              <a:rPr lang="en-US" sz="2200" dirty="0">
                <a:solidFill>
                  <a:schemeClr val="tx1"/>
                </a:solidFill>
              </a:rPr>
              <a:t> vid </a:t>
            </a:r>
            <a:r>
              <a:rPr lang="en-US" sz="2200" dirty="0" err="1">
                <a:solidFill>
                  <a:schemeClr val="tx1"/>
                </a:solidFill>
              </a:rPr>
              <a:t>univerzalne</a:t>
            </a:r>
            <a:r>
              <a:rPr lang="en-US" sz="2200" dirty="0">
                <a:solidFill>
                  <a:schemeClr val="tx1"/>
                </a:solidFill>
              </a:rPr>
              <a:t> robe </a:t>
            </a:r>
            <a:r>
              <a:rPr lang="sr-Latn-BA" sz="2200" dirty="0">
                <a:solidFill>
                  <a:schemeClr val="tx1"/>
                </a:solidFill>
              </a:rPr>
              <a:t>u kojoj se izražava i upoređuje </a:t>
            </a:r>
            <a:r>
              <a:rPr lang="en-US" sz="2200" dirty="0" err="1">
                <a:solidFill>
                  <a:schemeClr val="tx1"/>
                </a:solidFill>
              </a:rPr>
              <a:t>vrijednost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svih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drugih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roba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pPr lvl="1" algn="just"/>
            <a:r>
              <a:rPr lang="en-US" sz="2200" dirty="0" err="1">
                <a:solidFill>
                  <a:schemeClr val="tx1"/>
                </a:solidFill>
              </a:rPr>
              <a:t>Najjednostavnije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možemo</a:t>
            </a:r>
            <a:r>
              <a:rPr lang="en-US" sz="2200" dirty="0">
                <a:solidFill>
                  <a:schemeClr val="tx1"/>
                </a:solidFill>
              </a:rPr>
              <a:t> da </a:t>
            </a:r>
            <a:r>
              <a:rPr lang="en-US" sz="2200" dirty="0" err="1">
                <a:solidFill>
                  <a:schemeClr val="tx1"/>
                </a:solidFill>
              </a:rPr>
              <a:t>definišemo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00B050"/>
                </a:solidFill>
              </a:rPr>
              <a:t>opštepriznato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sredstvo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razmjene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koje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koristi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plaćanju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roba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usluga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kao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dugova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pPr lvl="1" algn="just"/>
            <a:r>
              <a:rPr lang="en-US" sz="2200" dirty="0" err="1">
                <a:solidFill>
                  <a:schemeClr val="tx1"/>
                </a:solidFill>
              </a:rPr>
              <a:t>Drugim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riječima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automatski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nudi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prihvata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razmjeni</a:t>
            </a:r>
            <a:r>
              <a:rPr lang="en-US" sz="2200" dirty="0">
                <a:solidFill>
                  <a:schemeClr val="tx1"/>
                </a:solidFill>
              </a:rPr>
              <a:t> od </a:t>
            </a:r>
            <a:r>
              <a:rPr lang="en-US" sz="2200" dirty="0" err="1">
                <a:solidFill>
                  <a:schemeClr val="tx1"/>
                </a:solidFill>
              </a:rPr>
              <a:t>strane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svih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učesnika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  <a:p>
            <a:pPr lvl="1" algn="just"/>
            <a:endParaRPr lang="en-US" sz="2200" dirty="0">
              <a:solidFill>
                <a:schemeClr val="tx1"/>
              </a:solidFill>
            </a:endParaRPr>
          </a:p>
          <a:p>
            <a:pPr lvl="1" algn="just"/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sr-Latn-BA" sz="2200" dirty="0">
                <a:solidFill>
                  <a:schemeClr val="tx1"/>
                </a:solidFill>
              </a:rPr>
              <a:t> predstavlja objektivnu potrebu za efikasnijim funkcionisanjem robne proizvodnje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7086600" cy="5410200"/>
          </a:xfrm>
        </p:spPr>
        <p:txBody>
          <a:bodyPr>
            <a:noAutofit/>
          </a:bodyPr>
          <a:lstStyle/>
          <a:p>
            <a:pPr algn="just"/>
            <a:r>
              <a:rPr lang="en-US" sz="2300" dirty="0">
                <a:solidFill>
                  <a:schemeClr val="tx1"/>
                </a:solidFill>
              </a:rPr>
              <a:t>Ra</a:t>
            </a:r>
            <a:r>
              <a:rPr lang="sr-Latn-ME" sz="2300" dirty="0">
                <a:solidFill>
                  <a:schemeClr val="tx1"/>
                </a:solidFill>
              </a:rPr>
              <a:t>zličiti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aspekti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posmatranja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osnovnih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karakteristika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novca</a:t>
            </a:r>
            <a:endParaRPr lang="sr-Latn-ME" sz="2300" dirty="0">
              <a:solidFill>
                <a:schemeClr val="tx1"/>
              </a:solidFill>
            </a:endParaRPr>
          </a:p>
          <a:p>
            <a:endParaRPr lang="en-US" sz="2300" dirty="0"/>
          </a:p>
          <a:p>
            <a:r>
              <a:rPr lang="en-US" sz="2300" i="1" dirty="0" err="1">
                <a:solidFill>
                  <a:srgbClr val="00B050"/>
                </a:solidFill>
              </a:rPr>
              <a:t>Mikro</a:t>
            </a:r>
            <a:r>
              <a:rPr lang="en-US" sz="2300" i="1" dirty="0">
                <a:solidFill>
                  <a:srgbClr val="00B050"/>
                </a:solidFill>
              </a:rPr>
              <a:t> </a:t>
            </a:r>
            <a:r>
              <a:rPr lang="en-US" sz="2300" i="1" dirty="0" err="1">
                <a:solidFill>
                  <a:srgbClr val="00B050"/>
                </a:solidFill>
              </a:rPr>
              <a:t>nivo</a:t>
            </a:r>
            <a:r>
              <a:rPr lang="en-US" sz="2300" i="1" dirty="0">
                <a:solidFill>
                  <a:srgbClr val="00B050"/>
                </a:solidFill>
              </a:rPr>
              <a:t> </a:t>
            </a:r>
            <a:r>
              <a:rPr lang="en-US" sz="2300" dirty="0"/>
              <a:t>– </a:t>
            </a:r>
            <a:r>
              <a:rPr lang="en-US" sz="2300" dirty="0" err="1">
                <a:solidFill>
                  <a:schemeClr val="tx1"/>
                </a:solidFill>
              </a:rPr>
              <a:t>nivo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pojedinca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sr-Latn-ME" sz="2300" dirty="0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predu</a:t>
            </a:r>
            <a:r>
              <a:rPr lang="sr-Latn-ME" sz="2300" dirty="0">
                <a:solidFill>
                  <a:schemeClr val="tx1"/>
                </a:solidFill>
              </a:rPr>
              <a:t>zeća.</a:t>
            </a:r>
          </a:p>
          <a:p>
            <a:pPr algn="just">
              <a:buNone/>
            </a:pPr>
            <a:r>
              <a:rPr lang="sr-Latn-ME" sz="2300" dirty="0">
                <a:solidFill>
                  <a:schemeClr val="tx1"/>
                </a:solidFill>
              </a:rPr>
              <a:t>	</a:t>
            </a:r>
            <a:r>
              <a:rPr lang="en-US" sz="2300" dirty="0" err="1">
                <a:solidFill>
                  <a:schemeClr val="tx1"/>
                </a:solidFill>
              </a:rPr>
              <a:t>Šta</a:t>
            </a:r>
            <a:r>
              <a:rPr lang="en-US" sz="2300" dirty="0">
                <a:solidFill>
                  <a:schemeClr val="tx1"/>
                </a:solidFill>
              </a:rPr>
              <a:t> je </a:t>
            </a:r>
            <a:r>
              <a:rPr lang="en-US" sz="2300" dirty="0" err="1">
                <a:solidFill>
                  <a:schemeClr val="tx1"/>
                </a:solidFill>
              </a:rPr>
              <a:t>zapravo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tražnja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za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novcem</a:t>
            </a:r>
            <a:r>
              <a:rPr lang="en-US" sz="2300" dirty="0">
                <a:solidFill>
                  <a:schemeClr val="tx1"/>
                </a:solidFill>
              </a:rPr>
              <a:t>? </a:t>
            </a:r>
            <a:r>
              <a:rPr lang="en-US" sz="2300" dirty="0" err="1">
                <a:solidFill>
                  <a:schemeClr val="tx1"/>
                </a:solidFill>
              </a:rPr>
              <a:t>Šta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pojedincu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taj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novac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predstavlјa</a:t>
            </a:r>
            <a:r>
              <a:rPr lang="en-US" sz="2300" dirty="0">
                <a:solidFill>
                  <a:schemeClr val="tx1"/>
                </a:solidFill>
              </a:rPr>
              <a:t>? </a:t>
            </a:r>
            <a:endParaRPr lang="sr-Latn-ME" sz="2300" dirty="0">
              <a:solidFill>
                <a:schemeClr val="tx1"/>
              </a:solidFill>
            </a:endParaRPr>
          </a:p>
          <a:p>
            <a:pPr algn="just"/>
            <a:endParaRPr lang="en-US" sz="2300" dirty="0"/>
          </a:p>
          <a:p>
            <a:pPr algn="just"/>
            <a:r>
              <a:rPr lang="en-US" sz="2300" i="1" dirty="0" err="1">
                <a:solidFill>
                  <a:srgbClr val="00B050"/>
                </a:solidFill>
              </a:rPr>
              <a:t>Makro</a:t>
            </a:r>
            <a:r>
              <a:rPr lang="en-US" sz="2300" i="1" dirty="0">
                <a:solidFill>
                  <a:srgbClr val="00B050"/>
                </a:solidFill>
              </a:rPr>
              <a:t> </a:t>
            </a:r>
            <a:r>
              <a:rPr lang="en-US" sz="2300" i="1" dirty="0" err="1">
                <a:solidFill>
                  <a:srgbClr val="00B050"/>
                </a:solidFill>
              </a:rPr>
              <a:t>nivo</a:t>
            </a:r>
            <a:r>
              <a:rPr lang="en-US" sz="2300" i="1" dirty="0">
                <a:solidFill>
                  <a:srgbClr val="00B050"/>
                </a:solidFill>
              </a:rPr>
              <a:t> </a:t>
            </a:r>
            <a:r>
              <a:rPr lang="en-US" sz="2300" dirty="0"/>
              <a:t>-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nivou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društva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kao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cjeline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endParaRPr lang="sr-Latn-ME" sz="2300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sr-Latn-ME" sz="2300" dirty="0">
                <a:solidFill>
                  <a:schemeClr val="tx1"/>
                </a:solidFill>
              </a:rPr>
              <a:t>	</a:t>
            </a:r>
            <a:r>
              <a:rPr lang="en-US" sz="2300" dirty="0" err="1">
                <a:solidFill>
                  <a:schemeClr val="tx1"/>
                </a:solidFill>
              </a:rPr>
              <a:t>Polazi</a:t>
            </a:r>
            <a:r>
              <a:rPr lang="en-US" sz="2300" dirty="0">
                <a:solidFill>
                  <a:schemeClr val="tx1"/>
                </a:solidFill>
              </a:rPr>
              <a:t> se od </a:t>
            </a:r>
            <a:r>
              <a:rPr lang="en-US" sz="2300" dirty="0" err="1">
                <a:solidFill>
                  <a:schemeClr val="tx1"/>
                </a:solidFill>
              </a:rPr>
              <a:t>opštih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makroekonomskih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parametara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ekonomskih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kretanja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makro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nivou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kao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što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su</a:t>
            </a:r>
            <a:r>
              <a:rPr lang="en-US" sz="2300" dirty="0">
                <a:solidFill>
                  <a:schemeClr val="tx1"/>
                </a:solidFill>
              </a:rPr>
              <a:t>: </a:t>
            </a:r>
            <a:r>
              <a:rPr lang="en-US" sz="2300" dirty="0" err="1">
                <a:solidFill>
                  <a:schemeClr val="tx1"/>
                </a:solidFill>
              </a:rPr>
              <a:t>nivo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privredne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aktivnosti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zaposlenosti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inflatornih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kretanja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mjera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ekonomske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politike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opštih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kreditnih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uslova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zakonitosti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uslova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raspodjele</a:t>
            </a:r>
            <a:r>
              <a:rPr lang="en-US" sz="2300" dirty="0">
                <a:solidFill>
                  <a:schemeClr val="tx1"/>
                </a:solidFill>
              </a:rPr>
              <a:t>, </a:t>
            </a:r>
            <a:r>
              <a:rPr lang="en-US" sz="2300" dirty="0" err="1">
                <a:solidFill>
                  <a:schemeClr val="tx1"/>
                </a:solidFill>
              </a:rPr>
              <a:t>i</a:t>
            </a:r>
            <a:r>
              <a:rPr lang="en-US" sz="2300" dirty="0">
                <a:solidFill>
                  <a:schemeClr val="tx1"/>
                </a:solidFill>
              </a:rPr>
              <a:t> </a:t>
            </a:r>
            <a:r>
              <a:rPr lang="en-US" sz="2300" dirty="0" err="1">
                <a:solidFill>
                  <a:schemeClr val="tx1"/>
                </a:solidFill>
              </a:rPr>
              <a:t>slično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endParaRPr lang="sr-Latn-ME" sz="2300" dirty="0">
              <a:solidFill>
                <a:schemeClr val="tx1"/>
              </a:solidFill>
            </a:endParaRPr>
          </a:p>
          <a:p>
            <a:endParaRPr lang="sr-Latn-ME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6576313" cy="4974563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Takođe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novac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možemo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posmatrati</a:t>
            </a:r>
            <a:r>
              <a:rPr lang="en-US" sz="2200" dirty="0">
                <a:solidFill>
                  <a:schemeClr val="tx1"/>
                </a:solidFill>
              </a:rPr>
              <a:t> u </a:t>
            </a:r>
            <a:r>
              <a:rPr lang="en-US" sz="2200" dirty="0" err="1">
                <a:solidFill>
                  <a:schemeClr val="tx1"/>
                </a:solidFill>
              </a:rPr>
              <a:t>njegovom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užem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i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širem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smislu</a:t>
            </a:r>
            <a:r>
              <a:rPr lang="en-US" sz="2200" i="1" dirty="0">
                <a:solidFill>
                  <a:schemeClr val="tx1"/>
                </a:solidFill>
              </a:rPr>
              <a:t>. </a:t>
            </a:r>
            <a:endParaRPr lang="sr-Latn-ME" sz="2200" i="1" dirty="0">
              <a:solidFill>
                <a:schemeClr val="tx1"/>
              </a:solidFill>
            </a:endParaRPr>
          </a:p>
          <a:p>
            <a:pPr algn="just"/>
            <a:r>
              <a:rPr lang="en-US" sz="2200" i="1" dirty="0" err="1">
                <a:solidFill>
                  <a:srgbClr val="00B050"/>
                </a:solidFill>
              </a:rPr>
              <a:t>Uža</a:t>
            </a:r>
            <a:r>
              <a:rPr lang="en-US" sz="2200" i="1" dirty="0">
                <a:solidFill>
                  <a:srgbClr val="00B050"/>
                </a:solidFill>
              </a:rPr>
              <a:t> </a:t>
            </a:r>
            <a:r>
              <a:rPr lang="en-US" sz="2200" i="1" dirty="0" err="1">
                <a:solidFill>
                  <a:srgbClr val="00B050"/>
                </a:solidFill>
              </a:rPr>
              <a:t>definicija</a:t>
            </a:r>
            <a:r>
              <a:rPr lang="en-US" sz="2200" i="1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bila</a:t>
            </a:r>
            <a:r>
              <a:rPr lang="en-US" sz="2200" dirty="0">
                <a:solidFill>
                  <a:schemeClr val="tx1"/>
                </a:solidFill>
              </a:rPr>
              <a:t> da je ono </a:t>
            </a:r>
            <a:r>
              <a:rPr lang="en-US" sz="2200" b="1" dirty="0" err="1">
                <a:solidFill>
                  <a:schemeClr val="tx1"/>
                </a:solidFill>
              </a:rPr>
              <a:t>zakonski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utvrđeno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i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definitivno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sredstvo</a:t>
            </a:r>
            <a:r>
              <a:rPr lang="en-US" sz="2200" b="1" dirty="0">
                <a:solidFill>
                  <a:schemeClr val="tx1"/>
                </a:solidFill>
              </a:rPr>
              <a:t> </a:t>
            </a:r>
            <a:r>
              <a:rPr lang="en-US" sz="2200" b="1" dirty="0" err="1">
                <a:solidFill>
                  <a:schemeClr val="tx1"/>
                </a:solidFill>
              </a:rPr>
              <a:t>plaćanja</a:t>
            </a:r>
            <a:r>
              <a:rPr lang="en-US" sz="2200" b="1" dirty="0">
                <a:solidFill>
                  <a:schemeClr val="tx1"/>
                </a:solidFill>
              </a:rPr>
              <a:t>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čemu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zakonski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jer</a:t>
            </a:r>
            <a:r>
              <a:rPr lang="en-US" sz="2200" dirty="0">
                <a:solidFill>
                  <a:schemeClr val="tx1"/>
                </a:solidFill>
              </a:rPr>
              <a:t> se </a:t>
            </a:r>
            <a:r>
              <a:rPr lang="en-US" sz="2200" dirty="0" err="1">
                <a:solidFill>
                  <a:schemeClr val="tx1"/>
                </a:solidFill>
              </a:rPr>
              <a:t>na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određenoj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teritoriji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posebnim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zakonima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definiše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njegova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upotreba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opticaj</a:t>
            </a:r>
            <a:r>
              <a:rPr lang="en-US" sz="2200" dirty="0">
                <a:solidFill>
                  <a:schemeClr val="tx1"/>
                </a:solidFill>
              </a:rPr>
              <a:t>, a </a:t>
            </a:r>
            <a:r>
              <a:rPr lang="en-US" sz="2200" dirty="0" err="1">
                <a:solidFill>
                  <a:schemeClr val="tx1"/>
                </a:solidFill>
              </a:rPr>
              <a:t>definitivno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jer</a:t>
            </a:r>
            <a:r>
              <a:rPr lang="en-US" sz="2200" dirty="0">
                <a:solidFill>
                  <a:schemeClr val="tx1"/>
                </a:solidFill>
              </a:rPr>
              <a:t> je ono </a:t>
            </a:r>
            <a:r>
              <a:rPr lang="en-US" sz="2200" dirty="0" err="1">
                <a:solidFill>
                  <a:schemeClr val="tx1"/>
                </a:solidFill>
              </a:rPr>
              <a:t>najlikvidniji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oblik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imovine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sr-Latn-ME" sz="2200" dirty="0"/>
          </a:p>
          <a:p>
            <a:pPr algn="just"/>
            <a:r>
              <a:rPr lang="en-US" sz="2200" i="1" dirty="0" err="1">
                <a:solidFill>
                  <a:srgbClr val="00B050"/>
                </a:solidFill>
              </a:rPr>
              <a:t>Šira</a:t>
            </a:r>
            <a:r>
              <a:rPr lang="en-US" sz="2200" i="1" dirty="0">
                <a:solidFill>
                  <a:srgbClr val="00B050"/>
                </a:solidFill>
              </a:rPr>
              <a:t> </a:t>
            </a:r>
            <a:r>
              <a:rPr lang="en-US" sz="2200" i="1" dirty="0" err="1">
                <a:solidFill>
                  <a:srgbClr val="00B050"/>
                </a:solidFill>
              </a:rPr>
              <a:t>definicija</a:t>
            </a:r>
            <a:r>
              <a:rPr lang="en-US" sz="2200" i="1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bi </a:t>
            </a:r>
            <a:r>
              <a:rPr lang="en-US" sz="2200" dirty="0" err="1">
                <a:solidFill>
                  <a:schemeClr val="tx1"/>
                </a:solidFill>
              </a:rPr>
              <a:t>obuhvatala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ostale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pojmove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novca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ali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nižim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stepenom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likvidnosti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proširenim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funkcijama</a:t>
            </a:r>
            <a:r>
              <a:rPr lang="en-US" sz="2200" dirty="0">
                <a:solidFill>
                  <a:schemeClr val="tx1"/>
                </a:solidFill>
              </a:rPr>
              <a:t> od </a:t>
            </a:r>
            <a:r>
              <a:rPr lang="en-US" sz="2200" dirty="0" err="1">
                <a:solidFill>
                  <a:schemeClr val="tx1"/>
                </a:solidFill>
              </a:rPr>
              <a:t>navedenih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990600"/>
          </a:xfrm>
        </p:spPr>
        <p:txBody>
          <a:bodyPr/>
          <a:lstStyle/>
          <a:p>
            <a:pPr algn="ctr"/>
            <a:r>
              <a:rPr lang="sr-Latn-BA" b="1" dirty="0">
                <a:solidFill>
                  <a:srgbClr val="00B050"/>
                </a:solidFill>
              </a:rPr>
              <a:t>Istorijski r</a:t>
            </a:r>
            <a:r>
              <a:rPr lang="sr-Latn-ME" b="1" dirty="0">
                <a:solidFill>
                  <a:srgbClr val="00B050"/>
                </a:solidFill>
              </a:rPr>
              <a:t>azvoj novca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2469"/>
            <a:ext cx="7086600" cy="495300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O</a:t>
            </a:r>
            <a:r>
              <a:rPr lang="sr-Latn-ME" sz="2000" dirty="0">
                <a:solidFill>
                  <a:schemeClr val="tx1"/>
                </a:solidFill>
              </a:rPr>
              <a:t>draz vremena i civilizacijskog napretka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Transformacije</a:t>
            </a:r>
            <a:r>
              <a:rPr lang="sr-Latn-ME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kroz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sr-Latn-ME" sz="2000" dirty="0">
                <a:solidFill>
                  <a:schemeClr val="tx1"/>
                </a:solidFill>
              </a:rPr>
              <a:t>promjen</a:t>
            </a:r>
            <a:r>
              <a:rPr lang="en-US" sz="2000" dirty="0">
                <a:solidFill>
                  <a:schemeClr val="tx1"/>
                </a:solidFill>
              </a:rPr>
              <a:t>e </a:t>
            </a:r>
            <a:r>
              <a:rPr lang="en-US" sz="2000" dirty="0" err="1">
                <a:solidFill>
                  <a:schemeClr val="tx1"/>
                </a:solidFill>
              </a:rPr>
              <a:t>oblika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svog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postojanja</a:t>
            </a:r>
            <a:r>
              <a:rPr lang="en-US" sz="2000" dirty="0">
                <a:solidFill>
                  <a:schemeClr val="tx1"/>
                </a:solidFill>
              </a:rPr>
              <a:t> o</a:t>
            </a:r>
            <a:r>
              <a:rPr lang="sr-Latn-ME" sz="2000" dirty="0">
                <a:solidFill>
                  <a:schemeClr val="tx1"/>
                </a:solidFill>
              </a:rPr>
              <a:t>d robe do elektronskog novca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Pojavio</a:t>
            </a:r>
            <a:r>
              <a:rPr lang="en-US" sz="2000" dirty="0">
                <a:solidFill>
                  <a:schemeClr val="tx1"/>
                </a:solidFill>
              </a:rPr>
              <a:t> se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sr-Latn-ME" sz="2000" dirty="0">
                <a:solidFill>
                  <a:schemeClr val="tx1"/>
                </a:solidFill>
              </a:rPr>
              <a:t>z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robne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ra</a:t>
            </a:r>
            <a:r>
              <a:rPr lang="sr-Latn-ME" sz="2000" dirty="0">
                <a:solidFill>
                  <a:schemeClr val="tx1"/>
                </a:solidFill>
              </a:rPr>
              <a:t>zmjene koja je prošla dug razvojni put</a:t>
            </a:r>
          </a:p>
          <a:p>
            <a:pPr algn="just"/>
            <a:endParaRPr lang="sr-Latn-ME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P</a:t>
            </a:r>
            <a:r>
              <a:rPr lang="sr-Latn-ME" sz="2000" dirty="0">
                <a:solidFill>
                  <a:schemeClr val="tx1"/>
                </a:solidFill>
              </a:rPr>
              <a:t>retpostavke za nastanak novca</a:t>
            </a:r>
            <a:r>
              <a:rPr lang="vi-VN" sz="2000" dirty="0">
                <a:solidFill>
                  <a:schemeClr val="tx1"/>
                </a:solidFill>
              </a:rPr>
              <a:t>:</a:t>
            </a:r>
            <a:endParaRPr lang="sr-Latn-ME" sz="2000" dirty="0">
              <a:solidFill>
                <a:schemeClr val="tx1"/>
              </a:solidFill>
              <a:latin typeface="Gill Sans MT" pitchFamily="34" charset="0"/>
            </a:endParaRPr>
          </a:p>
          <a:p>
            <a:pPr lvl="1" algn="just"/>
            <a:r>
              <a:rPr lang="vi-VN" sz="2000" dirty="0">
                <a:solidFill>
                  <a:schemeClr val="tx1"/>
                </a:solidFill>
              </a:rPr>
              <a:t>Prelazak sa naturalne privrede na proizvodnju       (specijalizacija i rast proizvodnje)</a:t>
            </a:r>
            <a:endParaRPr lang="sr-Latn-ME" sz="2000" dirty="0">
              <a:solidFill>
                <a:schemeClr val="tx1"/>
              </a:solidFill>
            </a:endParaRPr>
          </a:p>
          <a:p>
            <a:pPr lvl="1" algn="just"/>
            <a:r>
              <a:rPr lang="vi-VN" sz="2000" dirty="0">
                <a:solidFill>
                  <a:schemeClr val="tx1"/>
                </a:solidFill>
              </a:rPr>
              <a:t>Vlasničkim odvajanjem proizvođača robe od vlasnika stvorenih proizvoda</a:t>
            </a:r>
            <a:endParaRPr lang="sr-Latn-ME" sz="2000" dirty="0">
              <a:solidFill>
                <a:schemeClr val="tx1"/>
              </a:solidFill>
              <a:latin typeface="Gill Sans MT" pitchFamily="34" charset="0"/>
            </a:endParaRPr>
          </a:p>
          <a:p>
            <a:pPr algn="just">
              <a:buNone/>
            </a:pPr>
            <a:endParaRPr lang="sr-Latn-ME" sz="2000" dirty="0"/>
          </a:p>
          <a:p>
            <a:pPr algn="just"/>
            <a:endParaRPr lang="sr-Latn-ME" sz="2000" dirty="0"/>
          </a:p>
          <a:p>
            <a:pPr algn="just"/>
            <a:endParaRPr lang="sr-Latn-ME" sz="2000" dirty="0"/>
          </a:p>
          <a:p>
            <a:pPr algn="just"/>
            <a:endParaRPr lang="sr-Latn-ME" sz="2000" dirty="0"/>
          </a:p>
          <a:p>
            <a:pPr algn="just"/>
            <a:endParaRPr lang="sr-Latn-ME" sz="2000" dirty="0"/>
          </a:p>
          <a:p>
            <a:pPr algn="just"/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7362" y="609600"/>
            <a:ext cx="6347714" cy="6096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Roba</a:t>
            </a: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sredstvo</a:t>
            </a:r>
            <a:r>
              <a:rPr lang="en-US" sz="31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razmjene</a:t>
            </a:r>
            <a:br>
              <a:rPr lang="en-US" sz="2000" dirty="0"/>
            </a:br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B47112-7D4E-4761-A172-6B4A879F5A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676400"/>
            <a:ext cx="6858000" cy="441960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sr-Latn-CS" sz="2400" dirty="0">
                <a:solidFill>
                  <a:schemeClr val="tx1"/>
                </a:solidFill>
              </a:rPr>
              <a:t>	</a:t>
            </a:r>
            <a:r>
              <a:rPr lang="en-US" sz="2800" dirty="0">
                <a:solidFill>
                  <a:schemeClr val="tx1"/>
                </a:solidFill>
              </a:rPr>
              <a:t>Prva </a:t>
            </a:r>
            <a:r>
              <a:rPr lang="en-US" sz="2800" dirty="0" err="1">
                <a:solidFill>
                  <a:schemeClr val="tx1"/>
                </a:solidFill>
              </a:rPr>
              <a:t>faza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razvoja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novca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počinje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pojavom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trampe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kao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oblika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razmjene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čemu</a:t>
            </a:r>
            <a:r>
              <a:rPr lang="en-US" sz="2800" dirty="0">
                <a:solidFill>
                  <a:schemeClr val="tx1"/>
                </a:solidFill>
              </a:rPr>
              <a:t> je </a:t>
            </a:r>
            <a:r>
              <a:rPr lang="en-US" sz="2800" dirty="0" err="1">
                <a:solidFill>
                  <a:schemeClr val="tx1"/>
                </a:solidFill>
              </a:rPr>
              <a:t>roba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mijenjana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isključivo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za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drugu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robu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endParaRPr lang="sr-Latn-ME" sz="2800" dirty="0">
              <a:solidFill>
                <a:schemeClr val="tx1"/>
              </a:solidFill>
            </a:endParaRPr>
          </a:p>
          <a:p>
            <a:pPr algn="just"/>
            <a:endParaRPr lang="sr-Latn-ME" sz="2800" dirty="0">
              <a:solidFill>
                <a:schemeClr val="tx1"/>
              </a:solidFill>
            </a:endParaRPr>
          </a:p>
          <a:p>
            <a:pPr algn="just"/>
            <a:r>
              <a:rPr lang="en-US" sz="2800" dirty="0" err="1">
                <a:solidFill>
                  <a:schemeClr val="tx1"/>
                </a:solidFill>
              </a:rPr>
              <a:t>Trampa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predstavlja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primitivni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oblik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novčane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razmjene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gdje</a:t>
            </a:r>
            <a:r>
              <a:rPr lang="en-US" sz="2800" dirty="0">
                <a:solidFill>
                  <a:schemeClr val="tx1"/>
                </a:solidFill>
              </a:rPr>
              <a:t> je </a:t>
            </a:r>
            <a:r>
              <a:rPr lang="en-US" sz="2800" dirty="0" err="1">
                <a:solidFill>
                  <a:schemeClr val="tx1"/>
                </a:solidFill>
              </a:rPr>
              <a:t>ulogu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novca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igrala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pojedina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roba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sr-Latn-ME" sz="2800" dirty="0">
              <a:solidFill>
                <a:schemeClr val="tx1"/>
              </a:solidFill>
            </a:endParaRPr>
          </a:p>
          <a:p>
            <a:endParaRPr lang="sr-Latn-ME" sz="2800" dirty="0"/>
          </a:p>
          <a:p>
            <a:endParaRPr lang="en-US" sz="4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1130</TotalTime>
  <Words>1523</Words>
  <Application>Microsoft Office PowerPoint</Application>
  <PresentationFormat>On-screen Show (4:3)</PresentationFormat>
  <Paragraphs>143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Gill Sans MT</vt:lpstr>
      <vt:lpstr>Times New Roman</vt:lpstr>
      <vt:lpstr>Trebuchet MS</vt:lpstr>
      <vt:lpstr>Wingdings</vt:lpstr>
      <vt:lpstr>Wingdings 3</vt:lpstr>
      <vt:lpstr>Facet</vt:lpstr>
      <vt:lpstr>NOVAC   Istorijski razvoj novca</vt:lpstr>
      <vt:lpstr>POJAM NOVCA</vt:lpstr>
      <vt:lpstr>PowerPoint Presentation</vt:lpstr>
      <vt:lpstr>Karakteristike novca</vt:lpstr>
      <vt:lpstr>Definicija novca</vt:lpstr>
      <vt:lpstr>PowerPoint Presentation</vt:lpstr>
      <vt:lpstr>PowerPoint Presentation</vt:lpstr>
      <vt:lpstr>Istorijski razvoj novca</vt:lpstr>
      <vt:lpstr>1. Roba kao sredstvo razmjene </vt:lpstr>
      <vt:lpstr>PowerPoint Presentation</vt:lpstr>
      <vt:lpstr>PowerPoint Presentation</vt:lpstr>
      <vt:lpstr>PowerPoint Presentation</vt:lpstr>
      <vt:lpstr>PowerPoint Presentation</vt:lpstr>
      <vt:lpstr>2. Novčani oblik vrijednosti</vt:lpstr>
      <vt:lpstr>PowerPoint Presentation</vt:lpstr>
      <vt:lpstr>3. Metalni novac</vt:lpstr>
      <vt:lpstr>PowerPoint Presentation</vt:lpstr>
      <vt:lpstr>PowerPoint Presentation</vt:lpstr>
      <vt:lpstr>PowerPoint Presentation</vt:lpstr>
      <vt:lpstr>PowerPoint Presentation</vt:lpstr>
      <vt:lpstr>4. Papirni novac</vt:lpstr>
      <vt:lpstr>PowerPoint Presentation</vt:lpstr>
      <vt:lpstr>PowerPoint Presentation</vt:lpstr>
      <vt:lpstr>PowerPoint Presentation</vt:lpstr>
      <vt:lpstr>5. Karakteristike depozitnog novca</vt:lpstr>
      <vt:lpstr>PowerPoint Presentation</vt:lpstr>
      <vt:lpstr>6. Savremeni novac</vt:lpstr>
      <vt:lpstr>Bezgotovinski oblici plaćanja</vt:lpstr>
      <vt:lpstr>PowerPoint Presentation</vt:lpstr>
      <vt:lpstr>Globalni rast bezgotovinskih transakcija</vt:lpstr>
      <vt:lpstr>PowerPoint Presentation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Branka</dc:creator>
  <cp:lastModifiedBy>Branka Topic Pavkovic</cp:lastModifiedBy>
  <cp:revision>166</cp:revision>
  <dcterms:created xsi:type="dcterms:W3CDTF">2006-08-16T00:00:00Z</dcterms:created>
  <dcterms:modified xsi:type="dcterms:W3CDTF">2024-10-07T20:24:43Z</dcterms:modified>
</cp:coreProperties>
</file>