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37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80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F32B-2595-4860-B41E-2A8B5FB4878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dirty="0"/>
              <a:t>Istorijski razvoj centralnih banaka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67" t="21641" r="36781" b="11712"/>
          <a:stretch/>
        </p:blipFill>
        <p:spPr>
          <a:xfrm>
            <a:off x="352425" y="0"/>
            <a:ext cx="55340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52" t="19467" r="33524" b="13032"/>
          <a:stretch/>
        </p:blipFill>
        <p:spPr>
          <a:xfrm>
            <a:off x="6153150" y="0"/>
            <a:ext cx="58959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AF22-6FF9-5C13-7AC1-6C536AC7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" y="1632858"/>
            <a:ext cx="12068629" cy="45858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Krajem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19.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vijeka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mnoge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banke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postaju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sve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centralizovanije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pod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većom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kontrolom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država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To je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bilo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djelimično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zbog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potrebe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većom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ekonomskom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stabilnošću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efikasnijim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vođenjem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monetarne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politike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sr-Latn-BA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sr-Latn-BA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Primjeri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uključuju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restrukturisanje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Banke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Japana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1882.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godine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formiranje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njemačke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Reichsbank 1876.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godine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imale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značajan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uticaj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ekonomsku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politiku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svojih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zemalja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Ove faze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razvoja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postavile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temelje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modernu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funkciju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centralnih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banaka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tokom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20.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vijeka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postale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ključne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institucije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vođenje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monetarne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politike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održavanje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finansijske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stabilnosti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sr-Latn-B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A712E-8B24-3CD3-247F-08F52906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9" y="1635370"/>
            <a:ext cx="11273971" cy="4671088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 err="1">
                <a:latin typeface="Century Gothic" panose="020B0502020202020204" pitchFamily="34" charset="0"/>
              </a:rPr>
              <a:t>Međutim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ključna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promjena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odnosila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transformaciju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ciljeva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a ne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funkcija</a:t>
            </a:r>
            <a:r>
              <a:rPr lang="en-US" sz="2000" dirty="0">
                <a:latin typeface="Century Gothic" panose="020B0502020202020204" pitchFamily="34" charset="0"/>
              </a:rPr>
              <a:t>. Ova </a:t>
            </a:r>
            <a:r>
              <a:rPr lang="en-US" sz="2000" dirty="0" err="1">
                <a:latin typeface="Century Gothic" panose="020B0502020202020204" pitchFamily="34" charset="0"/>
              </a:rPr>
              <a:t>transformacija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podrazumijevala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odbacivanje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komercijalnih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ciljeva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centralnih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banaka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 err="1">
                <a:latin typeface="Century Gothic" panose="020B0502020202020204" pitchFamily="34" charset="0"/>
              </a:rPr>
              <a:t>Prije</a:t>
            </a:r>
            <a:r>
              <a:rPr lang="en-US" sz="2000" dirty="0">
                <a:latin typeface="Century Gothic" panose="020B0502020202020204" pitchFamily="34" charset="0"/>
              </a:rPr>
              <a:t> 20.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sve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bile </a:t>
            </a:r>
            <a:r>
              <a:rPr lang="en-US" sz="2000" dirty="0" err="1">
                <a:latin typeface="Century Gothic" panose="020B0502020202020204" pitchFamily="34" charset="0"/>
              </a:rPr>
              <a:t>osnovane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profitne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institucije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što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stvaralo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jasan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potencijal</a:t>
            </a:r>
            <a:r>
              <a:rPr lang="en-US" sz="2000" dirty="0">
                <a:latin typeface="Century Gothic" panose="020B0502020202020204" pitchFamily="34" charset="0"/>
              </a:rPr>
              <a:t> za </a:t>
            </a:r>
            <a:r>
              <a:rPr lang="en-US" sz="2000" dirty="0" err="1">
                <a:latin typeface="Century Gothic" panose="020B0502020202020204" pitchFamily="34" charset="0"/>
              </a:rPr>
              <a:t>sukob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između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ciljeva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javne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politike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i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finansijskih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interesa</a:t>
            </a:r>
            <a:r>
              <a:rPr lang="sr-Latn-BA" sz="2000" i="1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sr-Latn-BA" sz="20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 err="1" smtClean="0">
                <a:latin typeface="Century Gothic" panose="020B0502020202020204" pitchFamily="34" charset="0"/>
              </a:rPr>
              <a:t>Većina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centralnih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banaka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tokom</a:t>
            </a:r>
            <a:r>
              <a:rPr lang="en-US" sz="2000" dirty="0">
                <a:latin typeface="Century Gothic" panose="020B0502020202020204" pitchFamily="34" charset="0"/>
              </a:rPr>
              <a:t> 19.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prestala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baviti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komercijalnim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aktivnostima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Ipak</a:t>
            </a:r>
            <a:r>
              <a:rPr lang="en-US" sz="2000" dirty="0">
                <a:latin typeface="Century Gothic" panose="020B0502020202020204" pitchFamily="34" charset="0"/>
              </a:rPr>
              <a:t>, Banka </a:t>
            </a:r>
            <a:r>
              <a:rPr lang="en-US" sz="2000" dirty="0" err="1">
                <a:latin typeface="Century Gothic" panose="020B0502020202020204" pitchFamily="34" charset="0"/>
              </a:rPr>
              <a:t>Francuske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Banka </a:t>
            </a:r>
            <a:r>
              <a:rPr lang="en-US" sz="2000" dirty="0" err="1">
                <a:latin typeface="Century Gothic" panose="020B0502020202020204" pitchFamily="34" charset="0"/>
              </a:rPr>
              <a:t>Holandije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ostale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aktivno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uključene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en-US" sz="2000" dirty="0" err="1">
                <a:latin typeface="Century Gothic" panose="020B0502020202020204" pitchFamily="34" charset="0"/>
              </a:rPr>
              <a:t>komercijalne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operacije</a:t>
            </a:r>
            <a:r>
              <a:rPr lang="en-US" sz="2000" dirty="0">
                <a:latin typeface="Century Gothic" panose="020B0502020202020204" pitchFamily="34" charset="0"/>
              </a:rPr>
              <a:t>  </a:t>
            </a:r>
            <a:r>
              <a:rPr lang="en-US" sz="2000" dirty="0" err="1">
                <a:latin typeface="Century Gothic" panose="020B0502020202020204" pitchFamily="34" charset="0"/>
              </a:rPr>
              <a:t>sve</a:t>
            </a:r>
            <a:r>
              <a:rPr lang="en-US" sz="2000" dirty="0">
                <a:latin typeface="Century Gothic" panose="020B0502020202020204" pitchFamily="34" charset="0"/>
              </a:rPr>
              <a:t> do </a:t>
            </a:r>
            <a:r>
              <a:rPr lang="en-US" sz="2000" dirty="0" err="1">
                <a:latin typeface="Century Gothic" panose="020B0502020202020204" pitchFamily="34" charset="0"/>
              </a:rPr>
              <a:t>kraja</a:t>
            </a:r>
            <a:r>
              <a:rPr lang="en-US" sz="2000" dirty="0">
                <a:latin typeface="Century Gothic" panose="020B0502020202020204" pitchFamily="34" charset="0"/>
              </a:rPr>
              <a:t> 19.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sr-Latn-BA" sz="2000" dirty="0">
              <a:latin typeface="Century Gothic" panose="020B0502020202020204" pitchFamily="34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9110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9F9A8-CA35-D160-AA56-EFDE97FAF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" y="1415143"/>
            <a:ext cx="11908972" cy="531222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U </a:t>
            </a:r>
            <a:r>
              <a:rPr lang="en-US" sz="2000" dirty="0" err="1">
                <a:latin typeface="Century Gothic" panose="020B0502020202020204" pitchFamily="34" charset="0"/>
              </a:rPr>
              <a:t>svakoj</a:t>
            </a:r>
            <a:r>
              <a:rPr lang="en-US" sz="2000" dirty="0">
                <a:latin typeface="Century Gothic" panose="020B0502020202020204" pitchFamily="34" charset="0"/>
              </a:rPr>
              <a:t> od </a:t>
            </a:r>
            <a:r>
              <a:rPr lang="en-US" sz="2000" dirty="0" err="1">
                <a:latin typeface="Century Gothic" panose="020B0502020202020204" pitchFamily="34" charset="0"/>
              </a:rPr>
              <a:t>pomenutih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faza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razvoja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centralna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imala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odgovornost</a:t>
            </a:r>
            <a:r>
              <a:rPr lang="en-US" sz="2000" dirty="0">
                <a:latin typeface="Century Gothic" panose="020B0502020202020204" pitchFamily="34" charset="0"/>
              </a:rPr>
              <a:t> da </a:t>
            </a:r>
            <a:r>
              <a:rPr lang="en-US" sz="2000" dirty="0" err="1">
                <a:latin typeface="Century Gothic" panose="020B0502020202020204" pitchFamily="34" charset="0"/>
              </a:rPr>
              <a:t>održava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stabilnost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finansijskog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sistema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podržava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održiv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ekonomski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rast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Njena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uloga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prilagođavala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potrebama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izazovima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donosi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svaka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faza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finansijskog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ekonomskog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razvoja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Od </a:t>
            </a:r>
            <a:r>
              <a:rPr lang="en-US" sz="2000" dirty="0" err="1">
                <a:latin typeface="Century Gothic" panose="020B0502020202020204" pitchFamily="34" charset="0"/>
              </a:rPr>
              <a:t>osnivanja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banke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sr-Latn-BA" sz="2000" dirty="0">
                <a:latin typeface="Century Gothic" panose="020B0502020202020204" pitchFamily="34" charset="0"/>
              </a:rPr>
              <a:t>XVII </a:t>
            </a:r>
            <a:r>
              <a:rPr lang="en-US" sz="2000" dirty="0" err="1">
                <a:latin typeface="Century Gothic" panose="020B0502020202020204" pitchFamily="34" charset="0"/>
              </a:rPr>
              <a:t>vijeku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centralne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uspjele</a:t>
            </a:r>
            <a:r>
              <a:rPr lang="en-US" sz="2000" dirty="0">
                <a:latin typeface="Century Gothic" panose="020B0502020202020204" pitchFamily="34" charset="0"/>
              </a:rPr>
              <a:t> da </a:t>
            </a:r>
            <a:r>
              <a:rPr lang="en-US" sz="2000" dirty="0" err="1">
                <a:latin typeface="Century Gothic" panose="020B0502020202020204" pitchFamily="34" charset="0"/>
              </a:rPr>
              <a:t>odigraju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važnu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ulogu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en-US" sz="2000" dirty="0" err="1">
                <a:latin typeface="Century Gothic" panose="020B0502020202020204" pitchFamily="34" charset="0"/>
              </a:rPr>
              <a:t>nacionalnim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privredama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obavljajući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svoje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klasične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funkcije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  <a:r>
              <a:rPr lang="en-US" sz="2000" dirty="0" err="1">
                <a:latin typeface="Century Gothic" panose="020B0502020202020204" pitchFamily="34" charset="0"/>
              </a:rPr>
              <a:t>izdavanje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novca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upravljanje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deviznim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rezervama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upravljanje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državnim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računima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kreditor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en-US" sz="2000" dirty="0" err="1">
                <a:latin typeface="Century Gothic" panose="020B0502020202020204" pitchFamily="34" charset="0"/>
              </a:rPr>
              <a:t>posljednjoj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instanci</a:t>
            </a:r>
            <a:r>
              <a:rPr lang="en-US" sz="2000" dirty="0">
                <a:latin typeface="Century Gothic" panose="020B0502020202020204" pitchFamily="34" charset="0"/>
              </a:rPr>
              <a:t>. U </a:t>
            </a:r>
            <a:r>
              <a:rPr lang="en-US" sz="2000" dirty="0" err="1">
                <a:latin typeface="Century Gothic" panose="020B0502020202020204" pitchFamily="34" charset="0"/>
              </a:rPr>
              <a:t>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globalne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ekonomije</a:t>
            </a:r>
            <a:r>
              <a:rPr lang="en-US" sz="2000" dirty="0">
                <a:latin typeface="Century Gothic" panose="020B0502020202020204" pitchFamily="34" charset="0"/>
              </a:rPr>
              <a:t> (</a:t>
            </a:r>
            <a:r>
              <a:rPr lang="en-US" sz="2000" dirty="0" err="1">
                <a:latin typeface="Century Gothic" panose="020B0502020202020204" pitchFamily="34" charset="0"/>
              </a:rPr>
              <a:t>posebno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sr-Latn-BA" sz="2000" dirty="0">
                <a:latin typeface="Century Gothic" panose="020B0502020202020204" pitchFamily="34" charset="0"/>
              </a:rPr>
              <a:t>XX </a:t>
            </a:r>
            <a:r>
              <a:rPr lang="en-US" sz="2000" dirty="0" err="1">
                <a:latin typeface="Century Gothic" panose="020B0502020202020204" pitchFamily="34" charset="0"/>
              </a:rPr>
              <a:t>vijeku</a:t>
            </a:r>
            <a:r>
              <a:rPr lang="en-US" sz="2000" dirty="0">
                <a:latin typeface="Century Gothic" panose="020B0502020202020204" pitchFamily="34" charset="0"/>
              </a:rPr>
              <a:t>), </a:t>
            </a:r>
            <a:r>
              <a:rPr lang="en-US" sz="2000" dirty="0" err="1">
                <a:latin typeface="Century Gothic" panose="020B0502020202020204" pitchFamily="34" charset="0"/>
              </a:rPr>
              <a:t>centralne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bile u </a:t>
            </a:r>
            <a:r>
              <a:rPr lang="en-US" sz="2000" dirty="0" err="1">
                <a:latin typeface="Century Gothic" panose="020B0502020202020204" pitchFamily="34" charset="0"/>
              </a:rPr>
              <a:t>poziciji</a:t>
            </a:r>
            <a:r>
              <a:rPr lang="en-US" sz="2000" dirty="0">
                <a:latin typeface="Century Gothic" panose="020B0502020202020204" pitchFamily="34" charset="0"/>
              </a:rPr>
              <a:t> da </a:t>
            </a:r>
            <a:r>
              <a:rPr lang="en-US" sz="2000" dirty="0" err="1">
                <a:latin typeface="Century Gothic" panose="020B0502020202020204" pitchFamily="34" charset="0"/>
              </a:rPr>
              <a:t>sve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više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podržavaju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finansijsko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ekonomsko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okruženje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da </a:t>
            </a:r>
            <a:r>
              <a:rPr lang="en-US" sz="2000" dirty="0" err="1">
                <a:latin typeface="Century Gothic" panose="020B0502020202020204" pitchFamily="34" charset="0"/>
              </a:rPr>
              <a:t>kontrolišu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čitav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nacionalni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bankarski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sistem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braneći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svoje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moderne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funkcije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pridružile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klasičnim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 err="1">
                <a:latin typeface="Century Gothic" panose="020B0502020202020204" pitchFamily="34" charset="0"/>
              </a:rPr>
              <a:t>Možda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najvažnija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moderna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funkcija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primjena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monetarne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politike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koja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za </a:t>
            </a:r>
            <a:r>
              <a:rPr lang="en-US" sz="2000" b="1" dirty="0" err="1">
                <a:latin typeface="Century Gothic" panose="020B0502020202020204" pitchFamily="34" charset="0"/>
              </a:rPr>
              <a:t>cilj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stabilnost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cijena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visoku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stopu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zaposlenosti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ekonomski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rast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stabilnost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finansijskih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tržišta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itd</a:t>
            </a:r>
            <a:r>
              <a:rPr lang="en-US" sz="2000" b="1" dirty="0">
                <a:latin typeface="Century Gothic" panose="020B0502020202020204" pitchFamily="34" charset="0"/>
              </a:rPr>
              <a:t>. </a:t>
            </a:r>
            <a:endParaRPr lang="sr-Latn-BA" sz="2000" b="1" dirty="0">
              <a:latin typeface="Century Gothic" panose="020B0502020202020204" pitchFamily="34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47811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0538"/>
            <a:ext cx="10820400" cy="4548147"/>
          </a:xfrm>
        </p:spPr>
        <p:txBody>
          <a:bodyPr/>
          <a:lstStyle/>
          <a:p>
            <a:pPr algn="just"/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transformisale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fokusirane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emisiju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vlade</a:t>
            </a:r>
            <a:r>
              <a:rPr lang="en-US" dirty="0"/>
              <a:t> u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učesnike</a:t>
            </a:r>
            <a:r>
              <a:rPr lang="en-US" dirty="0"/>
              <a:t> u </a:t>
            </a:r>
            <a:r>
              <a:rPr lang="en-US" dirty="0" err="1"/>
              <a:t>osiguravanju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izazove</a:t>
            </a:r>
            <a:r>
              <a:rPr lang="en-US" dirty="0"/>
              <a:t>. 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vijekova</a:t>
            </a:r>
            <a:r>
              <a:rPr lang="en-US" dirty="0"/>
              <a:t>,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široke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u </a:t>
            </a:r>
            <a:r>
              <a:rPr lang="en-US" dirty="0" err="1"/>
              <a:t>ekonomiji</a:t>
            </a:r>
            <a:r>
              <a:rPr lang="en-US" dirty="0"/>
              <a:t>: </a:t>
            </a:r>
            <a:r>
              <a:rPr lang="sr-Latn-BA" dirty="0"/>
              <a:t>		</a:t>
            </a:r>
          </a:p>
          <a:p>
            <a:pPr lvl="2" algn="just"/>
            <a:r>
              <a:rPr lang="en-US" dirty="0" err="1"/>
              <a:t>fiskalnu</a:t>
            </a:r>
            <a:r>
              <a:rPr lang="en-US" dirty="0"/>
              <a:t> </a:t>
            </a:r>
            <a:r>
              <a:rPr lang="en-US" dirty="0" err="1"/>
              <a:t>podršku</a:t>
            </a:r>
            <a:endParaRPr lang="sr-Latn-BA" dirty="0"/>
          </a:p>
          <a:p>
            <a:pPr lvl="2" algn="just"/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finansijskoj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,</a:t>
            </a:r>
            <a:endParaRPr lang="sr-Latn-BA" dirty="0"/>
          </a:p>
          <a:p>
            <a:pPr lvl="2" algn="just"/>
            <a:r>
              <a:rPr lang="en-US" dirty="0" err="1"/>
              <a:t>monetarnu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BA" dirty="0"/>
          </a:p>
          <a:p>
            <a:pPr lvl="2"/>
            <a:r>
              <a:rPr lang="en-US" dirty="0" err="1"/>
              <a:t>makroekonomsku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8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Istorijsk</a:t>
            </a:r>
            <a:r>
              <a:rPr lang="sr-Cyrl-BA" dirty="0"/>
              <a:t>i razvoj </a:t>
            </a:r>
            <a:r>
              <a:rPr lang="en-US" dirty="0" err="1"/>
              <a:t>centralnih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oblikovale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: 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, </a:t>
            </a:r>
            <a:r>
              <a:rPr lang="en-US" dirty="0" err="1"/>
              <a:t>administrativne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državom</a:t>
            </a:r>
            <a:r>
              <a:rPr lang="en-US" dirty="0"/>
              <a:t>.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da je </a:t>
            </a:r>
            <a:r>
              <a:rPr lang="en-US" dirty="0" err="1"/>
              <a:t>noviji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ilustriran</a:t>
            </a:r>
            <a:r>
              <a:rPr lang="en-US" dirty="0"/>
              <a:t> </a:t>
            </a:r>
            <a:r>
              <a:rPr lang="en-US" dirty="0" err="1"/>
              <a:t>činjenicom</a:t>
            </a:r>
            <a:r>
              <a:rPr lang="en-US" dirty="0"/>
              <a:t> da je </a:t>
            </a:r>
            <a:r>
              <a:rPr lang="en-US" dirty="0" err="1"/>
              <a:t>tokom</a:t>
            </a:r>
            <a:r>
              <a:rPr lang="en-US" dirty="0"/>
              <a:t> 1900.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18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imalo</a:t>
            </a:r>
            <a:r>
              <a:rPr lang="en-US" dirty="0"/>
              <a:t> </a:t>
            </a:r>
            <a:r>
              <a:rPr lang="en-US" dirty="0" err="1"/>
              <a:t>centralnu</a:t>
            </a:r>
            <a:r>
              <a:rPr lang="en-US" dirty="0"/>
              <a:t> </a:t>
            </a:r>
            <a:r>
              <a:rPr lang="en-US" dirty="0" err="1"/>
              <a:t>banku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do 1950.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se </a:t>
            </a:r>
            <a:r>
              <a:rPr lang="en-US" dirty="0" err="1"/>
              <a:t>povećao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59, a </a:t>
            </a:r>
            <a:r>
              <a:rPr lang="en-US" dirty="0" err="1"/>
              <a:t>najnoviji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da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174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centralnom</a:t>
            </a:r>
            <a:r>
              <a:rPr lang="en-US" dirty="0"/>
              <a:t> </a:t>
            </a:r>
            <a:r>
              <a:rPr lang="en-US" dirty="0" err="1"/>
              <a:t>bankom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58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6858"/>
            <a:ext cx="11201400" cy="4331828"/>
          </a:xfrm>
        </p:spPr>
        <p:txBody>
          <a:bodyPr>
            <a:normAutofit/>
          </a:bodyPr>
          <a:lstStyle/>
          <a:p>
            <a:r>
              <a:rPr lang="en-US" dirty="0" err="1"/>
              <a:t>Istorija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 </a:t>
            </a:r>
            <a:r>
              <a:rPr lang="en-US" dirty="0" err="1"/>
              <a:t>seže</a:t>
            </a:r>
            <a:r>
              <a:rPr lang="en-US" dirty="0"/>
              <a:t> u </a:t>
            </a:r>
            <a:r>
              <a:rPr lang="en-US" dirty="0" err="1"/>
              <a:t>sedamnaesti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, </a:t>
            </a:r>
            <a:r>
              <a:rPr lang="en-US" dirty="0" err="1"/>
              <a:t>osnivanjem</a:t>
            </a:r>
            <a:r>
              <a:rPr lang="en-US" dirty="0"/>
              <a:t> </a:t>
            </a:r>
            <a:r>
              <a:rPr lang="en-US" dirty="0" err="1"/>
              <a:t>Amsterdamske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1609. </a:t>
            </a:r>
            <a:r>
              <a:rPr lang="en-US" dirty="0" err="1"/>
              <a:t>godine</a:t>
            </a:r>
            <a:r>
              <a:rPr lang="en-US" dirty="0"/>
              <a:t> 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</a:t>
            </a:r>
            <a:r>
              <a:rPr lang="en-US" dirty="0" err="1"/>
              <a:t>uslijedilo</a:t>
            </a:r>
            <a:r>
              <a:rPr lang="en-US" dirty="0"/>
              <a:t> </a:t>
            </a:r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švedske</a:t>
            </a:r>
            <a:r>
              <a:rPr lang="en-US" dirty="0"/>
              <a:t> </a:t>
            </a:r>
            <a:r>
              <a:rPr lang="en-US" dirty="0" err="1"/>
              <a:t>Riksbanke</a:t>
            </a:r>
            <a:r>
              <a:rPr lang="en-US" dirty="0"/>
              <a:t> 1668. </a:t>
            </a:r>
            <a:r>
              <a:rPr lang="en-US" dirty="0" err="1"/>
              <a:t>godine</a:t>
            </a:r>
            <a:r>
              <a:rPr lang="en-US" dirty="0"/>
              <a:t>. </a:t>
            </a:r>
            <a:endParaRPr lang="sr-Latn-BA" dirty="0"/>
          </a:p>
          <a:p>
            <a:endParaRPr lang="sr-Latn-BA" dirty="0"/>
          </a:p>
          <a:p>
            <a:pPr algn="just"/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centralnih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u </a:t>
            </a:r>
            <a:r>
              <a:rPr lang="en-US" dirty="0" err="1"/>
              <a:t>Evropi</a:t>
            </a:r>
            <a:r>
              <a:rPr lang="en-US" dirty="0"/>
              <a:t>, Banka </a:t>
            </a:r>
            <a:r>
              <a:rPr lang="en-US" dirty="0" err="1"/>
              <a:t>Engleske</a:t>
            </a:r>
            <a:r>
              <a:rPr lang="en-US" dirty="0"/>
              <a:t>, </a:t>
            </a:r>
            <a:r>
              <a:rPr lang="en-US" dirty="0" err="1"/>
              <a:t>osnovana</a:t>
            </a:r>
            <a:r>
              <a:rPr lang="en-US" dirty="0"/>
              <a:t> je 1694.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</a:t>
            </a:r>
            <a:r>
              <a:rPr lang="en-US" dirty="0" err="1"/>
              <a:t>kraljeve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 </a:t>
            </a:r>
            <a:r>
              <a:rPr lang="en-US" dirty="0" err="1"/>
              <a:t>kampanje</a:t>
            </a:r>
            <a:r>
              <a:rPr lang="en-US" dirty="0"/>
              <a:t>. 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Osnivanje</a:t>
            </a:r>
            <a:r>
              <a:rPr lang="en-US" dirty="0"/>
              <a:t> Banque de France 1800.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imalo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stabilizaciju</a:t>
            </a:r>
            <a:r>
              <a:rPr lang="en-US" dirty="0"/>
              <a:t> </a:t>
            </a:r>
            <a:r>
              <a:rPr lang="en-US" dirty="0" err="1"/>
              <a:t>hiperinflacije</a:t>
            </a:r>
            <a:r>
              <a:rPr lang="en-US" dirty="0"/>
              <a:t> </a:t>
            </a:r>
            <a:r>
              <a:rPr lang="en-US" dirty="0" err="1"/>
              <a:t>papirnog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vladinim</a:t>
            </a:r>
            <a:r>
              <a:rPr lang="en-US" dirty="0"/>
              <a:t> </a:t>
            </a:r>
            <a:r>
              <a:rPr lang="en-US" dirty="0" err="1"/>
              <a:t>finansijama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3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5282"/>
              </p:ext>
            </p:extLst>
          </p:nvPr>
        </p:nvGraphicFramePr>
        <p:xfrm>
          <a:off x="732971" y="1291770"/>
          <a:ext cx="11342914" cy="5203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9802">
                  <a:extLst>
                    <a:ext uri="{9D8B030D-6E8A-4147-A177-3AD203B41FA5}">
                      <a16:colId xmlns:a16="http://schemas.microsoft.com/office/drawing/2014/main" val="1480377852"/>
                    </a:ext>
                  </a:extLst>
                </a:gridCol>
                <a:gridCol w="5693112">
                  <a:extLst>
                    <a:ext uri="{9D8B030D-6E8A-4147-A177-3AD203B41FA5}">
                      <a16:colId xmlns:a16="http://schemas.microsoft.com/office/drawing/2014/main" val="2073674850"/>
                    </a:ext>
                  </a:extLst>
                </a:gridCol>
              </a:tblGrid>
              <a:tr h="4061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Riksbank</a:t>
                      </a:r>
                      <a:r>
                        <a:rPr lang="en-US" sz="1400" dirty="0">
                          <a:effectLst/>
                        </a:rPr>
                        <a:t> of Sweden, 1656.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r>
                        <a:rPr lang="en-US" sz="1400" dirty="0">
                          <a:effectLst/>
                        </a:rPr>
                        <a:t>Bank of England, 1694.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885849"/>
                  </a:ext>
                </a:extLst>
              </a:tr>
              <a:tr h="47972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062735"/>
                  </a:ext>
                </a:extLst>
              </a:tr>
            </a:tbl>
          </a:graphicData>
        </a:graphic>
      </p:graphicFrame>
      <p:pic>
        <p:nvPicPr>
          <p:cNvPr id="1026" name="Picture 3" descr="The Riksbank's first office at Järntorget in the Old Town in Stockho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1915887"/>
            <a:ext cx="524249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27 July 1694: the Bank of England is created by Royal Charter | MoneyWe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-10121" r="-507" b="-17481"/>
          <a:stretch/>
        </p:blipFill>
        <p:spPr bwMode="auto">
          <a:xfrm>
            <a:off x="6483469" y="1865088"/>
            <a:ext cx="5363028" cy="47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cap="none" dirty="0" err="1"/>
              <a:t>atumi</a:t>
            </a:r>
            <a:r>
              <a:rPr lang="en-US" cap="none" dirty="0"/>
              <a:t> </a:t>
            </a:r>
            <a:r>
              <a:rPr lang="en-US" cap="none" dirty="0" err="1"/>
              <a:t>osnivanja</a:t>
            </a:r>
            <a:r>
              <a:rPr lang="en-US" cap="none" dirty="0"/>
              <a:t> </a:t>
            </a:r>
            <a:r>
              <a:rPr lang="en-US" cap="none" dirty="0" err="1"/>
              <a:t>centralnih</a:t>
            </a:r>
            <a:r>
              <a:rPr lang="en-US" cap="none" dirty="0"/>
              <a:t> </a:t>
            </a:r>
            <a:r>
              <a:rPr lang="en-US" cap="none" dirty="0" err="1"/>
              <a:t>banaka</a:t>
            </a:r>
            <a:r>
              <a:rPr lang="en-US" cap="none" dirty="0"/>
              <a:t> </a:t>
            </a:r>
            <a:r>
              <a:rPr lang="en-US" cap="none" dirty="0" err="1"/>
              <a:t>kroz</a:t>
            </a:r>
            <a:r>
              <a:rPr lang="en-US" cap="none" dirty="0"/>
              <a:t> </a:t>
            </a:r>
            <a:r>
              <a:rPr lang="en-US" cap="none" dirty="0" err="1"/>
              <a:t>vijekove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323" t="36405" r="31452" b="22477"/>
          <a:stretch/>
        </p:blipFill>
        <p:spPr bwMode="auto">
          <a:xfrm>
            <a:off x="1863970" y="2193925"/>
            <a:ext cx="7731508" cy="4312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9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1371600"/>
            <a:ext cx="11317514" cy="5240215"/>
          </a:xfrm>
        </p:spPr>
        <p:txBody>
          <a:bodyPr>
            <a:normAutofit lnSpcReduction="10000"/>
          </a:bodyPr>
          <a:lstStyle/>
          <a:p>
            <a:pPr algn="just"/>
            <a:endParaRPr lang="sr-Latn-BA" dirty="0"/>
          </a:p>
          <a:p>
            <a:pPr algn="just"/>
            <a:r>
              <a:rPr lang="en-US" dirty="0" err="1"/>
              <a:t>Osnovane</a:t>
            </a:r>
            <a:r>
              <a:rPr lang="sr-Latn-BA" dirty="0"/>
              <a:t> su</a:t>
            </a:r>
            <a:r>
              <a:rPr lang="en-US" dirty="0"/>
              <a:t>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stabilizacije</a:t>
            </a:r>
            <a:r>
              <a:rPr lang="en-US" dirty="0"/>
              <a:t> valuta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, </a:t>
            </a:r>
            <a:r>
              <a:rPr lang="en-US" dirty="0" err="1"/>
              <a:t>regulisanja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agenata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. 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/>
              <a:t>To je </a:t>
            </a:r>
            <a:r>
              <a:rPr lang="en-US" dirty="0" err="1" smtClean="0"/>
              <a:t>uključivalo</a:t>
            </a:r>
            <a:r>
              <a:rPr lang="sr-Latn-BA" dirty="0" smtClean="0"/>
              <a:t>:</a:t>
            </a:r>
          </a:p>
          <a:p>
            <a:pPr lvl="1" algn="just"/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spr</a:t>
            </a:r>
            <a:r>
              <a:rPr lang="sr-Latn-BA" dirty="0"/>
              <a:t>ij</a:t>
            </a:r>
            <a:r>
              <a:rPr lang="en-US" dirty="0" err="1"/>
              <a:t>ečila</a:t>
            </a:r>
            <a:r>
              <a:rPr lang="en-US" dirty="0"/>
              <a:t> </a:t>
            </a:r>
            <a:r>
              <a:rPr lang="en-US" dirty="0" err="1"/>
              <a:t>inflacija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očuvala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 smtClean="0"/>
              <a:t>valute</a:t>
            </a:r>
            <a:r>
              <a:rPr lang="en-US" dirty="0" smtClean="0"/>
              <a:t>,</a:t>
            </a:r>
            <a:endParaRPr lang="sr-Latn-BA" dirty="0" smtClean="0"/>
          </a:p>
          <a:p>
            <a:pPr lvl="1" algn="just"/>
            <a:r>
              <a:rPr lang="en-US" dirty="0" err="1" smtClean="0"/>
              <a:t>obezbijeđenje</a:t>
            </a:r>
            <a:r>
              <a:rPr lang="en-US" dirty="0" smtClean="0"/>
              <a:t> </a:t>
            </a:r>
            <a:r>
              <a:rPr lang="en-US" dirty="0" err="1"/>
              <a:t>kredita</a:t>
            </a:r>
            <a:r>
              <a:rPr lang="en-US" dirty="0"/>
              <a:t> </a:t>
            </a:r>
            <a:r>
              <a:rPr lang="en-US" dirty="0" err="1"/>
              <a:t>vladi</a:t>
            </a:r>
            <a:r>
              <a:rPr lang="en-US" dirty="0"/>
              <a:t> za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, </a:t>
            </a:r>
            <a:endParaRPr lang="sr-Latn-BA" dirty="0" smtClean="0"/>
          </a:p>
          <a:p>
            <a:pPr lvl="1" algn="just"/>
            <a:r>
              <a:rPr lang="sr-Latn-BA" dirty="0"/>
              <a:t>z</a:t>
            </a:r>
            <a:r>
              <a:rPr lang="sr-Latn-BA" dirty="0" smtClean="0"/>
              <a:t>a v</a:t>
            </a:r>
            <a:r>
              <a:rPr lang="en-US" dirty="0" err="1" smtClean="0"/>
              <a:t>ojne</a:t>
            </a:r>
            <a:r>
              <a:rPr lang="en-US" dirty="0" smtClean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infrastrukturne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, </a:t>
            </a:r>
            <a:endParaRPr lang="sr-Latn-BA" dirty="0" smtClean="0"/>
          </a:p>
          <a:p>
            <a:pPr lvl="1" algn="just"/>
            <a:r>
              <a:rPr lang="en-US" dirty="0" err="1" smtClean="0"/>
              <a:t>čuvanje</a:t>
            </a:r>
            <a:r>
              <a:rPr lang="en-US" dirty="0" smtClean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zlatnih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deviznih</a:t>
            </a:r>
            <a:r>
              <a:rPr lang="en-US" dirty="0"/>
              <a:t> </a:t>
            </a:r>
            <a:r>
              <a:rPr lang="en-US" dirty="0" err="1"/>
              <a:t>rezervi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pomoglo</a:t>
            </a:r>
            <a:r>
              <a:rPr lang="en-US" dirty="0"/>
              <a:t> u </a:t>
            </a:r>
            <a:r>
              <a:rPr lang="en-US" dirty="0" err="1"/>
              <a:t>održavanju</a:t>
            </a:r>
            <a:r>
              <a:rPr lang="en-US" dirty="0"/>
              <a:t> </a:t>
            </a:r>
            <a:r>
              <a:rPr lang="en-US" dirty="0" err="1"/>
              <a:t>povjerenja</a:t>
            </a:r>
            <a:r>
              <a:rPr lang="en-US" dirty="0"/>
              <a:t> u </a:t>
            </a:r>
            <a:r>
              <a:rPr lang="en-US" dirty="0" err="1"/>
              <a:t>nacionalnu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bankarskim</a:t>
            </a:r>
            <a:r>
              <a:rPr lang="en-US" dirty="0"/>
              <a:t> </a:t>
            </a:r>
            <a:r>
              <a:rPr lang="en-US" dirty="0" err="1"/>
              <a:t>sektorom</a:t>
            </a:r>
            <a:r>
              <a:rPr lang="en-US" dirty="0"/>
              <a:t>,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stabilan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niska</a:t>
            </a:r>
            <a:r>
              <a:rPr lang="en-US" dirty="0"/>
              <a:t> </a:t>
            </a:r>
            <a:r>
              <a:rPr lang="en-US" dirty="0" err="1"/>
              <a:t>nezaposlenost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0"/>
            <a:ext cx="9615854" cy="984738"/>
          </a:xfr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sr-Latn-BA" sz="3000" b="1" dirty="0"/>
              <a:t/>
            </a:r>
            <a:br>
              <a:rPr lang="sr-Latn-BA" sz="3000" b="1" dirty="0"/>
            </a:br>
            <a:r>
              <a:rPr lang="sr-Latn-BA" sz="3000" b="1" dirty="0"/>
              <a:t>ULOGA</a:t>
            </a:r>
            <a:r>
              <a:rPr lang="en-US" sz="3000" b="1" dirty="0"/>
              <a:t> CENTRALNIH BANAKA U 19. VIJEKU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019359"/>
              </p:ext>
            </p:extLst>
          </p:nvPr>
        </p:nvGraphicFramePr>
        <p:xfrm>
          <a:off x="879231" y="984738"/>
          <a:ext cx="9615855" cy="5876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964">
                  <a:extLst>
                    <a:ext uri="{9D8B030D-6E8A-4147-A177-3AD203B41FA5}">
                      <a16:colId xmlns:a16="http://schemas.microsoft.com/office/drawing/2014/main" val="3082124021"/>
                    </a:ext>
                  </a:extLst>
                </a:gridCol>
                <a:gridCol w="1707582">
                  <a:extLst>
                    <a:ext uri="{9D8B030D-6E8A-4147-A177-3AD203B41FA5}">
                      <a16:colId xmlns:a16="http://schemas.microsoft.com/office/drawing/2014/main" val="3089407607"/>
                    </a:ext>
                  </a:extLst>
                </a:gridCol>
                <a:gridCol w="1707582">
                  <a:extLst>
                    <a:ext uri="{9D8B030D-6E8A-4147-A177-3AD203B41FA5}">
                      <a16:colId xmlns:a16="http://schemas.microsoft.com/office/drawing/2014/main" val="2352571056"/>
                    </a:ext>
                  </a:extLst>
                </a:gridCol>
                <a:gridCol w="1571581">
                  <a:extLst>
                    <a:ext uri="{9D8B030D-6E8A-4147-A177-3AD203B41FA5}">
                      <a16:colId xmlns:a16="http://schemas.microsoft.com/office/drawing/2014/main" val="4067859181"/>
                    </a:ext>
                  </a:extLst>
                </a:gridCol>
                <a:gridCol w="3141146">
                  <a:extLst>
                    <a:ext uri="{9D8B030D-6E8A-4147-A177-3AD203B41FA5}">
                      <a16:colId xmlns:a16="http://schemas.microsoft.com/office/drawing/2014/main" val="240033356"/>
                    </a:ext>
                  </a:extLst>
                </a:gridCol>
              </a:tblGrid>
              <a:tr h="1606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Preduslovi (obilježja) stvaranja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7685"/>
                  </a:ext>
                </a:extLst>
              </a:tr>
              <a:tr h="685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b="1" dirty="0">
                          <a:solidFill>
                            <a:schemeClr val="tx1"/>
                          </a:solidFill>
                          <a:effectLst/>
                        </a:rPr>
                        <a:t>Osnivanje banke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b="1" dirty="0">
                          <a:solidFill>
                            <a:schemeClr val="tx1"/>
                          </a:solidFill>
                          <a:effectLst/>
                        </a:rPr>
                        <a:t>Monopol nad izdavanjem novca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b="1" dirty="0">
                          <a:solidFill>
                            <a:schemeClr val="tx1"/>
                          </a:solidFill>
                          <a:effectLst/>
                        </a:rPr>
                        <a:t>Zajmodavac u krajnjoj instanci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614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Riksbank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1668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1890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>
                          <a:solidFill>
                            <a:schemeClr val="tx1"/>
                          </a:solidFill>
                          <a:effectLst/>
                        </a:rPr>
                        <a:t>U početku nije imala funkciju monopolskog izdavanja novčanica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>
                          <a:solidFill>
                            <a:schemeClr val="tx1"/>
                          </a:solidFill>
                          <a:effectLst/>
                        </a:rPr>
                        <a:t>Finansiranje ratova i posljedice pretjerane inflacije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39195"/>
                  </a:ext>
                </a:extLst>
              </a:tr>
              <a:tr h="803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Banka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Engleske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1694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1870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Akcionarsko društvo. Finansiranje tekućih rashoda kraljevstva, finansiranje trgovine i industrije, vojnih rashoda, servisiranja duga. Do kraja 18. vijeka. privatna ustanova.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8839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 Francuske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Stabilizacija valute nakon Francuske revolucije, uravnoteženje javnih finansija, finansiranje ratova, servisiranje duga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4455"/>
                  </a:ext>
                </a:extLst>
              </a:tr>
              <a:tr h="48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 Holandije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1863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Osnovana kao privatna kompanija. Pravo na izdavanje novčanica koje su bile zakonsko sredstvo plaćanja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04818"/>
                  </a:ext>
                </a:extLst>
              </a:tr>
              <a:tr h="321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Narodna banka Danske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>
                          <a:solidFill>
                            <a:schemeClr val="tx1"/>
                          </a:solidFill>
                          <a:effectLst/>
                        </a:rPr>
                        <a:t>Osnovana kao privatna banka sa monopolom na devizne transakcije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39722"/>
                  </a:ext>
                </a:extLst>
              </a:tr>
              <a:tr h="48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 Portugala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1888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Osnovana kao komercijalna banka i emisiona banka. Finansiranje javnih dugova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65241"/>
                  </a:ext>
                </a:extLst>
              </a:tr>
              <a:tr h="321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Narodna banka Belgije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Osnovana kao akcionarsko društvo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79441"/>
                  </a:ext>
                </a:extLst>
              </a:tr>
              <a:tr h="48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 Španije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1910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>
                          <a:solidFill>
                            <a:schemeClr val="tx1"/>
                          </a:solidFill>
                          <a:effectLst/>
                        </a:rPr>
                        <a:t>Državno finansiranje, finansijska podrška građanskim i kolonijalnim ratovima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08740"/>
                  </a:ext>
                </a:extLst>
              </a:tr>
              <a:tr h="16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Banka Italije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1893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>
                          <a:solidFill>
                            <a:schemeClr val="tx1"/>
                          </a:solidFill>
                          <a:effectLst/>
                        </a:rPr>
                        <a:t>1926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dirty="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>
                          <a:solidFill>
                            <a:schemeClr val="tx1"/>
                          </a:solidFill>
                          <a:effectLst/>
                        </a:rPr>
                        <a:t>Osnovana kao akcionarsko društvo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9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8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58686"/>
            <a:ext cx="11945257" cy="522514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Sjedinjenih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osnovana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1791,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mandatom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1797.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najvažnija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monetarna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ranoj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američkoj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ekonomiji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političko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pitanje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federalista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demokratskih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republikanaca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Djelovala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agent za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trezor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SAD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centralnu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utičući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ekonomsku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istoriju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Amerike</a:t>
            </a:r>
            <a:endParaRPr lang="sr-Latn-BA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800"/>
              </a:spcAft>
              <a:buNone/>
              <a:tabLst>
                <a:tab pos="1003300" algn="l"/>
              </a:tabLst>
            </a:pP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Osnovana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s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ciljem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da: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Američkog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rata za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nezavisnost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našla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velikim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dugovima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suočila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finansijskom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nestabilnošću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trebala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pomoći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stabilizaciji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povratku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poverenja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finansijski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osnivanja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izdavale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sopstvenu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valutu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rezultiralo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konfuzijom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nestabilnošću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zadatak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uvede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jedinstvenu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valutu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reguliše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njenu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cirkulaciju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obavljala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fiskalnog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agenta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prikupljajući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poreze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ostale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prihode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raspoređivala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potrebama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715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345</TotalTime>
  <Words>982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Vapor Trail</vt:lpstr>
      <vt:lpstr>Istorijski razvoj centralnih banaka</vt:lpstr>
      <vt:lpstr>PowerPoint Presentation</vt:lpstr>
      <vt:lpstr>PowerPoint Presentation</vt:lpstr>
      <vt:lpstr>PowerPoint Presentation</vt:lpstr>
      <vt:lpstr>PowerPoint Presentation</vt:lpstr>
      <vt:lpstr>Datumi osnivanja centralnih banaka kroz vijekove</vt:lpstr>
      <vt:lpstr>PowerPoint Presentation</vt:lpstr>
      <vt:lpstr> ULOGA CENTRALNIH BANAKA U 19. VIJEKU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Istorijski razvoj centralnih banaka</dc:title>
  <dc:creator>Branka</dc:creator>
  <cp:lastModifiedBy>Branka</cp:lastModifiedBy>
  <cp:revision>55</cp:revision>
  <dcterms:created xsi:type="dcterms:W3CDTF">2024-10-14T06:32:37Z</dcterms:created>
  <dcterms:modified xsi:type="dcterms:W3CDTF">2024-10-17T07:20:44Z</dcterms:modified>
</cp:coreProperties>
</file>