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51" r:id="rId2"/>
    <p:sldId id="312" r:id="rId3"/>
    <p:sldId id="313" r:id="rId4"/>
    <p:sldId id="314" r:id="rId5"/>
    <p:sldId id="321" r:id="rId6"/>
    <p:sldId id="315" r:id="rId7"/>
    <p:sldId id="316" r:id="rId8"/>
    <p:sldId id="317" r:id="rId9"/>
    <p:sldId id="318" r:id="rId10"/>
    <p:sldId id="319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1" r:id="rId21"/>
    <p:sldId id="332" r:id="rId22"/>
    <p:sldId id="333" r:id="rId23"/>
    <p:sldId id="334" r:id="rId24"/>
    <p:sldId id="335" r:id="rId25"/>
    <p:sldId id="337" r:id="rId26"/>
    <p:sldId id="338" r:id="rId27"/>
    <p:sldId id="340" r:id="rId28"/>
    <p:sldId id="341" r:id="rId29"/>
    <p:sldId id="342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965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35C4-BB8A-4809-AAC2-0C724BF5DDA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234B-12C9-4334-8F58-EB030DF5D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56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61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500113" cy="3155849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</a:pPr>
            <a:br>
              <a:rPr lang="sr-Latn-BA" sz="3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BA" sz="3500" dirty="0">
                <a:solidFill>
                  <a:schemeClr val="accent1">
                    <a:lumMod val="50000"/>
                  </a:schemeClr>
                </a:solidFill>
              </a:rPr>
              <a:t>֍ Osnovne monetarne teorije</a:t>
            </a:r>
            <a:br>
              <a:rPr lang="sr-Latn-BA" sz="3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BA" sz="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176" t="19931" r="25412" b="21736"/>
          <a:stretch>
            <a:fillRect/>
          </a:stretch>
        </p:blipFill>
        <p:spPr bwMode="auto">
          <a:xfrm>
            <a:off x="457200" y="1295400"/>
            <a:ext cx="66794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11204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/>
              <a:t>Kombinacije</a:t>
            </a:r>
            <a:r>
              <a:rPr lang="en-US" sz="2200" dirty="0"/>
              <a:t> </a:t>
            </a:r>
            <a:r>
              <a:rPr lang="en-US" sz="2200" dirty="0" err="1"/>
              <a:t>nezaposlenosti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inflacije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se </a:t>
            </a:r>
            <a:r>
              <a:rPr lang="en-US" sz="2200" dirty="0" err="1"/>
              <a:t>javljaju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rezultat</a:t>
            </a:r>
            <a:r>
              <a:rPr lang="en-US" sz="2200" dirty="0"/>
              <a:t> </a:t>
            </a:r>
            <a:r>
              <a:rPr lang="en-US" sz="2200" dirty="0" err="1"/>
              <a:t>pomjeranja</a:t>
            </a:r>
            <a:r>
              <a:rPr lang="en-US" sz="2200" dirty="0"/>
              <a:t> </a:t>
            </a:r>
            <a:r>
              <a:rPr lang="en-US" sz="2200" dirty="0" err="1"/>
              <a:t>krive</a:t>
            </a:r>
            <a:r>
              <a:rPr lang="en-US" sz="2200" dirty="0"/>
              <a:t> </a:t>
            </a:r>
            <a:r>
              <a:rPr lang="en-US" sz="2200" dirty="0" err="1"/>
              <a:t>agregatne</a:t>
            </a:r>
            <a:r>
              <a:rPr lang="en-US" sz="2200" dirty="0"/>
              <a:t> </a:t>
            </a:r>
            <a:r>
              <a:rPr lang="en-US" sz="2200" dirty="0" err="1"/>
              <a:t>tražnje</a:t>
            </a:r>
            <a:r>
              <a:rPr lang="en-US" sz="2200" dirty="0"/>
              <a:t> </a:t>
            </a:r>
            <a:r>
              <a:rPr lang="en-US" sz="2200" dirty="0" err="1"/>
              <a:t>duž</a:t>
            </a:r>
            <a:r>
              <a:rPr lang="en-US" sz="2200" dirty="0"/>
              <a:t> </a:t>
            </a:r>
            <a:r>
              <a:rPr lang="en-US" sz="2200" dirty="0" err="1"/>
              <a:t>krive</a:t>
            </a:r>
            <a:r>
              <a:rPr lang="en-US" sz="2200" dirty="0"/>
              <a:t> </a:t>
            </a:r>
            <a:r>
              <a:rPr lang="en-US" sz="2200" dirty="0" err="1"/>
              <a:t>agregatne</a:t>
            </a:r>
            <a:r>
              <a:rPr lang="en-US" sz="2200" dirty="0"/>
              <a:t> </a:t>
            </a:r>
            <a:r>
              <a:rPr lang="en-US" sz="2200" dirty="0" err="1"/>
              <a:t>ponude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kratak</a:t>
            </a:r>
            <a:r>
              <a:rPr lang="en-US" sz="2200" dirty="0"/>
              <a:t> </a:t>
            </a:r>
            <a:r>
              <a:rPr lang="en-US" sz="2200" dirty="0" err="1"/>
              <a:t>rok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6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6629400" cy="4191000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Ako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ekonomska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politika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opredijeli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povećanje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agregatne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tražnje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smanjiće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nezaposlenost</a:t>
            </a:r>
            <a:r>
              <a:rPr lang="en-US" sz="2300" dirty="0">
                <a:solidFill>
                  <a:schemeClr val="tx1"/>
                </a:solidFill>
              </a:rPr>
              <a:t> , </a:t>
            </a:r>
            <a:r>
              <a:rPr lang="en-US" sz="2300" dirty="0" err="1">
                <a:solidFill>
                  <a:schemeClr val="tx1"/>
                </a:solidFill>
              </a:rPr>
              <a:t>ali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će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povećati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inflacija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 err="1">
                <a:solidFill>
                  <a:schemeClr val="tx1"/>
                </a:solidFill>
              </a:rPr>
              <a:t>Ako</a:t>
            </a:r>
            <a:r>
              <a:rPr lang="en-US" sz="2300" dirty="0">
                <a:solidFill>
                  <a:schemeClr val="tx1"/>
                </a:solidFill>
              </a:rPr>
              <a:t> se, </a:t>
            </a:r>
            <a:r>
              <a:rPr lang="en-US" sz="2300" dirty="0" err="1">
                <a:solidFill>
                  <a:schemeClr val="tx1"/>
                </a:solidFill>
              </a:rPr>
              <a:t>pak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opredijeli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smanjenje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agregatne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tražnje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smanjiće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inflacija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ali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povećati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nezaposlenost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kratak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rok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sr-Latn-BA" sz="2300" dirty="0">
              <a:solidFill>
                <a:schemeClr val="tx1"/>
              </a:solidFill>
            </a:endParaRPr>
          </a:p>
          <a:p>
            <a:endParaRPr lang="sr-Latn-BA" sz="2300" dirty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3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7467600" cy="563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/>
              <a:t>O</a:t>
            </a:r>
            <a:r>
              <a:rPr lang="sr-Latn-ME" sz="2800" dirty="0"/>
              <a:t>va teorija doživljava uspon 30-ih godina XX vijeka tokom i nakon Velike ekonomske krize u svijetu</a:t>
            </a:r>
          </a:p>
          <a:p>
            <a:pPr algn="just"/>
            <a:endParaRPr lang="sr-Latn-ME" sz="2800" dirty="0"/>
          </a:p>
          <a:p>
            <a:pPr algn="just"/>
            <a:r>
              <a:rPr lang="en-US" sz="2800" dirty="0"/>
              <a:t>T</a:t>
            </a:r>
            <a:r>
              <a:rPr lang="sr-Latn-ME" sz="2800" dirty="0"/>
              <a:t>ada je došlo do sloma principa slobodnog tržišta, kojeg je zastupala klasična ekonomska misao </a:t>
            </a:r>
          </a:p>
          <a:p>
            <a:pPr algn="just">
              <a:buNone/>
            </a:pPr>
            <a:endParaRPr lang="sr-Latn-ME" sz="2800" dirty="0"/>
          </a:p>
          <a:p>
            <a:pPr algn="just"/>
            <a:r>
              <a:rPr lang="sr-Latn-ME" sz="2800" dirty="0"/>
              <a:t>Uzrok krize je bila i nagli rast </a:t>
            </a:r>
            <a:r>
              <a:rPr lang="sr-Latn-BA" sz="2800" dirty="0"/>
              <a:t>mobilno</a:t>
            </a:r>
            <a:r>
              <a:rPr lang="sr-Latn-ME" sz="2800" dirty="0"/>
              <a:t>sti </a:t>
            </a:r>
            <a:r>
              <a:rPr lang="vi-VN" sz="2800" dirty="0"/>
              <a:t> kapitala ali i nepostojanje određenih elemenata regulacije tržišta </a:t>
            </a:r>
            <a:endParaRPr lang="sr-Latn-ME" sz="2800" dirty="0"/>
          </a:p>
          <a:p>
            <a:pPr algn="just"/>
            <a:endParaRPr lang="sr-Latn-ME" sz="2800" dirty="0"/>
          </a:p>
          <a:p>
            <a:pPr algn="just"/>
            <a:r>
              <a:rPr lang="vi-VN" sz="2800" dirty="0"/>
              <a:t>Svjetska ekonomska kriza prekinula je tzv. "zlatne dvadesete godine".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458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6629400" cy="5203163"/>
          </a:xfrm>
        </p:spPr>
        <p:txBody>
          <a:bodyPr>
            <a:normAutofit fontScale="92500"/>
          </a:bodyPr>
          <a:lstStyle/>
          <a:p>
            <a:r>
              <a:rPr lang="sr-Latn-BA" sz="2800" dirty="0">
                <a:solidFill>
                  <a:schemeClr val="tx1"/>
                </a:solidFill>
              </a:rPr>
              <a:t>Promjene na globalnom nivou:</a:t>
            </a:r>
          </a:p>
          <a:p>
            <a:pPr lvl="1"/>
            <a:r>
              <a:rPr lang="vi-VN" sz="2600" dirty="0">
                <a:solidFill>
                  <a:schemeClr val="tx1"/>
                </a:solidFill>
              </a:rPr>
              <a:t>Politika </a:t>
            </a:r>
            <a:r>
              <a:rPr lang="vi-VN" sz="2600" i="1" dirty="0">
                <a:solidFill>
                  <a:schemeClr val="tx1"/>
                </a:solidFill>
              </a:rPr>
              <a:t>„</a:t>
            </a:r>
            <a:r>
              <a:rPr lang="sr-Latn-BA" sz="2600" i="1" dirty="0">
                <a:solidFill>
                  <a:schemeClr val="tx1"/>
                </a:solidFill>
              </a:rPr>
              <a:t>l</a:t>
            </a:r>
            <a:r>
              <a:rPr lang="vi-VN" sz="2600" i="1" dirty="0">
                <a:solidFill>
                  <a:schemeClr val="tx1"/>
                </a:solidFill>
              </a:rPr>
              <a:t>aissez faire“ </a:t>
            </a:r>
            <a:r>
              <a:rPr lang="vi-VN" sz="2600" dirty="0">
                <a:solidFill>
                  <a:schemeClr val="tx1"/>
                </a:solidFill>
              </a:rPr>
              <a:t>se napuštala, vlade su određivale valut</a:t>
            </a:r>
            <a:r>
              <a:rPr lang="sr-Latn-ME" sz="2600" dirty="0">
                <a:solidFill>
                  <a:schemeClr val="tx1"/>
                </a:solidFill>
              </a:rPr>
              <a:t>n</a:t>
            </a:r>
            <a:r>
              <a:rPr lang="vi-VN" sz="2600" dirty="0">
                <a:solidFill>
                  <a:schemeClr val="tx1"/>
                </a:solidFill>
              </a:rPr>
              <a:t>e</a:t>
            </a:r>
            <a:r>
              <a:rPr lang="sr-Latn-ME" sz="2600" dirty="0">
                <a:solidFill>
                  <a:schemeClr val="tx1"/>
                </a:solidFill>
              </a:rPr>
              <a:t> kurseve</a:t>
            </a:r>
            <a:r>
              <a:rPr lang="vi-VN" sz="2600" dirty="0">
                <a:solidFill>
                  <a:schemeClr val="tx1"/>
                </a:solidFill>
              </a:rPr>
              <a:t>, a počela se planirati i količina proizvodnje. </a:t>
            </a:r>
            <a:endParaRPr lang="sr-Latn-ME" sz="2600" dirty="0">
              <a:solidFill>
                <a:schemeClr val="tx1"/>
              </a:solidFill>
            </a:endParaRPr>
          </a:p>
          <a:p>
            <a:pPr lvl="1"/>
            <a:r>
              <a:rPr lang="vi-VN" sz="2600" dirty="0">
                <a:solidFill>
                  <a:schemeClr val="tx1"/>
                </a:solidFill>
              </a:rPr>
              <a:t>Od Sovjeta se preuze</a:t>
            </a:r>
            <a:r>
              <a:rPr lang="sr-Latn-ME" sz="2600" dirty="0">
                <a:solidFill>
                  <a:schemeClr val="tx1"/>
                </a:solidFill>
              </a:rPr>
              <a:t>o princip</a:t>
            </a:r>
            <a:r>
              <a:rPr lang="vi-VN" sz="2600" dirty="0">
                <a:solidFill>
                  <a:schemeClr val="tx1"/>
                </a:solidFill>
              </a:rPr>
              <a:t> državn</a:t>
            </a:r>
            <a:r>
              <a:rPr lang="sr-Latn-ME" sz="2600" dirty="0">
                <a:solidFill>
                  <a:schemeClr val="tx1"/>
                </a:solidFill>
              </a:rPr>
              <a:t>e</a:t>
            </a:r>
            <a:r>
              <a:rPr lang="vi-VN" sz="2600" dirty="0">
                <a:solidFill>
                  <a:schemeClr val="tx1"/>
                </a:solidFill>
              </a:rPr>
              <a:t> kontrol</a:t>
            </a:r>
            <a:r>
              <a:rPr lang="sr-Latn-ME" sz="2600" dirty="0">
                <a:solidFill>
                  <a:schemeClr val="tx1"/>
                </a:solidFill>
              </a:rPr>
              <a:t>e</a:t>
            </a:r>
            <a:r>
              <a:rPr lang="vi-VN" sz="2600" dirty="0">
                <a:solidFill>
                  <a:schemeClr val="tx1"/>
                </a:solidFill>
              </a:rPr>
              <a:t> i planiranje </a:t>
            </a:r>
            <a:r>
              <a:rPr lang="sr-Latn-BA" sz="2600" dirty="0">
                <a:solidFill>
                  <a:schemeClr val="tx1"/>
                </a:solidFill>
              </a:rPr>
              <a:t>privredne </a:t>
            </a:r>
            <a:r>
              <a:rPr lang="vi-VN" sz="2600" dirty="0">
                <a:solidFill>
                  <a:schemeClr val="tx1"/>
                </a:solidFill>
              </a:rPr>
              <a:t>politike, čime su cijene prestale padati, zaposlenost je počela rasti, a industrije poput </a:t>
            </a:r>
            <a:r>
              <a:rPr lang="sr-Latn-ME" sz="2600" dirty="0">
                <a:solidFill>
                  <a:schemeClr val="tx1"/>
                </a:solidFill>
              </a:rPr>
              <a:t>h</a:t>
            </a:r>
            <a:r>
              <a:rPr lang="vi-VN" sz="2600" dirty="0">
                <a:solidFill>
                  <a:schemeClr val="tx1"/>
                </a:solidFill>
              </a:rPr>
              <a:t>emijske i tekstilne počele su rasti.</a:t>
            </a:r>
            <a:endParaRPr lang="sr-Latn-ME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D</a:t>
            </a:r>
            <a:r>
              <a:rPr lang="sr-Latn-ME" sz="2600" dirty="0">
                <a:solidFill>
                  <a:schemeClr val="tx1"/>
                </a:solidFill>
              </a:rPr>
              <a:t>olazi do rasta državnog intervencionizma, primat dobija fiskalna politika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5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318248" cy="1066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Fridmanova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monetarna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teorija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623048" cy="487375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Milton Friedman - </a:t>
            </a:r>
            <a:r>
              <a:rPr lang="en-US" sz="2200" dirty="0" err="1">
                <a:solidFill>
                  <a:schemeClr val="tx1"/>
                </a:solidFill>
              </a:rPr>
              <a:t>dobitnik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Nobelove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nagrade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istraživanja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analize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potrošnje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monetarne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istorije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složenosti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stabilizacione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Cyrl-CS" sz="2200" dirty="0">
              <a:solidFill>
                <a:schemeClr val="tx1"/>
              </a:solidFill>
            </a:endParaRPr>
          </a:p>
          <a:p>
            <a:endParaRPr lang="sr-Cyrl-C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Osnovne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doprinose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Fridman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dao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upravo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području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cijena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inflacije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ME" sz="2200" dirty="0">
              <a:solidFill>
                <a:schemeClr val="tx1"/>
              </a:solidFill>
            </a:endParaRPr>
          </a:p>
          <a:p>
            <a:endParaRPr lang="sr-Latn-ME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Bio je </a:t>
            </a:r>
            <a:r>
              <a:rPr lang="en-US" sz="2200" dirty="0" err="1">
                <a:solidFill>
                  <a:schemeClr val="tx1"/>
                </a:solidFill>
              </a:rPr>
              <a:t>predstavnik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Čikaške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škole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ekonomske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misli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Čikašku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školu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pored </a:t>
            </a:r>
            <a:r>
              <a:rPr lang="en-US" sz="2200" dirty="0" err="1">
                <a:solidFill>
                  <a:schemeClr val="tx1"/>
                </a:solidFill>
              </a:rPr>
              <a:t>Fridmana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predstavljali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Švarc</a:t>
            </a:r>
            <a:r>
              <a:rPr lang="en-US" sz="2200" dirty="0">
                <a:solidFill>
                  <a:schemeClr val="tx1"/>
                </a:solidFill>
              </a:rPr>
              <a:t>, Kagan, Bruner, </a:t>
            </a:r>
            <a:r>
              <a:rPr lang="en-US" sz="2200" dirty="0" err="1">
                <a:solidFill>
                  <a:schemeClr val="tx1"/>
                </a:solidFill>
              </a:rPr>
              <a:t>Melcer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Majzelman</a:t>
            </a:r>
            <a:r>
              <a:rPr lang="en-US" sz="2200" dirty="0">
                <a:solidFill>
                  <a:schemeClr val="tx1"/>
                </a:solidFill>
              </a:rPr>
              <a:t>, Lerner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dr.</a:t>
            </a:r>
          </a:p>
        </p:txBody>
      </p:sp>
    </p:spTree>
    <p:extLst>
      <p:ext uri="{BB962C8B-B14F-4D97-AF65-F5344CB8AC3E}">
        <p14:creationId xmlns:p14="http://schemas.microsoft.com/office/powerpoint/2010/main" val="131331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6858000" cy="5355563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Monetaristička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postaje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aktuelna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sredinom</a:t>
            </a:r>
            <a:r>
              <a:rPr lang="en-US" sz="2200" dirty="0">
                <a:solidFill>
                  <a:schemeClr val="tx1"/>
                </a:solidFill>
              </a:rPr>
              <a:t> ’70-tih </a:t>
            </a:r>
            <a:r>
              <a:rPr lang="en-US" sz="2200" dirty="0" err="1">
                <a:solidFill>
                  <a:schemeClr val="tx1"/>
                </a:solidFill>
              </a:rPr>
              <a:t>godina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nakon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tržišnih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šokova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visokih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stopa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inflacije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fiskalna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mogla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riješi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preduzetim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mjerama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Cyrl-CS" sz="2200" dirty="0">
              <a:solidFill>
                <a:schemeClr val="tx1"/>
              </a:solidFill>
            </a:endParaRPr>
          </a:p>
          <a:p>
            <a:endParaRPr lang="sr-Cyrl-C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Postavke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monetarističke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teorije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počivaju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temeljima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klasične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ekonomski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misli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slobodno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tržište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obezbjeđuje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stabilnost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ravnotežu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>
                <a:solidFill>
                  <a:schemeClr val="tx1"/>
                </a:solidFill>
              </a:rPr>
              <a:t>državni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intervencionizam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poželjan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treba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svesti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najmanji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mogući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nivo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1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228600"/>
            <a:ext cx="4191000" cy="6629400"/>
          </a:xfrm>
        </p:spPr>
        <p:txBody>
          <a:bodyPr>
            <a:noAutofit/>
          </a:bodyPr>
          <a:lstStyle/>
          <a:p>
            <a:r>
              <a:rPr lang="en-US" sz="2200" dirty="0" err="1"/>
              <a:t>Osnovni</a:t>
            </a:r>
            <a:r>
              <a:rPr lang="en-US" sz="2200" dirty="0"/>
              <a:t> </a:t>
            </a:r>
            <a:r>
              <a:rPr lang="en-US" sz="2200" dirty="0" err="1"/>
              <a:t>koncept</a:t>
            </a:r>
            <a:r>
              <a:rPr lang="en-US" sz="2200" dirty="0"/>
              <a:t> </a:t>
            </a:r>
            <a:r>
              <a:rPr lang="en-US" sz="2200" dirty="0" err="1"/>
              <a:t>Fridmanove</a:t>
            </a:r>
            <a:r>
              <a:rPr lang="en-US" sz="2200" dirty="0"/>
              <a:t> </a:t>
            </a:r>
            <a:r>
              <a:rPr lang="en-US" sz="2200" dirty="0" err="1"/>
              <a:t>monetarne</a:t>
            </a:r>
            <a:r>
              <a:rPr lang="en-US" sz="2200" dirty="0"/>
              <a:t> </a:t>
            </a:r>
            <a:r>
              <a:rPr lang="en-US" sz="2200" dirty="0" err="1"/>
              <a:t>teorije</a:t>
            </a:r>
            <a:r>
              <a:rPr lang="en-US" sz="2200" dirty="0"/>
              <a:t> </a:t>
            </a:r>
            <a:r>
              <a:rPr lang="en-US" sz="2200" dirty="0" err="1"/>
              <a:t>počiva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b="1" dirty="0" err="1"/>
              <a:t>tzv</a:t>
            </a:r>
            <a:r>
              <a:rPr lang="en-US" sz="2200" b="1" dirty="0"/>
              <a:t>. </a:t>
            </a:r>
            <a:r>
              <a:rPr lang="en-US" sz="2200" b="1" dirty="0" err="1"/>
              <a:t>imovinskom</a:t>
            </a:r>
            <a:r>
              <a:rPr lang="en-US" sz="2200" b="1" dirty="0"/>
              <a:t> </a:t>
            </a:r>
            <a:r>
              <a:rPr lang="en-US" sz="2200" b="1" dirty="0" err="1"/>
              <a:t>pristupu</a:t>
            </a:r>
            <a:r>
              <a:rPr lang="en-US" sz="2200" dirty="0"/>
              <a:t>,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razliku</a:t>
            </a:r>
            <a:r>
              <a:rPr lang="en-US" sz="2200" dirty="0"/>
              <a:t> od </a:t>
            </a:r>
            <a:r>
              <a:rPr lang="en-US" sz="2200" dirty="0" err="1"/>
              <a:t>kejnzijanske</a:t>
            </a:r>
            <a:r>
              <a:rPr lang="en-US" sz="2200" dirty="0"/>
              <a:t> </a:t>
            </a:r>
            <a:r>
              <a:rPr lang="en-US" sz="2200" dirty="0" err="1"/>
              <a:t>dohod</a:t>
            </a:r>
            <a:r>
              <a:rPr lang="sr-Latn-ME" sz="2200" dirty="0"/>
              <a:t>ov</a:t>
            </a:r>
            <a:r>
              <a:rPr lang="en-US" sz="2200" dirty="0"/>
              <a:t>ne </a:t>
            </a:r>
            <a:r>
              <a:rPr lang="en-US" sz="2200" dirty="0" err="1"/>
              <a:t>varijante</a:t>
            </a:r>
            <a:r>
              <a:rPr lang="en-US" sz="2200" dirty="0"/>
              <a:t>.</a:t>
            </a:r>
            <a:endParaRPr lang="sr-Cyrl-CS" sz="2200" dirty="0"/>
          </a:p>
          <a:p>
            <a:r>
              <a:rPr lang="en-US" sz="2200" dirty="0" err="1"/>
              <a:t>Imovinski</a:t>
            </a:r>
            <a:r>
              <a:rPr lang="en-US" sz="2200" dirty="0"/>
              <a:t> </a:t>
            </a:r>
            <a:r>
              <a:rPr lang="en-US" sz="2200" dirty="0" err="1"/>
              <a:t>pristup</a:t>
            </a:r>
            <a:r>
              <a:rPr lang="en-US" sz="2200" dirty="0"/>
              <a:t> </a:t>
            </a:r>
            <a:r>
              <a:rPr lang="en-US" sz="2200" dirty="0" err="1"/>
              <a:t>značio</a:t>
            </a:r>
            <a:r>
              <a:rPr lang="en-US" sz="2200" dirty="0"/>
              <a:t> je </a:t>
            </a:r>
            <a:r>
              <a:rPr lang="en-US" sz="2200" dirty="0" err="1"/>
              <a:t>uvođenje</a:t>
            </a:r>
            <a:r>
              <a:rPr lang="en-US" sz="2200" dirty="0"/>
              <a:t> </a:t>
            </a:r>
            <a:r>
              <a:rPr lang="en-US" sz="2200" dirty="0" err="1"/>
              <a:t>imovine</a:t>
            </a:r>
            <a:r>
              <a:rPr lang="en-US" sz="2200" dirty="0"/>
              <a:t> </a:t>
            </a:r>
            <a:r>
              <a:rPr lang="en-US" sz="2200" dirty="0" err="1"/>
              <a:t>pojedinca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osnovni</a:t>
            </a:r>
            <a:r>
              <a:rPr lang="en-US" sz="2200" dirty="0"/>
              <a:t> </a:t>
            </a:r>
            <a:r>
              <a:rPr lang="en-US" sz="2200" dirty="0" err="1"/>
              <a:t>faktor</a:t>
            </a:r>
            <a:r>
              <a:rPr lang="en-US" sz="2200" dirty="0"/>
              <a:t> u </a:t>
            </a:r>
            <a:r>
              <a:rPr lang="en-US" sz="2200" dirty="0" err="1"/>
              <a:t>monetarnim</a:t>
            </a:r>
            <a:r>
              <a:rPr lang="en-US" sz="2200" dirty="0"/>
              <a:t> </a:t>
            </a:r>
            <a:r>
              <a:rPr lang="en-US" sz="2200" dirty="0" err="1"/>
              <a:t>odnosima</a:t>
            </a:r>
            <a:r>
              <a:rPr lang="en-US" sz="2200" dirty="0"/>
              <a:t>. </a:t>
            </a:r>
          </a:p>
          <a:p>
            <a:r>
              <a:rPr lang="hr-HR" sz="2200" dirty="0"/>
              <a:t>Fridman</a:t>
            </a:r>
            <a:r>
              <a:rPr lang="hr-HR" sz="2200" b="1" dirty="0"/>
              <a:t> </a:t>
            </a:r>
            <a:r>
              <a:rPr lang="hr-HR" sz="2200" dirty="0"/>
              <a:t>polazi od toga da je kvantitativna teorija novca teorija tražnje novca i da prethodne teorije ne daju objašnjenje odnosa realnog i novčanog dohotka, kamate i nivoa cijena. 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764" t="9817" r="29110" b="24886"/>
          <a:stretch>
            <a:fillRect/>
          </a:stretch>
        </p:blipFill>
        <p:spPr bwMode="auto">
          <a:xfrm>
            <a:off x="304800" y="5334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3352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262387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6858000" cy="6324600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/>
              <a:t>Prema Fridmanu, dohodak se može držati u 5 oblika imovine: </a:t>
            </a:r>
          </a:p>
          <a:p>
            <a:pPr lvl="1"/>
            <a:r>
              <a:rPr lang="hr-HR" sz="2000" dirty="0"/>
              <a:t>novac, </a:t>
            </a:r>
          </a:p>
          <a:p>
            <a:pPr lvl="1"/>
            <a:r>
              <a:rPr lang="hr-HR" sz="2000" dirty="0"/>
              <a:t>obveznice, </a:t>
            </a:r>
          </a:p>
          <a:p>
            <a:pPr lvl="1"/>
            <a:r>
              <a:rPr lang="hr-HR" sz="2000" dirty="0"/>
              <a:t>akcije, </a:t>
            </a:r>
          </a:p>
          <a:p>
            <a:pPr lvl="1"/>
            <a:r>
              <a:rPr lang="hr-HR" sz="2000" dirty="0"/>
              <a:t>fizička dobra i </a:t>
            </a:r>
          </a:p>
          <a:p>
            <a:pPr lvl="1"/>
            <a:r>
              <a:rPr lang="hr-HR" sz="2000" dirty="0"/>
              <a:t>ljudski kapital. </a:t>
            </a:r>
            <a:endParaRPr lang="sr-Cyrl-CS" sz="2000" dirty="0"/>
          </a:p>
          <a:p>
            <a:endParaRPr lang="sr-Cyrl-CS" sz="2200" dirty="0"/>
          </a:p>
          <a:p>
            <a:r>
              <a:rPr lang="hr-HR" sz="2200" dirty="0"/>
              <a:t>Uključujući ove faktore u funkciju tražnje novca, dobija se kompletniji odnos međuzavisnih veličina. 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 err="1"/>
              <a:t>Faktori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određuju</a:t>
            </a:r>
            <a:r>
              <a:rPr lang="en-US" sz="2200" dirty="0"/>
              <a:t> </a:t>
            </a:r>
            <a:r>
              <a:rPr lang="en-US" sz="2200" dirty="0" err="1"/>
              <a:t>tražnju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ljudskog</a:t>
            </a:r>
            <a:r>
              <a:rPr lang="en-US" sz="2200" dirty="0"/>
              <a:t> </a:t>
            </a:r>
            <a:r>
              <a:rPr lang="en-US" sz="2200" dirty="0" err="1"/>
              <a:t>kapitala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ostalih</a:t>
            </a:r>
            <a:r>
              <a:rPr lang="en-US" sz="2200" dirty="0"/>
              <a:t> </a:t>
            </a:r>
            <a:r>
              <a:rPr lang="en-US" sz="2200" dirty="0" err="1"/>
              <a:t>oblika</a:t>
            </a:r>
            <a:r>
              <a:rPr lang="en-US" sz="2200" dirty="0"/>
              <a:t> u </a:t>
            </a:r>
            <a:r>
              <a:rPr lang="en-US" sz="2200" dirty="0" err="1"/>
              <a:t>kojima</a:t>
            </a:r>
            <a:r>
              <a:rPr lang="en-US" sz="2200" dirty="0"/>
              <a:t> se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držati</a:t>
            </a:r>
            <a:r>
              <a:rPr lang="en-US" sz="2200" dirty="0"/>
              <a:t> </a:t>
            </a:r>
            <a:r>
              <a:rPr lang="en-US" sz="2200" dirty="0" err="1"/>
              <a:t>kapital</a:t>
            </a:r>
            <a:r>
              <a:rPr lang="en-US" sz="2200" dirty="0"/>
              <a:t>;</a:t>
            </a:r>
          </a:p>
          <a:p>
            <a:pPr lvl="1"/>
            <a:r>
              <a:rPr lang="en-US" sz="2200" dirty="0" err="1"/>
              <a:t>očekivana</a:t>
            </a:r>
            <a:r>
              <a:rPr lang="en-US" sz="2200" dirty="0"/>
              <a:t>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druge</a:t>
            </a:r>
            <a:r>
              <a:rPr lang="en-US" sz="2200" dirty="0"/>
              <a:t> </a:t>
            </a:r>
            <a:r>
              <a:rPr lang="en-US" sz="2200" dirty="0" err="1"/>
              <a:t>oblike</a:t>
            </a:r>
            <a:r>
              <a:rPr lang="en-US" sz="2200" dirty="0"/>
              <a:t> </a:t>
            </a:r>
            <a:r>
              <a:rPr lang="en-US" sz="2200" dirty="0" err="1"/>
              <a:t>aktive</a:t>
            </a:r>
            <a:r>
              <a:rPr lang="en-US" sz="2200" dirty="0"/>
              <a:t>;</a:t>
            </a:r>
          </a:p>
          <a:p>
            <a:pPr lvl="1"/>
            <a:r>
              <a:rPr lang="en-US" sz="2200" dirty="0" err="1"/>
              <a:t>djelovanje</a:t>
            </a:r>
            <a:r>
              <a:rPr lang="en-US" sz="2200" dirty="0"/>
              <a:t> </a:t>
            </a:r>
            <a:r>
              <a:rPr lang="en-US" sz="2200" dirty="0" err="1"/>
              <a:t>inflacije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deflacije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promjenu</a:t>
            </a:r>
            <a:r>
              <a:rPr lang="en-US" sz="2200" dirty="0"/>
              <a:t> </a:t>
            </a:r>
            <a:r>
              <a:rPr lang="en-US" sz="2200" dirty="0" err="1"/>
              <a:t>vrijednosti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drugih</a:t>
            </a:r>
            <a:r>
              <a:rPr lang="en-US" sz="2200" dirty="0"/>
              <a:t> </a:t>
            </a:r>
            <a:r>
              <a:rPr lang="en-US" sz="2200" dirty="0" err="1"/>
              <a:t>oblika</a:t>
            </a:r>
            <a:r>
              <a:rPr lang="en-US" sz="2200" dirty="0"/>
              <a:t> </a:t>
            </a:r>
            <a:r>
              <a:rPr lang="en-US" sz="2200" dirty="0" err="1"/>
              <a:t>imovine</a:t>
            </a:r>
            <a:r>
              <a:rPr lang="en-US" sz="2200" dirty="0"/>
              <a:t>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388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457200"/>
            <a:ext cx="8503920" cy="6019800"/>
          </a:xfrm>
        </p:spPr>
        <p:txBody>
          <a:bodyPr>
            <a:normAutofit lnSpcReduction="10000"/>
          </a:bodyPr>
          <a:lstStyle/>
          <a:p>
            <a:r>
              <a:rPr lang="en-US" sz="2200" dirty="0" err="1"/>
              <a:t>Realna</a:t>
            </a:r>
            <a:r>
              <a:rPr lang="en-US" sz="2200" dirty="0"/>
              <a:t> </a:t>
            </a:r>
            <a:r>
              <a:rPr lang="en-US" sz="2200" dirty="0" err="1"/>
              <a:t>tražnja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dakle</a:t>
            </a:r>
            <a:r>
              <a:rPr lang="en-US" sz="2200" dirty="0"/>
              <a:t>, </a:t>
            </a:r>
            <a:r>
              <a:rPr lang="en-US" sz="2200" dirty="0" err="1"/>
              <a:t>može</a:t>
            </a:r>
            <a:r>
              <a:rPr lang="en-US" sz="2200" dirty="0"/>
              <a:t> se </a:t>
            </a:r>
            <a:r>
              <a:rPr lang="en-US" sz="2200" dirty="0" err="1"/>
              <a:t>prikazati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funkcija</a:t>
            </a:r>
            <a:r>
              <a:rPr lang="en-US" sz="2200" dirty="0"/>
              <a:t>:</a:t>
            </a:r>
          </a:p>
          <a:p>
            <a:endParaRPr lang="sr-Cyrl-CS" sz="2200" dirty="0"/>
          </a:p>
          <a:p>
            <a:pPr>
              <a:buNone/>
            </a:pPr>
            <a:endParaRPr lang="en-US" sz="2200" dirty="0"/>
          </a:p>
          <a:p>
            <a:endParaRPr lang="sr-Latn-ME" sz="2200" dirty="0"/>
          </a:p>
          <a:p>
            <a:r>
              <a:rPr lang="en-US" sz="2200" dirty="0" err="1"/>
              <a:t>gdje</a:t>
            </a:r>
            <a:r>
              <a:rPr lang="en-US" sz="2200" dirty="0"/>
              <a:t> je:</a:t>
            </a:r>
          </a:p>
          <a:p>
            <a:pPr lvl="1"/>
            <a:r>
              <a:rPr lang="en-US" sz="2200" dirty="0"/>
              <a:t>M = </a:t>
            </a:r>
            <a:r>
              <a:rPr lang="en-US" sz="2200" dirty="0" err="1"/>
              <a:t>nominalna</a:t>
            </a:r>
            <a:r>
              <a:rPr lang="en-US" sz="2200" dirty="0"/>
              <a:t> </a:t>
            </a:r>
            <a:r>
              <a:rPr lang="en-US" sz="2200" dirty="0" err="1"/>
              <a:t>tražnja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endParaRPr lang="en-US" sz="2200" dirty="0"/>
          </a:p>
          <a:p>
            <a:pPr lvl="1"/>
            <a:r>
              <a:rPr lang="en-US" sz="2200" dirty="0"/>
              <a:t>P =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cijena</a:t>
            </a:r>
            <a:endParaRPr lang="en-US" sz="2200" dirty="0"/>
          </a:p>
          <a:p>
            <a:pPr lvl="1"/>
            <a:r>
              <a:rPr lang="en-US" sz="2200" dirty="0"/>
              <a:t>Y =  </a:t>
            </a:r>
            <a:r>
              <a:rPr lang="en-US" sz="2200" dirty="0" err="1"/>
              <a:t>realni</a:t>
            </a:r>
            <a:r>
              <a:rPr lang="en-US" sz="2200" dirty="0"/>
              <a:t> </a:t>
            </a:r>
            <a:r>
              <a:rPr lang="en-US" sz="2200" dirty="0" err="1"/>
              <a:t>dohodak</a:t>
            </a:r>
            <a:r>
              <a:rPr lang="en-US" sz="2200" dirty="0"/>
              <a:t> (</a:t>
            </a:r>
            <a:r>
              <a:rPr lang="en-US" sz="2200" dirty="0" err="1"/>
              <a:t>proizvodnja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W = </a:t>
            </a: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finansijske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realne</a:t>
            </a:r>
            <a:r>
              <a:rPr lang="en-US" sz="2200" dirty="0"/>
              <a:t> </a:t>
            </a:r>
            <a:r>
              <a:rPr lang="en-US" sz="2200" dirty="0" err="1"/>
              <a:t>aktive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fiksnog</a:t>
            </a:r>
            <a:r>
              <a:rPr lang="en-US" sz="2200" dirty="0"/>
              <a:t> </a:t>
            </a:r>
            <a:r>
              <a:rPr lang="en-US" sz="2200" dirty="0" err="1"/>
              <a:t>kapitala</a:t>
            </a:r>
            <a:endParaRPr lang="en-US" sz="2200" dirty="0"/>
          </a:p>
          <a:p>
            <a:pPr lvl="1"/>
            <a:r>
              <a:rPr lang="en-US" sz="2200" dirty="0" err="1"/>
              <a:t>Vm</a:t>
            </a:r>
            <a:r>
              <a:rPr lang="en-US" sz="2200" dirty="0"/>
              <a:t> =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očekivanog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endParaRPr lang="en-US" sz="2200" dirty="0"/>
          </a:p>
          <a:p>
            <a:pPr lvl="1"/>
            <a:r>
              <a:rPr lang="en-US" sz="2200" dirty="0" err="1"/>
              <a:t>Vw</a:t>
            </a:r>
            <a:r>
              <a:rPr lang="en-US" sz="2200" dirty="0"/>
              <a:t> =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očekivanog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</a:t>
            </a:r>
            <a:r>
              <a:rPr lang="en-US" sz="2200" dirty="0" err="1"/>
              <a:t>obveznica</a:t>
            </a:r>
            <a:endParaRPr lang="en-US" sz="2200" dirty="0"/>
          </a:p>
          <a:p>
            <a:pPr lvl="1"/>
            <a:r>
              <a:rPr lang="en-US" sz="2200" dirty="0" err="1"/>
              <a:t>Ve</a:t>
            </a:r>
            <a:r>
              <a:rPr lang="en-US" sz="2200" dirty="0"/>
              <a:t> = </a:t>
            </a:r>
            <a:r>
              <a:rPr lang="en-US" sz="2200" dirty="0" err="1"/>
              <a:t>očekivana</a:t>
            </a:r>
            <a:r>
              <a:rPr lang="en-US" sz="2200" dirty="0"/>
              <a:t> </a:t>
            </a:r>
            <a:r>
              <a:rPr lang="en-US" sz="2200" dirty="0" err="1"/>
              <a:t>stopa</a:t>
            </a:r>
            <a:r>
              <a:rPr lang="en-US" sz="2200" dirty="0"/>
              <a:t> </a:t>
            </a:r>
            <a:r>
              <a:rPr lang="en-US" sz="2200" dirty="0" err="1"/>
              <a:t>prinosa</a:t>
            </a:r>
            <a:r>
              <a:rPr lang="en-US" sz="2200" dirty="0"/>
              <a:t> od </a:t>
            </a:r>
            <a:r>
              <a:rPr lang="en-US" sz="2200" dirty="0" err="1"/>
              <a:t>akcija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r = </a:t>
            </a:r>
            <a:r>
              <a:rPr lang="en-US" sz="2200" dirty="0" err="1"/>
              <a:t>ostale</a:t>
            </a:r>
            <a:r>
              <a:rPr lang="en-US" sz="2200" dirty="0"/>
              <a:t> </a:t>
            </a:r>
            <a:r>
              <a:rPr lang="en-US" sz="2200" dirty="0" err="1"/>
              <a:t>varijable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066800"/>
            <a:ext cx="3378994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91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6705600" cy="6248400"/>
          </a:xfrm>
        </p:spPr>
        <p:txBody>
          <a:bodyPr>
            <a:normAutofit/>
          </a:bodyPr>
          <a:lstStyle/>
          <a:p>
            <a:r>
              <a:rPr lang="en-US" sz="2200" dirty="0" err="1"/>
              <a:t>Posmatrajući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razlike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između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stavova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Kejnsa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Fridmana</a:t>
            </a:r>
            <a:r>
              <a:rPr lang="en-US" sz="2200" dirty="0"/>
              <a:t>, </a:t>
            </a:r>
            <a:r>
              <a:rPr lang="en-US" sz="2200" dirty="0" err="1"/>
              <a:t>najočiglednije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u </a:t>
            </a:r>
            <a:r>
              <a:rPr lang="en-US" sz="2200" dirty="0" err="1"/>
              <a:t>pitanjima</a:t>
            </a:r>
            <a:r>
              <a:rPr lang="en-US" sz="2200" dirty="0"/>
              <a:t> </a:t>
            </a:r>
            <a:r>
              <a:rPr lang="en-US" sz="2200" b="1" dirty="0" err="1"/>
              <a:t>uloge</a:t>
            </a:r>
            <a:r>
              <a:rPr lang="en-US" sz="2200" b="1" dirty="0"/>
              <a:t> </a:t>
            </a:r>
            <a:r>
              <a:rPr lang="en-US" sz="2200" b="1" dirty="0" err="1"/>
              <a:t>novca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važnosti</a:t>
            </a:r>
            <a:r>
              <a:rPr lang="en-US" sz="2200" b="1" dirty="0"/>
              <a:t> </a:t>
            </a:r>
            <a:r>
              <a:rPr lang="en-US" sz="2200" b="1" dirty="0" err="1"/>
              <a:t>monetarne</a:t>
            </a:r>
            <a:r>
              <a:rPr lang="en-US" sz="2200" b="1" dirty="0"/>
              <a:t> </a:t>
            </a:r>
            <a:r>
              <a:rPr lang="en-US" sz="2200" b="1" dirty="0" err="1"/>
              <a:t>politike</a:t>
            </a:r>
            <a:r>
              <a:rPr lang="en-US" sz="2200" dirty="0"/>
              <a:t> u </a:t>
            </a:r>
            <a:r>
              <a:rPr lang="en-US" sz="2200" dirty="0" err="1"/>
              <a:t>ukupnoj</a:t>
            </a:r>
            <a:r>
              <a:rPr lang="en-US" sz="2200" dirty="0"/>
              <a:t> </a:t>
            </a:r>
            <a:r>
              <a:rPr lang="en-US" sz="2200" dirty="0" err="1"/>
              <a:t>ekonomskoj</a:t>
            </a:r>
            <a:r>
              <a:rPr lang="en-US" sz="2200" dirty="0"/>
              <a:t> </a:t>
            </a:r>
            <a:r>
              <a:rPr lang="en-US" sz="2200" dirty="0" err="1"/>
              <a:t>politici</a:t>
            </a:r>
            <a:r>
              <a:rPr lang="en-US" sz="2200" dirty="0"/>
              <a:t> </a:t>
            </a:r>
            <a:r>
              <a:rPr lang="en-US" sz="2200" dirty="0" err="1"/>
              <a:t>jedne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. 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 err="1"/>
              <a:t>Naime</a:t>
            </a:r>
            <a:r>
              <a:rPr lang="en-US" sz="2200" dirty="0"/>
              <a:t>, </a:t>
            </a:r>
            <a:r>
              <a:rPr lang="en-US" sz="2200" b="1" dirty="0" err="1"/>
              <a:t>Fridman</a:t>
            </a:r>
            <a:r>
              <a:rPr lang="en-US" sz="2200" b="1" dirty="0"/>
              <a:t> </a:t>
            </a:r>
            <a:r>
              <a:rPr lang="en-US" sz="2200" b="1" dirty="0" err="1"/>
              <a:t>smatra</a:t>
            </a:r>
            <a:r>
              <a:rPr lang="en-US" sz="2200" b="1" dirty="0"/>
              <a:t> da je </a:t>
            </a:r>
            <a:r>
              <a:rPr lang="en-US" sz="2200" b="1" dirty="0" err="1"/>
              <a:t>novčana</a:t>
            </a:r>
            <a:r>
              <a:rPr lang="en-US" sz="2200" b="1" dirty="0"/>
              <a:t> masa </a:t>
            </a:r>
            <a:r>
              <a:rPr lang="en-US" sz="2200" b="1" dirty="0" err="1"/>
              <a:t>presudna</a:t>
            </a:r>
            <a:r>
              <a:rPr lang="en-US" sz="2200" b="1" dirty="0"/>
              <a:t> </a:t>
            </a:r>
            <a:r>
              <a:rPr lang="en-US" sz="2200" b="1" dirty="0" err="1"/>
              <a:t>za</a:t>
            </a:r>
            <a:r>
              <a:rPr lang="en-US" sz="2200" b="1" dirty="0"/>
              <a:t> </a:t>
            </a:r>
            <a:r>
              <a:rPr lang="en-US" sz="2200" b="1" dirty="0" err="1"/>
              <a:t>kretanje</a:t>
            </a:r>
            <a:r>
              <a:rPr lang="en-US" sz="2200" b="1" dirty="0"/>
              <a:t> </a:t>
            </a:r>
            <a:r>
              <a:rPr lang="en-US" sz="2200" b="1" dirty="0" err="1"/>
              <a:t>cijena</a:t>
            </a:r>
            <a:r>
              <a:rPr lang="en-US" sz="2200" b="1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inflacije</a:t>
            </a:r>
            <a:r>
              <a:rPr lang="en-US" sz="2200" dirty="0"/>
              <a:t>, </a:t>
            </a:r>
            <a:r>
              <a:rPr lang="en-US" sz="2200" dirty="0" err="1"/>
              <a:t>te</a:t>
            </a:r>
            <a:r>
              <a:rPr lang="en-US" sz="2200" dirty="0"/>
              <a:t> je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monetarna</a:t>
            </a:r>
            <a:r>
              <a:rPr lang="en-US" sz="2200" dirty="0"/>
              <a:t> </a:t>
            </a:r>
            <a:r>
              <a:rPr lang="en-US" sz="2200" dirty="0" err="1"/>
              <a:t>politika</a:t>
            </a:r>
            <a:r>
              <a:rPr lang="en-US" sz="2200" dirty="0"/>
              <a:t> </a:t>
            </a:r>
            <a:r>
              <a:rPr lang="en-US" sz="2200" dirty="0" err="1"/>
              <a:t>koju</a:t>
            </a:r>
            <a:r>
              <a:rPr lang="en-US" sz="2200" dirty="0"/>
              <a:t> </a:t>
            </a:r>
            <a:r>
              <a:rPr lang="en-US" sz="2200" dirty="0" err="1"/>
              <a:t>provodi</a:t>
            </a:r>
            <a:r>
              <a:rPr lang="en-US" sz="2200" dirty="0"/>
              <a:t> </a:t>
            </a:r>
            <a:r>
              <a:rPr lang="en-US" sz="2200" dirty="0" err="1"/>
              <a:t>centralna</a:t>
            </a:r>
            <a:r>
              <a:rPr lang="en-US" sz="2200" dirty="0"/>
              <a:t> </a:t>
            </a:r>
            <a:r>
              <a:rPr lang="en-US" sz="2200" dirty="0" err="1"/>
              <a:t>banka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osnovni</a:t>
            </a:r>
            <a:r>
              <a:rPr lang="en-US" sz="2200" dirty="0"/>
              <a:t> instrument </a:t>
            </a:r>
            <a:r>
              <a:rPr lang="en-US" sz="2200" dirty="0" err="1"/>
              <a:t>ekonomske</a:t>
            </a:r>
            <a:r>
              <a:rPr lang="en-US" sz="2200" dirty="0"/>
              <a:t> </a:t>
            </a:r>
            <a:r>
              <a:rPr lang="en-US" sz="2200" dirty="0" err="1"/>
              <a:t>politike</a:t>
            </a:r>
            <a:r>
              <a:rPr lang="en-US" sz="2200" dirty="0"/>
              <a:t>. 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 err="1"/>
              <a:t>Suprotno</a:t>
            </a:r>
            <a:r>
              <a:rPr lang="en-US" sz="2200" dirty="0"/>
              <a:t> tome, </a:t>
            </a:r>
            <a:r>
              <a:rPr lang="en-US" sz="2200" b="1" dirty="0" err="1"/>
              <a:t>Kejns</a:t>
            </a:r>
            <a:r>
              <a:rPr lang="en-US" sz="2200" b="1" dirty="0"/>
              <a:t> </a:t>
            </a:r>
            <a:r>
              <a:rPr lang="en-US" sz="2200" b="1" dirty="0" err="1"/>
              <a:t>ističe</a:t>
            </a:r>
            <a:r>
              <a:rPr lang="en-US" sz="2200" b="1" dirty="0"/>
              <a:t> da </a:t>
            </a:r>
            <a:r>
              <a:rPr lang="en-US" sz="2200" b="1" dirty="0" err="1"/>
              <a:t>su</a:t>
            </a:r>
            <a:r>
              <a:rPr lang="en-US" sz="2200" b="1" dirty="0"/>
              <a:t> </a:t>
            </a:r>
            <a:r>
              <a:rPr lang="en-US" sz="2200" b="1" dirty="0" err="1"/>
              <a:t>osnovni</a:t>
            </a:r>
            <a:r>
              <a:rPr lang="en-US" sz="2200" b="1" dirty="0"/>
              <a:t> </a:t>
            </a:r>
            <a:r>
              <a:rPr lang="en-US" sz="2200" b="1" dirty="0" err="1"/>
              <a:t>uzroci</a:t>
            </a:r>
            <a:r>
              <a:rPr lang="en-US" sz="2200" b="1" dirty="0"/>
              <a:t> </a:t>
            </a:r>
            <a:r>
              <a:rPr lang="en-US" sz="2200" b="1" dirty="0" err="1"/>
              <a:t>generisanja</a:t>
            </a:r>
            <a:r>
              <a:rPr lang="en-US" sz="2200" b="1" dirty="0"/>
              <a:t> </a:t>
            </a:r>
            <a:r>
              <a:rPr lang="en-US" sz="2200" b="1" dirty="0" err="1"/>
              <a:t>inflacije</a:t>
            </a:r>
            <a:r>
              <a:rPr lang="en-US" sz="2200" b="1" dirty="0"/>
              <a:t> van </a:t>
            </a:r>
            <a:r>
              <a:rPr lang="en-US" sz="2200" b="1" dirty="0" err="1"/>
              <a:t>monetarnog</a:t>
            </a:r>
            <a:r>
              <a:rPr lang="en-US" sz="2200" b="1" dirty="0"/>
              <a:t> </a:t>
            </a:r>
            <a:r>
              <a:rPr lang="en-US" sz="2200" b="1" dirty="0" err="1"/>
              <a:t>sistema</a:t>
            </a:r>
            <a:r>
              <a:rPr lang="en-US" sz="2200" b="1" dirty="0"/>
              <a:t>, </a:t>
            </a:r>
            <a:r>
              <a:rPr lang="en-US" sz="2200" b="1" dirty="0" err="1"/>
              <a:t>tačnije</a:t>
            </a:r>
            <a:r>
              <a:rPr lang="en-US" sz="2200" b="1" dirty="0"/>
              <a:t> da </a:t>
            </a:r>
            <a:r>
              <a:rPr lang="en-US" sz="2200" b="1" dirty="0" err="1"/>
              <a:t>su</a:t>
            </a:r>
            <a:r>
              <a:rPr lang="en-US" sz="2200" b="1" dirty="0"/>
              <a:t> to </a:t>
            </a:r>
            <a:r>
              <a:rPr lang="en-US" sz="2200" b="1" dirty="0" err="1"/>
              <a:t>realni</a:t>
            </a:r>
            <a:r>
              <a:rPr lang="en-US" sz="2200" b="1" dirty="0"/>
              <a:t> </a:t>
            </a:r>
            <a:r>
              <a:rPr lang="en-US" sz="2200" b="1" dirty="0" err="1"/>
              <a:t>ekonomski</a:t>
            </a:r>
            <a:r>
              <a:rPr lang="en-US" sz="2200" b="1" dirty="0"/>
              <a:t> </a:t>
            </a:r>
            <a:r>
              <a:rPr lang="en-US" sz="2200" b="1" dirty="0" err="1"/>
              <a:t>parametri</a:t>
            </a:r>
            <a:r>
              <a:rPr lang="en-US" sz="2200" b="1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nadnice</a:t>
            </a:r>
            <a:r>
              <a:rPr lang="en-US" sz="2200" dirty="0"/>
              <a:t>, </a:t>
            </a:r>
            <a:r>
              <a:rPr lang="en-US" sz="2200" dirty="0" err="1"/>
              <a:t>faktori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r>
              <a:rPr lang="en-US" sz="2200" dirty="0"/>
              <a:t> </a:t>
            </a:r>
            <a:r>
              <a:rPr lang="en-US" sz="2200" dirty="0" err="1"/>
              <a:t>itd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67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066800"/>
            <a:ext cx="7242048" cy="5562600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Razvoj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misli</a:t>
            </a:r>
            <a:r>
              <a:rPr lang="en-US" sz="2300" dirty="0">
                <a:solidFill>
                  <a:schemeClr val="tx1"/>
                </a:solidFill>
              </a:rPr>
              <a:t> o </a:t>
            </a:r>
            <a:r>
              <a:rPr lang="en-US" sz="2300" dirty="0" err="1">
                <a:solidFill>
                  <a:schemeClr val="tx1"/>
                </a:solidFill>
              </a:rPr>
              <a:t>monetarnoj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teoriji</a:t>
            </a:r>
            <a:r>
              <a:rPr lang="en-US" sz="2300" dirty="0">
                <a:solidFill>
                  <a:schemeClr val="tx1"/>
                </a:solidFill>
              </a:rPr>
              <a:t> se u </a:t>
            </a:r>
            <a:r>
              <a:rPr lang="en-US" sz="2300" dirty="0" err="1">
                <a:solidFill>
                  <a:schemeClr val="tx1"/>
                </a:solidFill>
              </a:rPr>
              <a:t>principu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može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podijeliti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tri </a:t>
            </a:r>
            <a:r>
              <a:rPr lang="en-US" sz="2300" dirty="0" err="1">
                <a:solidFill>
                  <a:schemeClr val="tx1"/>
                </a:solidFill>
              </a:rPr>
              <a:t>pravca</a:t>
            </a:r>
            <a:r>
              <a:rPr lang="sr-Latn-BA" sz="2300" dirty="0">
                <a:solidFill>
                  <a:schemeClr val="tx1"/>
                </a:solidFill>
              </a:rPr>
              <a:t>:</a:t>
            </a:r>
            <a:endParaRPr lang="sr-Cyrl-CS" sz="2300" dirty="0">
              <a:solidFill>
                <a:schemeClr val="tx1"/>
              </a:solidFill>
            </a:endParaRPr>
          </a:p>
          <a:p>
            <a:pPr lvl="1"/>
            <a:r>
              <a:rPr lang="sr-Latn-BA" sz="2300" dirty="0">
                <a:solidFill>
                  <a:schemeClr val="tx1"/>
                </a:solidFill>
              </a:rPr>
              <a:t>k</a:t>
            </a:r>
            <a:r>
              <a:rPr lang="en-US" sz="2300" dirty="0" err="1">
                <a:solidFill>
                  <a:schemeClr val="tx1"/>
                </a:solidFill>
              </a:rPr>
              <a:t>lasična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kvantitativna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endParaRPr lang="sr-Latn-BA" sz="2300" dirty="0">
              <a:solidFill>
                <a:schemeClr val="tx1"/>
              </a:solidFill>
            </a:endParaRPr>
          </a:p>
          <a:p>
            <a:pPr lvl="1"/>
            <a:r>
              <a:rPr lang="en-US" sz="2300" dirty="0" err="1">
                <a:solidFill>
                  <a:schemeClr val="tx1"/>
                </a:solidFill>
              </a:rPr>
              <a:t>kejnzijanska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endParaRPr lang="sr-Latn-BA" sz="2300" dirty="0">
              <a:solidFill>
                <a:schemeClr val="tx1"/>
              </a:solidFill>
            </a:endParaRPr>
          </a:p>
          <a:p>
            <a:pPr lvl="1"/>
            <a:r>
              <a:rPr lang="en-US" sz="2300" dirty="0" err="1">
                <a:solidFill>
                  <a:schemeClr val="tx1"/>
                </a:solidFill>
              </a:rPr>
              <a:t>fridmanova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škola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kvantitativne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endParaRPr lang="sr-Latn-BA" sz="23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sr-Latn-BA" sz="23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sr-Latn-BA" sz="2300" dirty="0">
                <a:solidFill>
                  <a:schemeClr val="tx1"/>
                </a:solidFill>
              </a:rPr>
              <a:t>Ove škole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nastaju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odgovor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privredna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dešavanja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kojima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zemlje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suočavale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presudnim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prekretnicama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svojih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ekonomija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6629400" cy="5337048"/>
          </a:xfrm>
        </p:spPr>
        <p:txBody>
          <a:bodyPr>
            <a:normAutofit/>
          </a:bodyPr>
          <a:lstStyle/>
          <a:p>
            <a:r>
              <a:rPr lang="en-US" sz="2300" dirty="0" err="1"/>
              <a:t>Promjene</a:t>
            </a:r>
            <a:r>
              <a:rPr lang="en-US" sz="2300" dirty="0"/>
              <a:t> u </a:t>
            </a:r>
            <a:r>
              <a:rPr lang="sr-Latn-BA" sz="2300" dirty="0"/>
              <a:t>geopolitičkim, </a:t>
            </a:r>
            <a:r>
              <a:rPr lang="en-US" sz="2300" dirty="0" err="1"/>
              <a:t>ekonomskim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političkim</a:t>
            </a:r>
            <a:r>
              <a:rPr lang="en-US" sz="2300" dirty="0"/>
              <a:t> </a:t>
            </a:r>
            <a:r>
              <a:rPr lang="en-US" sz="2300" dirty="0" err="1"/>
              <a:t>odnosima</a:t>
            </a:r>
            <a:r>
              <a:rPr lang="en-US" sz="2300" dirty="0"/>
              <a:t>, </a:t>
            </a:r>
            <a:r>
              <a:rPr lang="en-US" sz="2300" dirty="0" err="1"/>
              <a:t>svjetske</a:t>
            </a:r>
            <a:r>
              <a:rPr lang="en-US" sz="2300" dirty="0"/>
              <a:t> </a:t>
            </a:r>
            <a:r>
              <a:rPr lang="en-US" sz="2300" dirty="0" err="1"/>
              <a:t>ekonomske</a:t>
            </a:r>
            <a:r>
              <a:rPr lang="en-US" sz="2300" dirty="0"/>
              <a:t> </a:t>
            </a:r>
            <a:r>
              <a:rPr lang="en-US" sz="2300" dirty="0" err="1"/>
              <a:t>krize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monetarna</a:t>
            </a:r>
            <a:r>
              <a:rPr lang="en-US" sz="2300" dirty="0"/>
              <a:t> </a:t>
            </a:r>
            <a:r>
              <a:rPr lang="en-US" sz="2300" dirty="0" err="1"/>
              <a:t>nestabilnost</a:t>
            </a:r>
            <a:r>
              <a:rPr lang="en-US" sz="2300" dirty="0"/>
              <a:t> </a:t>
            </a:r>
            <a:r>
              <a:rPr lang="en-US" sz="2300" dirty="0" err="1"/>
              <a:t>rezultiraju</a:t>
            </a:r>
            <a:r>
              <a:rPr lang="en-US" sz="2300" dirty="0"/>
              <a:t> </a:t>
            </a:r>
            <a:r>
              <a:rPr lang="en-US" sz="2300" dirty="0" err="1"/>
              <a:t>stvaranjem</a:t>
            </a:r>
            <a:r>
              <a:rPr lang="en-US" sz="2300" dirty="0"/>
              <a:t> </a:t>
            </a:r>
            <a:r>
              <a:rPr lang="en-US" sz="2300" dirty="0" err="1"/>
              <a:t>novih</a:t>
            </a:r>
            <a:r>
              <a:rPr lang="en-US" sz="2300" dirty="0"/>
              <a:t> </a:t>
            </a:r>
            <a:r>
              <a:rPr lang="en-US" sz="2300" dirty="0" err="1"/>
              <a:t>teorija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pokušavaju</a:t>
            </a:r>
            <a:r>
              <a:rPr lang="en-US" sz="2300" dirty="0"/>
              <a:t> </a:t>
            </a:r>
            <a:r>
              <a:rPr lang="en-US" sz="2300" dirty="0" err="1"/>
              <a:t>dati</a:t>
            </a:r>
            <a:r>
              <a:rPr lang="en-US" sz="2300" dirty="0"/>
              <a:t> </a:t>
            </a:r>
            <a:r>
              <a:rPr lang="en-US" sz="2300" dirty="0" err="1"/>
              <a:t>adekvatne</a:t>
            </a:r>
            <a:r>
              <a:rPr lang="en-US" sz="2300" dirty="0"/>
              <a:t> </a:t>
            </a:r>
            <a:r>
              <a:rPr lang="en-US" sz="2300" dirty="0" err="1"/>
              <a:t>odgovore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rješenja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nove</a:t>
            </a:r>
            <a:r>
              <a:rPr lang="en-US" sz="2300" dirty="0"/>
              <a:t> </a:t>
            </a:r>
            <a:r>
              <a:rPr lang="en-US" sz="2300" dirty="0" err="1"/>
              <a:t>promjene</a:t>
            </a:r>
            <a:r>
              <a:rPr lang="en-US" sz="2300" dirty="0"/>
              <a:t>. </a:t>
            </a:r>
            <a:endParaRPr lang="sr-Cyrl-CS" sz="2300" dirty="0"/>
          </a:p>
          <a:p>
            <a:endParaRPr lang="sr-Cyrl-CS" sz="2300" dirty="0"/>
          </a:p>
          <a:p>
            <a:r>
              <a:rPr lang="en-US" sz="2300" dirty="0" err="1"/>
              <a:t>Ovi</a:t>
            </a:r>
            <a:r>
              <a:rPr lang="en-US" sz="2300" dirty="0"/>
              <a:t> </a:t>
            </a:r>
            <a:r>
              <a:rPr lang="en-US" sz="2300" dirty="0" err="1"/>
              <a:t>procesi</a:t>
            </a:r>
            <a:r>
              <a:rPr lang="en-US" sz="2300" dirty="0"/>
              <a:t> </a:t>
            </a:r>
            <a:r>
              <a:rPr lang="en-US" sz="2300" dirty="0" err="1"/>
              <a:t>jasno</a:t>
            </a:r>
            <a:r>
              <a:rPr lang="en-US" sz="2300" dirty="0"/>
              <a:t> </a:t>
            </a:r>
            <a:r>
              <a:rPr lang="en-US" sz="2300" dirty="0" err="1"/>
              <a:t>ukazuju</a:t>
            </a:r>
            <a:r>
              <a:rPr lang="en-US" sz="2300" dirty="0"/>
              <a:t> da </a:t>
            </a:r>
            <a:r>
              <a:rPr lang="en-US" sz="2300" dirty="0" err="1"/>
              <a:t>teorije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r>
              <a:rPr lang="en-US" sz="2300" dirty="0" err="1"/>
              <a:t>važile</a:t>
            </a:r>
            <a:r>
              <a:rPr lang="en-US" sz="2300" dirty="0"/>
              <a:t> u </a:t>
            </a:r>
            <a:r>
              <a:rPr lang="en-US" sz="2300" dirty="0" err="1"/>
              <a:t>određenom</a:t>
            </a:r>
            <a:r>
              <a:rPr lang="en-US" sz="2300" dirty="0"/>
              <a:t> </a:t>
            </a:r>
            <a:r>
              <a:rPr lang="en-US" sz="2300" dirty="0" err="1"/>
              <a:t>periodu</a:t>
            </a:r>
            <a:r>
              <a:rPr lang="en-US" sz="2300" dirty="0"/>
              <a:t>, </a:t>
            </a:r>
            <a:r>
              <a:rPr lang="en-US" sz="2300" dirty="0" err="1"/>
              <a:t>vremenom</a:t>
            </a:r>
            <a:r>
              <a:rPr lang="en-US" sz="2300" dirty="0"/>
              <a:t> </a:t>
            </a:r>
            <a:r>
              <a:rPr lang="en-US" sz="2300" dirty="0" err="1"/>
              <a:t>postaju</a:t>
            </a:r>
            <a:r>
              <a:rPr lang="en-US" sz="2300" dirty="0"/>
              <a:t> </a:t>
            </a:r>
            <a:r>
              <a:rPr lang="en-US" sz="2300" dirty="0" err="1"/>
              <a:t>neprimjenjive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istovremeno</a:t>
            </a:r>
            <a:r>
              <a:rPr lang="en-US" sz="2300" dirty="0"/>
              <a:t> </a:t>
            </a:r>
            <a:r>
              <a:rPr lang="en-US" sz="2300" dirty="0" err="1"/>
              <a:t>utiču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potrebu</a:t>
            </a:r>
            <a:r>
              <a:rPr lang="en-US" sz="2300" dirty="0"/>
              <a:t> </a:t>
            </a:r>
            <a:r>
              <a:rPr lang="en-US" sz="2300" dirty="0" err="1"/>
              <a:t>stvaranja</a:t>
            </a:r>
            <a:r>
              <a:rPr lang="en-US" sz="2300" dirty="0"/>
              <a:t> </a:t>
            </a:r>
            <a:r>
              <a:rPr lang="en-US" sz="2300" dirty="0" err="1"/>
              <a:t>novih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će</a:t>
            </a:r>
            <a:r>
              <a:rPr lang="en-US" sz="2300" dirty="0"/>
              <a:t> </a:t>
            </a:r>
            <a:r>
              <a:rPr lang="en-US" sz="2300" dirty="0" err="1"/>
              <a:t>riješiti</a:t>
            </a:r>
            <a:r>
              <a:rPr lang="en-US" sz="2300" dirty="0"/>
              <a:t> </a:t>
            </a:r>
            <a:r>
              <a:rPr lang="en-US" sz="2300" dirty="0" err="1"/>
              <a:t>aktuelne</a:t>
            </a:r>
            <a:r>
              <a:rPr lang="en-US" sz="2300" dirty="0"/>
              <a:t> </a:t>
            </a:r>
            <a:r>
              <a:rPr lang="en-US" sz="2300" dirty="0" err="1"/>
              <a:t>ekonomske</a:t>
            </a:r>
            <a:r>
              <a:rPr lang="en-US" sz="2300" dirty="0"/>
              <a:t> </a:t>
            </a:r>
            <a:r>
              <a:rPr lang="en-US" sz="2300" dirty="0" err="1"/>
              <a:t>izazove</a:t>
            </a:r>
            <a:r>
              <a:rPr lang="en-US" sz="2300" dirty="0"/>
              <a:t>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656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PRAKTIČNA PRIMJENA U </a:t>
            </a:r>
            <a:r>
              <a:rPr lang="sr-Latn-BA" b="1">
                <a:solidFill>
                  <a:schemeClr val="tx1"/>
                </a:solidFill>
              </a:rPr>
              <a:t>SAVREMENIM </a:t>
            </a:r>
            <a:r>
              <a:rPr lang="en-US" b="1">
                <a:solidFill>
                  <a:schemeClr val="tx1"/>
                </a:solidFill>
              </a:rPr>
              <a:t>DRŽAVAMA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7089648" cy="4800600"/>
          </a:xfrm>
        </p:spPr>
        <p:txBody>
          <a:bodyPr>
            <a:normAutofit/>
          </a:bodyPr>
          <a:lstStyle/>
          <a:p>
            <a:r>
              <a:rPr lang="en-US" sz="2200" dirty="0" err="1"/>
              <a:t>Monetarističke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koriste</a:t>
            </a:r>
            <a:r>
              <a:rPr lang="en-US" sz="2200" dirty="0"/>
              <a:t> se od 70-ih </a:t>
            </a:r>
            <a:r>
              <a:rPr lang="en-US" sz="2200" dirty="0" err="1"/>
              <a:t>godina</a:t>
            </a:r>
            <a:r>
              <a:rPr lang="en-US" sz="2200" dirty="0"/>
              <a:t> u </a:t>
            </a:r>
            <a:r>
              <a:rPr lang="en-US" sz="2200" dirty="0" err="1"/>
              <a:t>vladama</a:t>
            </a:r>
            <a:r>
              <a:rPr lang="en-US" sz="2200" dirty="0"/>
              <a:t> </a:t>
            </a:r>
            <a:r>
              <a:rPr lang="en-US" sz="2200" dirty="0" err="1"/>
              <a:t>mnogih</a:t>
            </a:r>
            <a:r>
              <a:rPr lang="en-US" sz="2200" dirty="0"/>
              <a:t> </a:t>
            </a:r>
            <a:r>
              <a:rPr lang="en-US" sz="2200" dirty="0" err="1"/>
              <a:t>razvijenih</a:t>
            </a:r>
            <a:r>
              <a:rPr lang="en-US" sz="2200" dirty="0"/>
              <a:t> </a:t>
            </a:r>
            <a:r>
              <a:rPr lang="en-US" sz="2200" dirty="0" err="1"/>
              <a:t>zemalja</a:t>
            </a:r>
            <a:r>
              <a:rPr lang="en-US" sz="2200" dirty="0"/>
              <a:t>: SAD, </a:t>
            </a:r>
            <a:r>
              <a:rPr lang="en-US" sz="2200" dirty="0" err="1"/>
              <a:t>Engleske</a:t>
            </a:r>
            <a:r>
              <a:rPr lang="en-US" sz="2200" dirty="0"/>
              <a:t>, </a:t>
            </a:r>
            <a:r>
              <a:rPr lang="en-US" sz="2200" dirty="0" err="1"/>
              <a:t>Njemačke</a:t>
            </a:r>
            <a:r>
              <a:rPr lang="en-US" sz="2200" dirty="0"/>
              <a:t>, </a:t>
            </a:r>
            <a:r>
              <a:rPr lang="en-US" sz="2200" dirty="0" err="1"/>
              <a:t>Austrije</a:t>
            </a:r>
            <a:r>
              <a:rPr lang="en-US" sz="2200" dirty="0"/>
              <a:t>, </a:t>
            </a:r>
            <a:r>
              <a:rPr lang="en-US" sz="2200" dirty="0" err="1"/>
              <a:t>Italije</a:t>
            </a:r>
            <a:r>
              <a:rPr lang="en-US" sz="2200" dirty="0"/>
              <a:t> </a:t>
            </a:r>
            <a:r>
              <a:rPr lang="en-US" sz="2200" dirty="0" err="1"/>
              <a:t>itd</a:t>
            </a:r>
            <a:r>
              <a:rPr lang="en-US" sz="2200" dirty="0"/>
              <a:t>., a </a:t>
            </a:r>
            <a:r>
              <a:rPr lang="en-US" sz="2200" dirty="0" err="1"/>
              <a:t>prelazak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monetarizam</a:t>
            </a:r>
            <a:r>
              <a:rPr lang="en-US" sz="2200" dirty="0"/>
              <a:t> </a:t>
            </a:r>
            <a:r>
              <a:rPr lang="en-US" sz="2200" dirty="0" err="1"/>
              <a:t>uočava</a:t>
            </a:r>
            <a:r>
              <a:rPr lang="en-US" sz="2200" dirty="0"/>
              <a:t> se </a:t>
            </a:r>
            <a:r>
              <a:rPr lang="en-US" sz="2200" dirty="0" err="1"/>
              <a:t>promjenom</a:t>
            </a:r>
            <a:r>
              <a:rPr lang="en-US" sz="2200" dirty="0"/>
              <a:t> </a:t>
            </a:r>
            <a:r>
              <a:rPr lang="en-US" sz="2200" dirty="0" err="1"/>
              <a:t>vlasti</a:t>
            </a:r>
            <a:r>
              <a:rPr lang="en-US" sz="2200" dirty="0"/>
              <a:t> u </a:t>
            </a:r>
            <a:r>
              <a:rPr lang="en-US" sz="2200" dirty="0" err="1"/>
              <a:t>raznim</a:t>
            </a:r>
            <a:r>
              <a:rPr lang="en-US" sz="2200" dirty="0"/>
              <a:t> </a:t>
            </a:r>
            <a:r>
              <a:rPr lang="en-US" sz="2200" dirty="0" err="1"/>
              <a:t>zemljama</a:t>
            </a:r>
            <a:r>
              <a:rPr lang="en-US" sz="2200" dirty="0"/>
              <a:t>. </a:t>
            </a:r>
            <a:endParaRPr lang="sr-Latn-ME" sz="2200" dirty="0"/>
          </a:p>
          <a:p>
            <a:endParaRPr lang="sr-Latn-BA" sz="2200" dirty="0"/>
          </a:p>
          <a:p>
            <a:r>
              <a:rPr lang="en-US" sz="2200" dirty="0"/>
              <a:t>U </a:t>
            </a:r>
            <a:r>
              <a:rPr lang="en-US" sz="2200" dirty="0" err="1"/>
              <a:t>Velikoj</a:t>
            </a:r>
            <a:r>
              <a:rPr lang="en-US" sz="2200" dirty="0"/>
              <a:t> </a:t>
            </a:r>
            <a:r>
              <a:rPr lang="en-US" sz="2200" dirty="0" err="1"/>
              <a:t>Britaniji</a:t>
            </a:r>
            <a:r>
              <a:rPr lang="en-US" sz="2200" dirty="0"/>
              <a:t> se to </a:t>
            </a:r>
            <a:r>
              <a:rPr lang="en-US" sz="2200" dirty="0" err="1"/>
              <a:t>dogodilo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je Margaret Thatcher </a:t>
            </a:r>
            <a:r>
              <a:rPr lang="en-US" sz="2200" dirty="0" err="1"/>
              <a:t>došla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vlast</a:t>
            </a:r>
            <a:r>
              <a:rPr lang="en-US" sz="2200" dirty="0"/>
              <a:t> 1979. </a:t>
            </a:r>
            <a:r>
              <a:rPr lang="en-US" sz="2200" dirty="0" err="1"/>
              <a:t>godine</a:t>
            </a:r>
            <a:r>
              <a:rPr lang="en-US" sz="2200" dirty="0"/>
              <a:t>. </a:t>
            </a:r>
            <a:endParaRPr lang="sr-Latn-ME" sz="2200" dirty="0"/>
          </a:p>
          <a:p>
            <a:pPr>
              <a:buNone/>
            </a:pPr>
            <a:endParaRPr lang="sr-Latn-BA" sz="2200" dirty="0"/>
          </a:p>
          <a:p>
            <a:r>
              <a:rPr lang="en-US" sz="2200" dirty="0" err="1"/>
              <a:t>Zatim</a:t>
            </a:r>
            <a:r>
              <a:rPr lang="en-US" sz="2200" dirty="0"/>
              <a:t> u SAD </a:t>
            </a:r>
            <a:r>
              <a:rPr lang="en-US" sz="2200" dirty="0" err="1"/>
              <a:t>dolaskom</a:t>
            </a:r>
            <a:r>
              <a:rPr lang="en-US" sz="2200" dirty="0"/>
              <a:t> </a:t>
            </a:r>
            <a:r>
              <a:rPr lang="en-US" sz="2200" dirty="0" err="1"/>
              <a:t>Ronalda</a:t>
            </a:r>
            <a:r>
              <a:rPr lang="en-US" sz="2200" dirty="0"/>
              <a:t> </a:t>
            </a:r>
            <a:r>
              <a:rPr lang="en-US" sz="2200" dirty="0" err="1"/>
              <a:t>Regana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vlast</a:t>
            </a:r>
            <a:r>
              <a:rPr lang="en-US" sz="2200" dirty="0"/>
              <a:t> 1980. </a:t>
            </a:r>
            <a:r>
              <a:rPr lang="en-US" sz="2200" dirty="0" err="1"/>
              <a:t>i</a:t>
            </a:r>
            <a:r>
              <a:rPr lang="en-US" sz="2200" dirty="0"/>
              <a:t> u </a:t>
            </a:r>
            <a:r>
              <a:rPr lang="en-US" sz="2200" dirty="0" err="1"/>
              <a:t>Njemačkoj</a:t>
            </a:r>
            <a:r>
              <a:rPr lang="en-US" sz="2200" dirty="0"/>
              <a:t> </a:t>
            </a:r>
            <a:r>
              <a:rPr lang="en-US" sz="2200" dirty="0" err="1"/>
              <a:t>pobjedom</a:t>
            </a:r>
            <a:r>
              <a:rPr lang="en-US" sz="2200" dirty="0"/>
              <a:t> </a:t>
            </a:r>
            <a:r>
              <a:rPr lang="en-US" sz="2200" dirty="0" err="1"/>
              <a:t>Kohla</a:t>
            </a:r>
            <a:r>
              <a:rPr lang="en-US" sz="2200" dirty="0"/>
              <a:t> 1982. </a:t>
            </a:r>
            <a:r>
              <a:rPr lang="en-US" sz="2200" dirty="0" err="1"/>
              <a:t>godine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47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1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Margaret Thatcher</a:t>
            </a:r>
            <a:br>
              <a:rPr lang="sr-Latn-B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BA" b="1" dirty="0">
                <a:solidFill>
                  <a:schemeClr val="accent1">
                    <a:lumMod val="75000"/>
                  </a:schemeClr>
                </a:solidFill>
              </a:rPr>
              <a:t>„Čelična lady“</a:t>
            </a:r>
            <a:br>
              <a:rPr lang="sr-Latn-BA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743199"/>
            <a:ext cx="7162800" cy="3886201"/>
          </a:xfrm>
        </p:spPr>
        <p:txBody>
          <a:bodyPr>
            <a:normAutofit/>
          </a:bodyPr>
          <a:lstStyle/>
          <a:p>
            <a:r>
              <a:rPr lang="en-US" sz="2200" dirty="0" err="1"/>
              <a:t>Najboljim</a:t>
            </a:r>
            <a:r>
              <a:rPr lang="en-US" sz="2200" dirty="0"/>
              <a:t> </a:t>
            </a:r>
            <a:r>
              <a:rPr lang="en-US" sz="2200" dirty="0" err="1"/>
              <a:t>primjerom</a:t>
            </a:r>
            <a:r>
              <a:rPr lang="en-US" sz="2200" dirty="0"/>
              <a:t> </a:t>
            </a:r>
            <a:r>
              <a:rPr lang="en-US" sz="2200" dirty="0" err="1"/>
              <a:t>monetarističkog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privredom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se </a:t>
            </a:r>
            <a:r>
              <a:rPr lang="en-US" sz="2200" dirty="0" err="1"/>
              <a:t>smatrati</a:t>
            </a:r>
            <a:r>
              <a:rPr lang="en-US" sz="2200" dirty="0"/>
              <a:t> </a:t>
            </a:r>
            <a:r>
              <a:rPr lang="en-US" sz="2200" dirty="0" err="1"/>
              <a:t>administracija</a:t>
            </a:r>
            <a:r>
              <a:rPr lang="en-US" sz="2200" dirty="0"/>
              <a:t> Margaret Thatcher, </a:t>
            </a:r>
            <a:r>
              <a:rPr lang="en-US" sz="2200" dirty="0" err="1"/>
              <a:t>počevši</a:t>
            </a:r>
            <a:r>
              <a:rPr lang="en-US" sz="2200" dirty="0"/>
              <a:t> od </a:t>
            </a:r>
            <a:r>
              <a:rPr lang="en-US" sz="2200" dirty="0" err="1"/>
              <a:t>maja</a:t>
            </a:r>
            <a:r>
              <a:rPr lang="en-US" sz="2200" dirty="0"/>
              <a:t> 1979. </a:t>
            </a:r>
            <a:r>
              <a:rPr lang="en-US" sz="2200" dirty="0" err="1"/>
              <a:t>godine</a:t>
            </a:r>
            <a:r>
              <a:rPr lang="sr-Latn-BA" sz="2200" dirty="0"/>
              <a:t>, do 1990</a:t>
            </a:r>
            <a:r>
              <a:rPr lang="en-US" sz="2200" dirty="0"/>
              <a:t>.</a:t>
            </a:r>
            <a:endParaRPr lang="sr-Latn-BA" sz="2200" dirty="0"/>
          </a:p>
          <a:p>
            <a:endParaRPr lang="sr-Latn-BA" sz="2200" dirty="0"/>
          </a:p>
          <a:p>
            <a:r>
              <a:rPr lang="vi-VN" sz="2200" dirty="0"/>
              <a:t>Ključni ciljevi njene vladavine bili su</a:t>
            </a:r>
            <a:r>
              <a:rPr lang="sr-Latn-ME" sz="2200" dirty="0"/>
              <a:t>:</a:t>
            </a:r>
          </a:p>
          <a:p>
            <a:pPr lvl="1"/>
            <a:r>
              <a:rPr lang="vi-VN" sz="2200" dirty="0"/>
              <a:t>smanjenje ponude novca, inflacije, sindikalne moći i troškova rada s jedne strane i </a:t>
            </a:r>
            <a:endParaRPr lang="sr-Latn-ME" sz="2200" dirty="0"/>
          </a:p>
          <a:p>
            <a:pPr lvl="1"/>
            <a:r>
              <a:rPr lang="vi-VN" sz="2200" dirty="0"/>
              <a:t>povećanje proizvodnje i produktivnosti s druge strane.</a:t>
            </a:r>
            <a:endParaRPr lang="sr-Latn-BA" sz="2200" dirty="0"/>
          </a:p>
          <a:p>
            <a:pPr lvl="1"/>
            <a:endParaRPr lang="sr-Latn-BA" sz="2200" dirty="0"/>
          </a:p>
          <a:p>
            <a:pPr lvl="1"/>
            <a:endParaRPr lang="sr-Latn-BA" sz="2200" dirty="0"/>
          </a:p>
          <a:p>
            <a:endParaRPr lang="sr-Latn-BA" sz="2200" dirty="0"/>
          </a:p>
          <a:p>
            <a:endParaRPr lang="en-US" sz="2200" dirty="0"/>
          </a:p>
        </p:txBody>
      </p:sp>
      <p:pic>
        <p:nvPicPr>
          <p:cNvPr id="9" name="Picture 2" descr="Margaret Thatcher, British Prime Minister 1979–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7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685800"/>
            <a:ext cx="6937248" cy="5715000"/>
          </a:xfrm>
        </p:spPr>
        <p:txBody>
          <a:bodyPr>
            <a:normAutofit/>
          </a:bodyPr>
          <a:lstStyle/>
          <a:p>
            <a:r>
              <a:rPr lang="vi-VN" sz="2200" dirty="0"/>
              <a:t>Smanjena je ponuda novca, privatizovano je upravljanje pojedinim sektorima kapitala kao što su žel</a:t>
            </a:r>
            <a:r>
              <a:rPr lang="sr-Latn-ME" sz="2200" dirty="0"/>
              <a:t>j</a:t>
            </a:r>
            <a:r>
              <a:rPr lang="vi-VN" sz="2200" dirty="0"/>
              <a:t>eznic</a:t>
            </a:r>
            <a:r>
              <a:rPr lang="sr-Latn-ME" sz="2200" dirty="0"/>
              <a:t>e</a:t>
            </a:r>
            <a:r>
              <a:rPr lang="vi-VN" sz="2200" dirty="0"/>
              <a:t>, elektroprivreda i telekomunikacije, </a:t>
            </a:r>
            <a:r>
              <a:rPr lang="vi-VN" sz="2200" b="1" dirty="0"/>
              <a:t>smanjen je broj državnih službenika, ovlašćenja sindikata </a:t>
            </a:r>
            <a:r>
              <a:rPr lang="vi-VN" sz="2200" dirty="0"/>
              <a:t>itd.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dirty="0"/>
              <a:t>Očekivan je uspjeh, ali preduzete mjere nisu u potpunosti ispunile očekivanja.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dirty="0"/>
              <a:t>Iako su </a:t>
            </a:r>
            <a:r>
              <a:rPr lang="sr-Latn-ME" sz="2200" dirty="0"/>
              <a:t>uvedene </a:t>
            </a:r>
            <a:r>
              <a:rPr lang="vi-VN" sz="2200" dirty="0"/>
              <a:t>određene liberalne vrijednosti poput tržišne konkurentnosti, p</a:t>
            </a:r>
            <a:r>
              <a:rPr lang="sr-Latn-ME" sz="2200" dirty="0"/>
              <a:t>re</a:t>
            </a:r>
            <a:r>
              <a:rPr lang="vi-VN" sz="2200" dirty="0"/>
              <a:t>duzetničke inicijative - ispostavilo se da je to bila "pirova pob</a:t>
            </a:r>
            <a:r>
              <a:rPr lang="sr-Latn-BA" sz="2200" dirty="0"/>
              <a:t>j</a:t>
            </a:r>
            <a:r>
              <a:rPr lang="vi-VN" sz="2200" dirty="0"/>
              <a:t>eda", u kojoj je usp</a:t>
            </a:r>
            <a:r>
              <a:rPr lang="sr-Latn-ME" sz="2200" dirty="0"/>
              <a:t>j</a:t>
            </a:r>
            <a:r>
              <a:rPr lang="vi-VN" sz="2200" dirty="0"/>
              <a:t>eh plaćen visokom c</a:t>
            </a:r>
            <a:r>
              <a:rPr lang="sr-Latn-ME" sz="2200" dirty="0"/>
              <a:t>ij</a:t>
            </a:r>
            <a:r>
              <a:rPr lang="vi-VN" sz="2200" dirty="0"/>
              <a:t>enom rastuće nezaposlenosti.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521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3000"/>
            <a:ext cx="6937248" cy="4956048"/>
          </a:xfrm>
        </p:spPr>
        <p:txBody>
          <a:bodyPr>
            <a:normAutofit/>
          </a:bodyPr>
          <a:lstStyle/>
          <a:p>
            <a:r>
              <a:rPr lang="en-US" sz="2300" dirty="0" err="1"/>
              <a:t>Naime</a:t>
            </a:r>
            <a:r>
              <a:rPr lang="en-US" sz="2300" dirty="0"/>
              <a:t>, </a:t>
            </a:r>
            <a:r>
              <a:rPr lang="en-US" sz="2300" dirty="0" err="1"/>
              <a:t>pozitivan</a:t>
            </a:r>
            <a:r>
              <a:rPr lang="en-US" sz="2300" dirty="0"/>
              <a:t> </a:t>
            </a:r>
            <a:r>
              <a:rPr lang="en-US" sz="2300" dirty="0" err="1"/>
              <a:t>efekat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inflaciju</a:t>
            </a:r>
            <a:r>
              <a:rPr lang="en-US" sz="2300" dirty="0"/>
              <a:t> je </a:t>
            </a:r>
            <a:r>
              <a:rPr lang="en-US" sz="2300" dirty="0" err="1"/>
              <a:t>evidentan</a:t>
            </a:r>
            <a:r>
              <a:rPr lang="en-US" sz="2300" dirty="0"/>
              <a:t> </a:t>
            </a:r>
            <a:r>
              <a:rPr lang="en-US" sz="2300" dirty="0" err="1"/>
              <a:t>kada</a:t>
            </a:r>
            <a:r>
              <a:rPr lang="en-US" sz="2300" dirty="0"/>
              <a:t> se </a:t>
            </a:r>
            <a:r>
              <a:rPr lang="en-US" sz="2300" dirty="0" err="1"/>
              <a:t>zna</a:t>
            </a:r>
            <a:r>
              <a:rPr lang="en-US" sz="2300" dirty="0"/>
              <a:t> da je </a:t>
            </a:r>
            <a:r>
              <a:rPr lang="en-US" sz="2300" dirty="0" err="1"/>
              <a:t>smanjena</a:t>
            </a:r>
            <a:r>
              <a:rPr lang="en-US" sz="2300" dirty="0"/>
              <a:t> </a:t>
            </a:r>
            <a:r>
              <a:rPr lang="sr-Latn-ME" sz="2300" dirty="0"/>
              <a:t>s</a:t>
            </a:r>
            <a:r>
              <a:rPr lang="en-US" sz="2300" dirty="0"/>
              <a:t>a 10,6% </a:t>
            </a:r>
            <a:r>
              <a:rPr lang="en-US" sz="2300" dirty="0" err="1"/>
              <a:t>na</a:t>
            </a:r>
            <a:r>
              <a:rPr lang="en-US" sz="2300" dirty="0"/>
              <a:t> 6,2%, </a:t>
            </a:r>
            <a:r>
              <a:rPr lang="en-US" sz="2300" dirty="0" err="1"/>
              <a:t>ali</a:t>
            </a:r>
            <a:r>
              <a:rPr lang="en-US" sz="2300" dirty="0"/>
              <a:t> se mora </a:t>
            </a:r>
            <a:r>
              <a:rPr lang="en-US" sz="2300" dirty="0" err="1"/>
              <a:t>napomenuti</a:t>
            </a:r>
            <a:r>
              <a:rPr lang="en-US" sz="2300" dirty="0"/>
              <a:t> da je </a:t>
            </a:r>
            <a:r>
              <a:rPr lang="en-US" sz="2300" dirty="0" err="1"/>
              <a:t>broj</a:t>
            </a:r>
            <a:r>
              <a:rPr lang="en-US" sz="2300" dirty="0"/>
              <a:t> </a:t>
            </a:r>
            <a:r>
              <a:rPr lang="en-US" sz="2300" dirty="0" err="1"/>
              <a:t>nezaposlenih</a:t>
            </a:r>
            <a:r>
              <a:rPr lang="en-US" sz="2300" dirty="0"/>
              <a:t> </a:t>
            </a:r>
            <a:r>
              <a:rPr lang="en-US" sz="2300" dirty="0" err="1"/>
              <a:t>porastao</a:t>
            </a:r>
            <a:r>
              <a:rPr lang="en-US" sz="2300" dirty="0"/>
              <a:t> </a:t>
            </a:r>
            <a:r>
              <a:rPr lang="en-US" sz="2300" dirty="0" err="1"/>
              <a:t>sa</a:t>
            </a:r>
            <a:r>
              <a:rPr lang="en-US" sz="2300" dirty="0"/>
              <a:t> 1,3 </a:t>
            </a:r>
            <a:r>
              <a:rPr lang="en-US" sz="2300" dirty="0" err="1"/>
              <a:t>miliona</a:t>
            </a:r>
            <a:r>
              <a:rPr lang="en-US" sz="2300" dirty="0"/>
              <a:t>. </a:t>
            </a:r>
            <a:r>
              <a:rPr lang="en-US" sz="2300" dirty="0" err="1"/>
              <a:t>na</a:t>
            </a:r>
            <a:r>
              <a:rPr lang="en-US" sz="2300" dirty="0"/>
              <a:t> 3,1 </a:t>
            </a:r>
            <a:r>
              <a:rPr lang="en-US" sz="2300" dirty="0" err="1"/>
              <a:t>milion</a:t>
            </a:r>
            <a:r>
              <a:rPr lang="en-US" sz="2300" dirty="0"/>
              <a:t> </a:t>
            </a:r>
            <a:r>
              <a:rPr lang="en-US" sz="2300" dirty="0" err="1"/>
              <a:t>ljudi</a:t>
            </a:r>
            <a:r>
              <a:rPr lang="en-US" sz="2300" dirty="0"/>
              <a:t>. </a:t>
            </a:r>
            <a:endParaRPr lang="sr-Latn-ME" sz="2300" dirty="0"/>
          </a:p>
          <a:p>
            <a:endParaRPr lang="sr-Latn-ME" sz="2300" dirty="0"/>
          </a:p>
          <a:p>
            <a:r>
              <a:rPr lang="en-US" sz="2300" dirty="0" err="1"/>
              <a:t>Došlo</a:t>
            </a:r>
            <a:r>
              <a:rPr lang="en-US" sz="2300" dirty="0"/>
              <a:t> je do </a:t>
            </a:r>
            <a:r>
              <a:rPr lang="en-US" sz="2300" dirty="0" err="1"/>
              <a:t>smanjenja</a:t>
            </a:r>
            <a:r>
              <a:rPr lang="en-US" sz="2300" dirty="0"/>
              <a:t> </a:t>
            </a:r>
            <a:r>
              <a:rPr lang="en-US" sz="2300" dirty="0" err="1"/>
              <a:t>državnih</a:t>
            </a:r>
            <a:r>
              <a:rPr lang="en-US" sz="2300" dirty="0"/>
              <a:t> </a:t>
            </a:r>
            <a:r>
              <a:rPr lang="en-US" sz="2300" dirty="0" err="1"/>
              <a:t>rashoda</a:t>
            </a:r>
            <a:r>
              <a:rPr lang="en-US" sz="2300" dirty="0"/>
              <a:t>, </a:t>
            </a:r>
            <a:r>
              <a:rPr lang="en-US" sz="2300" dirty="0" err="1"/>
              <a:t>ali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privremenog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društvenog</a:t>
            </a:r>
            <a:r>
              <a:rPr lang="en-US" sz="2300" dirty="0"/>
              <a:t> </a:t>
            </a:r>
            <a:r>
              <a:rPr lang="en-US" sz="2300" dirty="0" err="1"/>
              <a:t>proizvoda</a:t>
            </a:r>
            <a:r>
              <a:rPr lang="en-US" sz="2300" dirty="0"/>
              <a:t>. </a:t>
            </a:r>
            <a:endParaRPr lang="sr-Latn-ME" sz="2300" dirty="0"/>
          </a:p>
        </p:txBody>
      </p:sp>
    </p:spTree>
    <p:extLst>
      <p:ext uri="{BB962C8B-B14F-4D97-AF65-F5344CB8AC3E}">
        <p14:creationId xmlns:p14="http://schemas.microsoft.com/office/powerpoint/2010/main" val="704446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1800"/>
            <a:ext cx="6347713" cy="1320800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chemeClr val="tx1"/>
                </a:solidFill>
              </a:rPr>
              <a:t>Reaganova politika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7165848" cy="4346448"/>
          </a:xfrm>
        </p:spPr>
        <p:txBody>
          <a:bodyPr>
            <a:normAutofit/>
          </a:bodyPr>
          <a:lstStyle/>
          <a:p>
            <a:r>
              <a:rPr lang="en-US" sz="2200" dirty="0" err="1"/>
              <a:t>Još</a:t>
            </a:r>
            <a:r>
              <a:rPr lang="en-US" sz="2200" dirty="0"/>
              <a:t> </a:t>
            </a:r>
            <a:r>
              <a:rPr lang="en-US" sz="2200" dirty="0" err="1"/>
              <a:t>jedan</a:t>
            </a:r>
            <a:r>
              <a:rPr lang="en-US" sz="2200" dirty="0"/>
              <a:t> </a:t>
            </a:r>
            <a:r>
              <a:rPr lang="en-US" sz="2200" dirty="0" err="1"/>
              <a:t>očigledan</a:t>
            </a:r>
            <a:r>
              <a:rPr lang="en-US" sz="2200" dirty="0"/>
              <a:t> </a:t>
            </a:r>
            <a:r>
              <a:rPr lang="en-US" sz="2200" dirty="0" err="1"/>
              <a:t>primjer</a:t>
            </a:r>
            <a:r>
              <a:rPr lang="en-US" sz="2200" dirty="0"/>
              <a:t> </a:t>
            </a:r>
            <a:r>
              <a:rPr lang="en-US" sz="2200" dirty="0" err="1"/>
              <a:t>primjene</a:t>
            </a:r>
            <a:r>
              <a:rPr lang="en-US" sz="2200" dirty="0"/>
              <a:t> </a:t>
            </a:r>
            <a:r>
              <a:rPr lang="en-US" sz="2200" dirty="0" err="1"/>
              <a:t>monetarističkih</a:t>
            </a:r>
            <a:r>
              <a:rPr lang="en-US" sz="2200" dirty="0"/>
              <a:t> </a:t>
            </a:r>
            <a:r>
              <a:rPr lang="en-US" sz="2200" dirty="0" err="1"/>
              <a:t>principa</a:t>
            </a:r>
            <a:r>
              <a:rPr lang="en-US" sz="2200" dirty="0"/>
              <a:t> u </a:t>
            </a:r>
            <a:r>
              <a:rPr lang="en-US" sz="2200" dirty="0" err="1"/>
              <a:t>ekonomskoj</a:t>
            </a:r>
            <a:r>
              <a:rPr lang="en-US" sz="2200" dirty="0"/>
              <a:t> </a:t>
            </a:r>
            <a:r>
              <a:rPr lang="en-US" sz="2200" dirty="0" err="1"/>
              <a:t>politici</a:t>
            </a:r>
            <a:r>
              <a:rPr lang="en-US" sz="2200" dirty="0"/>
              <a:t> </a:t>
            </a:r>
            <a:r>
              <a:rPr lang="en-US" sz="2200" dirty="0" err="1"/>
              <a:t>dogodio</a:t>
            </a:r>
            <a:r>
              <a:rPr lang="en-US" sz="2200" dirty="0"/>
              <a:t> se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vrijeme</a:t>
            </a:r>
            <a:r>
              <a:rPr lang="en-US" sz="2200" dirty="0"/>
              <a:t> </a:t>
            </a:r>
            <a:r>
              <a:rPr lang="en-US" sz="2200" dirty="0" err="1"/>
              <a:t>Reaganove</a:t>
            </a:r>
            <a:r>
              <a:rPr lang="en-US" sz="2200" dirty="0"/>
              <a:t> </a:t>
            </a:r>
            <a:r>
              <a:rPr lang="en-US" sz="2200" dirty="0" err="1"/>
              <a:t>vladavine</a:t>
            </a:r>
            <a:r>
              <a:rPr lang="en-US" sz="2200" dirty="0"/>
              <a:t> u SAD. </a:t>
            </a:r>
            <a:endParaRPr lang="sr-Latn-ME" sz="2200" dirty="0"/>
          </a:p>
          <a:p>
            <a:endParaRPr lang="sr-Latn-ME" sz="2200" dirty="0"/>
          </a:p>
          <a:p>
            <a:r>
              <a:rPr lang="en-US" sz="2200" dirty="0"/>
              <a:t>S </a:t>
            </a:r>
            <a:r>
              <a:rPr lang="en-US" sz="2200" dirty="0" err="1"/>
              <a:t>obzirom</a:t>
            </a:r>
            <a:r>
              <a:rPr lang="en-US" sz="2200" dirty="0"/>
              <a:t> da je </a:t>
            </a:r>
            <a:r>
              <a:rPr lang="sr-Latn-ME" sz="2200" dirty="0"/>
              <a:t>vladalo mišljenje da je </a:t>
            </a:r>
            <a:r>
              <a:rPr lang="en-US" sz="2200" dirty="0" err="1"/>
              <a:t>dosadašnja</a:t>
            </a:r>
            <a:r>
              <a:rPr lang="en-US" sz="2200" dirty="0"/>
              <a:t> </a:t>
            </a:r>
            <a:r>
              <a:rPr lang="en-US" sz="2200" dirty="0" err="1"/>
              <a:t>ekonomska</a:t>
            </a:r>
            <a:r>
              <a:rPr lang="en-US" sz="2200" dirty="0"/>
              <a:t> </a:t>
            </a:r>
            <a:r>
              <a:rPr lang="en-US" sz="2200" dirty="0" err="1"/>
              <a:t>politika</a:t>
            </a:r>
            <a:r>
              <a:rPr lang="en-US" sz="2200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pogrešna</a:t>
            </a:r>
            <a:r>
              <a:rPr lang="en-US" sz="2200" dirty="0"/>
              <a:t>, </a:t>
            </a:r>
            <a:r>
              <a:rPr lang="en-US" sz="2200" dirty="0" err="1"/>
              <a:t>Reaganova</a:t>
            </a:r>
            <a:r>
              <a:rPr lang="en-US" sz="2200" dirty="0"/>
              <a:t> </a:t>
            </a:r>
            <a:r>
              <a:rPr lang="en-US" sz="2200" dirty="0" err="1"/>
              <a:t>vlada</a:t>
            </a:r>
            <a:r>
              <a:rPr lang="en-US" sz="2200" dirty="0"/>
              <a:t> je </a:t>
            </a:r>
            <a:r>
              <a:rPr lang="en-US" sz="2200" dirty="0" err="1"/>
              <a:t>početkom</a:t>
            </a:r>
            <a:r>
              <a:rPr lang="en-US" sz="2200" dirty="0"/>
              <a:t> 1980-ih </a:t>
            </a:r>
            <a:r>
              <a:rPr lang="en-US" sz="2200" dirty="0" err="1"/>
              <a:t>uvela</a:t>
            </a:r>
            <a:r>
              <a:rPr lang="en-US" sz="2200" dirty="0"/>
              <a:t> </a:t>
            </a:r>
            <a:r>
              <a:rPr lang="en-US" sz="2200" dirty="0" err="1"/>
              <a:t>potpuno</a:t>
            </a:r>
            <a:r>
              <a:rPr lang="en-US" sz="2200" dirty="0"/>
              <a:t> </a:t>
            </a:r>
            <a:r>
              <a:rPr lang="en-US" sz="2200" dirty="0" err="1"/>
              <a:t>novi</a:t>
            </a:r>
            <a:r>
              <a:rPr lang="en-US" sz="2200" dirty="0"/>
              <a:t> </a:t>
            </a:r>
            <a:r>
              <a:rPr lang="sr-Latn-ME" sz="2200" dirty="0"/>
              <a:t>ekonomsk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paket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263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7699248" cy="5486400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Glavni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elementi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ovog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paketa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sr-Latn-BA" sz="22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smanjenje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poreza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smanjenje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izdataka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zdravstvo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socijalnu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zaštitu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povećanje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izdataka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odbranu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sr-Latn-BA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restriktivna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monetarna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politika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endParaRPr lang="sr-Latn-ME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Sprovedena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deregulacija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privrede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tj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b="1" dirty="0" err="1">
                <a:solidFill>
                  <a:schemeClr val="tx1"/>
                </a:solidFill>
              </a:rPr>
              <a:t>smanjena</a:t>
            </a:r>
            <a:r>
              <a:rPr lang="en-US" sz="2200" b="1" dirty="0">
                <a:solidFill>
                  <a:schemeClr val="tx1"/>
                </a:solidFill>
              </a:rPr>
              <a:t> je </a:t>
            </a:r>
            <a:r>
              <a:rPr lang="en-US" sz="2200" b="1" dirty="0" err="1">
                <a:solidFill>
                  <a:schemeClr val="tx1"/>
                </a:solidFill>
              </a:rPr>
              <a:t>uloga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države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u </a:t>
            </a:r>
            <a:r>
              <a:rPr lang="en-US" sz="2200" dirty="0" err="1">
                <a:solidFill>
                  <a:schemeClr val="tx1"/>
                </a:solidFill>
              </a:rPr>
              <a:t>regulisanju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privrednog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života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BA" sz="2200" dirty="0">
              <a:solidFill>
                <a:schemeClr val="tx1"/>
              </a:solidFill>
            </a:endParaRPr>
          </a:p>
          <a:p>
            <a:endParaRPr lang="sr-Latn-BA" sz="2200" dirty="0">
              <a:solidFill>
                <a:schemeClr val="tx1"/>
              </a:solidFill>
            </a:endParaRPr>
          </a:p>
          <a:p>
            <a:r>
              <a:rPr lang="sr-Latn-BA" sz="2400" dirty="0">
                <a:solidFill>
                  <a:schemeClr val="tx1"/>
                </a:solidFill>
              </a:rPr>
              <a:t>Prema planu, </a:t>
            </a:r>
            <a:r>
              <a:rPr lang="vi-VN" sz="2400" dirty="0">
                <a:solidFill>
                  <a:schemeClr val="tx1"/>
                </a:solidFill>
              </a:rPr>
              <a:t>ušteđeni novac </a:t>
            </a:r>
            <a:r>
              <a:rPr lang="sr-Latn-BA" sz="2400" dirty="0">
                <a:solidFill>
                  <a:schemeClr val="tx1"/>
                </a:solidFill>
              </a:rPr>
              <a:t>treba da se </a:t>
            </a:r>
            <a:r>
              <a:rPr lang="vi-VN" sz="2400" dirty="0">
                <a:solidFill>
                  <a:schemeClr val="tx1"/>
                </a:solidFill>
              </a:rPr>
              <a:t>iskoristi za stimulaciju privrede, tj. preduzetni</a:t>
            </a:r>
            <a:r>
              <a:rPr lang="sr-Latn-BA" sz="2400" dirty="0">
                <a:solidFill>
                  <a:schemeClr val="tx1"/>
                </a:solidFill>
              </a:rPr>
              <a:t>štva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61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467600" cy="5486400"/>
          </a:xfrm>
        </p:spPr>
        <p:txBody>
          <a:bodyPr>
            <a:normAutofit fontScale="92500" lnSpcReduction="10000"/>
          </a:bodyPr>
          <a:lstStyle/>
          <a:p>
            <a:r>
              <a:rPr lang="vi-VN" sz="2200" i="1" dirty="0"/>
              <a:t>Potrošnja</a:t>
            </a:r>
            <a:r>
              <a:rPr lang="vi-VN" sz="2200" dirty="0"/>
              <a:t> tokom Reganove vladavine (1981-1988) iznosila je u prosjeku 22,4% BDP-a.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i="1" dirty="0"/>
              <a:t>Javni dug </a:t>
            </a:r>
            <a:r>
              <a:rPr lang="vi-VN" sz="2200" dirty="0"/>
              <a:t>je porastao sa 26% BDP-a 1980. godine na 41% BDP-a 1988. godine.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i="1" dirty="0"/>
              <a:t>Nezaposlenost</a:t>
            </a:r>
            <a:r>
              <a:rPr lang="vi-VN" sz="2200" dirty="0"/>
              <a:t> je porasla sa 7% na 10,8% između 1980. i 1982. godine, ali je </a:t>
            </a:r>
            <a:r>
              <a:rPr lang="sr-Latn-ME" sz="2200" dirty="0"/>
              <a:t>potom </a:t>
            </a:r>
            <a:r>
              <a:rPr lang="vi-VN" sz="2200" dirty="0"/>
              <a:t>opala, </a:t>
            </a:r>
            <a:r>
              <a:rPr lang="sr-Latn-ME" sz="2200" dirty="0"/>
              <a:t>i </a:t>
            </a:r>
            <a:r>
              <a:rPr lang="vi-VN" sz="2200" dirty="0"/>
              <a:t>iznosila </a:t>
            </a:r>
            <a:r>
              <a:rPr lang="sr-Latn-ME" sz="2200" dirty="0"/>
              <a:t>je </a:t>
            </a:r>
            <a:r>
              <a:rPr lang="vi-VN" sz="2200" dirty="0"/>
              <a:t>5,4% 1988. godine.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i="1" dirty="0"/>
              <a:t>Inflacija</a:t>
            </a:r>
            <a:r>
              <a:rPr lang="vi-VN" sz="2200" dirty="0"/>
              <a:t> je takođe zabilježila primjetan pad, sa 13,5% u 1980. na 4,1% u 1988. godini. 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dirty="0"/>
              <a:t>Ovo smanjenje inflacije postignuto je politikom visokih kamatnih stopa FED-a, koje su dosezale i do 20%.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7107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685800"/>
            <a:ext cx="6632448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ME" sz="2200" dirty="0"/>
          </a:p>
          <a:p>
            <a:r>
              <a:rPr lang="sr-Latn-BA" sz="2200" dirty="0"/>
              <a:t>Krajem 90tih ekonomisti su </a:t>
            </a:r>
            <a:r>
              <a:rPr lang="vi-VN" sz="2200" dirty="0"/>
              <a:t>pisali da </a:t>
            </a:r>
            <a:r>
              <a:rPr lang="sr-Latn-BA" sz="2200" dirty="0"/>
              <a:t>je </a:t>
            </a:r>
            <a:r>
              <a:rPr lang="vi-VN" sz="2200" dirty="0"/>
              <a:t>Reganova politika </a:t>
            </a:r>
            <a:r>
              <a:rPr lang="sr-Latn-BA" sz="2200" dirty="0"/>
              <a:t>riješila </a:t>
            </a:r>
            <a:r>
              <a:rPr lang="vi-VN" sz="2200" dirty="0"/>
              <a:t>8 od 10 ključnih ekonomskih varijabli u poređenju sa periodom nakon i prije Regana.</a:t>
            </a:r>
            <a:endParaRPr lang="sr-Latn-ME" sz="2200" dirty="0"/>
          </a:p>
          <a:p>
            <a:endParaRPr lang="sr-Latn-ME" sz="2200" dirty="0"/>
          </a:p>
          <a:p>
            <a:r>
              <a:rPr lang="vi-VN" sz="2200" dirty="0"/>
              <a:t>Dolaskom administracije Džordža Buša (stariji) došlo je i do značajnih prom</a:t>
            </a:r>
            <a:r>
              <a:rPr lang="sr-Latn-ME" sz="2200" dirty="0"/>
              <a:t>j</a:t>
            </a:r>
            <a:r>
              <a:rPr lang="vi-VN" sz="2200" dirty="0"/>
              <a:t>ena u ekonomskoj politici, koja se ponovo okrenula fiskalnoj ekspanziji. </a:t>
            </a:r>
            <a:endParaRPr lang="sr-Latn-ME" sz="2200" dirty="0"/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6073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90600"/>
            <a:ext cx="7013448" cy="3657600"/>
          </a:xfrm>
        </p:spPr>
        <p:txBody>
          <a:bodyPr>
            <a:normAutofit/>
          </a:bodyPr>
          <a:lstStyle/>
          <a:p>
            <a:r>
              <a:rPr lang="vi-VN" sz="2200" dirty="0"/>
              <a:t>Tokom 90-ih godina većina zemalja prihvatila je monetarističke ideje. </a:t>
            </a:r>
            <a:endParaRPr lang="sr-Latn-BA" sz="2200" dirty="0"/>
          </a:p>
          <a:p>
            <a:endParaRPr lang="sr-Latn-BA" sz="2200" dirty="0">
              <a:solidFill>
                <a:srgbClr val="FF0000"/>
              </a:solidFill>
            </a:endParaRPr>
          </a:p>
          <a:p>
            <a:r>
              <a:rPr lang="vi-VN" sz="2200" dirty="0">
                <a:solidFill>
                  <a:srgbClr val="FF0000"/>
                </a:solidFill>
              </a:rPr>
              <a:t>Niska inflacija postaje prioritet, privatizacija postaje svjetski trend, deficit se smanjuje, a konkurentnost i liberalizacija privrede raste. </a:t>
            </a:r>
            <a:endParaRPr lang="sr-Latn-ME" sz="2200" dirty="0">
              <a:solidFill>
                <a:srgbClr val="FF0000"/>
              </a:solidFill>
            </a:endParaRPr>
          </a:p>
          <a:p>
            <a:endParaRPr lang="sr-Latn-ME" sz="2200" dirty="0"/>
          </a:p>
          <a:p>
            <a:r>
              <a:rPr lang="vi-VN" sz="2200" dirty="0"/>
              <a:t>Uticaj države je sve manji, ali je i dalje prisutniji nego što se priznaje.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312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010400" cy="4956048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Predstavljene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njihov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nastanak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razvoj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uvijek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bili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uslovljeni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društvenim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trendovima</a:t>
            </a:r>
            <a:endParaRPr lang="sr-Cyrl-CS" sz="2300" dirty="0">
              <a:solidFill>
                <a:schemeClr val="tx1"/>
              </a:solidFill>
            </a:endParaRPr>
          </a:p>
          <a:p>
            <a:endParaRPr lang="sr-Cyrl-CS" sz="2300" dirty="0">
              <a:solidFill>
                <a:schemeClr val="tx1"/>
              </a:solidFill>
            </a:endParaRPr>
          </a:p>
          <a:p>
            <a:r>
              <a:rPr lang="en-US" sz="2300" dirty="0" err="1">
                <a:solidFill>
                  <a:schemeClr val="tx1"/>
                </a:solidFill>
              </a:rPr>
              <a:t>Sredinom</a:t>
            </a:r>
            <a:r>
              <a:rPr lang="en-US" sz="2300" dirty="0">
                <a:solidFill>
                  <a:schemeClr val="tx1"/>
                </a:solidFill>
              </a:rPr>
              <a:t> 30-tih </a:t>
            </a:r>
            <a:r>
              <a:rPr lang="en-US" sz="2300" dirty="0" err="1">
                <a:solidFill>
                  <a:schemeClr val="tx1"/>
                </a:solidFill>
              </a:rPr>
              <a:t>godina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kejnzijanska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teorija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zamijenila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dotadašnj</a:t>
            </a:r>
            <a:r>
              <a:rPr lang="sr-Latn-BA" sz="2300" dirty="0">
                <a:solidFill>
                  <a:schemeClr val="tx1"/>
                </a:solidFill>
              </a:rPr>
              <a:t>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opšteprihvaćenu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klasičnu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kvantitativnu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teoriju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r>
              <a:rPr lang="en-US" sz="2300" dirty="0">
                <a:solidFill>
                  <a:schemeClr val="tx1"/>
                </a:solidFill>
              </a:rPr>
              <a:t>, da bi </a:t>
            </a:r>
            <a:r>
              <a:rPr lang="en-US" sz="2300" dirty="0" err="1">
                <a:solidFill>
                  <a:schemeClr val="tx1"/>
                </a:solidFill>
              </a:rPr>
              <a:t>ponovno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rađanje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ideja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započelo</a:t>
            </a:r>
            <a:r>
              <a:rPr lang="en-US" sz="2300" dirty="0">
                <a:solidFill>
                  <a:schemeClr val="tx1"/>
                </a:solidFill>
              </a:rPr>
              <a:t> 50-tih </a:t>
            </a:r>
            <a:r>
              <a:rPr lang="en-US" sz="2300" dirty="0" err="1">
                <a:solidFill>
                  <a:schemeClr val="tx1"/>
                </a:solidFill>
              </a:rPr>
              <a:t>godina</a:t>
            </a:r>
            <a:r>
              <a:rPr lang="en-US" sz="2300" dirty="0">
                <a:solidFill>
                  <a:schemeClr val="tx1"/>
                </a:solidFill>
              </a:rPr>
              <a:t> XX </a:t>
            </a:r>
            <a:r>
              <a:rPr lang="en-US" sz="2300" dirty="0" err="1">
                <a:solidFill>
                  <a:schemeClr val="tx1"/>
                </a:solidFill>
              </a:rPr>
              <a:t>vijeka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dobilo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značaju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narednim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decenijama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3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/>
              <a:t>H</a:t>
            </a:r>
            <a:r>
              <a:rPr lang="sr-Latn-ME"/>
              <a:t>vala na pažnji!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066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Kejnzijanska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koncepcija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kvantitativne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teorije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novca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004048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Ideje</a:t>
            </a:r>
            <a:r>
              <a:rPr lang="en-US" sz="2200" dirty="0"/>
              <a:t> </a:t>
            </a:r>
            <a:r>
              <a:rPr lang="en-US" sz="2200" dirty="0" err="1"/>
              <a:t>Džon</a:t>
            </a:r>
            <a:r>
              <a:rPr lang="en-US" sz="2200" dirty="0"/>
              <a:t> </a:t>
            </a:r>
            <a:r>
              <a:rPr lang="en-US" sz="2200" dirty="0" err="1"/>
              <a:t>Majnard</a:t>
            </a:r>
            <a:r>
              <a:rPr lang="en-US" sz="2200" dirty="0"/>
              <a:t> </a:t>
            </a:r>
            <a:r>
              <a:rPr lang="en-US" sz="2200" dirty="0" err="1"/>
              <a:t>Kejnsa</a:t>
            </a:r>
            <a:r>
              <a:rPr lang="en-US" sz="2200" dirty="0"/>
              <a:t>, </a:t>
            </a:r>
            <a:r>
              <a:rPr lang="en-US" sz="2200" dirty="0" err="1"/>
              <a:t>engleskog</a:t>
            </a:r>
            <a:r>
              <a:rPr lang="en-US" sz="2200" dirty="0"/>
              <a:t> </a:t>
            </a:r>
            <a:r>
              <a:rPr lang="en-US" sz="2200" dirty="0" err="1"/>
              <a:t>ekonomiste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teoretičara</a:t>
            </a:r>
            <a:r>
              <a:rPr lang="en-US" sz="2200" dirty="0"/>
              <a:t>, </a:t>
            </a:r>
            <a:r>
              <a:rPr lang="en-US" sz="2200" dirty="0" err="1"/>
              <a:t>imale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ogroman</a:t>
            </a:r>
            <a:r>
              <a:rPr lang="en-US" sz="2200" dirty="0"/>
              <a:t> </a:t>
            </a:r>
            <a:r>
              <a:rPr lang="en-US" sz="2200" dirty="0" err="1"/>
              <a:t>uticaj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modernu</a:t>
            </a:r>
            <a:r>
              <a:rPr lang="en-US" sz="2200" dirty="0"/>
              <a:t> </a:t>
            </a:r>
            <a:r>
              <a:rPr lang="en-US" sz="2200" dirty="0" err="1"/>
              <a:t>ekonomiju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političku</a:t>
            </a:r>
            <a:r>
              <a:rPr lang="en-US" sz="2200" dirty="0"/>
              <a:t> </a:t>
            </a:r>
            <a:r>
              <a:rPr lang="en-US" sz="2200" dirty="0" err="1"/>
              <a:t>teoriju</a:t>
            </a:r>
            <a:r>
              <a:rPr lang="en-US" sz="2200" dirty="0"/>
              <a:t>. 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/>
              <a:t>U </a:t>
            </a:r>
            <a:r>
              <a:rPr lang="en-US" sz="2200" dirty="0" err="1"/>
              <a:t>svom</a:t>
            </a:r>
            <a:r>
              <a:rPr lang="en-US" sz="2200" dirty="0"/>
              <a:t> </a:t>
            </a:r>
            <a:r>
              <a:rPr lang="en-US" sz="2200" dirty="0" err="1"/>
              <a:t>djelu</a:t>
            </a:r>
            <a:r>
              <a:rPr lang="en-US" sz="2200" dirty="0"/>
              <a:t> “</a:t>
            </a:r>
            <a:r>
              <a:rPr lang="en-US" sz="2200" dirty="0" err="1"/>
              <a:t>Opšta</a:t>
            </a:r>
            <a:r>
              <a:rPr lang="en-US" sz="2200" dirty="0"/>
              <a:t> </a:t>
            </a:r>
            <a:r>
              <a:rPr lang="en-US" sz="2200" dirty="0" err="1"/>
              <a:t>teorija</a:t>
            </a:r>
            <a:r>
              <a:rPr lang="en-US" sz="2200" dirty="0"/>
              <a:t> </a:t>
            </a:r>
            <a:r>
              <a:rPr lang="en-US" sz="2200" dirty="0" err="1"/>
              <a:t>zaposlenosti</a:t>
            </a:r>
            <a:r>
              <a:rPr lang="en-US" sz="2200" dirty="0"/>
              <a:t>, </a:t>
            </a:r>
            <a:r>
              <a:rPr lang="en-US" sz="2200" dirty="0" err="1"/>
              <a:t>kamate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” </a:t>
            </a:r>
            <a:r>
              <a:rPr lang="en-US" sz="2200" dirty="0" err="1"/>
              <a:t>iz</a:t>
            </a:r>
            <a:r>
              <a:rPr lang="en-US" sz="2200" dirty="0"/>
              <a:t> 1936. </a:t>
            </a:r>
            <a:r>
              <a:rPr lang="en-US" sz="2200" dirty="0" err="1"/>
              <a:t>godine</a:t>
            </a:r>
            <a:r>
              <a:rPr lang="en-US" sz="2200" dirty="0"/>
              <a:t>, </a:t>
            </a:r>
            <a:r>
              <a:rPr lang="en-US" sz="2200" dirty="0" err="1"/>
              <a:t>pokušao</a:t>
            </a:r>
            <a:r>
              <a:rPr lang="en-US" sz="2200" dirty="0"/>
              <a:t> je da </a:t>
            </a:r>
            <a:r>
              <a:rPr lang="en-US" sz="2200" dirty="0" err="1"/>
              <a:t>dokaže</a:t>
            </a:r>
            <a:r>
              <a:rPr lang="en-US" sz="2200" dirty="0"/>
              <a:t> da </a:t>
            </a:r>
            <a:r>
              <a:rPr lang="en-US" sz="2200" dirty="0" err="1"/>
              <a:t>slobodan</a:t>
            </a:r>
            <a:r>
              <a:rPr lang="en-US" sz="2200" dirty="0"/>
              <a:t> </a:t>
            </a:r>
            <a:r>
              <a:rPr lang="en-US" sz="2200" dirty="0" err="1"/>
              <a:t>tržišni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ne </a:t>
            </a:r>
            <a:r>
              <a:rPr lang="en-US" sz="2200" dirty="0" err="1"/>
              <a:t>teži</a:t>
            </a:r>
            <a:r>
              <a:rPr lang="en-US" sz="2200" dirty="0"/>
              <a:t> </a:t>
            </a:r>
            <a:r>
              <a:rPr lang="en-US" sz="2200" dirty="0" err="1"/>
              <a:t>ravnoteži</a:t>
            </a:r>
            <a:r>
              <a:rPr lang="en-US" sz="2200" dirty="0"/>
              <a:t>, </a:t>
            </a:r>
            <a:r>
              <a:rPr lang="en-US" sz="2200" dirty="0" err="1"/>
              <a:t>uključujući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punu</a:t>
            </a:r>
            <a:r>
              <a:rPr lang="en-US" sz="2200" dirty="0"/>
              <a:t> </a:t>
            </a:r>
            <a:r>
              <a:rPr lang="en-US" sz="2200" dirty="0" err="1"/>
              <a:t>zaposlenost</a:t>
            </a:r>
            <a:r>
              <a:rPr lang="en-US" sz="2200" dirty="0"/>
              <a:t>, </a:t>
            </a:r>
            <a:r>
              <a:rPr lang="en-US" sz="2200" dirty="0" err="1"/>
              <a:t>već</a:t>
            </a:r>
            <a:r>
              <a:rPr lang="en-US" sz="2200" dirty="0"/>
              <a:t> </a:t>
            </a:r>
            <a:r>
              <a:rPr lang="en-US" sz="2200" dirty="0" err="1"/>
              <a:t>suprotno</a:t>
            </a:r>
            <a:r>
              <a:rPr lang="en-US" sz="2200" dirty="0"/>
              <a:t>, </a:t>
            </a:r>
            <a:r>
              <a:rPr lang="en-US" sz="2200" dirty="0" err="1"/>
              <a:t>neravnotežama</a:t>
            </a:r>
            <a:r>
              <a:rPr lang="sr-Latn-BA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izraženim</a:t>
            </a:r>
            <a:r>
              <a:rPr lang="en-US" sz="2200" dirty="0"/>
              <a:t> </a:t>
            </a:r>
            <a:r>
              <a:rPr lang="en-US" sz="2200" dirty="0" err="1"/>
              <a:t>krizama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privrednim</a:t>
            </a:r>
            <a:r>
              <a:rPr lang="en-US" sz="2200" dirty="0"/>
              <a:t> </a:t>
            </a:r>
            <a:r>
              <a:rPr lang="en-US" sz="2200" dirty="0" err="1"/>
              <a:t>ciklusima</a:t>
            </a:r>
            <a:r>
              <a:rPr lang="en-US" sz="2200" dirty="0"/>
              <a:t>. </a:t>
            </a:r>
            <a:endParaRPr lang="sr-Cyrl-CS" sz="2200" dirty="0"/>
          </a:p>
          <a:p>
            <a:endParaRPr lang="sr-Cyrl-CS" sz="2200" dirty="0"/>
          </a:p>
          <a:p>
            <a:r>
              <a:rPr lang="en-US" sz="2200" dirty="0" err="1"/>
              <a:t>Novac</a:t>
            </a:r>
            <a:r>
              <a:rPr lang="en-US" sz="2200" dirty="0"/>
              <a:t> </a:t>
            </a:r>
            <a:r>
              <a:rPr lang="en-US" sz="2200" dirty="0" err="1"/>
              <a:t>više</a:t>
            </a:r>
            <a:r>
              <a:rPr lang="en-US" sz="2200" dirty="0"/>
              <a:t>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neutralna</a:t>
            </a:r>
            <a:r>
              <a:rPr lang="en-US" sz="2200" dirty="0"/>
              <a:t>, </a:t>
            </a:r>
            <a:r>
              <a:rPr lang="en-US" sz="2200" dirty="0" err="1"/>
              <a:t>već</a:t>
            </a:r>
            <a:r>
              <a:rPr lang="en-US" sz="2200" dirty="0"/>
              <a:t> </a:t>
            </a:r>
            <a:r>
              <a:rPr lang="en-US" sz="2200" dirty="0" err="1"/>
              <a:t>postaje</a:t>
            </a:r>
            <a:r>
              <a:rPr lang="en-US" sz="2200" dirty="0"/>
              <a:t> </a:t>
            </a:r>
            <a:r>
              <a:rPr lang="en-US" sz="2200" dirty="0" err="1"/>
              <a:t>značajna</a:t>
            </a:r>
            <a:r>
              <a:rPr lang="en-US" sz="2200" dirty="0"/>
              <a:t> </a:t>
            </a:r>
            <a:r>
              <a:rPr lang="en-US" sz="2200" dirty="0" err="1"/>
              <a:t>varijabla</a:t>
            </a:r>
            <a:r>
              <a:rPr lang="en-US" sz="2200" dirty="0"/>
              <a:t> </a:t>
            </a:r>
            <a:r>
              <a:rPr lang="en-US" sz="2200" dirty="0" err="1"/>
              <a:t>makroekonomskih</a:t>
            </a:r>
            <a:r>
              <a:rPr lang="en-US" sz="2200" dirty="0"/>
              <a:t> </a:t>
            </a:r>
            <a:r>
              <a:rPr lang="en-US" sz="2200" dirty="0" err="1"/>
              <a:t>modela</a:t>
            </a:r>
            <a:r>
              <a:rPr lang="en-US" sz="2200" dirty="0"/>
              <a:t>. </a:t>
            </a:r>
            <a:endParaRPr lang="sr-Latn-ME" sz="2200" dirty="0"/>
          </a:p>
          <a:p>
            <a:endParaRPr lang="sr-Latn-ME" sz="2200" dirty="0"/>
          </a:p>
          <a:p>
            <a:r>
              <a:rPr lang="sr-Latn-ME" sz="2200" dirty="0"/>
              <a:t>Predstavnici ove teorije: Tobin, Phillips, Hicks, Samuelson...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99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6858000" cy="5032248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</a:rPr>
              <a:t>Kejns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osporavao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ideje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neoklasične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koja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tvrdila</a:t>
            </a:r>
            <a:r>
              <a:rPr lang="en-US" sz="2300" dirty="0">
                <a:solidFill>
                  <a:schemeClr val="tx1"/>
                </a:solidFill>
              </a:rPr>
              <a:t> da bi </a:t>
            </a:r>
            <a:r>
              <a:rPr lang="en-US" sz="2300" dirty="0" err="1">
                <a:solidFill>
                  <a:schemeClr val="tx1"/>
                </a:solidFill>
              </a:rPr>
              <a:t>slobodna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tržišta</a:t>
            </a:r>
            <a:r>
              <a:rPr lang="sr-Latn-BA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pružila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potpunu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zaposlenost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dokle</a:t>
            </a:r>
            <a:r>
              <a:rPr lang="en-US" sz="2300" dirty="0">
                <a:solidFill>
                  <a:schemeClr val="tx1"/>
                </a:solidFill>
              </a:rPr>
              <a:t> god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radnici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fleksibilni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pogledu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njihovih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platnih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zahtjeva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Cyrl-CS" sz="2300" dirty="0">
              <a:solidFill>
                <a:schemeClr val="tx1"/>
              </a:solidFill>
            </a:endParaRPr>
          </a:p>
          <a:p>
            <a:endParaRPr lang="sr-Cyrl-CS" sz="2300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Bio je </a:t>
            </a:r>
            <a:r>
              <a:rPr lang="en-US" sz="2300" dirty="0" err="1">
                <a:solidFill>
                  <a:schemeClr val="tx1"/>
                </a:solidFill>
              </a:rPr>
              <a:t>predvodnik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vladine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politike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intervencionizma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po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kojoj</a:t>
            </a:r>
            <a:r>
              <a:rPr lang="en-US" sz="2300" dirty="0">
                <a:solidFill>
                  <a:schemeClr val="tx1"/>
                </a:solidFill>
              </a:rPr>
              <a:t> bi </a:t>
            </a:r>
            <a:r>
              <a:rPr lang="en-US" sz="2300" dirty="0" err="1">
                <a:solidFill>
                  <a:schemeClr val="tx1"/>
                </a:solidFill>
              </a:rPr>
              <a:t>vlada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mogla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koristiti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fiskalne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monetarne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mjere</a:t>
            </a:r>
            <a:r>
              <a:rPr lang="en-US" sz="2300" dirty="0">
                <a:solidFill>
                  <a:schemeClr val="tx1"/>
                </a:solidFill>
              </a:rPr>
              <a:t> da bi </a:t>
            </a:r>
            <a:r>
              <a:rPr lang="en-US" sz="2300" dirty="0" err="1">
                <a:solidFill>
                  <a:schemeClr val="tx1"/>
                </a:solidFill>
              </a:rPr>
              <a:t>ciljano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ublažila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efekte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kriza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kakve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recesije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depresije</a:t>
            </a:r>
            <a:r>
              <a:rPr lang="en-US" sz="2300" dirty="0">
                <a:solidFill>
                  <a:schemeClr val="tx1"/>
                </a:solidFill>
              </a:rPr>
              <a:t>.  </a:t>
            </a:r>
          </a:p>
          <a:p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4607" t="30808" r="43318" b="33160"/>
          <a:stretch>
            <a:fillRect/>
          </a:stretch>
        </p:blipFill>
        <p:spPr bwMode="auto">
          <a:xfrm>
            <a:off x="228600" y="1828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52400"/>
            <a:ext cx="43434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Zato</a:t>
            </a:r>
            <a:r>
              <a:rPr lang="en-US" sz="2800" dirty="0"/>
              <a:t> </a:t>
            </a:r>
            <a:r>
              <a:rPr lang="en-US" sz="2800" dirty="0" err="1"/>
              <a:t>smatram</a:t>
            </a:r>
            <a:r>
              <a:rPr lang="en-US" sz="2800" dirty="0"/>
              <a:t> da u </a:t>
            </a:r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nezaposlenosti</a:t>
            </a:r>
            <a:r>
              <a:rPr lang="en-US" sz="2800" dirty="0"/>
              <a:t> </a:t>
            </a:r>
            <a:r>
              <a:rPr lang="en-US" sz="2800" dirty="0" err="1"/>
              <a:t>postoje</a:t>
            </a:r>
            <a:r>
              <a:rPr lang="en-US" sz="2800" dirty="0"/>
              <a:t> </a:t>
            </a:r>
            <a:r>
              <a:rPr lang="en-US" sz="2800" dirty="0" err="1"/>
              <a:t>slobodni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neangažovani</a:t>
            </a:r>
            <a:r>
              <a:rPr lang="en-US" sz="2800" dirty="0"/>
              <a:t> </a:t>
            </a:r>
            <a:r>
              <a:rPr lang="en-US" sz="2800" dirty="0" err="1"/>
              <a:t>faktori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r>
              <a:rPr lang="en-US" sz="2800" dirty="0"/>
              <a:t>, pa 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en-US" sz="2800" dirty="0" err="1"/>
              <a:t>količine</a:t>
            </a:r>
            <a:r>
              <a:rPr lang="en-US" sz="2800" dirty="0"/>
              <a:t> </a:t>
            </a:r>
            <a:r>
              <a:rPr lang="en-US" sz="2800" dirty="0" err="1"/>
              <a:t>novca</a:t>
            </a:r>
            <a:r>
              <a:rPr lang="en-US" sz="2800" dirty="0"/>
              <a:t> u </a:t>
            </a:r>
            <a:r>
              <a:rPr lang="en-US" sz="2800" dirty="0" err="1"/>
              <a:t>opticaju</a:t>
            </a:r>
            <a:r>
              <a:rPr lang="en-US" sz="2800" dirty="0"/>
              <a:t> </a:t>
            </a:r>
            <a:r>
              <a:rPr lang="en-US" sz="2800" dirty="0" err="1"/>
              <a:t>znači</a:t>
            </a:r>
            <a:r>
              <a:rPr lang="en-US" sz="2800" dirty="0"/>
              <a:t> </a:t>
            </a:r>
            <a:r>
              <a:rPr lang="en-US" sz="2800" dirty="0" err="1"/>
              <a:t>angažovanje</a:t>
            </a:r>
            <a:r>
              <a:rPr lang="en-US" sz="2800" dirty="0"/>
              <a:t> </a:t>
            </a:r>
            <a:r>
              <a:rPr lang="en-US" sz="2800" dirty="0" err="1"/>
              <a:t>ovih</a:t>
            </a:r>
            <a:r>
              <a:rPr lang="en-US" sz="2800" dirty="0"/>
              <a:t> </a:t>
            </a:r>
            <a:r>
              <a:rPr lang="en-US" sz="2800" dirty="0" err="1"/>
              <a:t>faktora</a:t>
            </a:r>
            <a:r>
              <a:rPr lang="en-US" sz="2800" dirty="0"/>
              <a:t>,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en-US" sz="2800" dirty="0" err="1"/>
              <a:t>zaposlenosti</a:t>
            </a:r>
            <a:r>
              <a:rPr lang="en-US" sz="2800" dirty="0"/>
              <a:t>, </a:t>
            </a:r>
            <a:r>
              <a:rPr lang="en-US" sz="2800" dirty="0" err="1"/>
              <a:t>tako</a:t>
            </a:r>
            <a:r>
              <a:rPr lang="en-US" sz="2800" dirty="0"/>
              <a:t> da </a:t>
            </a:r>
            <a:r>
              <a:rPr lang="en-US" sz="2800" dirty="0" err="1"/>
              <a:t>povećana</a:t>
            </a:r>
            <a:r>
              <a:rPr lang="en-US" sz="2800" dirty="0"/>
              <a:t> </a:t>
            </a:r>
            <a:r>
              <a:rPr lang="en-US" sz="2800" dirty="0" err="1"/>
              <a:t>količina</a:t>
            </a:r>
            <a:r>
              <a:rPr lang="en-US" sz="2800" dirty="0"/>
              <a:t> </a:t>
            </a:r>
            <a:r>
              <a:rPr lang="en-US" sz="2800" dirty="0" err="1"/>
              <a:t>novca</a:t>
            </a:r>
            <a:r>
              <a:rPr lang="en-US" sz="2800" dirty="0"/>
              <a:t> </a:t>
            </a:r>
            <a:r>
              <a:rPr lang="en-US" sz="2800" dirty="0" err="1"/>
              <a:t>neće</a:t>
            </a:r>
            <a:r>
              <a:rPr lang="en-US" sz="2800" dirty="0"/>
              <a:t> </a:t>
            </a:r>
            <a:r>
              <a:rPr lang="en-US" sz="2800" dirty="0" err="1"/>
              <a:t>izazvati</a:t>
            </a:r>
            <a:r>
              <a:rPr lang="en-US" sz="2800" dirty="0"/>
              <a:t> 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en-US" sz="2800" dirty="0" err="1"/>
              <a:t>cijena</a:t>
            </a:r>
            <a:r>
              <a:rPr lang="en-US" sz="2800" dirty="0"/>
              <a:t> u </a:t>
            </a:r>
            <a:r>
              <a:rPr lang="en-US" sz="2800" dirty="0" err="1"/>
              <a:t>istoj</a:t>
            </a:r>
            <a:r>
              <a:rPr lang="en-US" sz="2800" dirty="0"/>
              <a:t> </a:t>
            </a:r>
            <a:r>
              <a:rPr lang="en-US" sz="2800" dirty="0" err="1"/>
              <a:t>srazmjeri</a:t>
            </a:r>
            <a:r>
              <a:rPr lang="en-US" sz="2800" dirty="0"/>
              <a:t>, </a:t>
            </a:r>
            <a:r>
              <a:rPr lang="en-US" sz="2800" dirty="0" err="1"/>
              <a:t>već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posljedicu</a:t>
            </a:r>
            <a:r>
              <a:rPr lang="en-US" sz="2800" dirty="0"/>
              <a:t> </a:t>
            </a:r>
            <a:r>
              <a:rPr lang="en-US" sz="2800" dirty="0" err="1"/>
              <a:t>imati</a:t>
            </a:r>
            <a:r>
              <a:rPr lang="en-US" sz="2800" dirty="0"/>
              <a:t> 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en-US" sz="2800" dirty="0" err="1"/>
              <a:t>zaposlenosti</a:t>
            </a:r>
            <a:r>
              <a:rPr lang="en-US" sz="2800" dirty="0"/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257800"/>
            <a:ext cx="3352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John Maynard</a:t>
            </a:r>
            <a:r>
              <a:rPr lang="en-US"/>
              <a:t> </a:t>
            </a:r>
            <a:r>
              <a:rPr lang="en-US" b="1"/>
              <a:t>Keynes</a:t>
            </a:r>
          </a:p>
        </p:txBody>
      </p:sp>
    </p:spTree>
    <p:extLst>
      <p:ext uri="{BB962C8B-B14F-4D97-AF65-F5344CB8AC3E}">
        <p14:creationId xmlns:p14="http://schemas.microsoft.com/office/powerpoint/2010/main" val="20982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04800"/>
            <a:ext cx="8503920" cy="6400800"/>
          </a:xfrm>
        </p:spPr>
        <p:txBody>
          <a:bodyPr>
            <a:normAutofit/>
          </a:bodyPr>
          <a:lstStyle/>
          <a:p>
            <a:r>
              <a:rPr lang="hr-HR"/>
              <a:t>Prva Kejnsova jednačina koja se odnosi na dohod</a:t>
            </a:r>
            <a:r>
              <a:rPr lang="sr-Cyrl-CS"/>
              <a:t>о</a:t>
            </a:r>
            <a:r>
              <a:rPr lang="hr-HR"/>
              <a:t>vnu teoriju novca glasi:</a:t>
            </a:r>
            <a:endParaRPr lang="sr-Cyrl-CS"/>
          </a:p>
          <a:p>
            <a:endParaRPr lang="sr-Cyrl-CS"/>
          </a:p>
          <a:p>
            <a:endParaRPr lang="sr-Cyrl-CS"/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hr-HR" sz="2000"/>
              <a:t>Pri čemu je:  </a:t>
            </a:r>
            <a:endParaRPr lang="en-US" sz="2000"/>
          </a:p>
          <a:p>
            <a:pPr lvl="1"/>
            <a:r>
              <a:rPr lang="hr-HR" sz="2000"/>
              <a:t>P</a:t>
            </a:r>
            <a:r>
              <a:rPr lang="hr-HR" sz="2000" baseline="-25000"/>
              <a:t>c </a:t>
            </a:r>
            <a:r>
              <a:rPr lang="hr-HR" sz="2000"/>
              <a:t> = prosječna tržišna cijena roba prodatih domaćinstvima u </a:t>
            </a:r>
            <a:r>
              <a:rPr lang="en-US" sz="2000"/>
              <a:t>odre</a:t>
            </a:r>
            <a:r>
              <a:rPr lang="sr-Latn-ME" sz="2000"/>
              <a:t>đen</a:t>
            </a:r>
            <a:r>
              <a:rPr lang="hr-HR" sz="2000"/>
              <a:t>oj godini, </a:t>
            </a:r>
            <a:endParaRPr lang="en-US" sz="2000"/>
          </a:p>
          <a:p>
            <a:pPr lvl="1"/>
            <a:r>
              <a:rPr lang="hr-HR" sz="2000"/>
              <a:t>E = dohodak (zarada) svih proizvodnih faktora kod proizvodnje ukupnog domaćeg proizvoda, </a:t>
            </a:r>
            <a:endParaRPr lang="en-US" sz="2000"/>
          </a:p>
          <a:p>
            <a:pPr lvl="1"/>
            <a:r>
              <a:rPr lang="hr-HR" sz="2000"/>
              <a:t>O = domaći proizvod, </a:t>
            </a:r>
            <a:endParaRPr lang="en-US" sz="2000"/>
          </a:p>
          <a:p>
            <a:pPr lvl="1"/>
            <a:r>
              <a:rPr lang="hr-HR" sz="2000"/>
              <a:t>I’ = zarada pri proizvodnji investicionih roba, </a:t>
            </a:r>
            <a:endParaRPr lang="en-US" sz="2000"/>
          </a:p>
          <a:p>
            <a:pPr lvl="1"/>
            <a:r>
              <a:rPr lang="hr-HR" sz="2000"/>
              <a:t>S = štednja (akumulacija) svih proizvodnih faktora </a:t>
            </a:r>
            <a:r>
              <a:rPr lang="en-US" sz="2000"/>
              <a:t>i</a:t>
            </a:r>
          </a:p>
          <a:p>
            <a:pPr lvl="1"/>
            <a:r>
              <a:rPr lang="hr-HR" sz="2000"/>
              <a:t>R = obim proizvedenih potrošnih roba.</a:t>
            </a:r>
            <a:endParaRPr lang="en-US" sz="2000"/>
          </a:p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228726"/>
            <a:ext cx="2006600" cy="762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5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6705600" cy="4822163"/>
          </a:xfrm>
        </p:spPr>
        <p:txBody>
          <a:bodyPr>
            <a:normAutofit/>
          </a:bodyPr>
          <a:lstStyle/>
          <a:p>
            <a:pPr algn="just"/>
            <a:r>
              <a:rPr lang="en-US" sz="2300" dirty="0" err="1">
                <a:solidFill>
                  <a:schemeClr val="tx1"/>
                </a:solidFill>
              </a:rPr>
              <a:t>Ukoliko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dio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nacionalnog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dohotka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namijenjen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ličnoj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potrošnji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veći</a:t>
            </a:r>
            <a:r>
              <a:rPr lang="en-US" sz="2300" dirty="0">
                <a:solidFill>
                  <a:schemeClr val="tx1"/>
                </a:solidFill>
              </a:rPr>
              <a:t> od </a:t>
            </a:r>
            <a:r>
              <a:rPr lang="en-US" sz="2300" dirty="0" err="1">
                <a:solidFill>
                  <a:schemeClr val="tx1"/>
                </a:solidFill>
              </a:rPr>
              <a:t>proizvodnje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sredstava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proizvodnju</a:t>
            </a:r>
            <a:r>
              <a:rPr lang="en-US" sz="2300" dirty="0">
                <a:solidFill>
                  <a:schemeClr val="tx1"/>
                </a:solidFill>
              </a:rPr>
              <a:t>, tad </a:t>
            </a:r>
            <a:r>
              <a:rPr lang="en-US" sz="2300" dirty="0" err="1">
                <a:solidFill>
                  <a:schemeClr val="tx1"/>
                </a:solidFill>
              </a:rPr>
              <a:t>će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nivo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cijena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proizvoda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porasti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Latn-BA" sz="2300" dirty="0">
              <a:solidFill>
                <a:schemeClr val="tx1"/>
              </a:solidFill>
            </a:endParaRPr>
          </a:p>
          <a:p>
            <a:pPr algn="just"/>
            <a:endParaRPr lang="sr-Latn-BA" sz="2300" dirty="0">
              <a:solidFill>
                <a:schemeClr val="tx1"/>
              </a:solidFill>
            </a:endParaRPr>
          </a:p>
          <a:p>
            <a:pPr algn="just"/>
            <a:r>
              <a:rPr lang="en-US" sz="2300" dirty="0" err="1">
                <a:solidFill>
                  <a:schemeClr val="tx1"/>
                </a:solidFill>
              </a:rPr>
              <a:t>Dakle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sr-Latn-CS" sz="2300" dirty="0">
                <a:solidFill>
                  <a:schemeClr val="tx1"/>
                </a:solidFill>
              </a:rPr>
              <a:t>politika dohotka ima za cilj stabilizaciju nivoa cijena.</a:t>
            </a:r>
            <a:endParaRPr lang="sr-Cyrl-CS" sz="23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algn="just"/>
            <a:r>
              <a:rPr lang="hr-HR" sz="2300" dirty="0">
                <a:solidFill>
                  <a:schemeClr val="tx1"/>
                </a:solidFill>
              </a:rPr>
              <a:t>Cijene sredstava za proizvodnju zavise od odnosa I i S, kamatne stope i očekivanja preduzetnika koji se opredjeljuju za investicije. </a:t>
            </a:r>
            <a:endParaRPr lang="en-US" sz="2300" dirty="0">
              <a:solidFill>
                <a:schemeClr val="tx1"/>
              </a:solidFill>
            </a:endParaRPr>
          </a:p>
          <a:p>
            <a:pPr algn="just"/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6248"/>
            <a:ext cx="6347713" cy="936752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Phillipsova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577072" cy="4873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Phillipsova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kriva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predstavlja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inverzni odnos između stope nezaposlenosti i stope inflacije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Uoč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 se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obrnut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odnos između promjene nadnica i nezaposlenosti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 je na tržištu veća ponuda rada od potražnje za radom, tj. kada je veća nezaposlenost, nadnice padaju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uprotno, nadnice rastu kada je potražnja za radom veća od ponude, odnosno, kada se nezaposlenost smanjuje.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Promjena nadnica se reflekt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uje</a:t>
            </a:r>
            <a:r>
              <a:rPr lang="vi-V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promjenu cijena, tj. inflaciju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017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1225</TotalTime>
  <Words>1818</Words>
  <Application>Microsoft Office PowerPoint</Application>
  <PresentationFormat>On-screen Show (4:3)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 ֍ Osnovne monetarne teorije  </vt:lpstr>
      <vt:lpstr>PowerPoint Presentation</vt:lpstr>
      <vt:lpstr>PowerPoint Presentation</vt:lpstr>
      <vt:lpstr>Kejnzijanska koncepcija kvantitativne teorije novca </vt:lpstr>
      <vt:lpstr>PowerPoint Presentation</vt:lpstr>
      <vt:lpstr>PowerPoint Presentation</vt:lpstr>
      <vt:lpstr>PowerPoint Presentation</vt:lpstr>
      <vt:lpstr>PowerPoint Presentation</vt:lpstr>
      <vt:lpstr>Phillipsova kriva</vt:lpstr>
      <vt:lpstr>PowerPoint Presentation</vt:lpstr>
      <vt:lpstr>PowerPoint Presentation</vt:lpstr>
      <vt:lpstr>PowerPoint Presentation</vt:lpstr>
      <vt:lpstr>PowerPoint Presentation</vt:lpstr>
      <vt:lpstr>Fridmanova monetarna teorija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PRAKTIČNA PRIMJENA U SAVREMENIM DRŽAVAMA</vt:lpstr>
      <vt:lpstr>Margaret Thatcher „Čelična lady“ </vt:lpstr>
      <vt:lpstr>PowerPoint Presentation</vt:lpstr>
      <vt:lpstr>PowerPoint Presentation</vt:lpstr>
      <vt:lpstr>Reaganova politika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Branka</dc:creator>
  <cp:lastModifiedBy>Branka Topic Pavkovic</cp:lastModifiedBy>
  <cp:revision>216</cp:revision>
  <dcterms:created xsi:type="dcterms:W3CDTF">2006-08-16T00:00:00Z</dcterms:created>
  <dcterms:modified xsi:type="dcterms:W3CDTF">2024-10-07T12:59:55Z</dcterms:modified>
</cp:coreProperties>
</file>