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sldIdLst>
    <p:sldId id="256" r:id="rId2"/>
    <p:sldId id="282" r:id="rId3"/>
    <p:sldId id="283" r:id="rId4"/>
    <p:sldId id="284" r:id="rId5"/>
    <p:sldId id="275" r:id="rId6"/>
    <p:sldId id="277" r:id="rId7"/>
    <p:sldId id="285" r:id="rId8"/>
    <p:sldId id="276" r:id="rId9"/>
    <p:sldId id="278" r:id="rId10"/>
    <p:sldId id="279" r:id="rId11"/>
    <p:sldId id="280" r:id="rId12"/>
    <p:sldId id="294" r:id="rId13"/>
    <p:sldId id="288" r:id="rId14"/>
    <p:sldId id="289" r:id="rId15"/>
    <p:sldId id="257" r:id="rId16"/>
    <p:sldId id="293" r:id="rId17"/>
    <p:sldId id="258" r:id="rId18"/>
    <p:sldId id="259" r:id="rId19"/>
    <p:sldId id="260" r:id="rId20"/>
    <p:sldId id="286" r:id="rId21"/>
    <p:sldId id="287" r:id="rId22"/>
    <p:sldId id="290" r:id="rId23"/>
    <p:sldId id="295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BI\Docs\TEZA\ECB\III\Strategija%20ECB\Referentne%20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BI\Docs\TEZA\ECB\III\Strategija%20ECB\Referentne%20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BI\Docs\TEZA\ECB\III\Strategija%20ECB\Referentne%20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Glavne kamatne stope ECB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861162214536333E-2"/>
          <c:y val="0.18953855430233427"/>
          <c:w val="0.59542416142936105"/>
          <c:h val="0.48120096474427276"/>
        </c:manualLayout>
      </c:layout>
      <c:lineChart>
        <c:grouping val="standard"/>
        <c:varyColors val="0"/>
        <c:ser>
          <c:idx val="0"/>
          <c:order val="0"/>
          <c:tx>
            <c:strRef>
              <c:f>Sheet1!$C$58</c:f>
              <c:strCache>
                <c:ptCount val="1"/>
                <c:pt idx="0">
                  <c:v>Depozitne olakšice</c:v>
                </c:pt>
              </c:strCache>
            </c:strRef>
          </c:tx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Sheet1!$C$59:$C$104</c:f>
              <c:numCache>
                <c:formatCode>General</c:formatCode>
                <c:ptCount val="46"/>
                <c:pt idx="0">
                  <c:v>2</c:v>
                </c:pt>
                <c:pt idx="1">
                  <c:v>2.75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3.25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3.5</c:v>
                </c:pt>
                <c:pt idx="13">
                  <c:v>3.25</c:v>
                </c:pt>
                <c:pt idx="14">
                  <c:v>2.75</c:v>
                </c:pt>
                <c:pt idx="15">
                  <c:v>2.25</c:v>
                </c:pt>
                <c:pt idx="16">
                  <c:v>1.75</c:v>
                </c:pt>
                <c:pt idx="17">
                  <c:v>1.5</c:v>
                </c:pt>
                <c:pt idx="18">
                  <c:v>1</c:v>
                </c:pt>
                <c:pt idx="19">
                  <c:v>1.25</c:v>
                </c:pt>
                <c:pt idx="20">
                  <c:v>1.5</c:v>
                </c:pt>
                <c:pt idx="21">
                  <c:v>1.75</c:v>
                </c:pt>
                <c:pt idx="22">
                  <c:v>2</c:v>
                </c:pt>
                <c:pt idx="23">
                  <c:v>2.25</c:v>
                </c:pt>
                <c:pt idx="24">
                  <c:v>2.5</c:v>
                </c:pt>
                <c:pt idx="25">
                  <c:v>2.75</c:v>
                </c:pt>
                <c:pt idx="26">
                  <c:v>3</c:v>
                </c:pt>
                <c:pt idx="27">
                  <c:v>3.25</c:v>
                </c:pt>
                <c:pt idx="28">
                  <c:v>2.75</c:v>
                </c:pt>
                <c:pt idx="29">
                  <c:v>3.25</c:v>
                </c:pt>
                <c:pt idx="30">
                  <c:v>3.25</c:v>
                </c:pt>
                <c:pt idx="31">
                  <c:v>2.75</c:v>
                </c:pt>
                <c:pt idx="32">
                  <c:v>2</c:v>
                </c:pt>
                <c:pt idx="33">
                  <c:v>1</c:v>
                </c:pt>
                <c:pt idx="34">
                  <c:v>0.5</c:v>
                </c:pt>
                <c:pt idx="35">
                  <c:v>0.25</c:v>
                </c:pt>
                <c:pt idx="36">
                  <c:v>0.25</c:v>
                </c:pt>
                <c:pt idx="37">
                  <c:v>0.5</c:v>
                </c:pt>
                <c:pt idx="38">
                  <c:v>0.75000000000000122</c:v>
                </c:pt>
                <c:pt idx="39">
                  <c:v>0.5</c:v>
                </c:pt>
                <c:pt idx="40">
                  <c:v>0.25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</c:v>
                </c:pt>
                <c:pt idx="45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2-4753-BCE4-6663515C74B7}"/>
            </c:ext>
          </c:extLst>
        </c:ser>
        <c:ser>
          <c:idx val="1"/>
          <c:order val="1"/>
          <c:tx>
            <c:strRef>
              <c:f>Sheet1!$D$58</c:f>
              <c:strCache>
                <c:ptCount val="1"/>
                <c:pt idx="0">
                  <c:v>Marginalne kreditne olakšice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Sheet1!$D$59:$D$104</c:f>
              <c:numCache>
                <c:formatCode>General</c:formatCode>
                <c:ptCount val="46"/>
                <c:pt idx="0">
                  <c:v>4.5</c:v>
                </c:pt>
                <c:pt idx="1">
                  <c:v>3.25</c:v>
                </c:pt>
                <c:pt idx="2">
                  <c:v>4.5</c:v>
                </c:pt>
                <c:pt idx="3">
                  <c:v>3.5</c:v>
                </c:pt>
                <c:pt idx="4">
                  <c:v>4</c:v>
                </c:pt>
                <c:pt idx="5">
                  <c:v>4.25</c:v>
                </c:pt>
                <c:pt idx="6">
                  <c:v>4.5</c:v>
                </c:pt>
                <c:pt idx="7">
                  <c:v>4.75</c:v>
                </c:pt>
                <c:pt idx="8">
                  <c:v>5.25</c:v>
                </c:pt>
                <c:pt idx="9">
                  <c:v>5.25</c:v>
                </c:pt>
                <c:pt idx="10">
                  <c:v>5.5</c:v>
                </c:pt>
                <c:pt idx="11">
                  <c:v>5.75</c:v>
                </c:pt>
                <c:pt idx="12">
                  <c:v>5.5</c:v>
                </c:pt>
                <c:pt idx="13">
                  <c:v>5.25</c:v>
                </c:pt>
                <c:pt idx="14">
                  <c:v>4.75</c:v>
                </c:pt>
                <c:pt idx="15">
                  <c:v>4.25</c:v>
                </c:pt>
                <c:pt idx="16">
                  <c:v>3.75</c:v>
                </c:pt>
                <c:pt idx="17">
                  <c:v>3.5</c:v>
                </c:pt>
                <c:pt idx="18">
                  <c:v>3</c:v>
                </c:pt>
                <c:pt idx="19">
                  <c:v>3.25</c:v>
                </c:pt>
                <c:pt idx="20">
                  <c:v>3.5</c:v>
                </c:pt>
                <c:pt idx="21">
                  <c:v>3.75</c:v>
                </c:pt>
                <c:pt idx="22">
                  <c:v>4</c:v>
                </c:pt>
                <c:pt idx="23">
                  <c:v>4.25</c:v>
                </c:pt>
                <c:pt idx="24">
                  <c:v>4.5</c:v>
                </c:pt>
                <c:pt idx="25">
                  <c:v>4.75</c:v>
                </c:pt>
                <c:pt idx="26">
                  <c:v>5</c:v>
                </c:pt>
                <c:pt idx="27">
                  <c:v>5.25</c:v>
                </c:pt>
                <c:pt idx="28">
                  <c:v>4.75</c:v>
                </c:pt>
                <c:pt idx="29">
                  <c:v>4.25</c:v>
                </c:pt>
                <c:pt idx="30">
                  <c:v>4.25</c:v>
                </c:pt>
                <c:pt idx="31">
                  <c:v>3.75</c:v>
                </c:pt>
                <c:pt idx="32">
                  <c:v>3</c:v>
                </c:pt>
                <c:pt idx="33">
                  <c:v>3</c:v>
                </c:pt>
                <c:pt idx="34">
                  <c:v>2.5</c:v>
                </c:pt>
                <c:pt idx="35">
                  <c:v>2.25</c:v>
                </c:pt>
                <c:pt idx="36">
                  <c:v>1.75</c:v>
                </c:pt>
                <c:pt idx="37">
                  <c:v>2</c:v>
                </c:pt>
                <c:pt idx="38">
                  <c:v>2.25</c:v>
                </c:pt>
                <c:pt idx="39">
                  <c:v>2</c:v>
                </c:pt>
                <c:pt idx="40">
                  <c:v>1.75</c:v>
                </c:pt>
                <c:pt idx="41">
                  <c:v>1.5</c:v>
                </c:pt>
                <c:pt idx="42">
                  <c:v>1</c:v>
                </c:pt>
                <c:pt idx="43">
                  <c:v>0.75000000000000122</c:v>
                </c:pt>
                <c:pt idx="44">
                  <c:v>0.4</c:v>
                </c:pt>
                <c:pt idx="45">
                  <c:v>0.30000000000000032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62-4753-BCE4-6663515C74B7}"/>
            </c:ext>
          </c:extLst>
        </c:ser>
        <c:ser>
          <c:idx val="2"/>
          <c:order val="2"/>
          <c:tx>
            <c:strRef>
              <c:f>Sheet1!$E$58</c:f>
              <c:strCache>
                <c:ptCount val="1"/>
                <c:pt idx="0">
                  <c:v>Glavne operacije refinansiranja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Sheet1!$B$59:$B$104</c:f>
              <c:strCache>
                <c:ptCount val="46"/>
                <c:pt idx="0">
                  <c:v>01 Jan 1999</c:v>
                </c:pt>
                <c:pt idx="1">
                  <c:v>04 Jan 1999</c:v>
                </c:pt>
                <c:pt idx="2">
                  <c:v>22 Jan 1999</c:v>
                </c:pt>
                <c:pt idx="3">
                  <c:v>09 Apr 1999</c:v>
                </c:pt>
                <c:pt idx="4">
                  <c:v>05 Nov 1999</c:v>
                </c:pt>
                <c:pt idx="5">
                  <c:v>04 Feb 2000</c:v>
                </c:pt>
                <c:pt idx="6">
                  <c:v>17 Mar 2000</c:v>
                </c:pt>
                <c:pt idx="7">
                  <c:v>28 Apr 2000</c:v>
                </c:pt>
                <c:pt idx="8">
                  <c:v>09 Jun 2000</c:v>
                </c:pt>
                <c:pt idx="9">
                  <c:v>28 Jun 2000</c:v>
                </c:pt>
                <c:pt idx="10">
                  <c:v>01 Sep 2000</c:v>
                </c:pt>
                <c:pt idx="11">
                  <c:v>06 Oct 2000</c:v>
                </c:pt>
                <c:pt idx="12">
                  <c:v>11 May 2001</c:v>
                </c:pt>
                <c:pt idx="13">
                  <c:v>31 Aug 2001</c:v>
                </c:pt>
                <c:pt idx="14">
                  <c:v>18 Sep 2001</c:v>
                </c:pt>
                <c:pt idx="15">
                  <c:v>09 Nov 2001</c:v>
                </c:pt>
                <c:pt idx="16">
                  <c:v>06 Dec 2002</c:v>
                </c:pt>
                <c:pt idx="17">
                  <c:v>07 Mar 2003</c:v>
                </c:pt>
                <c:pt idx="18">
                  <c:v>06 Jun 2003</c:v>
                </c:pt>
                <c:pt idx="19">
                  <c:v>06 Dec 2005</c:v>
                </c:pt>
                <c:pt idx="20">
                  <c:v>08 Mar 2006</c:v>
                </c:pt>
                <c:pt idx="21">
                  <c:v>15 Jun 2006</c:v>
                </c:pt>
                <c:pt idx="22">
                  <c:v>09 Aug 2006</c:v>
                </c:pt>
                <c:pt idx="23">
                  <c:v>11 Oct 2006</c:v>
                </c:pt>
                <c:pt idx="24">
                  <c:v>13 Dec 2006</c:v>
                </c:pt>
                <c:pt idx="25">
                  <c:v>14 Mar 2007</c:v>
                </c:pt>
                <c:pt idx="26">
                  <c:v>13 Jun 2007</c:v>
                </c:pt>
                <c:pt idx="27">
                  <c:v>09 Jul 2008</c:v>
                </c:pt>
                <c:pt idx="28">
                  <c:v>08 Oct 2008</c:v>
                </c:pt>
                <c:pt idx="29">
                  <c:v>09 Oct 2008</c:v>
                </c:pt>
                <c:pt idx="30">
                  <c:v>15 Oct 2008</c:v>
                </c:pt>
                <c:pt idx="31">
                  <c:v>12 Nov 2008</c:v>
                </c:pt>
                <c:pt idx="32">
                  <c:v>10 Dec 2008</c:v>
                </c:pt>
                <c:pt idx="33">
                  <c:v>21 Jan 2009</c:v>
                </c:pt>
                <c:pt idx="34">
                  <c:v>11 Mar 2009</c:v>
                </c:pt>
                <c:pt idx="35">
                  <c:v>08 Apr 2009</c:v>
                </c:pt>
                <c:pt idx="36">
                  <c:v>13 May 2009</c:v>
                </c:pt>
                <c:pt idx="37">
                  <c:v>13 Apr 2011</c:v>
                </c:pt>
                <c:pt idx="38">
                  <c:v>13. Jul 2011</c:v>
                </c:pt>
                <c:pt idx="39">
                  <c:v>9. Nov 2011</c:v>
                </c:pt>
                <c:pt idx="40">
                  <c:v>14. Dec 2011</c:v>
                </c:pt>
                <c:pt idx="41">
                  <c:v>11 Jul.2012</c:v>
                </c:pt>
                <c:pt idx="42">
                  <c:v>8. May 2013</c:v>
                </c:pt>
                <c:pt idx="43">
                  <c:v>13. Nov 2013</c:v>
                </c:pt>
                <c:pt idx="44">
                  <c:v>11.Jun2014</c:v>
                </c:pt>
                <c:pt idx="45">
                  <c:v>10.Sep.2014</c:v>
                </c:pt>
              </c:strCache>
            </c:strRef>
          </c:cat>
          <c:val>
            <c:numRef>
              <c:f>Sheet1!$E$59:$E$104</c:f>
              <c:numCache>
                <c:formatCode>General</c:formatCode>
                <c:ptCount val="4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2.5</c:v>
                </c:pt>
                <c:pt idx="4">
                  <c:v>3</c:v>
                </c:pt>
                <c:pt idx="5">
                  <c:v>3.25</c:v>
                </c:pt>
                <c:pt idx="6">
                  <c:v>3.5</c:v>
                </c:pt>
                <c:pt idx="7">
                  <c:v>3.75</c:v>
                </c:pt>
                <c:pt idx="8">
                  <c:v>4.25</c:v>
                </c:pt>
                <c:pt idx="9">
                  <c:v>4.25</c:v>
                </c:pt>
                <c:pt idx="10">
                  <c:v>4.5</c:v>
                </c:pt>
                <c:pt idx="11">
                  <c:v>4.75</c:v>
                </c:pt>
                <c:pt idx="12">
                  <c:v>4.5</c:v>
                </c:pt>
                <c:pt idx="13">
                  <c:v>4.25</c:v>
                </c:pt>
                <c:pt idx="14">
                  <c:v>3.75</c:v>
                </c:pt>
                <c:pt idx="15">
                  <c:v>3.25</c:v>
                </c:pt>
                <c:pt idx="16">
                  <c:v>2.75</c:v>
                </c:pt>
                <c:pt idx="17">
                  <c:v>2.5</c:v>
                </c:pt>
                <c:pt idx="18">
                  <c:v>2</c:v>
                </c:pt>
                <c:pt idx="19">
                  <c:v>2.25</c:v>
                </c:pt>
                <c:pt idx="20">
                  <c:v>2.5</c:v>
                </c:pt>
                <c:pt idx="21">
                  <c:v>2.75</c:v>
                </c:pt>
                <c:pt idx="22">
                  <c:v>3</c:v>
                </c:pt>
                <c:pt idx="23">
                  <c:v>3.25</c:v>
                </c:pt>
                <c:pt idx="24">
                  <c:v>3.5</c:v>
                </c:pt>
                <c:pt idx="25">
                  <c:v>3.75</c:v>
                </c:pt>
                <c:pt idx="26">
                  <c:v>4</c:v>
                </c:pt>
                <c:pt idx="27">
                  <c:v>4.25</c:v>
                </c:pt>
                <c:pt idx="28">
                  <c:v>3.75</c:v>
                </c:pt>
                <c:pt idx="29">
                  <c:v>3.75</c:v>
                </c:pt>
                <c:pt idx="30">
                  <c:v>3.75</c:v>
                </c:pt>
                <c:pt idx="31">
                  <c:v>3.25</c:v>
                </c:pt>
                <c:pt idx="32">
                  <c:v>2.5</c:v>
                </c:pt>
                <c:pt idx="33">
                  <c:v>2</c:v>
                </c:pt>
                <c:pt idx="34">
                  <c:v>1.5</c:v>
                </c:pt>
                <c:pt idx="35">
                  <c:v>1.25</c:v>
                </c:pt>
                <c:pt idx="36">
                  <c:v>1</c:v>
                </c:pt>
                <c:pt idx="37">
                  <c:v>1.25</c:v>
                </c:pt>
                <c:pt idx="38">
                  <c:v>1.5</c:v>
                </c:pt>
                <c:pt idx="39">
                  <c:v>1.25</c:v>
                </c:pt>
                <c:pt idx="40">
                  <c:v>1</c:v>
                </c:pt>
                <c:pt idx="41">
                  <c:v>0.75000000000000122</c:v>
                </c:pt>
                <c:pt idx="42">
                  <c:v>0.5</c:v>
                </c:pt>
                <c:pt idx="43">
                  <c:v>0.25</c:v>
                </c:pt>
                <c:pt idx="44">
                  <c:v>0.15000000000000024</c:v>
                </c:pt>
                <c:pt idx="4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62-4753-BCE4-6663515C7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41472"/>
        <c:axId val="54443008"/>
      </c:lineChart>
      <c:catAx>
        <c:axId val="544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4443008"/>
        <c:crosses val="autoZero"/>
        <c:auto val="1"/>
        <c:lblAlgn val="ctr"/>
        <c:lblOffset val="100"/>
        <c:noMultiLvlLbl val="0"/>
      </c:catAx>
      <c:valAx>
        <c:axId val="5444300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441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Euribor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Euribor!$A$33</c:f>
              <c:strCache>
                <c:ptCount val="1"/>
                <c:pt idx="0">
                  <c:v>1 nedelja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Euribor!$B$33:$O$33</c:f>
              <c:numCache>
                <c:formatCode>0.000</c:formatCode>
                <c:ptCount val="14"/>
                <c:pt idx="0">
                  <c:v>3.3169999999999957</c:v>
                </c:pt>
                <c:pt idx="1">
                  <c:v>2.9079999999999999</c:v>
                </c:pt>
                <c:pt idx="2">
                  <c:v>2.0870000000000002</c:v>
                </c:pt>
                <c:pt idx="3">
                  <c:v>2.1119999999999997</c:v>
                </c:pt>
                <c:pt idx="4">
                  <c:v>2.3609999999999998</c:v>
                </c:pt>
                <c:pt idx="5">
                  <c:v>3.6139999999999999</c:v>
                </c:pt>
                <c:pt idx="6">
                  <c:v>4.1239999999999899</c:v>
                </c:pt>
                <c:pt idx="7">
                  <c:v>2.3569999999999967</c:v>
                </c:pt>
                <c:pt idx="8">
                  <c:v>0.36900000000000038</c:v>
                </c:pt>
                <c:pt idx="9">
                  <c:v>0.59</c:v>
                </c:pt>
                <c:pt idx="10" formatCode="General">
                  <c:v>0.65200000000000136</c:v>
                </c:pt>
                <c:pt idx="11" formatCode="General">
                  <c:v>8.0000000000000043E-2</c:v>
                </c:pt>
                <c:pt idx="12" formatCode="General">
                  <c:v>0.18300000000000027</c:v>
                </c:pt>
                <c:pt idx="13" formatCode="General">
                  <c:v>-2.0000000000000011E-2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5-42CD-A3C4-3B2B8A4FC08E}"/>
            </c:ext>
          </c:extLst>
        </c:ser>
        <c:ser>
          <c:idx val="1"/>
          <c:order val="1"/>
          <c:tx>
            <c:strRef>
              <c:f>Euribor!$A$34</c:f>
              <c:strCache>
                <c:ptCount val="1"/>
                <c:pt idx="0">
                  <c:v>1 mesec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Euribor!$B$34:$O$34</c:f>
              <c:numCache>
                <c:formatCode>0.000</c:formatCode>
                <c:ptCount val="14"/>
                <c:pt idx="0">
                  <c:v>3.3119999999999967</c:v>
                </c:pt>
                <c:pt idx="1">
                  <c:v>2.8989999999999987</c:v>
                </c:pt>
                <c:pt idx="2">
                  <c:v>2.0989999999999998</c:v>
                </c:pt>
                <c:pt idx="3">
                  <c:v>2.125</c:v>
                </c:pt>
                <c:pt idx="4">
                  <c:v>2.3989999999999987</c:v>
                </c:pt>
                <c:pt idx="5">
                  <c:v>3.629</c:v>
                </c:pt>
                <c:pt idx="6">
                  <c:v>4.2389999999999999</c:v>
                </c:pt>
                <c:pt idx="7">
                  <c:v>2.57</c:v>
                </c:pt>
                <c:pt idx="8">
                  <c:v>0.45300000000000001</c:v>
                </c:pt>
                <c:pt idx="9">
                  <c:v>0.77400000000000124</c:v>
                </c:pt>
                <c:pt idx="10" formatCode="General">
                  <c:v>1.0049999999999975</c:v>
                </c:pt>
                <c:pt idx="11" formatCode="General">
                  <c:v>0.10900000000000012</c:v>
                </c:pt>
                <c:pt idx="12" formatCode="General">
                  <c:v>0.21400000000000027</c:v>
                </c:pt>
                <c:pt idx="13" formatCode="General">
                  <c:v>1.6000000000000021E-2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5-42CD-A3C4-3B2B8A4FC08E}"/>
            </c:ext>
          </c:extLst>
        </c:ser>
        <c:ser>
          <c:idx val="2"/>
          <c:order val="2"/>
          <c:tx>
            <c:strRef>
              <c:f>Euribor!$A$35</c:f>
              <c:strCache>
                <c:ptCount val="1"/>
                <c:pt idx="0">
                  <c:v>3 meseca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Euribor!$B$35:$O$35</c:f>
              <c:numCache>
                <c:formatCode>0.000</c:formatCode>
                <c:ptCount val="14"/>
                <c:pt idx="0">
                  <c:v>3.2789999999999999</c:v>
                </c:pt>
                <c:pt idx="1">
                  <c:v>2.8609999999999998</c:v>
                </c:pt>
                <c:pt idx="2">
                  <c:v>2.12</c:v>
                </c:pt>
                <c:pt idx="3">
                  <c:v>2.1539999999999999</c:v>
                </c:pt>
                <c:pt idx="4">
                  <c:v>2.488</c:v>
                </c:pt>
                <c:pt idx="5">
                  <c:v>3.7250000000000001</c:v>
                </c:pt>
                <c:pt idx="6">
                  <c:v>4.6649999999999867</c:v>
                </c:pt>
                <c:pt idx="7">
                  <c:v>2.8589999999999987</c:v>
                </c:pt>
                <c:pt idx="8">
                  <c:v>0.70000000000000062</c:v>
                </c:pt>
                <c:pt idx="9">
                  <c:v>1.0009999999999974</c:v>
                </c:pt>
                <c:pt idx="10" formatCode="General">
                  <c:v>1.343</c:v>
                </c:pt>
                <c:pt idx="11" formatCode="General">
                  <c:v>0.18800000000000031</c:v>
                </c:pt>
                <c:pt idx="12" formatCode="General">
                  <c:v>0.28400000000000031</c:v>
                </c:pt>
                <c:pt idx="13" formatCode="General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B5-42CD-A3C4-3B2B8A4FC08E}"/>
            </c:ext>
          </c:extLst>
        </c:ser>
        <c:ser>
          <c:idx val="3"/>
          <c:order val="3"/>
          <c:tx>
            <c:strRef>
              <c:f>Euribor!$A$36</c:f>
              <c:strCache>
                <c:ptCount val="1"/>
                <c:pt idx="0">
                  <c:v>6 meseci 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Euribor!$B$36:$O$36</c:f>
              <c:numCache>
                <c:formatCode>0.000</c:formatCode>
                <c:ptCount val="14"/>
                <c:pt idx="0">
                  <c:v>3.2280000000000002</c:v>
                </c:pt>
                <c:pt idx="1">
                  <c:v>2.794</c:v>
                </c:pt>
                <c:pt idx="2">
                  <c:v>2.1509999999999998</c:v>
                </c:pt>
                <c:pt idx="3">
                  <c:v>2.2090000000000001</c:v>
                </c:pt>
                <c:pt idx="4">
                  <c:v>2.6429999999999998</c:v>
                </c:pt>
                <c:pt idx="5">
                  <c:v>3.8569999999999967</c:v>
                </c:pt>
                <c:pt idx="6">
                  <c:v>4.7030000000000003</c:v>
                </c:pt>
                <c:pt idx="7">
                  <c:v>2.9449999999999998</c:v>
                </c:pt>
                <c:pt idx="8">
                  <c:v>0.996</c:v>
                </c:pt>
                <c:pt idx="9">
                  <c:v>1.224</c:v>
                </c:pt>
                <c:pt idx="10" formatCode="General">
                  <c:v>1.6060000000000001</c:v>
                </c:pt>
                <c:pt idx="11" formatCode="General">
                  <c:v>0.31900000000000062</c:v>
                </c:pt>
                <c:pt idx="12" formatCode="General">
                  <c:v>0.38700000000000062</c:v>
                </c:pt>
                <c:pt idx="13" formatCode="General">
                  <c:v>0.16900000000000001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B5-42CD-A3C4-3B2B8A4FC08E}"/>
            </c:ext>
          </c:extLst>
        </c:ser>
        <c:ser>
          <c:idx val="4"/>
          <c:order val="4"/>
          <c:tx>
            <c:strRef>
              <c:f>Euribor!$A$37</c:f>
              <c:strCache>
                <c:ptCount val="1"/>
                <c:pt idx="0">
                  <c:v>12 meseci </c:v>
                </c:pt>
              </c:strCache>
            </c:strRef>
          </c:tx>
          <c:marker>
            <c:symbol val="none"/>
          </c:marker>
          <c:cat>
            <c:numRef>
              <c:f>Euribor!$B$32:$O$32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Euribor!$B$37:$O$37</c:f>
              <c:numCache>
                <c:formatCode>0.000</c:formatCode>
                <c:ptCount val="14"/>
                <c:pt idx="0">
                  <c:v>3.3119999999999967</c:v>
                </c:pt>
                <c:pt idx="1">
                  <c:v>2.734</c:v>
                </c:pt>
                <c:pt idx="2">
                  <c:v>2.2749999999999999</c:v>
                </c:pt>
                <c:pt idx="3">
                  <c:v>2.343</c:v>
                </c:pt>
                <c:pt idx="4">
                  <c:v>2.8549999999999978</c:v>
                </c:pt>
                <c:pt idx="5">
                  <c:v>4.03</c:v>
                </c:pt>
                <c:pt idx="6">
                  <c:v>4.7329999999999997</c:v>
                </c:pt>
                <c:pt idx="7">
                  <c:v>3.0249999999999999</c:v>
                </c:pt>
                <c:pt idx="8">
                  <c:v>1.2509999999999974</c:v>
                </c:pt>
                <c:pt idx="9">
                  <c:v>1.504</c:v>
                </c:pt>
                <c:pt idx="10" formatCode="General">
                  <c:v>1.9370000000000001</c:v>
                </c:pt>
                <c:pt idx="11" formatCode="General">
                  <c:v>0.54300000000000004</c:v>
                </c:pt>
                <c:pt idx="12" formatCode="General">
                  <c:v>0.55500000000000005</c:v>
                </c:pt>
                <c:pt idx="13" formatCode="General">
                  <c:v>0.32300000000000062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B5-42CD-A3C4-3B2B8A4FC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48416"/>
        <c:axId val="54366592"/>
      </c:lineChart>
      <c:catAx>
        <c:axId val="543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366592"/>
        <c:crosses val="autoZero"/>
        <c:auto val="1"/>
        <c:lblAlgn val="ctr"/>
        <c:lblOffset val="100"/>
        <c:noMultiLvlLbl val="0"/>
      </c:catAx>
      <c:valAx>
        <c:axId val="543665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543484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Eonia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72159107417845"/>
          <c:y val="0.16702573636628754"/>
          <c:w val="0.82721813832311564"/>
          <c:h val="0.60498286672499269"/>
        </c:manualLayout>
      </c:layout>
      <c:lineChart>
        <c:grouping val="standard"/>
        <c:varyColors val="0"/>
        <c:ser>
          <c:idx val="0"/>
          <c:order val="0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Eonia!$B$7:$B$23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Eonia!$C$7:$C$23</c:f>
              <c:numCache>
                <c:formatCode>General</c:formatCode>
                <c:ptCount val="17"/>
                <c:pt idx="0">
                  <c:v>2.7363999999999997</c:v>
                </c:pt>
                <c:pt idx="1">
                  <c:v>4.1228999999999898</c:v>
                </c:pt>
                <c:pt idx="2">
                  <c:v>4.3872</c:v>
                </c:pt>
                <c:pt idx="3">
                  <c:v>3.2866</c:v>
                </c:pt>
                <c:pt idx="4">
                  <c:v>2.3176999999999977</c:v>
                </c:pt>
                <c:pt idx="5">
                  <c:v>2.0489000000000002</c:v>
                </c:pt>
                <c:pt idx="6">
                  <c:v>2.0878000000000001</c:v>
                </c:pt>
                <c:pt idx="7">
                  <c:v>2.3499999999999988</c:v>
                </c:pt>
                <c:pt idx="8">
                  <c:v>3.6</c:v>
                </c:pt>
                <c:pt idx="9">
                  <c:v>3.782</c:v>
                </c:pt>
                <c:pt idx="10">
                  <c:v>2.2210000000000001</c:v>
                </c:pt>
                <c:pt idx="11">
                  <c:v>0.34100000000000008</c:v>
                </c:pt>
                <c:pt idx="12">
                  <c:v>0.42100000000000032</c:v>
                </c:pt>
                <c:pt idx="13">
                  <c:v>0.39000000000000062</c:v>
                </c:pt>
                <c:pt idx="14">
                  <c:v>0.13100000000000001</c:v>
                </c:pt>
                <c:pt idx="15">
                  <c:v>0.15200000000000027</c:v>
                </c:pt>
                <c:pt idx="16">
                  <c:v>-7.900000000000014E-2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D4-42D6-8A92-DE2149DE8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19840"/>
        <c:axId val="54421376"/>
      </c:lineChart>
      <c:catAx>
        <c:axId val="544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4421376"/>
        <c:crosses val="autoZero"/>
        <c:auto val="1"/>
        <c:lblAlgn val="ctr"/>
        <c:lblOffset val="100"/>
        <c:noMultiLvlLbl val="0"/>
      </c:catAx>
      <c:valAx>
        <c:axId val="5442137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41984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2448-F563-4A0B-89AA-F24926205F2E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F036-DA22-4535-966A-C282C731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F036-DA22-4535-966A-C282C7314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44B1-0A8A-4BF8-B45C-C95ADA9239C8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BB3C-B4E7-4BE6-A624-A35482B8AF3E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8145-A5C2-4DD2-B71A-19A7D4AF8390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AC1B-6736-49D5-BFB3-A1F1D70F655C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D4F9-4934-4864-B4A3-45CA39727775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4688-00DD-418C-805A-ADEA0262D2D0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859-71CA-4D29-B689-1985920A8E22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CF41-1181-4B47-8EB8-7CC562E72747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0ED-872E-4D92-BDAD-4EB8A76BE583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05E-D65D-45DB-8EF8-CED93588CEC3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FD93-CA57-4B71-9349-7724E6A35CD1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BE204D-512C-47A3-A62E-11E0997258C6}" type="datetime1">
              <a:rPr lang="en-US" smtClean="0"/>
              <a:pPr/>
              <a:t>10/17/2024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1E2206-3594-4BBF-8164-552FDF4DD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allstreethedge.com/wp-content/uploads/2015/01/ecb-hq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sr-Latn-RS" sz="4000" dirty="0"/>
              <a:t>EVROPSKA CENTRALNA BANKA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290" name="AutoShape 2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/>
          </a:bodyPr>
          <a:lstStyle/>
          <a:p>
            <a:r>
              <a:rPr lang="vi-VN" smtClean="0"/>
              <a:t>Vernerov izvještaj je definisao okvire i intenzitet stvaranja monetarne politike članica Evropske ekonomske zajednice. Planirana je i organizacija centralnih banaka na nivou EEZ sa zajedničkom kreditnom i monetarnom politikom.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Slabosti Vernerovog izvještaja su se ogledale u nedostatku čvršćih kriterijuma za koordinaciju ostalih dijelova ekonomskih politika članica EEZ u uslovima monetarne integracije.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Generalno posmatrano, Evropski monetarni sistem je bio uspješan u obezbjeđivanju monetarne stabilnosti, dok je disciplinovanost koju je sistem nametao dovela do postavljanja stabilnosti cijena kao cilja monetarne politike i u zemljama sa relativno visokim stopama inflacije.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Ovim je otvoren put ka višoj fazi integracije Evrope jer je ekonomska konvergencija zemalja članica osnova stvaranja ekonomske i monetarne unije.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92631"/>
              </p:ext>
            </p:extLst>
          </p:nvPr>
        </p:nvGraphicFramePr>
        <p:xfrm>
          <a:off x="380999" y="609600"/>
          <a:ext cx="8382002" cy="59160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88031">
                  <a:extLst>
                    <a:ext uri="{9D8B030D-6E8A-4147-A177-3AD203B41FA5}">
                      <a16:colId xmlns:a16="http://schemas.microsoft.com/office/drawing/2014/main" val="2725411393"/>
                    </a:ext>
                  </a:extLst>
                </a:gridCol>
                <a:gridCol w="1268485">
                  <a:extLst>
                    <a:ext uri="{9D8B030D-6E8A-4147-A177-3AD203B41FA5}">
                      <a16:colId xmlns:a16="http://schemas.microsoft.com/office/drawing/2014/main" val="760331309"/>
                    </a:ext>
                  </a:extLst>
                </a:gridCol>
                <a:gridCol w="1353865">
                  <a:extLst>
                    <a:ext uri="{9D8B030D-6E8A-4147-A177-3AD203B41FA5}">
                      <a16:colId xmlns:a16="http://schemas.microsoft.com/office/drawing/2014/main" val="3407982935"/>
                    </a:ext>
                  </a:extLst>
                </a:gridCol>
                <a:gridCol w="1353865">
                  <a:extLst>
                    <a:ext uri="{9D8B030D-6E8A-4147-A177-3AD203B41FA5}">
                      <a16:colId xmlns:a16="http://schemas.microsoft.com/office/drawing/2014/main" val="1040275205"/>
                    </a:ext>
                  </a:extLst>
                </a:gridCol>
                <a:gridCol w="1353865">
                  <a:extLst>
                    <a:ext uri="{9D8B030D-6E8A-4147-A177-3AD203B41FA5}">
                      <a16:colId xmlns:a16="http://schemas.microsoft.com/office/drawing/2014/main" val="61630077"/>
                    </a:ext>
                  </a:extLst>
                </a:gridCol>
                <a:gridCol w="100254">
                  <a:extLst>
                    <a:ext uri="{9D8B030D-6E8A-4147-A177-3AD203B41FA5}">
                      <a16:colId xmlns:a16="http://schemas.microsoft.com/office/drawing/2014/main" val="1709320784"/>
                    </a:ext>
                  </a:extLst>
                </a:gridCol>
                <a:gridCol w="1463637">
                  <a:extLst>
                    <a:ext uri="{9D8B030D-6E8A-4147-A177-3AD203B41FA5}">
                      <a16:colId xmlns:a16="http://schemas.microsoft.com/office/drawing/2014/main" val="1475120107"/>
                    </a:ext>
                  </a:extLst>
                </a:gridCol>
              </a:tblGrid>
              <a:tr h="32897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FAZE NASTANKA EVROPSKE MONETARNE UNIJE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69878"/>
                  </a:ext>
                </a:extLst>
              </a:tr>
              <a:tr h="1265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06.1990.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Početak prve etape EMU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01.1994.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Početak druge etape EMU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15–16.12.1995.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Rezolucija Vijeća Evrope u Madridu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Početak 1998.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Rezolucija Vijeća Evrope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01.1999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Početak treće etape EMU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2002.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Početak zamjene valuta u evro – efektivni novac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7861"/>
                  </a:ext>
                </a:extLst>
              </a:tr>
              <a:tr h="266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Prva etapa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Druga etapa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Treća etapa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42170"/>
                  </a:ext>
                </a:extLst>
              </a:tr>
              <a:tr h="4005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Puna </a:t>
                      </a:r>
                      <a:r>
                        <a:rPr lang="sr-Cyrl-CS" sz="1400" dirty="0" smtClean="0">
                          <a:effectLst/>
                        </a:rPr>
                        <a:t>liberalizacija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kretanja kapitala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Koordinacija ekonomske, fiskalne i monetarne politike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Osnovan Evropski monetarni institut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Autonomija nacionalnih centralnih banaka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Ime Evropske valute biće evro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Ustanovlјen scenario tranzicije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Odluka o konačnom početku EMU 01.01.1999.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Odabir zemalјa članica EMU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Osnivanje Evropske centralne banke (ECB)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Uspostavlјanje neopozivo fiksnih deviznih kurseva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Odgovornost za monetarnu politiku preuzima ECB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>
                          <a:effectLst/>
                        </a:rPr>
                        <a:t>Počinje zamjena u evro u finansijskom sektoru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Evro postaje službeni novac u evrosistemu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Zamjena valuta u evro novčanice i kovanice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CS" sz="1400" dirty="0">
                          <a:effectLst/>
                        </a:rPr>
                        <a:t>Denominacija svih finansijskih instrumenata u evro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3" marR="47913" marT="6655" marB="0"/>
                </a:tc>
                <a:extLst>
                  <a:ext uri="{0D108BD9-81ED-4DB2-BD59-A6C34878D82A}">
                    <a16:rowId xmlns:a16="http://schemas.microsoft.com/office/drawing/2014/main" val="3620172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89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cap="none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cap="none" smtClean="0"/>
              <a:t>snovne prednosti i koristi od uvođenja zajedničke valute</a:t>
            </a:r>
            <a:endParaRPr lang="en-US" cap="non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54162"/>
            <a:ext cx="8610600" cy="49990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vi-VN" smtClean="0"/>
              <a:t>veća mikroekonomska efikasnost kroz povećanu korisnost novca; </a:t>
            </a:r>
            <a:endParaRPr lang="sr-Latn-ME" smtClean="0"/>
          </a:p>
          <a:p>
            <a:pPr lvl="1"/>
            <a:r>
              <a:rPr lang="vi-VN" smtClean="0"/>
              <a:t>veća transparentnost cijena; </a:t>
            </a:r>
            <a:endParaRPr lang="sr-Latn-ME" smtClean="0"/>
          </a:p>
          <a:p>
            <a:pPr lvl="1"/>
            <a:r>
              <a:rPr lang="vi-VN" smtClean="0"/>
              <a:t>eliminisanje nesigurnosti nominalnog deviznog kursa unutar područja (što je značajno sa aspekta jačanja unutrašnjeg tržišta, smanjenja rizika investiranja i podsticanja stranih direktnih investicija na valutnom području); </a:t>
            </a:r>
            <a:endParaRPr lang="sr-Latn-ME" smtClean="0"/>
          </a:p>
          <a:p>
            <a:pPr lvl="1"/>
            <a:r>
              <a:rPr lang="vi-VN" smtClean="0"/>
              <a:t>povećana makroekonomska stabilnost kao rezultat opšte stabilnosti cijena, pristupa finansijskom tržištu, mogućnostima korištenja eksternih izvora finansiranja i drugo.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</a:t>
            </a:r>
            <a:r>
              <a:rPr lang="vi-VN" cap="none" dirty="0" smtClean="0"/>
              <a:t>rošak monetarne unije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20000"/>
          </a:bodyPr>
          <a:lstStyle/>
          <a:p>
            <a:r>
              <a:rPr lang="vi-VN" smtClean="0"/>
              <a:t>kao najbitniji trošak monetarne unije navodi se napuštanje instrumenta ekonomske politike, tj. </a:t>
            </a:r>
            <a:r>
              <a:rPr lang="vi-VN" smtClean="0">
                <a:solidFill>
                  <a:srgbClr val="FF0000"/>
                </a:solidFill>
              </a:rPr>
              <a:t>gubitka mogućnosti da država članica unije upravlja nacionalnom monetarnom politikom</a:t>
            </a:r>
            <a:r>
              <a:rPr lang="vi-VN" smtClean="0"/>
              <a:t>.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To znači da pridruživanjem monetarnoj uniji država gubi pravo da utiče na promjenu cijena valute, da određuje količinu novca u opticaju ili mijenja kratkoročne kamatne stope.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Troškovi promjene i uvođenja nove valute, te povećani administrativni troškovi zbog stvaranja novih monetarnih institucija, takođe predstavljaju troškove za zemlje koje pristupaju uniji.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26" name="AutoShape 2" descr="Image result for E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uropean Union: euro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29400" cy="541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1.1.1999.  ECB je preuzela odgovornost za vođenje jedinstvene monetarne politike u EMU (19 zemalja)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25963"/>
          </a:xfrm>
        </p:spPr>
        <p:txBody>
          <a:bodyPr>
            <a:normAutofit/>
          </a:bodyPr>
          <a:lstStyle/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200" b="1" dirty="0" smtClean="0">
                <a:latin typeface="Times New Roman" pitchFamily="18" charset="0"/>
                <a:cs typeface="Times New Roman" pitchFamily="18" charset="0"/>
              </a:rPr>
              <a:t>istem centralnih banaka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sz="1900" dirty="0" smtClean="0">
                <a:latin typeface="Times New Roman" pitchFamily="18" charset="0"/>
                <a:cs typeface="Times New Roman" pitchFamily="18" charset="0"/>
              </a:rPr>
              <a:t>oncentracija monetarne moći nije politički </a:t>
            </a:r>
            <a:r>
              <a:rPr lang="sr-Latn-RS" sz="1900" smtClean="0">
                <a:latin typeface="Times New Roman" pitchFamily="18" charset="0"/>
                <a:cs typeface="Times New Roman" pitchFamily="18" charset="0"/>
              </a:rPr>
              <a:t>prihvatljivo rješenje</a:t>
            </a:r>
            <a:endParaRPr lang="sr-Latn-R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sz="1900" dirty="0" smtClean="0">
                <a:latin typeface="Times New Roman" pitchFamily="18" charset="0"/>
                <a:cs typeface="Times New Roman" pitchFamily="18" charset="0"/>
              </a:rPr>
              <a:t>oriste se iskustva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sr-Latn-RS" sz="1900" dirty="0" smtClean="0">
                <a:latin typeface="Times New Roman" pitchFamily="18" charset="0"/>
                <a:cs typeface="Times New Roman" pitchFamily="18" charset="0"/>
              </a:rPr>
              <a:t>CB,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err="1" smtClean="0">
                <a:latin typeface="Times New Roman" pitchFamily="18" charset="0"/>
                <a:cs typeface="Times New Roman" pitchFamily="18" charset="0"/>
              </a:rPr>
              <a:t>infrastruktura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900" smtClean="0">
                <a:latin typeface="Times New Roman" pitchFamily="18" charset="0"/>
                <a:cs typeface="Times New Roman" pitchFamily="18" charset="0"/>
              </a:rPr>
              <a:t>operativne </a:t>
            </a:r>
            <a:r>
              <a:rPr lang="sr-Latn-RS" sz="1900" dirty="0" smtClean="0">
                <a:latin typeface="Times New Roman" pitchFamily="18" charset="0"/>
                <a:cs typeface="Times New Roman" pitchFamily="18" charset="0"/>
              </a:rPr>
              <a:t>mogućnosti</a:t>
            </a:r>
          </a:p>
          <a:p>
            <a:pPr lvl="1"/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sr-Latn-RS" sz="1900" dirty="0" smtClean="0">
                <a:latin typeface="Times New Roman" pitchFamily="18" charset="0"/>
                <a:cs typeface="Times New Roman" pitchFamily="18" charset="0"/>
              </a:rPr>
              <a:t>akši pristup nacionalnih finansijskih institucija NCB</a:t>
            </a: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200" b="1" dirty="0">
                <a:latin typeface="Times New Roman" pitchFamily="18" charset="0"/>
                <a:cs typeface="Times New Roman" pitchFamily="18" charset="0"/>
              </a:rPr>
              <a:t>Evropski sistem centralnih banaka</a:t>
            </a:r>
            <a:r>
              <a:rPr lang="sr-Latn-RS" sz="2200" dirty="0">
                <a:latin typeface="Times New Roman" pitchFamily="18" charset="0"/>
                <a:cs typeface="Times New Roman" pitchFamily="18" charset="0"/>
              </a:rPr>
              <a:t>: ECB i nacionalne CB članica EU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19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zemalja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prihvatile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900" dirty="0">
                <a:latin typeface="Times New Roman" pitchFamily="18" charset="0"/>
                <a:cs typeface="Times New Roman" pitchFamily="18" charset="0"/>
              </a:rPr>
              <a:t>evro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900" dirty="0">
                <a:latin typeface="Times New Roman" pitchFamily="18" charset="0"/>
                <a:cs typeface="Times New Roman" pitchFamily="18" charset="0"/>
              </a:rPr>
              <a:t>imaju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monetarnu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autonomiju</a:t>
            </a:r>
            <a:r>
              <a:rPr lang="sr-Latn-RS" sz="19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učestvuju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sprovođenju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zajedničke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900" dirty="0">
                <a:latin typeface="Times New Roman" pitchFamily="18" charset="0"/>
                <a:cs typeface="Times New Roman" pitchFamily="18" charset="0"/>
              </a:rPr>
              <a:t>MP</a:t>
            </a:r>
          </a:p>
          <a:p>
            <a:pPr lvl="1"/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200" b="1" dirty="0">
                <a:latin typeface="Times New Roman" pitchFamily="18" charset="0"/>
                <a:cs typeface="Times New Roman" pitchFamily="18" charset="0"/>
              </a:rPr>
              <a:t>Eurosistem</a:t>
            </a:r>
            <a:r>
              <a:rPr lang="sr-Latn-RS" sz="2200" dirty="0">
                <a:latin typeface="Times New Roman" pitchFamily="18" charset="0"/>
                <a:cs typeface="Times New Roman" pitchFamily="18" charset="0"/>
              </a:rPr>
              <a:t>: ECB i NCB članica zone evra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OSNOVNI ZADACI EUROSISTEMA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Definisanje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implementacija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euro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oblasti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Sprovođenje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deviznih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operacija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Upravljanje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zvaničnim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deviznim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rezervama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država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članica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Obezb</a:t>
            </a:r>
            <a:r>
              <a:rPr lang="sr-Latn-ME" sz="2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eđenje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nesmetanog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funkcionisanja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plaćanja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sr-Latn-R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Ostali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povezani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zadaci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Latn-R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sr-Latn-R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funkcije</a:t>
            </a:r>
          </a:p>
          <a:p>
            <a:pPr>
              <a:buNone/>
            </a:pP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Emisij</a:t>
            </a:r>
            <a:r>
              <a:rPr lang="sr-Latn-ME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sr-Latn-ME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banknota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kovanica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jedinog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zakonskog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plaćanja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Prikupljanje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statističkih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neophodnih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realizaciju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zadataka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Eurosistema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omo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procesu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prudencione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supervizije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nadležnim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ME" sz="2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omoć i doprinos nacionalnim tijelima u obezbjeđenju finansijske stabilnosti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avjetodavna funkcija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sr-Latn-R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 ODLUČIVANJA</a:t>
            </a:r>
            <a:endParaRPr 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vjet 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guvernera</a:t>
            </a:r>
          </a:p>
          <a:p>
            <a:pPr marL="457200" lvl="2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lanovi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Izvršn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NCB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članica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evr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Strateški značajne odluke Eurosistema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Formuliše MP</a:t>
            </a: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Definiše s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trategij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onosi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potrebne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podešavanje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instrumenata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svaja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sm</a:t>
            </a:r>
            <a:r>
              <a:rPr lang="sr-Latn-ME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ernice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politike</a:t>
            </a:r>
            <a:endParaRPr lang="sr-Latn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Izvršni odbor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članova, priznatih stručnjaka sa iskustvom u oblasti bankarstva i monetarne politike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Nadležan za donošenje operativnih odluka (dnevno)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Implementacija MP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Upravljanje tekućim poslovanjem 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ECB</a:t>
            </a:r>
          </a:p>
          <a:p>
            <a:pPr lvl="2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Usvaja i publikuje različite izveštaje</a:t>
            </a:r>
          </a:p>
          <a:p>
            <a:pPr lvl="2" algn="l">
              <a:buFont typeface="Arial" pitchFamily="34" charset="0"/>
              <a:buChar char="•"/>
            </a:pPr>
            <a:endParaRPr lang="sr-Latn-R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Generalni savjet</a:t>
            </a:r>
            <a:endParaRPr lang="sr-Latn-R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Guverneri svih zemalja EU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Institucionalna </a:t>
            </a:r>
            <a:r>
              <a:rPr lang="sr-Latn-R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veza ECB i NCB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zemalja van zone evra</a:t>
            </a:r>
          </a:p>
          <a:p>
            <a:pPr lvl="1" algn="l">
              <a:buFont typeface="Arial" pitchFamily="34" charset="0"/>
              <a:buChar char="•"/>
            </a:pPr>
            <a:r>
              <a:rPr lang="sr-Latn-R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Savjetodavac </a:t>
            </a:r>
            <a:r>
              <a:rPr lang="sr-Latn-R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pripremama za uključenje u Eurosistem, usvaja izveštaj o konvergenciji, nadgleda funkcionisanje ERM II 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CILJEVI MONETARNE POLITIKE ECB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Primarni cilj: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održanje </a:t>
            </a:r>
            <a:r>
              <a:rPr lang="sr-Latn-RS" sz="2000" b="1" smtClean="0">
                <a:latin typeface="Times New Roman" pitchFamily="18" charset="0"/>
                <a:cs typeface="Times New Roman" pitchFamily="18" charset="0"/>
              </a:rPr>
              <a:t>stabilnosti cijena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u zoni evra</a:t>
            </a: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R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Godišnji rast HARMONIZOVANOG INDEKSA POTROŠAČKIH CENA u zoni evra ispod, ali blizu 2% u srednjem roku</a:t>
            </a:r>
          </a:p>
          <a:p>
            <a:pPr>
              <a:buNone/>
            </a:pPr>
            <a:endParaRPr lang="sr-Latn-R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umerički reper je garant visoke odgovornosti i čvrsto sidro za inflatorna očekivanja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ovećava transparentnost MP, okvir MP je jasniji javnosti </a:t>
            </a:r>
          </a:p>
          <a:p>
            <a:pPr lvl="1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ECB vodi računa o riziku deflacije</a:t>
            </a:r>
          </a:p>
          <a:p>
            <a:pPr lvl="1"/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ECB podržava ekonomsku politiku zajednice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isok nivo zaposlenosti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drživi neinflatorni rast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Kraj II svjetskog rata bio je i početak reformi međunarodnog monetarnog sistema koji je nastojao da pomiri ciljeve unutrašnje i spoljne ravnoteže.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Poučeni posljedicama Prvog svjetskog rata, saveznici su počeli sa prijedlozima novog izmijenjenog oblika međunarodnog monetarnog sistema. </a:t>
            </a:r>
            <a:endParaRPr lang="sr-Cyrl-CS" dirty="0" smtClean="0"/>
          </a:p>
          <a:p>
            <a:endParaRPr lang="sr-Cyrl-CS" dirty="0" smtClean="0"/>
          </a:p>
          <a:p>
            <a:r>
              <a:rPr lang="vi-VN" dirty="0" smtClean="0"/>
              <a:t>Iako su se pojavila četiri plana  za organizaciju međunarodne monetarne saradnje, kao temeljna osnova za formiranje međunarodnih finansijskih organizacija u poslijeratnom periodu izabran je Vajtov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Kriterijumi</a:t>
            </a:r>
            <a:r>
              <a:rPr lang="sr-Latn-ME" smtClean="0"/>
              <a:t> konvergencije zemalja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mtClean="0"/>
              <a:t>Uslov ulaska u monetarnu uniju bilo je ispunjavanje kriterijuma konvergencije</a:t>
            </a:r>
          </a:p>
          <a:p>
            <a:endParaRPr lang="sr-Latn-ME" smtClean="0"/>
          </a:p>
          <a:p>
            <a:r>
              <a:rPr lang="sr-Latn-ME" smtClean="0"/>
              <a:t>Nominalna konvergencija </a:t>
            </a:r>
            <a:r>
              <a:rPr lang="sr-Latn-ME" sz="2400" smtClean="0"/>
              <a:t>(</a:t>
            </a:r>
            <a:r>
              <a:rPr lang="en-US" sz="2400" smtClean="0"/>
              <a:t>ispunjavanje kvantitativno preciziranih kriterijuma propisanih Mastrihtskim ugovorom o spremnosti zemlje članice za ulazak u evrozonu</a:t>
            </a:r>
            <a:r>
              <a:rPr lang="sr-Latn-ME" sz="2400" smtClean="0"/>
              <a:t>)</a:t>
            </a:r>
          </a:p>
          <a:p>
            <a:r>
              <a:rPr lang="en-US" smtClean="0"/>
              <a:t>R</a:t>
            </a:r>
            <a:r>
              <a:rPr lang="sr-Latn-ME" smtClean="0"/>
              <a:t>ealna konvergencija </a:t>
            </a:r>
            <a:r>
              <a:rPr lang="sr-Latn-ME" sz="2400" smtClean="0"/>
              <a:t>(približavanje realnih ekonomskih parametara)</a:t>
            </a: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/>
              <a:t>Monetarna konvergencija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75238"/>
          </a:xfrm>
        </p:spPr>
        <p:txBody>
          <a:bodyPr>
            <a:noAutofit/>
          </a:bodyPr>
          <a:lstStyle/>
          <a:p>
            <a:r>
              <a:rPr lang="vi-VN" sz="2800" smtClean="0">
                <a:latin typeface="Arial" pitchFamily="34" charset="0"/>
                <a:cs typeface="Arial" pitchFamily="34" charset="0"/>
              </a:rPr>
              <a:t>1.	stopa inflacije nije viša za 1,5%, od prosjeka tri najniže stope inflacije u grupi država članica,</a:t>
            </a:r>
            <a:endParaRPr lang="sr-Latn-ME" sz="2800" smtClean="0">
              <a:latin typeface="Arial" pitchFamily="34" charset="0"/>
              <a:cs typeface="Arial" pitchFamily="34" charset="0"/>
            </a:endParaRPr>
          </a:p>
          <a:p>
            <a:endParaRPr lang="sr-Latn-ME" sz="2800" smtClean="0">
              <a:latin typeface="Arial" pitchFamily="34" charset="0"/>
              <a:cs typeface="Arial" pitchFamily="34" charset="0"/>
            </a:endParaRPr>
          </a:p>
          <a:p>
            <a:r>
              <a:rPr lang="vi-VN" sz="2800" smtClean="0">
                <a:latin typeface="Arial" pitchFamily="34" charset="0"/>
                <a:cs typeface="Arial" pitchFamily="34" charset="0"/>
              </a:rPr>
              <a:t>2.	dugoročna kamatna stopa na državne obveznice nije za više od 2% veća od prosjeka koji je zabilježen u tri države sa najmanjom inflacijom,</a:t>
            </a:r>
            <a:endParaRPr lang="sr-Latn-ME" sz="2800" smtClean="0">
              <a:latin typeface="Arial" pitchFamily="34" charset="0"/>
              <a:cs typeface="Arial" pitchFamily="34" charset="0"/>
            </a:endParaRPr>
          </a:p>
          <a:p>
            <a:endParaRPr lang="sr-Latn-ME" sz="2800" smtClean="0">
              <a:latin typeface="Arial" pitchFamily="34" charset="0"/>
              <a:cs typeface="Arial" pitchFamily="34" charset="0"/>
            </a:endParaRPr>
          </a:p>
          <a:p>
            <a:r>
              <a:rPr lang="vi-VN" sz="2800" smtClean="0">
                <a:latin typeface="Arial" pitchFamily="34" charset="0"/>
                <a:cs typeface="Arial" pitchFamily="34" charset="0"/>
              </a:rPr>
              <a:t>3.	mehanizam deviznog kursa (ERM II) evropskog monetarnog sistema, i 2 godine prije ulaska u uniju ne </a:t>
            </a:r>
            <a:r>
              <a:rPr lang="sr-Latn-ME" sz="2800" smtClean="0">
                <a:latin typeface="Arial" pitchFamily="34" charset="0"/>
                <a:cs typeface="Arial" pitchFamily="34" charset="0"/>
              </a:rPr>
              <a:t>smije se </a:t>
            </a:r>
            <a:r>
              <a:rPr lang="vi-VN" sz="2800" smtClean="0">
                <a:latin typeface="Arial" pitchFamily="34" charset="0"/>
                <a:cs typeface="Arial" pitchFamily="34" charset="0"/>
              </a:rPr>
              <a:t>izvrši</a:t>
            </a:r>
            <a:r>
              <a:rPr lang="sr-Latn-ME" sz="2800" smtClean="0">
                <a:latin typeface="Arial" pitchFamily="34" charset="0"/>
                <a:cs typeface="Arial" pitchFamily="34" charset="0"/>
              </a:rPr>
              <a:t>ti</a:t>
            </a:r>
            <a:r>
              <a:rPr lang="vi-VN" sz="2800" smtClean="0">
                <a:latin typeface="Arial" pitchFamily="34" charset="0"/>
                <a:cs typeface="Arial" pitchFamily="34" charset="0"/>
              </a:rPr>
              <a:t> devalvacij</a:t>
            </a:r>
            <a:r>
              <a:rPr lang="sr-Latn-ME" sz="280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800" smtClean="0">
                <a:latin typeface="Arial" pitchFamily="34" charset="0"/>
                <a:cs typeface="Arial" pitchFamily="34" charset="0"/>
              </a:rPr>
              <a:t> valute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</a:t>
            </a:r>
            <a:r>
              <a:rPr lang="sr-Latn-ME" smtClean="0"/>
              <a:t>iskalna konvergencija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sr-Latn-ME" smtClean="0"/>
              <a:t>1. </a:t>
            </a:r>
            <a:r>
              <a:rPr lang="vi-VN" smtClean="0"/>
              <a:t>budžetski deficit nije veći od 3% BDP-a (a ako to jeste slučaj, deficit bi trebalo da pada kontinuirano i da se značajno približi stopi od 3%) </a:t>
            </a:r>
            <a:endParaRPr lang="sr-Latn-ME" smtClean="0"/>
          </a:p>
          <a:p>
            <a:endParaRPr lang="sr-Latn-ME" smtClean="0"/>
          </a:p>
          <a:p>
            <a:r>
              <a:rPr lang="sr-Latn-ME" smtClean="0"/>
              <a:t>2. </a:t>
            </a:r>
            <a:r>
              <a:rPr lang="vi-VN" smtClean="0"/>
              <a:t>javni dug ne bi trebalo da premaši 60% BDP (ako je to slučaj, dug treba značajno smanjiti i približiti referentnoj vrijednosti odgovarajućim tempom).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01251"/>
              </p:ext>
            </p:extLst>
          </p:nvPr>
        </p:nvGraphicFramePr>
        <p:xfrm>
          <a:off x="297543" y="228599"/>
          <a:ext cx="8389259" cy="65674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Kriterijumi konvergencije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CS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HICP </a:t>
                      </a:r>
                      <a:r>
                        <a:rPr lang="sr-Latn-BA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stopa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BA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inflacije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Budžetski deficit kao % BDP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Javni dug kao % BDP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Članica Evropskog valutnog mehanizma   ERM-II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Dugoročne kamatne stope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Referentna vrijednost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2.7% </a:t>
                      </a:r>
                      <a:endParaRPr lang="en-US" sz="1400" b="1"/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3%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/>
                        <a:t>max 60%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/>
                        <a:t>min 2 године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b="1" dirty="0"/>
                        <a:t>max 7,80%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2,1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122,2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-0,7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65,1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Nјemačka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61,3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Grčka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5,2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4,0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108,7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9,8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68,8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6,3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Francuska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3,0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58,0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-0,9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66,3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/>
                        <a:t>1,8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121,6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Luksemburg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-1,7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6,7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Holandija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72,1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1,1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66,1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2,5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 dirty="0">
                          <a:solidFill>
                            <a:srgbClr val="FF0000"/>
                          </a:solidFill>
                        </a:rPr>
                        <a:t>62,0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6,2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1,3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0,9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55,8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Да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Švedska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0,8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76,6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Не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6,5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4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Velika Britanija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1,8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1,9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52,4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Не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600"/>
                        <a:t>7,0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5" marR="5778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/>
                        <a:t>1,6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/>
                        <a:t>2,4</a:t>
                      </a: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>
                          <a:solidFill>
                            <a:srgbClr val="FF0000"/>
                          </a:solidFill>
                        </a:rPr>
                        <a:t>72,1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CS" sz="1600" dirty="0"/>
                        <a:t>6,1</a:t>
                      </a:r>
                      <a:endParaRPr lang="en-U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2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305800" cy="533399"/>
          </a:xfrm>
        </p:spPr>
        <p:txBody>
          <a:bodyPr anchor="ctr">
            <a:normAutofit/>
          </a:bodyPr>
          <a:lstStyle/>
          <a:p>
            <a:pPr algn="ctr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KARAKTERISTIKE STRATEGIJE MONETARNE POLITIKE ECB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2057400"/>
          </a:xfrm>
        </p:spPr>
        <p:txBody>
          <a:bodyPr>
            <a:normAutofit fontScale="77500" lnSpcReduction="20000"/>
          </a:bodyPr>
          <a:lstStyle/>
          <a:p>
            <a:pPr algn="l"/>
            <a:endParaRPr lang="sr-Latn-ME" sz="200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ME" sz="200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ME" sz="200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sr-Latn-ME" sz="200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Stuba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strategije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ekonomska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anali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monetarna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anali</a:t>
            </a: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endParaRPr lang="sr-Latn-RS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Ekonomska analiza:  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Latn-RS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roc</a:t>
            </a:r>
            <a:r>
              <a:rPr lang="sr-Latn-ME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</a:t>
            </a:r>
            <a:r>
              <a:rPr lang="sr-Latn-R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tekućih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ekonomskih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finansijskih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kretanja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njihovih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implikacija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u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kratkom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srednjem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roku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i="1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</a:t>
            </a: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</a:t>
            </a:r>
            <a:r>
              <a:rPr lang="sr-Latn-ME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sz="2000" i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enovnu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stabilnost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sr-Latn-RS" sz="2000" i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i="1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sr-Latn-RS" sz="20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25908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determinante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autputa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agregatna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tražnja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komponente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fiskalna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politika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karakteristike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pokazatelji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determinante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deviznih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kurseva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situacija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 sv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etskoj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platni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bilansi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bilansna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pozicija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sektora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euro zone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dentifikovanje šokova koji pogađaju privredu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romjene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očekivanja transaktora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akroekonomske projekcije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4196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enjuje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dinamika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realne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putanje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648200" y="2667000"/>
            <a:ext cx="381000" cy="3505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870"/>
            <a:ext cx="8686800" cy="1219200"/>
          </a:xfrm>
        </p:spPr>
        <p:txBody>
          <a:bodyPr>
            <a:normAutofit fontScale="92500" lnSpcReduction="20000"/>
          </a:bodyPr>
          <a:lstStyle/>
          <a:p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Monetarna analiza:</a:t>
            </a:r>
          </a:p>
          <a:p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RS" sz="20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sr-Latn-ME" sz="2000" i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likvidnosti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bilansa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monetarnih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finansijskih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institucija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strukture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komponenti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M3</a:t>
            </a:r>
            <a:endParaRPr lang="sr-Latn-R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326767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dstupanja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novčane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kredita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trendne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ukažu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stvaranje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finansijskih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neravnoteža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enovnih 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ehura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potencijalnim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destabilizujućim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posl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edicama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srednjem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250567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35327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arakter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prom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monetarnog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portfolio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prilagođavanju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prom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implikacije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stabilnost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ME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342007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sr-Latn-C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INSTRUMENTI MONETARNE POLITIKE ECB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sr-Latn-R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OPERACIJE NA OTVORENOM TRŽIŠTU</a:t>
            </a:r>
          </a:p>
          <a:p>
            <a:pPr marL="457200" indent="-457200">
              <a:buNone/>
            </a:pPr>
            <a:r>
              <a:rPr lang="sr-Latn-RS" sz="26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RS" sz="26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sr-Latn-ME" sz="2600" i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eravanj</a:t>
            </a:r>
            <a:r>
              <a:rPr lang="sr-Latn-RS" sz="26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kamatnih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upravljanj</a:t>
            </a:r>
            <a:r>
              <a:rPr lang="sr-Latn-RS" sz="26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likvidnošću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sr-Latn-RS" sz="26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signaliziranj</a:t>
            </a:r>
            <a:r>
              <a:rPr lang="sr-Latn-RS" sz="2600" i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sr-Latn-ME" sz="2600" i="1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Latn-R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         1.1. </a:t>
            </a:r>
            <a:r>
              <a:rPr lang="sr-Latn-RS" sz="29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lavne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refinansiranja</a:t>
            </a:r>
            <a:endParaRPr lang="sr-Latn-R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ajvaž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ije 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operacije na OT</a:t>
            </a:r>
          </a:p>
          <a:p>
            <a:pPr marL="1257300" lvl="2" indent="-457200"/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ilj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: obezbjeđenje 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likvidnosti, uticaj na formiranje kamatnih stopa</a:t>
            </a:r>
          </a:p>
          <a:p>
            <a:pPr marL="1257300" lvl="2" indent="-45720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ok dospijeća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: 1 nedelja</a:t>
            </a:r>
          </a:p>
          <a:p>
            <a:pPr marL="1257300" lvl="2" indent="-45720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provode se regularno svake nedelje</a:t>
            </a:r>
          </a:p>
          <a:p>
            <a:pPr marL="457200" indent="-457200">
              <a:buNone/>
            </a:pPr>
            <a:r>
              <a:rPr lang="sr-Latn-R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       1.2.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goročne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refinansiranja</a:t>
            </a:r>
            <a:endParaRPr lang="sr-Latn-RS" sz="29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sr-Latn-RS" sz="2600">
                <a:latin typeface="Times New Roman" pitchFamily="18" charset="0"/>
                <a:cs typeface="Times New Roman" pitchFamily="18" charset="0"/>
              </a:rPr>
              <a:t>Rok 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dospijeća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26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mjeseca</a:t>
            </a:r>
            <a:endParaRPr lang="sr-Latn-RS" sz="26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/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Cilj: dodatno dugoročno refinansiranje finansijskog sektora</a:t>
            </a:r>
          </a:p>
          <a:p>
            <a:pPr marL="1257300" lvl="2" indent="-457200"/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ECB prihvata kamatu koja se formira na tržištu</a:t>
            </a:r>
          </a:p>
          <a:p>
            <a:pPr marL="1257300" lvl="2" indent="-457200"/>
            <a:r>
              <a:rPr lang="sr-Latn-RS" sz="2600" dirty="0">
                <a:latin typeface="Times New Roman" pitchFamily="18" charset="0"/>
                <a:cs typeface="Times New Roman" pitchFamily="18" charset="0"/>
              </a:rPr>
              <a:t>Izvršavaju se regularno </a:t>
            </a:r>
            <a:r>
              <a:rPr lang="sr-Latn-RS" sz="2600">
                <a:latin typeface="Times New Roman" pitchFamily="18" charset="0"/>
                <a:cs typeface="Times New Roman" pitchFamily="18" charset="0"/>
              </a:rPr>
              <a:t>svakog </a:t>
            </a:r>
            <a:r>
              <a:rPr lang="sr-Latn-RS" sz="2600" smtClean="0">
                <a:latin typeface="Times New Roman" pitchFamily="18" charset="0"/>
                <a:cs typeface="Times New Roman" pitchFamily="18" charset="0"/>
              </a:rPr>
              <a:t>mjeseca</a:t>
            </a:r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    1.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trukturne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operacije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Cilj: prilagođavanje strukturne pozicije Eurosistema prema finansijskom sektoru, 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radi obezbjeđenja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ili povlačenja likvidnosti</a:t>
            </a:r>
          </a:p>
          <a:p>
            <a:pPr lvl="1">
              <a:buFont typeface="Arial" pitchFamily="34" charset="0"/>
              <a:buChar char="•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Nije 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određen unapr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sr-Latn-RS" sz="2000" smtClean="0">
                <a:latin typeface="Times New Roman" pitchFamily="18" charset="0"/>
                <a:cs typeface="Times New Roman" pitchFamily="18" charset="0"/>
              </a:rPr>
              <a:t>ed rok dospijeća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 učestalost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ogu da budu i REPO i trajne transakcije</a:t>
            </a:r>
          </a:p>
          <a:p>
            <a:pPr>
              <a:buNone/>
            </a:pP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STALNE OLAKŠICE</a:t>
            </a:r>
          </a:p>
          <a:p>
            <a:pPr>
              <a:buNone/>
            </a:pP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      Cilj</a:t>
            </a:r>
            <a:r>
              <a:rPr lang="sr-Latn-RS" sz="20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obezb</a:t>
            </a:r>
            <a:r>
              <a:rPr lang="sr-Latn-ME" sz="2000" i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eđenje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apsorbovanje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prekonoćne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likvidnosti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signaliziranje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stava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monetarne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politike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ograničavanje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kretanja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prekonoćnih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kamatnih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R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2.1. Kreditne olakšice (marginalni kreditni aranžmani)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Finansijske institucije pozajmljuju prekonoćna sredstva na bazi odgovarajućih HOV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Formirana kamata je plafon kretanja prekonoćnih kamata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rekonoćne REPO transakcije ili kolateralizovani krediti 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Dužnička pozicija na računu u CB na kraju radnog dana, smatra se </a:t>
            </a:r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automatskim zaht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evom 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za marginalnim kreditom ili one </a:t>
            </a:r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šalju zaht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RS" sz="1800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Kredit se vraća po otvaranju narednog radnog dana </a:t>
            </a: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   2.2. Depozitne olakšice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Finansijske institucije deponuju prekonoćna sredstva u CB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Formirana kamata je donja granica kretanja prekonoćnih kamata na tržištu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e postoji kolateral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Novac se povlači narednog radnog dana </a:t>
            </a:r>
          </a:p>
          <a:p>
            <a:endParaRPr lang="sr-Latn-R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OBAVEZNE REZERVE</a:t>
            </a:r>
          </a:p>
          <a:p>
            <a:pPr>
              <a:buNone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sz="2000" i="1" dirty="0" smtClean="0">
                <a:latin typeface="Times New Roman" pitchFamily="18" charset="0"/>
                <a:cs typeface="Times New Roman" pitchFamily="18" charset="0"/>
              </a:rPr>
              <a:t>     Cilj: stabilizacija kamatnih stopa na novčanom tržištu i stvaranje ili povlačenje likvidnosti</a:t>
            </a:r>
          </a:p>
          <a:p>
            <a:pPr>
              <a:buNone/>
            </a:pPr>
            <a:endParaRPr lang="sr-Latn-R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Drže se na računima kod nacionalnih CB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Izdvajaju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sr-Latn-R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ozicije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depozita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prekonoćne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rokom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eća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maksimalno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depozite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povući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najavu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rokom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maksimalno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emitovanih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dužničkih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hartija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ednosti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originalnim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rokom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eća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maksimalno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ME" sz="180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endParaRPr lang="sr-Latn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obračunatih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obaveznih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rezervi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ECB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kamatu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jednakoj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refinansiranja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višak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rezervi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800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792162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REFERENTNA KAMATNA STOPA I VODEĆI KAMATNI INDIKATORI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marL="457200" indent="-457200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Referentna kamatna stopa: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Kamatna</a:t>
            </a:r>
            <a:r>
              <a:rPr lang="sr-Latn-RS" sz="2000" u="sng" dirty="0" smtClean="0">
                <a:latin typeface="Times New Roman" pitchFamily="18" charset="0"/>
                <a:cs typeface="Times New Roman" pitchFamily="18" charset="0"/>
              </a:rPr>
              <a:t> stopa na glavne operacije refinansiranja</a:t>
            </a:r>
          </a:p>
          <a:p>
            <a:pPr marL="457200" indent="-457200">
              <a:buAutoNum type="arabicPeriod"/>
            </a:pP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ECB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utiče </a:t>
            </a:r>
            <a:r>
              <a:rPr lang="sr-Latn-CS" sz="180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r-Latn-CS" sz="1800" smtClean="0">
                <a:latin typeface="Times New Roman" pitchFamily="18" charset="0"/>
                <a:cs typeface="Times New Roman" pitchFamily="18" charset="0"/>
              </a:rPr>
              <a:t>promjenu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kamatnih stopa na novčanom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tržištu      </a:t>
            </a:r>
          </a:p>
          <a:p>
            <a:pPr marL="457200" indent="-457200">
              <a:buNone/>
            </a:pP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utiče na ostale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bankarske kamatne stope i druge kamate u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privredi</a:t>
            </a:r>
          </a:p>
          <a:p>
            <a:pPr marL="457200" indent="-457200">
              <a:buNone/>
            </a:pP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pokreće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različite akcije ekonomskih </a:t>
            </a: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transaktora</a:t>
            </a:r>
          </a:p>
          <a:p>
            <a:pPr marL="457200" indent="-457200">
              <a:buNone/>
            </a:pP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sr-Latn-CS" sz="1800" smtClean="0">
                <a:latin typeface="Times New Roman" pitchFamily="18" charset="0"/>
                <a:cs typeface="Times New Roman" pitchFamily="18" charset="0"/>
              </a:rPr>
              <a:t>odgovarajuće promjene </a:t>
            </a:r>
            <a:r>
              <a:rPr lang="sr-Latn-CS" sz="1800" dirty="0">
                <a:latin typeface="Times New Roman" pitchFamily="18" charset="0"/>
                <a:cs typeface="Times New Roman" pitchFamily="18" charset="0"/>
              </a:rPr>
              <a:t>ekonomskih varijabli- autputa </a:t>
            </a:r>
            <a:r>
              <a:rPr lang="sr-Latn-CS" sz="18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1800" smtClean="0">
                <a:latin typeface="Times New Roman" pitchFamily="18" charset="0"/>
                <a:cs typeface="Times New Roman" pitchFamily="18" charset="0"/>
              </a:rPr>
              <a:t>cijena</a:t>
            </a:r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Latn-C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838200" y="22098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25146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28194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3276600"/>
          <a:ext cx="883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92500" lnSpcReduction="10000"/>
          </a:bodyPr>
          <a:lstStyle/>
          <a:p>
            <a:r>
              <a:rPr lang="vi-VN" smtClean="0"/>
              <a:t>Rast uloge SAD u svjetskoj privredi, i tendencije međunarodnih ekonomskih odnosa u uslovima globalizacije, odredili su pravce formiranja i razvoj međunarodnog devizno-monetarnog sistema.</a:t>
            </a:r>
            <a:endParaRPr lang="en-US" smtClean="0"/>
          </a:p>
          <a:p>
            <a:endParaRPr lang="en-US" smtClean="0"/>
          </a:p>
          <a:p>
            <a:r>
              <a:rPr lang="vi-VN" smtClean="0"/>
              <a:t>Plan počiva na osnovama sporazuma, koji je krajem 1945. godine potpisalo 35 zemalja od ukupno 44 zemlje prisutne na konferenciji u američkom gradu Breton Vudsu (Bretton Woods).</a:t>
            </a:r>
            <a:endParaRPr lang="sr-Cyrl-CS" smtClean="0"/>
          </a:p>
          <a:p>
            <a:endParaRPr lang="sr-Cyrl-C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1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VODEĆI KAMATNI INDIKATORI</a:t>
            </a:r>
          </a:p>
          <a:p>
            <a:pPr marL="457200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AutoNum type="arabicPeriod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Euribor (Euro Interbank Offered Rate)</a:t>
            </a:r>
          </a:p>
          <a:p>
            <a:pPr marL="857250" lvl="1" indent="-457200">
              <a:buAutoNum type="arabicPeriod"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Najznačajnija referentna stopa na evropskom novčanom tržištu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Na osnovu nje formiraju </a:t>
            </a:r>
            <a:r>
              <a:rPr lang="sr-Latn-CS" smtClean="0">
                <a:latin typeface="Times New Roman" pitchFamily="18" charset="0"/>
                <a:cs typeface="Times New Roman" pitchFamily="18" charset="0"/>
              </a:rPr>
              <a:t>se cijene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i kamate za različite finansijske proizvode  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smtClean="0">
                <a:latin typeface="Times New Roman" pitchFamily="18" charset="0"/>
                <a:cs typeface="Times New Roman" pitchFamily="18" charset="0"/>
              </a:rPr>
              <a:t>Prosječna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kamatna stopa po kojoj 57 evropskih panel banaka međusobno pozajmljuju novac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8 različitih Euribor kamatnih stopa: 1,2 nedelje, </a:t>
            </a:r>
            <a:r>
              <a:rPr lang="sr-Latn-CS" smtClean="0">
                <a:latin typeface="Times New Roman" pitchFamily="18" charset="0"/>
                <a:cs typeface="Times New Roman" pitchFamily="18" charset="0"/>
              </a:rPr>
              <a:t>1,2,3,6,9,12 mjeseci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3200400"/>
          <a:ext cx="861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r>
              <a:rPr lang="sr-Latn-C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. Eonia (Euro Overnight Index Average)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Kamatna stopa na neosigurane pozajmice u evrima između panel banaka sa </a:t>
            </a:r>
            <a:r>
              <a:rPr lang="sr-Latn-CS" smtClean="0">
                <a:latin typeface="Times New Roman" pitchFamily="18" charset="0"/>
                <a:cs typeface="Times New Roman" pitchFamily="18" charset="0"/>
              </a:rPr>
              <a:t>rokom dospijeća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od 1 dana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Osnovna kamatna stopa za </a:t>
            </a:r>
            <a:r>
              <a:rPr lang="sr-Latn-CS" smtClean="0">
                <a:latin typeface="Times New Roman" pitchFamily="18" charset="0"/>
                <a:cs typeface="Times New Roman" pitchFamily="18" charset="0"/>
              </a:rPr>
              <a:t>transakcije derivatima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57200"/>
            <a:endParaRPr lang="sr-Latn-C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2590800"/>
          <a:ext cx="592455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022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EONIA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prethodnom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sr-Latn-BA" dirty="0" smtClean="0"/>
              <a:t>postala je </a:t>
            </a:r>
            <a:r>
              <a:rPr lang="en-US" dirty="0" err="1" smtClean="0"/>
              <a:t>neusaglašena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Regulativom</a:t>
            </a:r>
            <a:r>
              <a:rPr lang="en-US" dirty="0"/>
              <a:t> o </a:t>
            </a:r>
            <a:r>
              <a:rPr lang="en-US" dirty="0" err="1"/>
              <a:t>referentnim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BA" dirty="0" smtClean="0"/>
              <a:t>ij</a:t>
            </a:r>
            <a:r>
              <a:rPr lang="en-US" dirty="0" err="1" smtClean="0"/>
              <a:t>ednostima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transakcija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koncentraciju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ulagača</a:t>
            </a:r>
            <a:r>
              <a:rPr lang="en-US" dirty="0"/>
              <a:t>. </a:t>
            </a:r>
            <a:endParaRPr lang="sr-Latn-BA" dirty="0" smtClean="0"/>
          </a:p>
          <a:p>
            <a:endParaRPr lang="sr-Latn-BA" dirty="0" smtClean="0"/>
          </a:p>
          <a:p>
            <a:r>
              <a:rPr lang="en-US" dirty="0" err="1" smtClean="0"/>
              <a:t>posl</a:t>
            </a:r>
            <a:r>
              <a:rPr lang="sr-Latn-BA" dirty="0" smtClean="0"/>
              <a:t>j</a:t>
            </a:r>
            <a:r>
              <a:rPr lang="en-US" dirty="0" err="1" smtClean="0"/>
              <a:t>ednji</a:t>
            </a:r>
            <a:r>
              <a:rPr lang="en-US" dirty="0" smtClean="0"/>
              <a:t> </a:t>
            </a:r>
            <a:r>
              <a:rPr lang="en-US" dirty="0"/>
              <a:t>put </a:t>
            </a:r>
            <a:r>
              <a:rPr lang="sr-Latn-BA" dirty="0" smtClean="0"/>
              <a:t>je</a:t>
            </a:r>
            <a:r>
              <a:rPr lang="en-US" dirty="0" smtClean="0"/>
              <a:t> </a:t>
            </a:r>
            <a:r>
              <a:rPr lang="en-US" dirty="0" err="1"/>
              <a:t>objavljena</a:t>
            </a:r>
            <a:r>
              <a:rPr lang="en-US" dirty="0"/>
              <a:t> 3. </a:t>
            </a:r>
            <a:r>
              <a:rPr lang="en-US" dirty="0" err="1"/>
              <a:t>januara</a:t>
            </a:r>
            <a:r>
              <a:rPr lang="en-US" dirty="0"/>
              <a:t> 2022.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sr-Latn-BA" dirty="0" smtClean="0"/>
              <a:t>je </a:t>
            </a:r>
            <a:r>
              <a:rPr lang="en-US" dirty="0" err="1" smtClean="0"/>
              <a:t>ukinuta</a:t>
            </a:r>
            <a:r>
              <a:rPr lang="sr-Latn-BA" dirty="0" smtClean="0"/>
              <a:t> i uveden </a:t>
            </a:r>
            <a:r>
              <a:rPr lang="en-US" dirty="0"/>
              <a:t>€STR (</a:t>
            </a:r>
            <a:r>
              <a:rPr lang="en-US" dirty="0" err="1"/>
              <a:t>eurska</a:t>
            </a:r>
            <a:r>
              <a:rPr lang="en-US" dirty="0"/>
              <a:t> </a:t>
            </a:r>
            <a:r>
              <a:rPr lang="en-US" dirty="0" err="1"/>
              <a:t>kratkoročna</a:t>
            </a:r>
            <a:r>
              <a:rPr lang="en-US" dirty="0"/>
              <a:t>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vi-VN" smtClean="0"/>
              <a:t>Na osnovama Bretonvudskog sporazuma osnovan je Međunarodni monetarni fond i Međunarodna banka za obnovu i razvoj.</a:t>
            </a:r>
            <a:endParaRPr lang="sr-Cyrl-CS" smtClean="0"/>
          </a:p>
          <a:p>
            <a:endParaRPr lang="sr-Cyrl-CS" smtClean="0"/>
          </a:p>
          <a:p>
            <a:r>
              <a:rPr lang="vi-VN" smtClean="0"/>
              <a:t>Osnovni zadatak Međunarodnog monetarnog fonda (International Monetary Fund) bio je da promoviše razvoj svjetske trgovine uspostavljanjem pravila za održavanje fiksnog deviznog kursa i odobravanjem kredita onim zemljama koje su se suočavale sa poteškoćama u platnom bilansu, kreditirajući njihov deficit.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>
            <a:normAutofit fontScale="92500"/>
          </a:bodyPr>
          <a:lstStyle/>
          <a:p>
            <a:endParaRPr lang="sr-Latn-ME" smtClean="0"/>
          </a:p>
          <a:p>
            <a:r>
              <a:rPr lang="vi-VN" smtClean="0"/>
              <a:t>Usljed promjena u međunarodnim ekonomskim odnosima, krajem 60-ih godina prošlog vijeka dolazi do novih impulsa za uspostavljanje novog svjetskog monetarno-deviznog sistema.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Kao osnovni razlog navodi se da su „šezdesete godine bile vrijeme neodgovorne inflatorne monetarne politike SAD – koja je štampala novac za finansiranje Vijetnamskog rata.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922838"/>
          </a:xfrm>
        </p:spPr>
        <p:txBody>
          <a:bodyPr>
            <a:normAutofit fontScale="92500" lnSpcReduction="20000"/>
          </a:bodyPr>
          <a:lstStyle/>
          <a:p>
            <a:r>
              <a:rPr lang="sr-Latn-ME" smtClean="0"/>
              <a:t>O</a:t>
            </a:r>
            <a:r>
              <a:rPr lang="vi-VN" smtClean="0"/>
              <a:t>bzirom da su u to vrijeme sve glavne valute bile vezane za dolar (putem globalnog sistema fiksnih deviznih kurseva, tj. bretonvudskim sistemom), američka inflacija je prenijeta i u Evropu.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To je rezultiralo postepenim slomom globalnog sistema fiksnih deviznih kurseva. </a:t>
            </a:r>
            <a:endParaRPr lang="en-US" smtClean="0"/>
          </a:p>
          <a:p>
            <a:endParaRPr lang="en-US" smtClean="0"/>
          </a:p>
          <a:p>
            <a:r>
              <a:rPr lang="vi-VN" smtClean="0"/>
              <a:t>Istorijski, Evropski monetarni sistem služio je kao most između bretonvudskog sistema u čijem je centru bio dolar, i monetarne unije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U osnovi evropskih integracija uvijek su bili kako ekonomski, tako i politički utemeljeni faktori: od želje da se spriječe ratovi i razaranja, pa do ekonomskih koristi proširenja integracija i uspostavljanja demokratskog društva na teritoriji cijele Evrope.</a:t>
            </a:r>
            <a:endParaRPr lang="sr-Latn-ME" smtClean="0"/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vi-VN" smtClean="0"/>
              <a:t>Posljednjih decenija XX vijeka proces globalizacije povećao je mobilnost kapitala i nestabilnost deviznih kurseva na međunarodnom tržištu.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Da bi prevazišle ovaj problem, evropske zemlje privredno povezane u Evropsku uniju oprijedijelile su se da formiraju Evropsku monetarnu uniju sa jedinstvenom valutom.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Rastuća nestabilnost i neizvjesnost na globalnom planu, uslovila je transformaciju EEZ u monetarnu uniju.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vi-VN" smtClean="0"/>
              <a:t>Evropska komisija je 1969. godine predložila nacrt prvog plana za uspostavljanje Ekonomske i monetarne unije.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Ova odluka predstavlja formalni osnov stvaranja Evropske monetarne unije (EMU). </a:t>
            </a:r>
            <a:endParaRPr lang="sr-Latn-ME" smtClean="0"/>
          </a:p>
          <a:p>
            <a:endParaRPr lang="sr-Latn-ME" smtClean="0"/>
          </a:p>
          <a:p>
            <a:r>
              <a:rPr lang="vi-VN" smtClean="0"/>
              <a:t>Vernerov izvještaj je predviđao postepeno stvaranje monetarne unije do kraja 70-ih godina prošlog vijeka, uz preporuku o usvajanju glavnih monetarnih odluka na nivou Evropske ekonomske zajednice. </a:t>
            </a:r>
            <a:endParaRPr lang="en-US" smtClean="0"/>
          </a:p>
          <a:p>
            <a:endParaRPr lang="sr-Cyrl-CS" smtClean="0"/>
          </a:p>
          <a:p>
            <a:r>
              <a:rPr lang="vi-VN" smtClean="0"/>
              <a:t>Ovim planom je bila predviđena potpuna konvertibilnost valuta zemalja članica EEZ, fiksnost pariteta, kao i liberalizovano kretanje kapitala.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2206-3594-4BBF-8164-552FDF4DDE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1309</TotalTime>
  <Words>2335</Words>
  <Application>Microsoft Office PowerPoint</Application>
  <PresentationFormat>On-screen Show (4:3)</PresentationFormat>
  <Paragraphs>413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EVROPSKA CENTRALNA BANKA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Osnovne prednosti i koristi od uvođenja zajedničke valute</vt:lpstr>
      <vt:lpstr>trošak monetarne unije</vt:lpstr>
      <vt:lpstr>PowerPoint Presentation</vt:lpstr>
      <vt:lpstr>PowerPoint Presentation</vt:lpstr>
      <vt:lpstr>OSNOVNI ZADACI EUROSISTEMA </vt:lpstr>
      <vt:lpstr>ORGANI ODLUČIVANJA</vt:lpstr>
      <vt:lpstr>CILJEVI MONETARNE POLITIKE ECB</vt:lpstr>
      <vt:lpstr>Kriterijumi konvergencije zemalja</vt:lpstr>
      <vt:lpstr>Monetarna konvergencija</vt:lpstr>
      <vt:lpstr>Fiskalna konvergencija</vt:lpstr>
      <vt:lpstr>PowerPoint Presentation</vt:lpstr>
      <vt:lpstr>KARAKTERISTIKE STRATEGIJE MONETARNE POLITIKE ECB</vt:lpstr>
      <vt:lpstr>PowerPoint Presentation</vt:lpstr>
      <vt:lpstr>INSTRUMENTI MONETARNE POLITIKE ECB</vt:lpstr>
      <vt:lpstr>PowerPoint Presentation</vt:lpstr>
      <vt:lpstr>PowerPoint Presentation</vt:lpstr>
      <vt:lpstr>REFERENTNA KAMATNA STOPA I VODEĆI KAMATNI INDIKATORI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CENTRALNA BANKA</dc:title>
  <dc:creator>BUBI</dc:creator>
  <cp:lastModifiedBy>Branka</cp:lastModifiedBy>
  <cp:revision>160</cp:revision>
  <dcterms:created xsi:type="dcterms:W3CDTF">2015-02-20T15:11:50Z</dcterms:created>
  <dcterms:modified xsi:type="dcterms:W3CDTF">2024-10-17T07:33:59Z</dcterms:modified>
</cp:coreProperties>
</file>