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57" r:id="rId7"/>
    <p:sldId id="258" r:id="rId8"/>
    <p:sldId id="259" r:id="rId9"/>
    <p:sldId id="265" r:id="rId10"/>
    <p:sldId id="267" r:id="rId11"/>
    <p:sldId id="261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0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8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21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1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0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2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9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056C700-C7BD-4FAC-907F-64899F00073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32E2011-59F1-410E-8D27-C23654321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7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77EB-A94F-43C8-896A-9C107CF0CE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SLOŽENI KAMATNI RAČUN i ulozi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A0A54-56D0-4541-8538-EF81E818D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/>
              <a:t>Vježbe 6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309E02-A377-4684-8753-CEBFE06D6B63}"/>
              </a:ext>
            </a:extLst>
          </p:cNvPr>
          <p:cNvSpPr txBox="1">
            <a:spLocks/>
          </p:cNvSpPr>
          <p:nvPr/>
        </p:nvSpPr>
        <p:spPr>
          <a:xfrm>
            <a:off x="1600200" y="2386744"/>
            <a:ext cx="8991600" cy="1645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1158146-0807-4182-80D7-08D5AAC7A9F8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7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ACAE-80D1-44DB-B587-FF6442BE2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155" y="301659"/>
            <a:ext cx="10793690" cy="2224724"/>
          </a:xfrm>
        </p:spPr>
        <p:txBody>
          <a:bodyPr/>
          <a:lstStyle/>
          <a:p>
            <a:pPr marL="0" indent="0">
              <a:buNone/>
            </a:pPr>
            <a:r>
              <a:rPr lang="sr-Latn-BA" sz="2000" b="1" dirty="0"/>
              <a:t>ZADATAK</a:t>
            </a:r>
            <a:r>
              <a:rPr lang="sr-Latn-BA" dirty="0"/>
              <a:t>:</a:t>
            </a:r>
          </a:p>
          <a:p>
            <a:pPr marL="0" indent="0" algn="just">
              <a:buNone/>
            </a:pPr>
            <a:r>
              <a:rPr lang="sr-Latn-BA" sz="2000" dirty="0"/>
              <a:t>Ulagano je u toku 9 godina na početku svakog tromjesečja po kamatnoj stopi od 9% </a:t>
            </a:r>
            <a:r>
              <a:rPr lang="en-US" sz="2000" dirty="0" err="1"/>
              <a:t>uz</a:t>
            </a:r>
            <a:r>
              <a:rPr lang="sr-Latn-BA" sz="2000" dirty="0"/>
              <a:t> tromjesečno kapitalisanje. U toku prve 3 godine ulozi iznose ... n.j., u toku naredne 4 godine ... n.j, dok su u posljednje </a:t>
            </a:r>
            <a:r>
              <a:rPr lang="en-US" sz="2000" dirty="0"/>
              <a:t>2</a:t>
            </a:r>
            <a:r>
              <a:rPr lang="sr-Latn-BA" sz="2000" dirty="0"/>
              <a:t> godine ulozi po 21.600 n.j. Izračunati konačnu vrijednost svih uloga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perioda</a:t>
            </a:r>
            <a:r>
              <a:rPr lang="en-US" sz="2000" dirty="0"/>
              <a:t> </a:t>
            </a:r>
            <a:r>
              <a:rPr lang="en-US" sz="2000" dirty="0" err="1"/>
              <a:t>kapitalisanja</a:t>
            </a:r>
            <a:r>
              <a:rPr lang="sr-Latn-BA" sz="2000" dirty="0"/>
              <a:t>, ako je ulog treće serije manji od uloga prve serije za 25%, a ulog prve serije je za 340% veći od uloga druge serije.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05EE4C-104F-45B3-8218-3BB0C5B639DC}"/>
                  </a:ext>
                </a:extLst>
              </p:cNvPr>
              <p:cNvSpPr txBox="1"/>
              <p:nvPr/>
            </p:nvSpPr>
            <p:spPr>
              <a:xfrm>
                <a:off x="1020452" y="2267388"/>
                <a:ext cx="10151095" cy="4322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=4,4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=28.800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=6.545,45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>
                          <a:latin typeface="Cambria Math" panose="02040503050406030204" pitchFamily="18" charset="0"/>
                        </a:rPr>
                        <m:t>0,75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21.600</m:t>
                      </m:r>
                    </m:oMath>
                  </m:oMathPara>
                </a14:m>
                <a:endParaRPr lang="sr-Latn-BA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=28.800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1,0225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1,0225−1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1,0225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sup>
                      </m:sSup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+6.545,45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1,0225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1,0225−1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1,0225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21,600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</m:t>
                          </m:r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1,0225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1,0225−1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05EE4C-104F-45B3-8218-3BB0C5B63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452" y="2267388"/>
                <a:ext cx="10151095" cy="4322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599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FFA5-BF3C-487C-BAFF-4824300F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08509"/>
            <a:ext cx="7729728" cy="1188720"/>
          </a:xfrm>
        </p:spPr>
        <p:txBody>
          <a:bodyPr/>
          <a:lstStyle/>
          <a:p>
            <a:r>
              <a:rPr lang="sr-Latn-BA" b="1" dirty="0"/>
              <a:t>2. PERIOD ULAGANJA JE MANJI OD PERIODA KAPITALISANJA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0C39B-216A-45F1-ACE4-4E4748E0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888" y="2064471"/>
            <a:ext cx="9480223" cy="4469861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Vrijednosti uloga su jednake, a iznosi se uplaćuju češće nego što se obračunava kamata (npr. ulozi se uplaćuju mjesečno, a kamata se obračunava godišnje)</a:t>
            </a:r>
          </a:p>
          <a:p>
            <a:pPr marL="0" indent="0">
              <a:buNone/>
            </a:pPr>
            <a:r>
              <a:rPr lang="sr-Latn-BA" b="1" dirty="0"/>
              <a:t>m  - broj uloga u jednom periodu kapitalisanja</a:t>
            </a:r>
          </a:p>
          <a:p>
            <a:pPr marL="0" indent="0">
              <a:buNone/>
            </a:pPr>
            <a:r>
              <a:rPr lang="sr-Latn-BA" b="1" dirty="0"/>
              <a:t>n - broj perioda kapitalisanja</a:t>
            </a:r>
          </a:p>
          <a:p>
            <a:pPr marL="0" indent="0">
              <a:buNone/>
            </a:pPr>
            <a:endParaRPr lang="sr-Latn-BA" b="1" dirty="0"/>
          </a:p>
          <a:p>
            <a:pPr marL="0" indent="0">
              <a:buNone/>
            </a:pPr>
            <a:endParaRPr lang="sr-Latn-BA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537E4BA-27BD-44EC-BB71-B8F5EF8409F3}"/>
              </a:ext>
            </a:extLst>
          </p:cNvPr>
          <p:cNvCxnSpPr>
            <a:cxnSpLocks/>
          </p:cNvCxnSpPr>
          <p:nvPr/>
        </p:nvCxnSpPr>
        <p:spPr>
          <a:xfrm flipV="1">
            <a:off x="1772240" y="4679292"/>
            <a:ext cx="8729220" cy="204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B7643D-A238-477E-87DA-F4E79BEA8D78}"/>
              </a:ext>
            </a:extLst>
          </p:cNvPr>
          <p:cNvCxnSpPr/>
          <p:nvPr/>
        </p:nvCxnSpPr>
        <p:spPr>
          <a:xfrm>
            <a:off x="1772240" y="453003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06DA51-CF59-4F35-9B30-E7C60B7967D7}"/>
              </a:ext>
            </a:extLst>
          </p:cNvPr>
          <p:cNvSpPr txBox="1"/>
          <p:nvPr/>
        </p:nvSpPr>
        <p:spPr>
          <a:xfrm>
            <a:off x="1637144" y="392625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8DB94-A3D7-46D2-8478-36E7A857724C}"/>
              </a:ext>
            </a:extLst>
          </p:cNvPr>
          <p:cNvSpPr txBox="1"/>
          <p:nvPr/>
        </p:nvSpPr>
        <p:spPr>
          <a:xfrm>
            <a:off x="2103776" y="391683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3CFEAE-4353-40C3-A1ED-298B6BB05D3A}"/>
              </a:ext>
            </a:extLst>
          </p:cNvPr>
          <p:cNvSpPr txBox="1"/>
          <p:nvPr/>
        </p:nvSpPr>
        <p:spPr>
          <a:xfrm>
            <a:off x="1602557" y="4928696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D20E5E-5AD8-4900-AD58-54DA971BCE0E}"/>
              </a:ext>
            </a:extLst>
          </p:cNvPr>
          <p:cNvSpPr txBox="1"/>
          <p:nvPr/>
        </p:nvSpPr>
        <p:spPr>
          <a:xfrm>
            <a:off x="3731720" y="496849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FCDBA5-685F-465E-8DD8-BD08B0228367}"/>
              </a:ext>
            </a:extLst>
          </p:cNvPr>
          <p:cNvSpPr txBox="1"/>
          <p:nvPr/>
        </p:nvSpPr>
        <p:spPr>
          <a:xfrm>
            <a:off x="5865042" y="4986936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2613FB-B0E6-4CDC-B7B2-EBA5689483D1}"/>
              </a:ext>
            </a:extLst>
          </p:cNvPr>
          <p:cNvCxnSpPr/>
          <p:nvPr/>
        </p:nvCxnSpPr>
        <p:spPr>
          <a:xfrm>
            <a:off x="2232708" y="4539462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3177314-7B8B-44EC-B626-8A284D7BB753}"/>
              </a:ext>
            </a:extLst>
          </p:cNvPr>
          <p:cNvSpPr txBox="1"/>
          <p:nvPr/>
        </p:nvSpPr>
        <p:spPr>
          <a:xfrm>
            <a:off x="336218" y="4928696"/>
            <a:ext cx="1387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kapitalisanje</a:t>
            </a:r>
            <a:endParaRPr 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3A57E3-B86A-4AE9-B9D3-7021B0B52C6A}"/>
              </a:ext>
            </a:extLst>
          </p:cNvPr>
          <p:cNvSpPr txBox="1"/>
          <p:nvPr/>
        </p:nvSpPr>
        <p:spPr>
          <a:xfrm>
            <a:off x="375489" y="4315196"/>
            <a:ext cx="1387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ulaganje</a:t>
            </a:r>
            <a:endParaRPr lang="en-US" sz="16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ECA094-AF2B-49A5-A4B4-65C0E3839287}"/>
              </a:ext>
            </a:extLst>
          </p:cNvPr>
          <p:cNvCxnSpPr/>
          <p:nvPr/>
        </p:nvCxnSpPr>
        <p:spPr>
          <a:xfrm>
            <a:off x="2716615" y="4554057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CE5625F-EEE2-4F73-A9B2-C12A6DCC21D7}"/>
              </a:ext>
            </a:extLst>
          </p:cNvPr>
          <p:cNvCxnSpPr/>
          <p:nvPr/>
        </p:nvCxnSpPr>
        <p:spPr>
          <a:xfrm>
            <a:off x="3389718" y="4539462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7751D6C-4AEE-40C1-BEC0-BDE34778FACF}"/>
              </a:ext>
            </a:extLst>
          </p:cNvPr>
          <p:cNvCxnSpPr/>
          <p:nvPr/>
        </p:nvCxnSpPr>
        <p:spPr>
          <a:xfrm>
            <a:off x="3862629" y="452486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2B3300-AAE0-4EA1-858D-DF5834FDB4B2}"/>
              </a:ext>
            </a:extLst>
          </p:cNvPr>
          <p:cNvSpPr txBox="1"/>
          <p:nvPr/>
        </p:nvSpPr>
        <p:spPr>
          <a:xfrm>
            <a:off x="2581387" y="392625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716A632-6FDE-440B-8012-87F97A06871A}"/>
              </a:ext>
            </a:extLst>
          </p:cNvPr>
          <p:cNvSpPr txBox="1"/>
          <p:nvPr/>
        </p:nvSpPr>
        <p:spPr>
          <a:xfrm>
            <a:off x="3236433" y="392665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15E2843-B8DC-4CE0-BF95-ECB1DF3D2469}"/>
              </a:ext>
            </a:extLst>
          </p:cNvPr>
          <p:cNvSpPr txBox="1"/>
          <p:nvPr/>
        </p:nvSpPr>
        <p:spPr>
          <a:xfrm>
            <a:off x="2546686" y="4327286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F53787D-5A3B-42FA-AD72-5BD9750DD170}"/>
              </a:ext>
            </a:extLst>
          </p:cNvPr>
          <p:cNvSpPr txBox="1"/>
          <p:nvPr/>
        </p:nvSpPr>
        <p:spPr>
          <a:xfrm>
            <a:off x="1637989" y="4208865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1</a:t>
            </a:r>
            <a:endParaRPr lang="en-US" sz="13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BF5C2FC-2F2A-4CDE-87A9-F7C8BEB47E17}"/>
              </a:ext>
            </a:extLst>
          </p:cNvPr>
          <p:cNvSpPr txBox="1"/>
          <p:nvPr/>
        </p:nvSpPr>
        <p:spPr>
          <a:xfrm>
            <a:off x="2104621" y="4199438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2</a:t>
            </a:r>
            <a:endParaRPr lang="en-US" sz="1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6E8BA99-F6AB-4469-8E1E-D106847B54A0}"/>
              </a:ext>
            </a:extLst>
          </p:cNvPr>
          <p:cNvSpPr txBox="1"/>
          <p:nvPr/>
        </p:nvSpPr>
        <p:spPr>
          <a:xfrm>
            <a:off x="2582232" y="4208865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3</a:t>
            </a:r>
            <a:endParaRPr lang="en-US" sz="1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D79CEFA-968B-4DC8-B58E-CB6C1F7EED8E}"/>
              </a:ext>
            </a:extLst>
          </p:cNvPr>
          <p:cNvSpPr txBox="1"/>
          <p:nvPr/>
        </p:nvSpPr>
        <p:spPr>
          <a:xfrm>
            <a:off x="3254133" y="4208865"/>
            <a:ext cx="5303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</a:t>
            </a:r>
            <a:endParaRPr lang="en-US" sz="1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F6195A-1266-4058-805C-D845F578170B}"/>
              </a:ext>
            </a:extLst>
          </p:cNvPr>
          <p:cNvSpPr txBox="1"/>
          <p:nvPr/>
        </p:nvSpPr>
        <p:spPr>
          <a:xfrm>
            <a:off x="2548254" y="482535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989C1E-7E10-451C-BB33-647BCE091B52}"/>
              </a:ext>
            </a:extLst>
          </p:cNvPr>
          <p:cNvCxnSpPr/>
          <p:nvPr/>
        </p:nvCxnSpPr>
        <p:spPr>
          <a:xfrm>
            <a:off x="5985231" y="453003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CE29251-549B-4EFD-8514-68123D8559F9}"/>
              </a:ext>
            </a:extLst>
          </p:cNvPr>
          <p:cNvSpPr txBox="1"/>
          <p:nvPr/>
        </p:nvSpPr>
        <p:spPr>
          <a:xfrm>
            <a:off x="8228713" y="4928696"/>
            <a:ext cx="579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F0DA9F-2543-4354-8981-D4EE7E5E034A}"/>
              </a:ext>
            </a:extLst>
          </p:cNvPr>
          <p:cNvSpPr txBox="1"/>
          <p:nvPr/>
        </p:nvSpPr>
        <p:spPr>
          <a:xfrm>
            <a:off x="10395953" y="4947137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</a:t>
            </a:r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3AC2F7-A0D4-4625-9C26-3F667C7CCCF3}"/>
              </a:ext>
            </a:extLst>
          </p:cNvPr>
          <p:cNvCxnSpPr/>
          <p:nvPr/>
        </p:nvCxnSpPr>
        <p:spPr>
          <a:xfrm>
            <a:off x="8393540" y="4485068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7F203EA-9DEF-449B-BD6A-D101FEA8B334}"/>
              </a:ext>
            </a:extLst>
          </p:cNvPr>
          <p:cNvCxnSpPr/>
          <p:nvPr/>
        </p:nvCxnSpPr>
        <p:spPr>
          <a:xfrm>
            <a:off x="10516142" y="449023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BF6DE1E-032C-40A8-A4E0-FBE1356AB89E}"/>
              </a:ext>
            </a:extLst>
          </p:cNvPr>
          <p:cNvSpPr txBox="1"/>
          <p:nvPr/>
        </p:nvSpPr>
        <p:spPr>
          <a:xfrm>
            <a:off x="6597032" y="4188786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D5E489-8AF9-4C38-8703-B036EAE9CB17}"/>
              </a:ext>
            </a:extLst>
          </p:cNvPr>
          <p:cNvSpPr txBox="1"/>
          <p:nvPr/>
        </p:nvSpPr>
        <p:spPr>
          <a:xfrm>
            <a:off x="6598600" y="4686854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213E4E9-265D-40C6-8EA7-7C367C7BFA35}"/>
                  </a:ext>
                </a:extLst>
              </p:cNvPr>
              <p:cNvSpPr txBox="1"/>
              <p:nvPr/>
            </p:nvSpPr>
            <p:spPr>
              <a:xfrm>
                <a:off x="10337036" y="3970075"/>
                <a:ext cx="35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213E4E9-265D-40C6-8EA7-7C367C7BF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7036" y="3970075"/>
                <a:ext cx="358212" cy="369332"/>
              </a:xfrm>
              <a:prstGeom prst="rect">
                <a:avLst/>
              </a:prstGeom>
              <a:blipFill>
                <a:blip r:embed="rId2"/>
                <a:stretch>
                  <a:fillRect r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9BAA292-B534-429E-889F-BCF98086CF8E}"/>
              </a:ext>
            </a:extLst>
          </p:cNvPr>
          <p:cNvCxnSpPr/>
          <p:nvPr/>
        </p:nvCxnSpPr>
        <p:spPr>
          <a:xfrm>
            <a:off x="3875652" y="452355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53F31AC-DC17-452E-BB9A-B4E5731043E8}"/>
              </a:ext>
            </a:extLst>
          </p:cNvPr>
          <p:cNvCxnSpPr/>
          <p:nvPr/>
        </p:nvCxnSpPr>
        <p:spPr>
          <a:xfrm>
            <a:off x="4336120" y="4532980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5177EB9-8F97-43CF-886C-A7ECED9E08F2}"/>
              </a:ext>
            </a:extLst>
          </p:cNvPr>
          <p:cNvCxnSpPr/>
          <p:nvPr/>
        </p:nvCxnSpPr>
        <p:spPr>
          <a:xfrm>
            <a:off x="4820027" y="454757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E7236DA-61AA-4C5F-8BD7-562ED0090F42}"/>
              </a:ext>
            </a:extLst>
          </p:cNvPr>
          <p:cNvSpPr txBox="1"/>
          <p:nvPr/>
        </p:nvSpPr>
        <p:spPr>
          <a:xfrm>
            <a:off x="4650098" y="432080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E3236E9-DB66-415E-9E13-AAEF37C9C76A}"/>
              </a:ext>
            </a:extLst>
          </p:cNvPr>
          <p:cNvSpPr txBox="1"/>
          <p:nvPr/>
        </p:nvSpPr>
        <p:spPr>
          <a:xfrm>
            <a:off x="3689611" y="4202723"/>
            <a:ext cx="5033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m+1</a:t>
            </a:r>
            <a:endParaRPr lang="en-US" sz="13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6732384-55CB-4589-AE56-CE75F796E7D0}"/>
              </a:ext>
            </a:extLst>
          </p:cNvPr>
          <p:cNvSpPr txBox="1"/>
          <p:nvPr/>
        </p:nvSpPr>
        <p:spPr>
          <a:xfrm>
            <a:off x="4131746" y="4193213"/>
            <a:ext cx="5377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m+2</a:t>
            </a:r>
            <a:endParaRPr lang="en-US" sz="13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8A68505-E31D-4018-A0C9-938B9363FAE3}"/>
              </a:ext>
            </a:extLst>
          </p:cNvPr>
          <p:cNvSpPr txBox="1"/>
          <p:nvPr/>
        </p:nvSpPr>
        <p:spPr>
          <a:xfrm>
            <a:off x="4648474" y="4193213"/>
            <a:ext cx="5161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m+3</a:t>
            </a:r>
            <a:endParaRPr lang="en-US" sz="13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F4D7116-FC53-4F39-A718-39CDB787A680}"/>
              </a:ext>
            </a:extLst>
          </p:cNvPr>
          <p:cNvSpPr txBox="1"/>
          <p:nvPr/>
        </p:nvSpPr>
        <p:spPr>
          <a:xfrm>
            <a:off x="5408715" y="4202723"/>
            <a:ext cx="5303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2m</a:t>
            </a:r>
            <a:endParaRPr lang="en-US" sz="1300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5C61087-31EE-4C92-8E0E-9B2739E19096}"/>
              </a:ext>
            </a:extLst>
          </p:cNvPr>
          <p:cNvCxnSpPr/>
          <p:nvPr/>
        </p:nvCxnSpPr>
        <p:spPr>
          <a:xfrm>
            <a:off x="5566316" y="453003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F055626-6466-4867-9A3D-605A8DA9B16A}"/>
              </a:ext>
            </a:extLst>
          </p:cNvPr>
          <p:cNvSpPr txBox="1"/>
          <p:nvPr/>
        </p:nvSpPr>
        <p:spPr>
          <a:xfrm>
            <a:off x="3758304" y="392763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35C1AC3-A3BC-46F8-BB9E-48B67218F423}"/>
              </a:ext>
            </a:extLst>
          </p:cNvPr>
          <p:cNvSpPr txBox="1"/>
          <p:nvPr/>
        </p:nvSpPr>
        <p:spPr>
          <a:xfrm>
            <a:off x="4224936" y="391820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C9A31AA-B7D5-4829-81F5-61AEA2C2FAFA}"/>
              </a:ext>
            </a:extLst>
          </p:cNvPr>
          <p:cNvSpPr txBox="1"/>
          <p:nvPr/>
        </p:nvSpPr>
        <p:spPr>
          <a:xfrm>
            <a:off x="4702547" y="392763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7E3A46-685E-426F-9376-8BAC2EF326E3}"/>
              </a:ext>
            </a:extLst>
          </p:cNvPr>
          <p:cNvSpPr txBox="1"/>
          <p:nvPr/>
        </p:nvSpPr>
        <p:spPr>
          <a:xfrm>
            <a:off x="5357593" y="392802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2DA4A59-91D4-440A-821F-66733702DA59}"/>
              </a:ext>
            </a:extLst>
          </p:cNvPr>
          <p:cNvSpPr txBox="1"/>
          <p:nvPr/>
        </p:nvSpPr>
        <p:spPr>
          <a:xfrm>
            <a:off x="4670855" y="4714312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31C3864-DB96-452F-8EEB-9316E9EE96BD}"/>
              </a:ext>
            </a:extLst>
          </p:cNvPr>
          <p:cNvCxnSpPr/>
          <p:nvPr/>
        </p:nvCxnSpPr>
        <p:spPr>
          <a:xfrm>
            <a:off x="8849791" y="4523470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ECFEE6A-7C26-40BB-8515-93C139789F54}"/>
              </a:ext>
            </a:extLst>
          </p:cNvPr>
          <p:cNvCxnSpPr/>
          <p:nvPr/>
        </p:nvCxnSpPr>
        <p:spPr>
          <a:xfrm>
            <a:off x="9333698" y="453806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531250D-54C6-4E55-9053-78E7762C243C}"/>
              </a:ext>
            </a:extLst>
          </p:cNvPr>
          <p:cNvSpPr txBox="1"/>
          <p:nvPr/>
        </p:nvSpPr>
        <p:spPr>
          <a:xfrm>
            <a:off x="9163769" y="431129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A2A1DCF-1202-4342-9DA3-E55D6F3D18EB}"/>
              </a:ext>
            </a:extLst>
          </p:cNvPr>
          <p:cNvSpPr txBox="1"/>
          <p:nvPr/>
        </p:nvSpPr>
        <p:spPr>
          <a:xfrm>
            <a:off x="7956923" y="4247252"/>
            <a:ext cx="779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m(n-1)+1</a:t>
            </a:r>
            <a:endParaRPr lang="en-US" sz="10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AC0A79A-8D84-46BE-A8BE-DD6B416CCFAB}"/>
              </a:ext>
            </a:extLst>
          </p:cNvPr>
          <p:cNvSpPr txBox="1"/>
          <p:nvPr/>
        </p:nvSpPr>
        <p:spPr>
          <a:xfrm>
            <a:off x="8532727" y="4239687"/>
            <a:ext cx="7270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m(n-1)+2</a:t>
            </a:r>
            <a:endParaRPr lang="en-US" sz="10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F6BAEC1-FC72-4C42-A4A6-836549099B54}"/>
              </a:ext>
            </a:extLst>
          </p:cNvPr>
          <p:cNvSpPr txBox="1"/>
          <p:nvPr/>
        </p:nvSpPr>
        <p:spPr>
          <a:xfrm>
            <a:off x="9143902" y="4230036"/>
            <a:ext cx="776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m(n-1)+3</a:t>
            </a:r>
            <a:endParaRPr lang="en-US" sz="10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7170472-9C6B-4056-AC99-E6A888E2B3EC}"/>
              </a:ext>
            </a:extLst>
          </p:cNvPr>
          <p:cNvSpPr txBox="1"/>
          <p:nvPr/>
        </p:nvSpPr>
        <p:spPr>
          <a:xfrm>
            <a:off x="9914222" y="4202723"/>
            <a:ext cx="53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mn</a:t>
            </a:r>
            <a:endParaRPr lang="en-US" sz="1200" dirty="0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FC6B5FF-F763-4BFF-9C9E-6C77FBD352B5}"/>
              </a:ext>
            </a:extLst>
          </p:cNvPr>
          <p:cNvCxnSpPr/>
          <p:nvPr/>
        </p:nvCxnSpPr>
        <p:spPr>
          <a:xfrm>
            <a:off x="10079987" y="452052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08A7FD1-68EF-4BE5-975C-FD20E5349863}"/>
              </a:ext>
            </a:extLst>
          </p:cNvPr>
          <p:cNvSpPr txBox="1"/>
          <p:nvPr/>
        </p:nvSpPr>
        <p:spPr>
          <a:xfrm>
            <a:off x="8140931" y="393487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8D55288-C290-4917-8466-2F247E2A82D0}"/>
              </a:ext>
            </a:extLst>
          </p:cNvPr>
          <p:cNvSpPr txBox="1"/>
          <p:nvPr/>
        </p:nvSpPr>
        <p:spPr>
          <a:xfrm>
            <a:off x="8738607" y="390869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46A4E2B-A824-4492-92BF-261055FB0547}"/>
              </a:ext>
            </a:extLst>
          </p:cNvPr>
          <p:cNvSpPr txBox="1"/>
          <p:nvPr/>
        </p:nvSpPr>
        <p:spPr>
          <a:xfrm>
            <a:off x="9216218" y="391812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84339CD-26F8-413E-90A1-291D9DF4F893}"/>
              </a:ext>
            </a:extLst>
          </p:cNvPr>
          <p:cNvSpPr txBox="1"/>
          <p:nvPr/>
        </p:nvSpPr>
        <p:spPr>
          <a:xfrm>
            <a:off x="9871264" y="391851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BE1E62B-EADB-4896-8AC0-A4219822F708}"/>
              </a:ext>
            </a:extLst>
          </p:cNvPr>
          <p:cNvSpPr txBox="1"/>
          <p:nvPr/>
        </p:nvSpPr>
        <p:spPr>
          <a:xfrm>
            <a:off x="9184526" y="4704802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87716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472213-45AF-4E2D-9732-8B144A6D3C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1912" y="197963"/>
                <a:ext cx="10906813" cy="644793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dirty="0"/>
                  <a:t>Koristimo različite metode za računanje konačne vrijednosti uloga (i kod anticipativnih i kod dekurzivnih uloga)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sz="2000" b="1" dirty="0"/>
                  <a:t>Metod prolongacije pojedinačnih uloga</a:t>
                </a:r>
              </a:p>
              <a:p>
                <a:r>
                  <a:rPr lang="sr-Latn-BA" sz="2000" dirty="0"/>
                  <a:t>period obračuna kamate prilagođavamo periodu ulaganja korištenjem konformne kamatne stope i traži se konačna vrijednost svih uloga</a:t>
                </a:r>
              </a:p>
              <a:p>
                <a:pPr marL="0" indent="0">
                  <a:buNone/>
                </a:pPr>
                <a:r>
                  <a:rPr lang="sr-Latn-BA" sz="2000" u="sng" dirty="0"/>
                  <a:t>Anticipativni</a:t>
                </a:r>
                <a:r>
                  <a:rPr lang="sr-Latn-BA" sz="2000" dirty="0"/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𝑈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sSup>
                          <m:sSup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sr-Latn-BA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>
                        <a:latin typeface="Cambria Math" panose="02040503050406030204" pitchFamily="18" charset="0"/>
                      </a:rPr>
                      <m:t>𝑈</m:t>
                    </m:r>
                    <m:sSubSup>
                      <m:sSubSup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𝐼𝐼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𝑝𝑐</m:t>
                        </m:r>
                      </m:sub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u="sng" dirty="0"/>
                  <a:t>Dekurzivni</a:t>
                </a:r>
                <a:r>
                  <a:rPr lang="sr-Latn-BA" sz="20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𝑈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𝑈</m:t>
                    </m:r>
                    <m:sSubSup>
                      <m:sSubSup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𝐼𝐼𝐼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𝑝𝑐</m:t>
                        </m:r>
                      </m:sub>
                      <m: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Metod ekvivalentnih uloga</a:t>
                </a:r>
              </a:p>
              <a:p>
                <a:r>
                  <a:rPr lang="sr-Latn-BA" sz="2000" dirty="0"/>
                  <a:t>svaki ulog se prolongira do prvog obračuna kamate i tako se formiraju ekvivalentni ulozi, koji se uplaćuju u istim periodima kada se obračunava kamata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koristi</a:t>
                </a:r>
                <a:r>
                  <a:rPr lang="en-US" sz="2000" dirty="0"/>
                  <a:t> se </a:t>
                </a:r>
                <a:r>
                  <a:rPr lang="en-US" sz="2000" dirty="0" err="1"/>
                  <a:t>konformna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k.s</a:t>
                </a:r>
                <a:r>
                  <a:rPr lang="en-US" sz="2000" dirty="0"/>
                  <a:t>)</a:t>
                </a: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𝑈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endParaRPr lang="sr-Latn-BA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472213-45AF-4E2D-9732-8B144A6D3C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912" y="197963"/>
                <a:ext cx="10906813" cy="6447934"/>
              </a:xfrm>
              <a:blipFill>
                <a:blip r:embed="rId2"/>
                <a:stretch>
                  <a:fillRect l="-615" t="-473" r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3EC50180-15A9-4E9F-A999-F403C0C6ECC3}"/>
              </a:ext>
            </a:extLst>
          </p:cNvPr>
          <p:cNvSpPr/>
          <p:nvPr/>
        </p:nvSpPr>
        <p:spPr>
          <a:xfrm>
            <a:off x="5843045" y="4817097"/>
            <a:ext cx="358219" cy="16214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E00ECF-C6DB-405F-9141-2858D58EE91C}"/>
                  </a:ext>
                </a:extLst>
              </p:cNvPr>
              <p:cNvSpPr txBox="1"/>
              <p:nvPr/>
            </p:nvSpPr>
            <p:spPr>
              <a:xfrm>
                <a:off x="5843045" y="5291620"/>
                <a:ext cx="3173691" cy="6723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E00ECF-C6DB-405F-9141-2858D58EE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045" y="5291620"/>
                <a:ext cx="3173691" cy="67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412A174-F898-4474-A43F-761A28160EA1}"/>
              </a:ext>
            </a:extLst>
          </p:cNvPr>
          <p:cNvSpPr txBox="1"/>
          <p:nvPr/>
        </p:nvSpPr>
        <p:spPr>
          <a:xfrm>
            <a:off x="1272619" y="5443136"/>
            <a:ext cx="265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u="sng" dirty="0"/>
              <a:t>Anticipativni: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5786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2CEE4-1D60-4DD7-B115-9C751686F3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2210" y="308728"/>
                <a:ext cx="11199044" cy="59200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18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𝑈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i="1" u="sng" dirty="0"/>
              </a:p>
              <a:p>
                <a:pPr marL="0" indent="0">
                  <a:buNone/>
                </a:pPr>
                <a:r>
                  <a:rPr lang="sr-Latn-BA" sz="2000" b="1" dirty="0"/>
                  <a:t>Metod kombinacije proste i složene kamate</a:t>
                </a:r>
              </a:p>
              <a:p>
                <a:r>
                  <a:rPr lang="sr-Latn-BA" sz="2000" dirty="0"/>
                  <a:t>isti princip kao kod ekvivalentnih uloga, samo za svođenje uloga do prvog obračuna kamate koristimo prosti obračun kamate</a:t>
                </a:r>
              </a:p>
              <a:p>
                <a:pPr marL="0" indent="0">
                  <a:buNone/>
                </a:pPr>
                <a:endParaRPr lang="sr-Latn-BA" sz="1800" dirty="0"/>
              </a:p>
              <a:p>
                <a:pPr marL="0" indent="0">
                  <a:buNone/>
                </a:pPr>
                <a:r>
                  <a:rPr lang="sr-Latn-BA" sz="2000" u="sng" dirty="0"/>
                  <a:t>Anticipativni: </a:t>
                </a:r>
                <a:r>
                  <a:rPr lang="sr-Latn-BA" sz="20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u="sng" dirty="0"/>
                  <a:t>Dekurzivni:</a:t>
                </a:r>
                <a:r>
                  <a:rPr lang="sr-Latn-BA" sz="2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𝑛𝑚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−1)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2CEE4-1D60-4DD7-B115-9C751686F3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2210" y="308728"/>
                <a:ext cx="11199044" cy="5920032"/>
              </a:xfrm>
              <a:blipFill>
                <a:blip r:embed="rId2"/>
                <a:stretch>
                  <a:fillRect l="-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865F95-8EE6-4F5B-8964-278A53B5A55A}"/>
                  </a:ext>
                </a:extLst>
              </p:cNvPr>
              <p:cNvSpPr txBox="1"/>
              <p:nvPr/>
            </p:nvSpPr>
            <p:spPr>
              <a:xfrm>
                <a:off x="5626229" y="559364"/>
                <a:ext cx="3173691" cy="73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865F95-8EE6-4F5B-8964-278A53B5A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229" y="559364"/>
                <a:ext cx="3173691" cy="736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>
            <a:extLst>
              <a:ext uri="{FF2B5EF4-FFF2-40B4-BE49-F238E27FC236}">
                <a16:creationId xmlns:a16="http://schemas.microsoft.com/office/drawing/2014/main" id="{012B96A2-0731-4384-BEE1-DB5838855C6F}"/>
              </a:ext>
            </a:extLst>
          </p:cNvPr>
          <p:cNvSpPr/>
          <p:nvPr/>
        </p:nvSpPr>
        <p:spPr>
          <a:xfrm>
            <a:off x="5843047" y="308728"/>
            <a:ext cx="317369" cy="11972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02A060-4280-4504-A979-800E00B5308C}"/>
              </a:ext>
            </a:extLst>
          </p:cNvPr>
          <p:cNvSpPr txBox="1"/>
          <p:nvPr/>
        </p:nvSpPr>
        <p:spPr>
          <a:xfrm>
            <a:off x="1093509" y="629240"/>
            <a:ext cx="265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u="sng" dirty="0"/>
              <a:t>Dekurzivni: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79489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95900-6F31-46B7-9517-36C80C41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38" y="311085"/>
            <a:ext cx="11227323" cy="2422688"/>
          </a:xfrm>
        </p:spPr>
        <p:txBody>
          <a:bodyPr/>
          <a:lstStyle/>
          <a:p>
            <a:pPr marL="0" indent="0">
              <a:buNone/>
            </a:pPr>
            <a:r>
              <a:rPr lang="sr-Latn-BA" b="1" dirty="0"/>
              <a:t>ZADATAK</a:t>
            </a:r>
          </a:p>
          <a:p>
            <a:pPr marL="0" indent="0">
              <a:buNone/>
            </a:pPr>
            <a:r>
              <a:rPr lang="sr-Latn-BA" dirty="0"/>
              <a:t>Ulagano je u toku 6 godina na kraju svakog tromjesečja po 2.000 n.j. po kamatnoj stopi od 7%. Kolika je vrijednost na kraju perioda ulaganja, ako se koristi:</a:t>
            </a:r>
          </a:p>
          <a:p>
            <a:pPr marL="342900" indent="-342900">
              <a:buAutoNum type="alphaLcParenR"/>
            </a:pPr>
            <a:r>
              <a:rPr lang="sr-Latn-BA" dirty="0"/>
              <a:t>metod prolongacije pojedinačnih uloga</a:t>
            </a:r>
          </a:p>
          <a:p>
            <a:pPr marL="342900" indent="-342900">
              <a:buAutoNum type="alphaLcParenR"/>
            </a:pPr>
            <a:r>
              <a:rPr lang="sr-Latn-BA" dirty="0"/>
              <a:t>metod ekvivalentnih uloga</a:t>
            </a:r>
          </a:p>
          <a:p>
            <a:pPr marL="342900" indent="-342900">
              <a:buAutoNum type="alphaLcParenR"/>
            </a:pPr>
            <a:r>
              <a:rPr lang="sr-Latn-BA" dirty="0"/>
              <a:t>metod kombinacije proste i složene kamate</a:t>
            </a:r>
          </a:p>
          <a:p>
            <a:pPr marL="0" indent="0">
              <a:buNone/>
            </a:pPr>
            <a:endParaRPr lang="sr-Latn-B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8E9ADF-D161-4D7D-87BA-1B942B84DA7D}"/>
                  </a:ext>
                </a:extLst>
              </p:cNvPr>
              <p:cNvSpPr txBox="1"/>
              <p:nvPr/>
            </p:nvSpPr>
            <p:spPr>
              <a:xfrm>
                <a:off x="529472" y="3214540"/>
                <a:ext cx="4111658" cy="2414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a)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i="1"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2.000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∙4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2.000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1,017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1,017</m:t>
                          </m:r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𝟔𝟔𝟓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𝟕𝟗</m:t>
                      </m:r>
                    </m:oMath>
                  </m:oMathPara>
                </a14:m>
                <a:endParaRPr lang="sr-Latn-BA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8E9ADF-D161-4D7D-87BA-1B942B84D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72" y="3214540"/>
                <a:ext cx="4111658" cy="2414059"/>
              </a:xfrm>
              <a:prstGeom prst="rect">
                <a:avLst/>
              </a:prstGeom>
              <a:blipFill>
                <a:blip r:embed="rId2"/>
                <a:stretch>
                  <a:fillRect l="-1335" t="-1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01D216-673E-42DD-9A23-33BEABBD63D4}"/>
                  </a:ext>
                </a:extLst>
              </p:cNvPr>
              <p:cNvSpPr txBox="1"/>
              <p:nvPr/>
            </p:nvSpPr>
            <p:spPr>
              <a:xfrm>
                <a:off x="46347" y="5895493"/>
                <a:ext cx="5077907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sr-Latn-BA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1,07</m:t>
                          </m:r>
                        </m:e>
                      </m:ra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=1,017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01D216-673E-42DD-9A23-33BEABBD6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7" y="5895493"/>
                <a:ext cx="5077907" cy="4277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C02AE2-6D07-4EA5-A69B-99ADBC266434}"/>
                  </a:ext>
                </a:extLst>
              </p:cNvPr>
              <p:cNvSpPr txBox="1"/>
              <p:nvPr/>
            </p:nvSpPr>
            <p:spPr>
              <a:xfrm>
                <a:off x="5926315" y="3429000"/>
                <a:ext cx="5077907" cy="2088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b)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2.000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1,07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1,017</m:t>
                          </m:r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𝟗𝟎𝟗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𝟒𝟐</m:t>
                      </m:r>
                    </m:oMath>
                  </m:oMathPara>
                </a14:m>
                <a:endParaRPr lang="sr-Latn-BA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C02AE2-6D07-4EA5-A69B-99ADBC266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315" y="3429000"/>
                <a:ext cx="5077907" cy="2088457"/>
              </a:xfrm>
              <a:prstGeom prst="rect">
                <a:avLst/>
              </a:prstGeom>
              <a:blipFill>
                <a:blip r:embed="rId4"/>
                <a:stretch>
                  <a:fillRect l="-960" t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8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5CFC7C-1658-4451-B0CB-F8A70E16AB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034" y="176752"/>
                <a:ext cx="10539167" cy="217994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/>
                  <a:t>c)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1,07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1,07</m:t>
                          </m:r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𝟕𝟐𝟖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𝟓𝟐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5CFC7C-1658-4451-B0CB-F8A70E16AB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034" y="176752"/>
                <a:ext cx="10539167" cy="2179949"/>
              </a:xfrm>
              <a:blipFill>
                <a:blip r:embed="rId2"/>
                <a:stretch>
                  <a:fillRect l="-463" t="-1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44B89C-4686-4015-AF87-2A6EED05AFA5}"/>
              </a:ext>
            </a:extLst>
          </p:cNvPr>
          <p:cNvSpPr txBox="1">
            <a:spLocks/>
          </p:cNvSpPr>
          <p:nvPr/>
        </p:nvSpPr>
        <p:spPr>
          <a:xfrm>
            <a:off x="775354" y="3429000"/>
            <a:ext cx="9830586" cy="242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r-Latn-BA" b="1" dirty="0"/>
              <a:t>ZADATAK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r-Latn-BA" sz="2000" dirty="0"/>
              <a:t>Ulagano je u toku 8 godina na sljedeći način: u toku prve 2 godine na početku svakog tromjesečja po 1.000 n.j., u toku naredne 4 godine na kraju svakog </a:t>
            </a:r>
            <a:r>
              <a:rPr lang="en-US" sz="2000" dirty="0" err="1"/>
              <a:t>četvoromjesečja</a:t>
            </a:r>
            <a:r>
              <a:rPr lang="sr-Latn-BA" sz="2000" dirty="0"/>
              <a:t> po 1.500 n.j. i u toku posljednje 2 godine na kraju svakog polugodišta po 2.500 n.j. Kolika je vrijednost ulo</a:t>
            </a:r>
            <a:r>
              <a:rPr lang="en-US" sz="2000" dirty="0"/>
              <a:t>g</a:t>
            </a:r>
            <a:r>
              <a:rPr lang="sr-Latn-BA" sz="2000" dirty="0"/>
              <a:t>a 2 godine i 6 mjeseci nakon posljednje</a:t>
            </a:r>
            <a:r>
              <a:rPr lang="en-US" sz="2000" dirty="0"/>
              <a:t>g</a:t>
            </a:r>
            <a:r>
              <a:rPr lang="sr-Latn-BA" sz="2000" dirty="0"/>
              <a:t> uloga, ako se kamata obračunava po stopi od 5%? Koristiti metod prolongacije pojedinačnih uloga.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299712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3F220-77C5-4C6C-8DF6-F2A6DDE780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9303" y="678730"/>
                <a:ext cx="11038788" cy="572207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</a:rPr>
                      <m:t>=1.000</m:t>
                    </m:r>
                  </m:oMath>
                </a14:m>
                <a:r>
                  <a:rPr lang="sr-Latn-BA" b="0" dirty="0"/>
                  <a:t>	</a:t>
                </a:r>
                <a:r>
                  <a:rPr lang="sr-Latn-BA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1=</m:t>
                    </m:r>
                    <m:rad>
                      <m:rad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sr-Latn-BA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1,05</m:t>
                        </m:r>
                      </m:e>
                    </m:rad>
                    <m:r>
                      <a:rPr lang="sr-Latn-BA" b="0" i="1" smtClean="0">
                        <a:latin typeface="Cambria Math" panose="02040503050406030204" pitchFamily="18" charset="0"/>
                      </a:rPr>
                      <m:t>=1,0123</m:t>
                    </m:r>
                  </m:oMath>
                </a14:m>
                <a:endParaRPr lang="sr-Latn-BA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</a:rPr>
                      <m:t>=1.500</m:t>
                    </m:r>
                  </m:oMath>
                </a14:m>
                <a:r>
                  <a:rPr lang="sr-Latn-BA" b="0" dirty="0"/>
                  <a:t>	</a:t>
                </a:r>
                <a:r>
                  <a:rPr lang="sr-Latn-BA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1,05</m:t>
                        </m:r>
                      </m:e>
                    </m:rad>
                    <m:r>
                      <a:rPr lang="sr-Latn-BA" i="1">
                        <a:latin typeface="Cambria Math" panose="02040503050406030204" pitchFamily="18" charset="0"/>
                      </a:rPr>
                      <m:t>=1,01</m:t>
                    </m:r>
                    <m:r>
                      <a:rPr lang="sr-Latn-BA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</a:rPr>
                      <m:t>=2.500</m:t>
                    </m:r>
                  </m:oMath>
                </a14:m>
                <a:r>
                  <a:rPr lang="sr-Latn-BA" b="0" dirty="0"/>
                  <a:t>	</a:t>
                </a:r>
                <a:r>
                  <a:rPr lang="sr-Latn-BA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1=</m:t>
                    </m:r>
                    <m:rad>
                      <m:radPr>
                        <m:degHide m:val="on"/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1,05</m:t>
                        </m:r>
                      </m:e>
                    </m:rad>
                    <m:r>
                      <a:rPr lang="sr-Latn-B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1,0247</m:t>
                    </m:r>
                  </m:oMath>
                </a14:m>
                <a:endParaRPr lang="sr-Latn-BA" b="0" dirty="0"/>
              </a:p>
              <a:p>
                <a:pPr marL="0" indent="0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𝑛𝑚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15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</m:t>
                              </m:r>
                            </m:e>
                          </m:rad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15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15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ad>
                                    <m:radPr>
                                      <m:ctrlPr>
                                        <a:rPr lang="en-15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deg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1,05</m:t>
                                      </m:r>
                                    </m:e>
                                  </m:ra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</a:t>
                </a:r>
                <a:endParaRPr lang="sr-Latn-BA" b="0" dirty="0"/>
              </a:p>
              <a:p>
                <a:pPr marL="0" indent="0" algn="ctr">
                  <a:buNone/>
                </a:pPr>
                <a:endParaRPr lang="sr-Latn-BA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3F220-77C5-4C6C-8DF6-F2A6DDE780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9303" y="678730"/>
                <a:ext cx="11038788" cy="57220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20308" y="3631223"/>
                <a:ext cx="6057900" cy="2193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1500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1,05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ea typeface="Cambria Math" panose="02040503050406030204" pitchFamily="18" charset="0"/>
                        </a:rPr>
                        <m:t>	</m:t>
                      </m:r>
                      <m:r>
                        <a:rPr lang="sr-Latn-BA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2500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1,05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𝟎𝟕𝟖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308" y="3631223"/>
                <a:ext cx="6057900" cy="2193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65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3DD3D2-74B0-43D9-9F37-FF896AFE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SLOŽENI KAMATNI RAČUN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40979EC-5210-44A4-AB2A-66BE238CF6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534349"/>
                <a:ext cx="7729728" cy="3941865"/>
              </a:xfrm>
            </p:spPr>
            <p:txBody>
              <a:bodyPr>
                <a:normAutofit/>
              </a:bodyPr>
              <a:lstStyle/>
              <a:p>
                <a:r>
                  <a:rPr lang="sr-Latn-BA" sz="2000" dirty="0"/>
                  <a:t>Obračunata kamata u jednom periodu se dodaje glavnici i čini osnovicu za obračun kamate u narednom periodu</a:t>
                </a:r>
              </a:p>
              <a:p>
                <a:r>
                  <a:rPr lang="sr-Latn-BA" sz="2000" dirty="0"/>
                  <a:t>Koristi se za transakcije duže od godinu dana</a:t>
                </a:r>
              </a:p>
              <a:p>
                <a:r>
                  <a:rPr lang="sr-Latn-BA" sz="2000" dirty="0"/>
                  <a:t>Anticipativni i dekurzivni obračun kamate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r – faktor akumulacije (prikazan u prvim finansijskim tablicama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40979EC-5210-44A4-AB2A-66BE238CF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534349"/>
                <a:ext cx="7729728" cy="3941865"/>
              </a:xfrm>
              <a:blipFill>
                <a:blip r:embed="rId2"/>
                <a:stretch>
                  <a:fillRect l="-789" t="-929" r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82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5DFE-5C7B-413F-AC0E-4DE71E0F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8255"/>
            <a:ext cx="7729728" cy="1188720"/>
          </a:xfrm>
        </p:spPr>
        <p:txBody>
          <a:bodyPr/>
          <a:lstStyle/>
          <a:p>
            <a:r>
              <a:rPr lang="sr-Latn-BA" dirty="0"/>
              <a:t>Vrste kamatnih stopa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07DEA-DA94-4A8F-85DC-C85CD58E4D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4186" y="1715678"/>
                <a:ext cx="10966516" cy="480767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1. </a:t>
                </a:r>
                <a:r>
                  <a:rPr lang="sr-Latn-BA" sz="2000" b="1" dirty="0"/>
                  <a:t>Nominalna kamatna stopa </a:t>
                </a:r>
                <a:r>
                  <a:rPr lang="sr-Latn-BA" sz="2000" dirty="0"/>
                  <a:t>(p%) – kamatna stopa data za bazni period, najčešće godinu dana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2. </a:t>
                </a:r>
                <a:r>
                  <a:rPr lang="sr-Latn-BA" sz="2000" b="1" dirty="0"/>
                  <a:t>Relativna kamatna stopa</a:t>
                </a:r>
                <a:r>
                  <a:rPr lang="sr-Latn-BA" sz="2000" dirty="0"/>
                  <a:t>– koristi se kada imamo m kapitalisanja u toku godine, pri čemu je nominalna k.s. p%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3. </a:t>
                </a:r>
                <a:r>
                  <a:rPr lang="sr-Latn-BA" sz="2000" b="1" dirty="0"/>
                  <a:t>Konformna kamatna stopa </a:t>
                </a:r>
                <a:r>
                  <a:rPr lang="sr-Latn-BA" sz="2000" dirty="0"/>
                  <a:t>– koristi se kada se pri ispodgodišnjem ukamaćenju želi ostvariti ista konačna vrijednost kapitala nakon n godina kao i primjenom nominalne kamatne stope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g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rad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4. </a:t>
                </a:r>
                <a:r>
                  <a:rPr lang="sr-Latn-BA" sz="2000" b="1" dirty="0"/>
                  <a:t>Ekvivalentna kamatna stopa </a:t>
                </a:r>
                <a:r>
                  <a:rPr lang="sr-Latn-BA" sz="2000" dirty="0"/>
                  <a:t>– pri različitom ispodgodišnjem kapitalisanju daje istu vrijednost kamate na godišnjem nivou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sr-Latn-B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num>
                              <m:den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sr-Latn-B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BA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BA" sz="20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sr-Latn-B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sr-Latn-BA" sz="20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B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07DEA-DA94-4A8F-85DC-C85CD58E4D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186" y="1715678"/>
                <a:ext cx="10966516" cy="4807671"/>
              </a:xfrm>
              <a:blipFill>
                <a:blip r:embed="rId2"/>
                <a:stretch>
                  <a:fillRect l="-611" t="-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69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EEBD-1CF0-4D77-92C1-88BEDD17D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59" y="337008"/>
            <a:ext cx="11142482" cy="1661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Ulagač je uložio iznos od 20.000 KM na period od 5 godina i kamatnu stopu od 6% (d). Kojim će iznosom raspolagati, ako je obračun kamate: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Godišnji</a:t>
            </a:r>
            <a:r>
              <a:rPr lang="en-US" sz="2000" dirty="0"/>
              <a:t>,</a:t>
            </a:r>
            <a:endParaRPr lang="sr-Latn-BA" sz="2000" dirty="0"/>
          </a:p>
          <a:p>
            <a:pPr marL="457200" indent="-457200">
              <a:buAutoNum type="alphaLcParenR"/>
            </a:pPr>
            <a:r>
              <a:rPr lang="sr-Latn-BA" sz="2000" dirty="0"/>
              <a:t>Tromjesečni</a:t>
            </a:r>
            <a:r>
              <a:rPr lang="en-US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B86DE2-0CD7-41D0-9236-AFF60B8C2610}"/>
                  </a:ext>
                </a:extLst>
              </p:cNvPr>
              <p:cNvSpPr txBox="1"/>
              <p:nvPr/>
            </p:nvSpPr>
            <p:spPr>
              <a:xfrm>
                <a:off x="713294" y="2742294"/>
                <a:ext cx="10765411" cy="2657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sr-Latn-BA" dirty="0"/>
                  <a:t>Godišnji obračun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=20.000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𝟕𝟔𝟒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𝟓𝟏</m:t>
                      </m:r>
                    </m:oMath>
                  </m:oMathPara>
                </a14:m>
                <a:endParaRPr lang="sr-Latn-BA" b="1" dirty="0"/>
              </a:p>
              <a:p>
                <a:r>
                  <a:rPr lang="sr-Latn-BA" dirty="0"/>
                  <a:t>b) Tromjesečni obračun</a:t>
                </a:r>
              </a:p>
              <a:p>
                <a:endParaRPr lang="sr-Latn-BA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=20.000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𝟗𝟑𝟕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FB86DE2-0CD7-41D0-9236-AFF60B8C2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94" y="2742294"/>
                <a:ext cx="10765411" cy="2657009"/>
              </a:xfrm>
              <a:prstGeom prst="rect">
                <a:avLst/>
              </a:prstGeom>
              <a:blipFill>
                <a:blip r:embed="rId2"/>
                <a:stretch>
                  <a:fillRect l="-453" t="-1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0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F12E0-DCBF-40DA-9B54-286409A9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22" y="294464"/>
            <a:ext cx="10350631" cy="716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Koja je nominalna kamatna stopa uz mjesečno kapitalisanje ekvivalentna nominalnoj kamatnoj stopi od 12% (d) uz četvoromjesečno kapitalisanje?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002A3-D31C-433A-B05B-6AD725251B5F}"/>
                  </a:ext>
                </a:extLst>
              </p:cNvPr>
              <p:cNvSpPr txBox="1"/>
              <p:nvPr/>
            </p:nvSpPr>
            <p:spPr>
              <a:xfrm>
                <a:off x="3048786" y="1266039"/>
                <a:ext cx="6094428" cy="8629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BA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18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sr-Latn-BA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sr-Latn-BA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BA" sz="180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sr-Latn-BA" sz="18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C002A3-D31C-433A-B05B-6AD725251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786" y="1266039"/>
                <a:ext cx="6094428" cy="8629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4F12E0-DCBF-40DA-9B54-286409A993C0}"/>
              </a:ext>
            </a:extLst>
          </p:cNvPr>
          <p:cNvSpPr txBox="1">
            <a:spLocks/>
          </p:cNvSpPr>
          <p:nvPr/>
        </p:nvSpPr>
        <p:spPr>
          <a:xfrm>
            <a:off x="641022" y="2445653"/>
            <a:ext cx="10350631" cy="1686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r-Latn-BA" sz="2000" b="1" dirty="0"/>
              <a:t>Primjer</a:t>
            </a:r>
            <a:r>
              <a:rPr lang="en-US" sz="2000" b="1" dirty="0"/>
              <a:t>: </a:t>
            </a:r>
            <a:r>
              <a:rPr lang="en-US" sz="2000" dirty="0" err="1"/>
              <a:t>Kolika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uloga</a:t>
            </a:r>
            <a:r>
              <a:rPr lang="en-US" sz="2000" dirty="0"/>
              <a:t> od 100.000 KM </a:t>
            </a:r>
            <a:r>
              <a:rPr lang="en-US" sz="2000" dirty="0" err="1"/>
              <a:t>nakon</a:t>
            </a:r>
            <a:r>
              <a:rPr lang="en-US" sz="2000" dirty="0"/>
              <a:t> 4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5 </a:t>
            </a:r>
            <a:r>
              <a:rPr lang="en-US" sz="2000" dirty="0" err="1"/>
              <a:t>mjeseci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se </a:t>
            </a:r>
            <a:r>
              <a:rPr lang="en-US" sz="2000" dirty="0" err="1"/>
              <a:t>kamata</a:t>
            </a:r>
            <a:r>
              <a:rPr lang="en-US" sz="2000" dirty="0"/>
              <a:t> </a:t>
            </a:r>
            <a:r>
              <a:rPr lang="en-US" sz="2000" dirty="0" err="1"/>
              <a:t>obračunava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stopi</a:t>
            </a:r>
            <a:r>
              <a:rPr lang="en-US" sz="2000" dirty="0"/>
              <a:t> od 4% (d). </a:t>
            </a:r>
            <a:r>
              <a:rPr lang="en-US" sz="2000" dirty="0" err="1"/>
              <a:t>Raditi</a:t>
            </a:r>
            <a:r>
              <a:rPr lang="en-US" sz="2000" dirty="0"/>
              <a:t>: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konformne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nepun</a:t>
            </a:r>
            <a:r>
              <a:rPr lang="en-US" sz="2000" dirty="0"/>
              <a:t> </a:t>
            </a:r>
            <a:r>
              <a:rPr lang="en-US" sz="2000" dirty="0" err="1"/>
              <a:t>obračunski</a:t>
            </a:r>
            <a:r>
              <a:rPr lang="en-US" sz="2000" dirty="0"/>
              <a:t> period;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relativne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nepun</a:t>
            </a:r>
            <a:r>
              <a:rPr lang="en-US" sz="2000" dirty="0"/>
              <a:t> </a:t>
            </a:r>
            <a:r>
              <a:rPr lang="en-US" sz="2000" dirty="0" err="1"/>
              <a:t>obračunski</a:t>
            </a:r>
            <a:r>
              <a:rPr lang="en-US" sz="2000" dirty="0"/>
              <a:t> period.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2700" y="4846587"/>
                <a:ext cx="7086600" cy="1441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4+5/12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=100.000</m:t>
                    </m:r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1,04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1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15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g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1,04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𝟏𝟏𝟖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𝟗𝟏𝟑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𝟑𝟒</m:t>
                    </m:r>
                  </m:oMath>
                </a14:m>
                <a:endParaRPr lang="en-US" b="1" dirty="0"/>
              </a:p>
              <a:p>
                <a:pPr marL="342900" indent="-342900">
                  <a:buAutoNum type="alphaLcParenR"/>
                </a:pPr>
                <a:endParaRPr lang="en-US" b="1" dirty="0"/>
              </a:p>
              <a:p>
                <a:pPr marL="342900" indent="-342900">
                  <a:buFontTx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4+5/12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=100.000</m:t>
                    </m:r>
                    <m:r>
                      <a:rPr lang="en-1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1,04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15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1+0,04</m:t>
                        </m:r>
                        <m: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15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𝟏𝟏𝟖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𝟗𝟑𝟓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𝟔𝟐</m:t>
                    </m:r>
                  </m:oMath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700" y="4846587"/>
                <a:ext cx="7086600" cy="1441100"/>
              </a:xfrm>
              <a:prstGeom prst="rect">
                <a:avLst/>
              </a:prstGeom>
              <a:blipFill>
                <a:blip r:embed="rId3"/>
                <a:stretch>
                  <a:fillRect l="-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17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221A-EB29-424E-A2C0-31116CC0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Ulozi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79C7-39AD-4020-9409-149E546DF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Račun uloga</a:t>
            </a:r>
            <a:r>
              <a:rPr lang="sr-Latn-BA" sz="2000" dirty="0"/>
              <a:t> podrazumijeva uzastopne uplate na neki račun u jednakim vremenskim intervalima (anticipativni i dekurzivni)</a:t>
            </a:r>
          </a:p>
          <a:p>
            <a:r>
              <a:rPr lang="sr-Latn-BA" sz="2000" b="1" dirty="0"/>
              <a:t>Period ulaganja </a:t>
            </a:r>
            <a:r>
              <a:rPr lang="sr-Latn-BA" sz="2000" dirty="0"/>
              <a:t>– period koji protekne između dvije sukcesivne uplate</a:t>
            </a:r>
          </a:p>
          <a:p>
            <a:r>
              <a:rPr lang="sr-Latn-BA" sz="2000" b="1" dirty="0"/>
              <a:t>Period kapitalisanja </a:t>
            </a:r>
            <a:r>
              <a:rPr lang="sr-Latn-BA" sz="2000" dirty="0"/>
              <a:t>– period koji protekne između između dva sukcesivna obračuna kamate</a:t>
            </a:r>
          </a:p>
          <a:p>
            <a:r>
              <a:rPr lang="sr-Latn-BA" sz="2000" dirty="0"/>
              <a:t>Period ulaganja ne mora da se poklapa sa periodom kapitalisanja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6013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9593-3EC0-487D-A57D-7197F801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09" y="523613"/>
            <a:ext cx="7871382" cy="1188720"/>
          </a:xfrm>
        </p:spPr>
        <p:txBody>
          <a:bodyPr/>
          <a:lstStyle/>
          <a:p>
            <a:r>
              <a:rPr lang="sr-Latn-BA" b="1" dirty="0"/>
              <a:t>1. Period ulaganja jednak periodu kapitalisanja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42776-9A5F-429C-B9FF-2CBE8AC2F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610" y="2121032"/>
            <a:ext cx="9558779" cy="1593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Isti iznos se ulaže u svakom periodu (jednaki ulozi), period ulaganja se poklapa sa periodom obračuna kamate (jednak broj ulaganja i kapitalisanja)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b="1" dirty="0"/>
              <a:t>1.1.  Anticipativni ulozi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00CC9B-395F-4622-86CE-DA9573E7BE09}"/>
              </a:ext>
            </a:extLst>
          </p:cNvPr>
          <p:cNvCxnSpPr>
            <a:cxnSpLocks/>
          </p:cNvCxnSpPr>
          <p:nvPr/>
        </p:nvCxnSpPr>
        <p:spPr>
          <a:xfrm>
            <a:off x="471340" y="4515439"/>
            <a:ext cx="56843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DA293E-6FF5-4015-A1C2-C52C586349EE}"/>
              </a:ext>
            </a:extLst>
          </p:cNvPr>
          <p:cNvCxnSpPr/>
          <p:nvPr/>
        </p:nvCxnSpPr>
        <p:spPr>
          <a:xfrm>
            <a:off x="471340" y="434575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75690E-2E7A-4527-9799-AF906E2E3ADC}"/>
              </a:ext>
            </a:extLst>
          </p:cNvPr>
          <p:cNvCxnSpPr/>
          <p:nvPr/>
        </p:nvCxnSpPr>
        <p:spPr>
          <a:xfrm>
            <a:off x="1264763" y="435675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137859-EF8B-43D2-851B-C694EA3FF62E}"/>
              </a:ext>
            </a:extLst>
          </p:cNvPr>
          <p:cNvCxnSpPr/>
          <p:nvPr/>
        </p:nvCxnSpPr>
        <p:spPr>
          <a:xfrm>
            <a:off x="2067613" y="4375608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DB924C-F864-4AC9-A8EC-5938A3A6B26D}"/>
              </a:ext>
            </a:extLst>
          </p:cNvPr>
          <p:cNvCxnSpPr/>
          <p:nvPr/>
        </p:nvCxnSpPr>
        <p:spPr>
          <a:xfrm>
            <a:off x="2861036" y="438660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7524F6-B5BA-4190-AF11-A356EBBF8628}"/>
              </a:ext>
            </a:extLst>
          </p:cNvPr>
          <p:cNvCxnSpPr/>
          <p:nvPr/>
        </p:nvCxnSpPr>
        <p:spPr>
          <a:xfrm>
            <a:off x="6155703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046A9A-F6B9-4538-8790-90A7E57285DA}"/>
              </a:ext>
            </a:extLst>
          </p:cNvPr>
          <p:cNvCxnSpPr/>
          <p:nvPr/>
        </p:nvCxnSpPr>
        <p:spPr>
          <a:xfrm>
            <a:off x="4593996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7D31B7-C5CF-450A-87B1-EB4F644FD3C0}"/>
              </a:ext>
            </a:extLst>
          </p:cNvPr>
          <p:cNvCxnSpPr/>
          <p:nvPr/>
        </p:nvCxnSpPr>
        <p:spPr>
          <a:xfrm>
            <a:off x="5396846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8675BD6-EC58-4808-A4D4-E31918A885CC}"/>
              </a:ext>
            </a:extLst>
          </p:cNvPr>
          <p:cNvSpPr txBox="1"/>
          <p:nvPr/>
        </p:nvSpPr>
        <p:spPr>
          <a:xfrm>
            <a:off x="301657" y="395925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5D8B93-FF3E-42AF-82AA-B0B234C03702}"/>
              </a:ext>
            </a:extLst>
          </p:cNvPr>
          <p:cNvSpPr txBox="1"/>
          <p:nvPr/>
        </p:nvSpPr>
        <p:spPr>
          <a:xfrm>
            <a:off x="1085657" y="395925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9BA6E7-C9D2-4004-8E10-CAE490CC0FDA}"/>
              </a:ext>
            </a:extLst>
          </p:cNvPr>
          <p:cNvSpPr txBox="1"/>
          <p:nvPr/>
        </p:nvSpPr>
        <p:spPr>
          <a:xfrm>
            <a:off x="1897930" y="396164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B2CCC8-288C-4BC2-874E-E02B7A27B4D3}"/>
              </a:ext>
            </a:extLst>
          </p:cNvPr>
          <p:cNvSpPr txBox="1"/>
          <p:nvPr/>
        </p:nvSpPr>
        <p:spPr>
          <a:xfrm>
            <a:off x="2681930" y="396164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EB673D-BBAD-4033-BDAF-96170900F207}"/>
              </a:ext>
            </a:extLst>
          </p:cNvPr>
          <p:cNvSpPr txBox="1"/>
          <p:nvPr/>
        </p:nvSpPr>
        <p:spPr>
          <a:xfrm>
            <a:off x="4433740" y="3953583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AE0CD6-8EB2-40B8-B308-2637B230FFE8}"/>
              </a:ext>
            </a:extLst>
          </p:cNvPr>
          <p:cNvSpPr txBox="1"/>
          <p:nvPr/>
        </p:nvSpPr>
        <p:spPr>
          <a:xfrm>
            <a:off x="5217740" y="3953583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1244EE-7AE6-4085-BC7B-DAF7956A4391}"/>
              </a:ext>
            </a:extLst>
          </p:cNvPr>
          <p:cNvSpPr txBox="1"/>
          <p:nvPr/>
        </p:nvSpPr>
        <p:spPr>
          <a:xfrm>
            <a:off x="301657" y="474441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6C711D-7C80-4416-B583-271E3A1D90B3}"/>
              </a:ext>
            </a:extLst>
          </p:cNvPr>
          <p:cNvSpPr txBox="1"/>
          <p:nvPr/>
        </p:nvSpPr>
        <p:spPr>
          <a:xfrm>
            <a:off x="1085657" y="474441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1A7A45-2E5B-4792-B3AD-67FE79C0F1F7}"/>
              </a:ext>
            </a:extLst>
          </p:cNvPr>
          <p:cNvSpPr txBox="1"/>
          <p:nvPr/>
        </p:nvSpPr>
        <p:spPr>
          <a:xfrm>
            <a:off x="1897930" y="474679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39453-7AD7-4789-B950-1548B0F05BD8}"/>
              </a:ext>
            </a:extLst>
          </p:cNvPr>
          <p:cNvSpPr txBox="1"/>
          <p:nvPr/>
        </p:nvSpPr>
        <p:spPr>
          <a:xfrm>
            <a:off x="2681930" y="474679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3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A5697F-D631-41EA-B188-766AD0050CDD}"/>
              </a:ext>
            </a:extLst>
          </p:cNvPr>
          <p:cNvSpPr txBox="1"/>
          <p:nvPr/>
        </p:nvSpPr>
        <p:spPr>
          <a:xfrm>
            <a:off x="4366186" y="4754861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n-2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B1A02C-DB94-412B-B41A-34F2C8AC5A12}"/>
              </a:ext>
            </a:extLst>
          </p:cNvPr>
          <p:cNvSpPr txBox="1"/>
          <p:nvPr/>
        </p:nvSpPr>
        <p:spPr>
          <a:xfrm>
            <a:off x="5217738" y="4756432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2DB7FF-63F1-4407-9A34-80B85B507C19}"/>
              </a:ext>
            </a:extLst>
          </p:cNvPr>
          <p:cNvSpPr txBox="1"/>
          <p:nvPr/>
        </p:nvSpPr>
        <p:spPr>
          <a:xfrm>
            <a:off x="5920041" y="4751921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/>
              <a:t>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/>
              <p:nvPr/>
            </p:nvSpPr>
            <p:spPr>
              <a:xfrm>
                <a:off x="6001740" y="3963617"/>
                <a:ext cx="35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740" y="3963617"/>
                <a:ext cx="358212" cy="369332"/>
              </a:xfrm>
              <a:prstGeom prst="rect">
                <a:avLst/>
              </a:prstGeom>
              <a:blipFill>
                <a:blip r:embed="rId2"/>
                <a:stretch>
                  <a:fillRect r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609A96B3-C6C0-4087-8099-DBC595686617}"/>
              </a:ext>
            </a:extLst>
          </p:cNvPr>
          <p:cNvSpPr txBox="1"/>
          <p:nvPr/>
        </p:nvSpPr>
        <p:spPr>
          <a:xfrm>
            <a:off x="3176828" y="4621306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BCBA97-3EAA-4C26-98B7-228624A56733}"/>
              </a:ext>
            </a:extLst>
          </p:cNvPr>
          <p:cNvSpPr txBox="1"/>
          <p:nvPr/>
        </p:nvSpPr>
        <p:spPr>
          <a:xfrm>
            <a:off x="3196472" y="3968933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2F0801E-D8A3-40D0-986F-7B983765E8BB}"/>
              </a:ext>
            </a:extLst>
          </p:cNvPr>
          <p:cNvCxnSpPr/>
          <p:nvPr/>
        </p:nvCxnSpPr>
        <p:spPr>
          <a:xfrm>
            <a:off x="5396846" y="5213023"/>
            <a:ext cx="0" cy="188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97A4490-0F5F-46D1-94FA-242FCFD2F310}"/>
              </a:ext>
            </a:extLst>
          </p:cNvPr>
          <p:cNvCxnSpPr>
            <a:cxnSpLocks/>
          </p:cNvCxnSpPr>
          <p:nvPr/>
        </p:nvCxnSpPr>
        <p:spPr>
          <a:xfrm>
            <a:off x="4593995" y="5213023"/>
            <a:ext cx="0" cy="315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9FC8FB9-6A41-4C15-9C82-E0BC1A419EAE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2861036" y="5085353"/>
            <a:ext cx="0" cy="69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4FBA9AD-077D-4357-8CAE-646585A54A83}"/>
              </a:ext>
            </a:extLst>
          </p:cNvPr>
          <p:cNvCxnSpPr>
            <a:cxnSpLocks/>
          </p:cNvCxnSpPr>
          <p:nvPr/>
        </p:nvCxnSpPr>
        <p:spPr>
          <a:xfrm>
            <a:off x="2067613" y="5109328"/>
            <a:ext cx="0" cy="895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F745DB5-A6D7-462C-BAA7-90D9F2069478}"/>
              </a:ext>
            </a:extLst>
          </p:cNvPr>
          <p:cNvCxnSpPr>
            <a:cxnSpLocks/>
          </p:cNvCxnSpPr>
          <p:nvPr/>
        </p:nvCxnSpPr>
        <p:spPr>
          <a:xfrm>
            <a:off x="1264763" y="5090475"/>
            <a:ext cx="0" cy="118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346C734-8FAE-4273-84E7-3D42BF2F3BDE}"/>
              </a:ext>
            </a:extLst>
          </p:cNvPr>
          <p:cNvCxnSpPr>
            <a:cxnSpLocks/>
          </p:cNvCxnSpPr>
          <p:nvPr/>
        </p:nvCxnSpPr>
        <p:spPr>
          <a:xfrm>
            <a:off x="471340" y="5161175"/>
            <a:ext cx="9423" cy="1375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C1D8C57-066A-40B9-AE21-2C0E24BF81E9}"/>
              </a:ext>
            </a:extLst>
          </p:cNvPr>
          <p:cNvCxnSpPr/>
          <p:nvPr/>
        </p:nvCxnSpPr>
        <p:spPr>
          <a:xfrm>
            <a:off x="5396846" y="5401559"/>
            <a:ext cx="78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1139098-B75B-40AD-8BA4-42FEFFD34882}"/>
              </a:ext>
            </a:extLst>
          </p:cNvPr>
          <p:cNvCxnSpPr>
            <a:cxnSpLocks/>
          </p:cNvCxnSpPr>
          <p:nvPr/>
        </p:nvCxnSpPr>
        <p:spPr>
          <a:xfrm>
            <a:off x="4593995" y="5528820"/>
            <a:ext cx="15868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0F599BD-16C5-4F6D-AA75-5A257C82C9D0}"/>
              </a:ext>
            </a:extLst>
          </p:cNvPr>
          <p:cNvCxnSpPr>
            <a:cxnSpLocks/>
          </p:cNvCxnSpPr>
          <p:nvPr/>
        </p:nvCxnSpPr>
        <p:spPr>
          <a:xfrm>
            <a:off x="2861036" y="5780987"/>
            <a:ext cx="33198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226B835-63B3-4DCC-A7F0-0DD3C12612F2}"/>
              </a:ext>
            </a:extLst>
          </p:cNvPr>
          <p:cNvCxnSpPr>
            <a:cxnSpLocks/>
          </p:cNvCxnSpPr>
          <p:nvPr/>
        </p:nvCxnSpPr>
        <p:spPr>
          <a:xfrm>
            <a:off x="2067613" y="6004874"/>
            <a:ext cx="4113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982F304-46E5-4A58-9EAA-386FAED49DB9}"/>
              </a:ext>
            </a:extLst>
          </p:cNvPr>
          <p:cNvCxnSpPr>
            <a:cxnSpLocks/>
          </p:cNvCxnSpPr>
          <p:nvPr/>
        </p:nvCxnSpPr>
        <p:spPr>
          <a:xfrm>
            <a:off x="1264763" y="6272752"/>
            <a:ext cx="4916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0C51BBE-53CB-4DC4-A765-5247A6E094B9}"/>
              </a:ext>
            </a:extLst>
          </p:cNvPr>
          <p:cNvCxnSpPr>
            <a:cxnSpLocks/>
          </p:cNvCxnSpPr>
          <p:nvPr/>
        </p:nvCxnSpPr>
        <p:spPr>
          <a:xfrm>
            <a:off x="471340" y="6536702"/>
            <a:ext cx="57095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F36B268-97EC-4F0C-A045-0B8F88675962}"/>
                  </a:ext>
                </a:extLst>
              </p:cNvPr>
              <p:cNvSpPr txBox="1"/>
              <p:nvPr/>
            </p:nvSpPr>
            <p:spPr>
              <a:xfrm>
                <a:off x="6883141" y="4209947"/>
                <a:ext cx="4790393" cy="179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𝑼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𝑼</m:t>
                      </m:r>
                      <m:sSubSup>
                        <m:sSubSup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𝑰𝑰</m:t>
                          </m:r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  <m:sup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b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F36B268-97EC-4F0C-A045-0B8F88675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141" y="4209947"/>
                <a:ext cx="4790393" cy="17987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14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E314C-7375-448A-A2A7-0FBD52F83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669304"/>
            <a:ext cx="11170763" cy="5731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1.2. Dekurzivni ulozi</a:t>
            </a:r>
            <a:endParaRPr lang="en-US" sz="2000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0B060E5-8866-465B-A515-A82FCF627D96}"/>
              </a:ext>
            </a:extLst>
          </p:cNvPr>
          <p:cNvCxnSpPr>
            <a:cxnSpLocks/>
          </p:cNvCxnSpPr>
          <p:nvPr/>
        </p:nvCxnSpPr>
        <p:spPr>
          <a:xfrm>
            <a:off x="2714920" y="2022505"/>
            <a:ext cx="56843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88EAD7-B31E-454E-A0A3-D3FEA3CB63C6}"/>
              </a:ext>
            </a:extLst>
          </p:cNvPr>
          <p:cNvCxnSpPr/>
          <p:nvPr/>
        </p:nvCxnSpPr>
        <p:spPr>
          <a:xfrm>
            <a:off x="2714920" y="1852823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FBDC4B-5AD6-4405-B5DC-F818B9A6F138}"/>
              </a:ext>
            </a:extLst>
          </p:cNvPr>
          <p:cNvSpPr txBox="1"/>
          <p:nvPr/>
        </p:nvSpPr>
        <p:spPr>
          <a:xfrm>
            <a:off x="3357002" y="1448636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A760CF-D1BC-4DDA-B5D6-B9FF8620791B}"/>
              </a:ext>
            </a:extLst>
          </p:cNvPr>
          <p:cNvSpPr txBox="1"/>
          <p:nvPr/>
        </p:nvSpPr>
        <p:spPr>
          <a:xfrm>
            <a:off x="4167156" y="1468706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5588D6-CF3C-40C4-A4F1-33DE650CC43F}"/>
              </a:ext>
            </a:extLst>
          </p:cNvPr>
          <p:cNvSpPr txBox="1"/>
          <p:nvPr/>
        </p:nvSpPr>
        <p:spPr>
          <a:xfrm>
            <a:off x="4925510" y="1468706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09FDD2-371B-4634-A38D-573D4F4137AB}"/>
              </a:ext>
            </a:extLst>
          </p:cNvPr>
          <p:cNvSpPr txBox="1"/>
          <p:nvPr/>
        </p:nvSpPr>
        <p:spPr>
          <a:xfrm>
            <a:off x="6677320" y="146064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97C9E5-4F40-429F-86B0-45F5A4D9C631}"/>
              </a:ext>
            </a:extLst>
          </p:cNvPr>
          <p:cNvSpPr txBox="1"/>
          <p:nvPr/>
        </p:nvSpPr>
        <p:spPr>
          <a:xfrm>
            <a:off x="7461320" y="146064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FD122F-B62A-4E7F-9EC4-44103CB7C6EA}"/>
              </a:ext>
            </a:extLst>
          </p:cNvPr>
          <p:cNvSpPr txBox="1"/>
          <p:nvPr/>
        </p:nvSpPr>
        <p:spPr>
          <a:xfrm>
            <a:off x="2545237" y="2251483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0E30C5-2819-4821-99C9-D3FE93665C12}"/>
              </a:ext>
            </a:extLst>
          </p:cNvPr>
          <p:cNvSpPr txBox="1"/>
          <p:nvPr/>
        </p:nvSpPr>
        <p:spPr>
          <a:xfrm>
            <a:off x="3370082" y="224265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57D782-73EB-4D4A-B1C8-2C73046BA150}"/>
              </a:ext>
            </a:extLst>
          </p:cNvPr>
          <p:cNvSpPr txBox="1"/>
          <p:nvPr/>
        </p:nvSpPr>
        <p:spPr>
          <a:xfrm>
            <a:off x="4167156" y="225386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56E83E-2C51-4718-B024-04B7836D7A94}"/>
              </a:ext>
            </a:extLst>
          </p:cNvPr>
          <p:cNvSpPr txBox="1"/>
          <p:nvPr/>
        </p:nvSpPr>
        <p:spPr>
          <a:xfrm>
            <a:off x="4994100" y="227306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3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2E7EB1-6848-4158-A8BA-EF208C0D5EE0}"/>
              </a:ext>
            </a:extLst>
          </p:cNvPr>
          <p:cNvSpPr txBox="1"/>
          <p:nvPr/>
        </p:nvSpPr>
        <p:spPr>
          <a:xfrm>
            <a:off x="6609766" y="2261927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n-2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CBA7A-7414-4908-A16F-25093A193286}"/>
              </a:ext>
            </a:extLst>
          </p:cNvPr>
          <p:cNvSpPr txBox="1"/>
          <p:nvPr/>
        </p:nvSpPr>
        <p:spPr>
          <a:xfrm>
            <a:off x="7461318" y="2263498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6740BE-D4FB-4CFA-914C-BEB7E4A96E70}"/>
              </a:ext>
            </a:extLst>
          </p:cNvPr>
          <p:cNvSpPr txBox="1"/>
          <p:nvPr/>
        </p:nvSpPr>
        <p:spPr>
          <a:xfrm>
            <a:off x="8163621" y="2258987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/>
              <a:t>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8394687-58A4-4A8A-B680-5C9D5D8AD59C}"/>
                  </a:ext>
                </a:extLst>
              </p:cNvPr>
              <p:cNvSpPr txBox="1"/>
              <p:nvPr/>
            </p:nvSpPr>
            <p:spPr>
              <a:xfrm>
                <a:off x="8226458" y="1072216"/>
                <a:ext cx="35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8394687-58A4-4A8A-B680-5C9D5D8AD5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458" y="1072216"/>
                <a:ext cx="358212" cy="369332"/>
              </a:xfrm>
              <a:prstGeom prst="rect">
                <a:avLst/>
              </a:prstGeom>
              <a:blipFill>
                <a:blip r:embed="rId2"/>
                <a:stretch>
                  <a:fillRect r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C651E80B-7EB7-44A4-AD43-312E66EC9066}"/>
              </a:ext>
            </a:extLst>
          </p:cNvPr>
          <p:cNvSpPr txBox="1"/>
          <p:nvPr/>
        </p:nvSpPr>
        <p:spPr>
          <a:xfrm>
            <a:off x="5420408" y="2128372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C5F4DF-F1DB-49A6-A08B-46F41E7807E6}"/>
              </a:ext>
            </a:extLst>
          </p:cNvPr>
          <p:cNvCxnSpPr/>
          <p:nvPr/>
        </p:nvCxnSpPr>
        <p:spPr>
          <a:xfrm>
            <a:off x="7640426" y="2720089"/>
            <a:ext cx="0" cy="188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6DA6D9-195A-4453-B5F0-C5ECB65EED98}"/>
              </a:ext>
            </a:extLst>
          </p:cNvPr>
          <p:cNvCxnSpPr>
            <a:cxnSpLocks/>
          </p:cNvCxnSpPr>
          <p:nvPr/>
        </p:nvCxnSpPr>
        <p:spPr>
          <a:xfrm>
            <a:off x="6837575" y="2720089"/>
            <a:ext cx="0" cy="315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6F4EF4A-324A-4C35-9F7F-D1746256BDB7}"/>
              </a:ext>
            </a:extLst>
          </p:cNvPr>
          <p:cNvCxnSpPr>
            <a:cxnSpLocks/>
          </p:cNvCxnSpPr>
          <p:nvPr/>
        </p:nvCxnSpPr>
        <p:spPr>
          <a:xfrm>
            <a:off x="5104616" y="2592419"/>
            <a:ext cx="0" cy="69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BF90C0-5AB6-4E3C-956E-BCA308F27C5F}"/>
              </a:ext>
            </a:extLst>
          </p:cNvPr>
          <p:cNvCxnSpPr>
            <a:cxnSpLocks/>
          </p:cNvCxnSpPr>
          <p:nvPr/>
        </p:nvCxnSpPr>
        <p:spPr>
          <a:xfrm>
            <a:off x="4311193" y="2616394"/>
            <a:ext cx="0" cy="895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775EE41-ED1B-41B6-BD99-306F63AD5B22}"/>
              </a:ext>
            </a:extLst>
          </p:cNvPr>
          <p:cNvCxnSpPr>
            <a:cxnSpLocks/>
          </p:cNvCxnSpPr>
          <p:nvPr/>
        </p:nvCxnSpPr>
        <p:spPr>
          <a:xfrm>
            <a:off x="3508343" y="2597541"/>
            <a:ext cx="0" cy="118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6E9A0AC-DB8E-4B76-9F16-35284625711A}"/>
              </a:ext>
            </a:extLst>
          </p:cNvPr>
          <p:cNvCxnSpPr/>
          <p:nvPr/>
        </p:nvCxnSpPr>
        <p:spPr>
          <a:xfrm>
            <a:off x="7640426" y="2921383"/>
            <a:ext cx="78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7D05B88-D82F-4C9F-AA8A-CDD39ADF9598}"/>
              </a:ext>
            </a:extLst>
          </p:cNvPr>
          <p:cNvCxnSpPr>
            <a:cxnSpLocks/>
          </p:cNvCxnSpPr>
          <p:nvPr/>
        </p:nvCxnSpPr>
        <p:spPr>
          <a:xfrm>
            <a:off x="6837575" y="3035886"/>
            <a:ext cx="15868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17E0D75-4EFC-4CF9-8F3E-A0A9E8BB4926}"/>
              </a:ext>
            </a:extLst>
          </p:cNvPr>
          <p:cNvCxnSpPr>
            <a:cxnSpLocks/>
          </p:cNvCxnSpPr>
          <p:nvPr/>
        </p:nvCxnSpPr>
        <p:spPr>
          <a:xfrm>
            <a:off x="5104616" y="3288053"/>
            <a:ext cx="33198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C9AD7E-A3FF-4696-A622-AA156336684C}"/>
              </a:ext>
            </a:extLst>
          </p:cNvPr>
          <p:cNvCxnSpPr>
            <a:cxnSpLocks/>
          </p:cNvCxnSpPr>
          <p:nvPr/>
        </p:nvCxnSpPr>
        <p:spPr>
          <a:xfrm>
            <a:off x="4311193" y="3511940"/>
            <a:ext cx="4113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AE2D16B-B102-4D60-BD75-48F4F596E262}"/>
              </a:ext>
            </a:extLst>
          </p:cNvPr>
          <p:cNvCxnSpPr>
            <a:cxnSpLocks/>
          </p:cNvCxnSpPr>
          <p:nvPr/>
        </p:nvCxnSpPr>
        <p:spPr>
          <a:xfrm>
            <a:off x="3508343" y="3779818"/>
            <a:ext cx="4916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9E10C60-8105-4C5F-B793-E568BEFB3625}"/>
              </a:ext>
            </a:extLst>
          </p:cNvPr>
          <p:cNvSpPr txBox="1"/>
          <p:nvPr/>
        </p:nvSpPr>
        <p:spPr>
          <a:xfrm>
            <a:off x="5454188" y="1381225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727453-384A-4C9E-B7C6-3467DAB68149}"/>
              </a:ext>
            </a:extLst>
          </p:cNvPr>
          <p:cNvSpPr txBox="1"/>
          <p:nvPr/>
        </p:nvSpPr>
        <p:spPr>
          <a:xfrm>
            <a:off x="8245320" y="145439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U</a:t>
            </a:r>
            <a:endParaRPr lang="en-US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C326654-965F-47BB-B074-CFE3C901867D}"/>
              </a:ext>
            </a:extLst>
          </p:cNvPr>
          <p:cNvCxnSpPr/>
          <p:nvPr/>
        </p:nvCxnSpPr>
        <p:spPr>
          <a:xfrm>
            <a:off x="3508343" y="185439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DE2AF71-840A-471A-B9D8-2F618690BCA3}"/>
              </a:ext>
            </a:extLst>
          </p:cNvPr>
          <p:cNvCxnSpPr/>
          <p:nvPr/>
        </p:nvCxnSpPr>
        <p:spPr>
          <a:xfrm>
            <a:off x="4311193" y="187324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F37972A-AC2E-48D3-A3C9-E28166655E46}"/>
              </a:ext>
            </a:extLst>
          </p:cNvPr>
          <p:cNvCxnSpPr/>
          <p:nvPr/>
        </p:nvCxnSpPr>
        <p:spPr>
          <a:xfrm>
            <a:off x="5104616" y="188424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9DAD018-B0FD-4FA2-A8B2-ED9FDAB10390}"/>
              </a:ext>
            </a:extLst>
          </p:cNvPr>
          <p:cNvCxnSpPr/>
          <p:nvPr/>
        </p:nvCxnSpPr>
        <p:spPr>
          <a:xfrm>
            <a:off x="8399283" y="184182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0E3320D-E955-4261-8FAC-418C5CED1B4B}"/>
              </a:ext>
            </a:extLst>
          </p:cNvPr>
          <p:cNvCxnSpPr/>
          <p:nvPr/>
        </p:nvCxnSpPr>
        <p:spPr>
          <a:xfrm>
            <a:off x="6837576" y="184182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F8951F-F55F-40ED-92FB-1FB4A9056AFB}"/>
              </a:ext>
            </a:extLst>
          </p:cNvPr>
          <p:cNvCxnSpPr/>
          <p:nvPr/>
        </p:nvCxnSpPr>
        <p:spPr>
          <a:xfrm>
            <a:off x="7640426" y="184182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8CA262C-1D04-4776-95FA-8950B9083D50}"/>
                  </a:ext>
                </a:extLst>
              </p:cNvPr>
              <p:cNvSpPr txBox="1"/>
              <p:nvPr/>
            </p:nvSpPr>
            <p:spPr>
              <a:xfrm>
                <a:off x="2819394" y="4301433"/>
                <a:ext cx="6322251" cy="179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𝑼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𝑼</m:t>
                      </m:r>
                      <m:sSubSup>
                        <m:sSubSup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𝑰𝑰𝑰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  <m:sup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8CA262C-1D04-4776-95FA-8950B9083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4" y="4301433"/>
                <a:ext cx="6322251" cy="17987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39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2842E-82F6-4B74-9E3F-CFB143E5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18" y="452486"/>
            <a:ext cx="11170763" cy="2045616"/>
          </a:xfrm>
        </p:spPr>
        <p:txBody>
          <a:bodyPr/>
          <a:lstStyle/>
          <a:p>
            <a:pPr marL="0" indent="0">
              <a:buNone/>
            </a:pPr>
            <a:r>
              <a:rPr lang="sr-Latn-BA" b="1" dirty="0"/>
              <a:t>ZADATAK:</a:t>
            </a:r>
          </a:p>
          <a:p>
            <a:pPr marL="0" indent="0">
              <a:buNone/>
            </a:pPr>
            <a:r>
              <a:rPr lang="sr-Latn-BA" dirty="0"/>
              <a:t>Ulagano je u toku 5 godina na </a:t>
            </a:r>
            <a:r>
              <a:rPr lang="en-US" dirty="0" err="1"/>
              <a:t>kraju</a:t>
            </a:r>
            <a:r>
              <a:rPr lang="sr-Latn-BA" dirty="0"/>
              <a:t> svake godine po 500 n.j. uz kamatnu stopu od 7%. Izračunati kojim će iznosom raspolagati ulagač:</a:t>
            </a:r>
          </a:p>
          <a:p>
            <a:pPr marL="342900" indent="-342900">
              <a:buAutoNum type="alphaLcParenR"/>
            </a:pPr>
            <a:r>
              <a:rPr lang="sr-Latn-BA" dirty="0"/>
              <a:t>na kraju 5. godine;</a:t>
            </a:r>
          </a:p>
          <a:p>
            <a:pPr marL="342900" indent="-342900">
              <a:buAutoNum type="alphaLcParenR"/>
            </a:pPr>
            <a:r>
              <a:rPr lang="sr-Latn-BA" dirty="0"/>
              <a:t>6 godina i 3 mjeseca nakon isteka perioda ulaganja.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133245-AB1E-46C0-AFF2-C3C57396261A}"/>
                  </a:ext>
                </a:extLst>
              </p:cNvPr>
              <p:cNvSpPr txBox="1"/>
              <p:nvPr/>
            </p:nvSpPr>
            <p:spPr>
              <a:xfrm>
                <a:off x="612742" y="2997723"/>
                <a:ext cx="10680569" cy="123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a)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sr-Latn-BA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1,07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1,07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𝟖𝟕𝟓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sr-Latn-BA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133245-AB1E-46C0-AFF2-C3C573962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42" y="2997723"/>
                <a:ext cx="10680569" cy="1235338"/>
              </a:xfrm>
              <a:prstGeom prst="rect">
                <a:avLst/>
              </a:prstGeom>
              <a:blipFill>
                <a:blip r:embed="rId2"/>
                <a:stretch>
                  <a:fillRect l="-514" t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286BB7-79B6-48F9-9B49-3C78F913CE09}"/>
                  </a:ext>
                </a:extLst>
              </p:cNvPr>
              <p:cNvSpPr txBox="1"/>
              <p:nvPr/>
            </p:nvSpPr>
            <p:spPr>
              <a:xfrm>
                <a:off x="612741" y="4359899"/>
                <a:ext cx="10680569" cy="958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b)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11+3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1,07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1,07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1,07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sr-Latn-BA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1,07</m:t>
                          </m:r>
                        </m:e>
                      </m:ra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𝟑𝟖𝟖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286BB7-79B6-48F9-9B49-3C78F913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41" y="4359899"/>
                <a:ext cx="10680569" cy="958339"/>
              </a:xfrm>
              <a:prstGeom prst="rect">
                <a:avLst/>
              </a:prstGeom>
              <a:blipFill>
                <a:blip r:embed="rId3"/>
                <a:stretch>
                  <a:fillRect l="-514" t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979</TotalTime>
  <Words>1309</Words>
  <Application>Microsoft Office PowerPoint</Application>
  <PresentationFormat>Widescreen</PresentationFormat>
  <Paragraphs>211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Gill Sans MT</vt:lpstr>
      <vt:lpstr>Parcel</vt:lpstr>
      <vt:lpstr>SLOŽENI KAMATNI RAČUN i ulozi</vt:lpstr>
      <vt:lpstr>SLOŽENI KAMATNI RAČUN</vt:lpstr>
      <vt:lpstr>Vrste kamatnih stopa</vt:lpstr>
      <vt:lpstr>PowerPoint Presentation</vt:lpstr>
      <vt:lpstr>PowerPoint Presentation</vt:lpstr>
      <vt:lpstr>Ulozi</vt:lpstr>
      <vt:lpstr>1. Period ulaganja jednak periodu kapitalisanja</vt:lpstr>
      <vt:lpstr>PowerPoint Presentation</vt:lpstr>
      <vt:lpstr>PowerPoint Presentation</vt:lpstr>
      <vt:lpstr>PowerPoint Presentation</vt:lpstr>
      <vt:lpstr>2. PERIOD ULAGANJA JE MANJI OD PERIODA KAPITALISANJA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POTROŠAČKI KREDIT I SLOŽENI KAMATNI RAČUN</dc:title>
  <dc:creator>Marić, Milica</dc:creator>
  <cp:lastModifiedBy>Marić, Milica</cp:lastModifiedBy>
  <cp:revision>51</cp:revision>
  <dcterms:created xsi:type="dcterms:W3CDTF">2023-03-26T13:48:38Z</dcterms:created>
  <dcterms:modified xsi:type="dcterms:W3CDTF">2024-04-05T07:06:01Z</dcterms:modified>
</cp:coreProperties>
</file>