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1" r:id="rId4"/>
    <p:sldId id="272" r:id="rId5"/>
    <p:sldId id="273" r:id="rId6"/>
    <p:sldId id="260" r:id="rId7"/>
    <p:sldId id="405" r:id="rId8"/>
    <p:sldId id="406" r:id="rId9"/>
    <p:sldId id="407" r:id="rId10"/>
    <p:sldId id="408" r:id="rId11"/>
    <p:sldId id="409" r:id="rId12"/>
    <p:sldId id="261" r:id="rId13"/>
    <p:sldId id="262" r:id="rId14"/>
    <p:sldId id="263" r:id="rId15"/>
    <p:sldId id="264" r:id="rId16"/>
    <p:sldId id="410" r:id="rId17"/>
    <p:sldId id="266" r:id="rId18"/>
    <p:sldId id="269" r:id="rId19"/>
    <p:sldId id="275" r:id="rId20"/>
    <p:sldId id="411" r:id="rId21"/>
    <p:sldId id="413" r:id="rId22"/>
    <p:sldId id="414" r:id="rId23"/>
    <p:sldId id="415" r:id="rId24"/>
    <p:sldId id="374" r:id="rId25"/>
    <p:sldId id="402" r:id="rId26"/>
    <p:sldId id="418" r:id="rId27"/>
    <p:sldId id="419" r:id="rId28"/>
    <p:sldId id="420" r:id="rId29"/>
    <p:sldId id="377" r:id="rId30"/>
    <p:sldId id="417" r:id="rId31"/>
    <p:sldId id="376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7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2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5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1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7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3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7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7B27D5-0028-465D-8670-32334145138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C3178-59DF-4BF4-BE97-3C4219AF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D66A-1338-1F29-7485-B13598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8062912" cy="1470025"/>
          </a:xfrm>
        </p:spPr>
        <p:txBody>
          <a:bodyPr/>
          <a:lstStyle/>
          <a:p>
            <a:r>
              <a:rPr lang="sr-Cyrl-BA" sz="4400" b="1" dirty="0"/>
              <a:t>ФИСКАЛНА ДЕЦЕНТРАЛИЗАЦИЈА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34588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361" t="13334" r="33333" b="18019"/>
          <a:stretch/>
        </p:blipFill>
        <p:spPr>
          <a:xfrm>
            <a:off x="18161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6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82" t="23863" r="27936" b="12928"/>
          <a:stretch/>
        </p:blipFill>
        <p:spPr>
          <a:xfrm>
            <a:off x="1973943" y="130630"/>
            <a:ext cx="817154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952500"/>
            <a:ext cx="84201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BA" b="1" dirty="0"/>
              <a:t>Модели фискалне децентрализације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46838"/>
            <a:ext cx="8610600" cy="24823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ct val="0"/>
              </a:spcBef>
              <a:buNone/>
            </a:pPr>
            <a:r>
              <a:rPr lang="sr-Cyrl-C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Модел преношења (деволуције) власти</a:t>
            </a:r>
          </a:p>
          <a:p>
            <a:pPr>
              <a:lnSpc>
                <a:spcPct val="160000"/>
              </a:lnSpc>
              <a:spcBef>
                <a:spcPct val="0"/>
              </a:spcBef>
              <a:buNone/>
            </a:pPr>
            <a:r>
              <a:rPr lang="sr-Cyrl-C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Модел деконцентрације власти</a:t>
            </a:r>
          </a:p>
          <a:p>
            <a:pPr>
              <a:lnSpc>
                <a:spcPct val="160000"/>
              </a:lnSpc>
              <a:spcBef>
                <a:spcPct val="0"/>
              </a:spcBef>
              <a:buNone/>
            </a:pPr>
            <a:r>
              <a:rPr lang="sr-Cyrl-C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Модел пов</a:t>
            </a:r>
            <a:r>
              <a:rPr lang="sr-Cyrl-BA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ј</a:t>
            </a:r>
            <a:r>
              <a:rPr lang="sr-Cyrl-C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еравања (делегирања) власти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6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08" y="644769"/>
            <a:ext cx="9205545" cy="929054"/>
          </a:xfrm>
        </p:spPr>
        <p:txBody>
          <a:bodyPr>
            <a:normAutofit/>
          </a:bodyPr>
          <a:lstStyle/>
          <a:p>
            <a:r>
              <a:rPr lang="sr-Cyrl-CS" sz="3300" b="1" dirty="0"/>
              <a:t>Модел преношења (деволуције) власти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85" y="1828800"/>
            <a:ext cx="10181492" cy="4308231"/>
          </a:xfrm>
        </p:spPr>
        <p:txBody>
          <a:bodyPr>
            <a:normAutofit lnSpcReduction="10000"/>
          </a:bodyPr>
          <a:lstStyle/>
          <a:p>
            <a:r>
              <a:rPr lang="sr-Cyrl-CS" dirty="0">
                <a:solidFill>
                  <a:schemeClr val="tx1"/>
                </a:solidFill>
              </a:rPr>
              <a:t>Најпотпунији модел фискалне децентрализације</a:t>
            </a:r>
            <a:endParaRPr lang="en-US" dirty="0">
              <a:solidFill>
                <a:schemeClr val="tx1"/>
              </a:solidFill>
            </a:endParaRPr>
          </a:p>
          <a:p>
            <a:endParaRPr lang="sr-Cyrl-CS" dirty="0">
              <a:solidFill>
                <a:schemeClr val="tx1"/>
              </a:solidFill>
            </a:endParaRPr>
          </a:p>
          <a:p>
            <a:r>
              <a:rPr lang="sr-Cyrl-CS" dirty="0">
                <a:solidFill>
                  <a:schemeClr val="tx1"/>
                </a:solidFill>
              </a:rPr>
              <a:t>Он подразумијева успостављање потпуно независне локалне власти. </a:t>
            </a:r>
          </a:p>
          <a:p>
            <a:endParaRPr lang="sr-Cyrl-CS" dirty="0">
              <a:solidFill>
                <a:schemeClr val="tx1"/>
              </a:solidFill>
            </a:endParaRPr>
          </a:p>
          <a:p>
            <a:pPr algn="just"/>
            <a:r>
              <a:rPr lang="sr-Cyrl-CS" dirty="0">
                <a:solidFill>
                  <a:schemeClr val="tx1"/>
                </a:solidFill>
              </a:rPr>
              <a:t>Она има </a:t>
            </a:r>
            <a:r>
              <a:rPr lang="sr-Cyrl-CS" dirty="0">
                <a:solidFill>
                  <a:srgbClr val="FF0000"/>
                </a:solidFill>
              </a:rPr>
              <a:t>самостална права у подмирењу јавних потреба и одговарајућа права на увођење пореза</a:t>
            </a:r>
            <a:r>
              <a:rPr lang="sr-Cyrl-CS" dirty="0">
                <a:solidFill>
                  <a:schemeClr val="tx1"/>
                </a:solidFill>
              </a:rPr>
              <a:t> и других облика јавних прихода потребних за финансирање пренијетих јој функција.</a:t>
            </a:r>
          </a:p>
          <a:p>
            <a:endParaRPr lang="sr-Cyrl-CS" dirty="0">
              <a:solidFill>
                <a:schemeClr val="tx1"/>
              </a:solidFill>
            </a:endParaRPr>
          </a:p>
          <a:p>
            <a:r>
              <a:rPr lang="sr-Cyrl-CS" b="1" dirty="0">
                <a:solidFill>
                  <a:schemeClr val="tx1"/>
                </a:solidFill>
              </a:rPr>
              <a:t>Ради се уствари о пуној фискалној децентрализацији тј</a:t>
            </a:r>
            <a:r>
              <a:rPr lang="sr-Cyrl-BA" b="1" dirty="0">
                <a:solidFill>
                  <a:schemeClr val="tx1"/>
                </a:solidFill>
              </a:rPr>
              <a:t>.</a:t>
            </a:r>
            <a:r>
              <a:rPr lang="sr-Cyrl-CS" b="1" dirty="0">
                <a:solidFill>
                  <a:schemeClr val="tx1"/>
                </a:solidFill>
              </a:rPr>
              <a:t> о преношењу власти са централног на локални ниво.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54" y="1005254"/>
            <a:ext cx="8229600" cy="838200"/>
          </a:xfrm>
        </p:spPr>
        <p:txBody>
          <a:bodyPr>
            <a:normAutofit/>
          </a:bodyPr>
          <a:lstStyle/>
          <a:p>
            <a:r>
              <a:rPr lang="sr-Cyrl-CS" sz="3500" b="1" dirty="0"/>
              <a:t>Модел деконцентрације власти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30" y="1843454"/>
            <a:ext cx="10366131" cy="4267200"/>
          </a:xfrm>
        </p:spPr>
        <p:txBody>
          <a:bodyPr>
            <a:normAutofit fontScale="92500" lnSpcReduction="20000"/>
          </a:bodyPr>
          <a:lstStyle/>
          <a:p>
            <a:endParaRPr lang="sr-Cyrl-CS" dirty="0">
              <a:solidFill>
                <a:schemeClr val="tx1"/>
              </a:solidFill>
            </a:endParaRPr>
          </a:p>
          <a:p>
            <a:endParaRPr lang="sr-Cyrl-CS" dirty="0">
              <a:solidFill>
                <a:schemeClr val="tx1"/>
              </a:solidFill>
            </a:endParaRPr>
          </a:p>
          <a:p>
            <a:r>
              <a:rPr lang="sr-Cyrl-CS" sz="2600" dirty="0">
                <a:solidFill>
                  <a:schemeClr val="tx1"/>
                </a:solidFill>
              </a:rPr>
              <a:t>Подразумијева децентрализацију државних органа (нпр. министарстава) са централног нивоа тако што се формирају њихови огранци на локалном нивоу. </a:t>
            </a:r>
          </a:p>
          <a:p>
            <a:endParaRPr lang="sr-Cyrl-CS" sz="2600" dirty="0">
              <a:solidFill>
                <a:schemeClr val="tx1"/>
              </a:solidFill>
            </a:endParaRPr>
          </a:p>
          <a:p>
            <a:r>
              <a:rPr lang="sr-Cyrl-CS" sz="2600" dirty="0">
                <a:solidFill>
                  <a:schemeClr val="tx1"/>
                </a:solidFill>
              </a:rPr>
              <a:t>Огранци на локалном нивоу могу али и не морају имати пуну самосталност при доношењу одлука. </a:t>
            </a:r>
          </a:p>
          <a:p>
            <a:endParaRPr lang="sr-Cyrl-CS" sz="2600" dirty="0">
              <a:solidFill>
                <a:schemeClr val="tx1"/>
              </a:solidFill>
            </a:endParaRPr>
          </a:p>
          <a:p>
            <a:r>
              <a:rPr lang="sr-Cyrl-CS" sz="2600" dirty="0">
                <a:solidFill>
                  <a:schemeClr val="tx1"/>
                </a:solidFill>
              </a:rPr>
              <a:t>Овдје се ради о децентрализацији </a:t>
            </a:r>
            <a:r>
              <a:rPr lang="sr-Cyrl-CS" sz="2600" b="1" dirty="0">
                <a:solidFill>
                  <a:schemeClr val="tx1"/>
                </a:solidFill>
              </a:rPr>
              <a:t>само јавних функција тј. расхода али не и прихода.</a:t>
            </a:r>
            <a:endParaRPr lang="en-US" sz="26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8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416" y="990600"/>
            <a:ext cx="8229600" cy="1066800"/>
          </a:xfrm>
        </p:spPr>
        <p:txBody>
          <a:bodyPr>
            <a:normAutofit/>
          </a:bodyPr>
          <a:lstStyle/>
          <a:p>
            <a:r>
              <a:rPr lang="sr-Cyrl-CS" sz="3300" b="1" dirty="0"/>
              <a:t>Модел пов</a:t>
            </a:r>
            <a:r>
              <a:rPr lang="sr-Cyrl-BA" sz="3300" b="1" dirty="0"/>
              <a:t>ј</a:t>
            </a:r>
            <a:r>
              <a:rPr lang="sr-Cyrl-CS" sz="3300" b="1" dirty="0"/>
              <a:t>еравања (делегирања) власти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015" y="2133600"/>
            <a:ext cx="10049608" cy="3212123"/>
          </a:xfrm>
        </p:spPr>
        <p:txBody>
          <a:bodyPr/>
          <a:lstStyle/>
          <a:p>
            <a:pPr algn="just"/>
            <a:endParaRPr lang="sr-Cyrl-CS" dirty="0">
              <a:solidFill>
                <a:schemeClr val="tx1"/>
              </a:solidFill>
            </a:endParaRPr>
          </a:p>
          <a:p>
            <a:pPr algn="just"/>
            <a:r>
              <a:rPr lang="sr-Cyrl-CS" dirty="0">
                <a:solidFill>
                  <a:schemeClr val="tx1"/>
                </a:solidFill>
              </a:rPr>
              <a:t>Налази се између претходна два нивоа. </a:t>
            </a:r>
          </a:p>
          <a:p>
            <a:pPr algn="just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algn="just"/>
            <a:r>
              <a:rPr lang="sr-Cyrl-CS" dirty="0">
                <a:solidFill>
                  <a:schemeClr val="tx1"/>
                </a:solidFill>
              </a:rPr>
              <a:t>Овај модел подразумијева да се локалним властима повјерава вршење одређених функција уз пренос и одговарајући јавних прихода, али су они под својеврсним надзором централних власти.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9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Мјерење аутономије у сфери јавних прихода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4" y="2453055"/>
            <a:ext cx="10040814" cy="370156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800"/>
              </a:spcAft>
            </a:pPr>
            <a:r>
              <a:rPr lang="sr-Cyrl-BA" b="1" dirty="0" smtClean="0"/>
              <a:t>1. пореска основица за локалне порезе не смије да буде мобилна на међурегионалном плану јер би се у противном порески обвезници селили у локалне заједнице са нижим порезима</a:t>
            </a:r>
          </a:p>
          <a:p>
            <a:pPr algn="just">
              <a:spcAft>
                <a:spcPts val="800"/>
              </a:spcAft>
            </a:pPr>
            <a:r>
              <a:rPr lang="sr-Cyrl-BA" b="1" dirty="0" smtClean="0"/>
              <a:t>2. локални порези треба да буду јасни и лако уочљиви, пошто се њима финансирају јавни расходи локалног карактера</a:t>
            </a:r>
          </a:p>
          <a:p>
            <a:pPr algn="just">
              <a:spcAft>
                <a:spcPts val="800"/>
              </a:spcAft>
            </a:pPr>
            <a:r>
              <a:rPr lang="sr-Cyrl-BA" b="1" dirty="0" smtClean="0"/>
              <a:t>3. локални порези треба да буду издашни и стабилни</a:t>
            </a:r>
          </a:p>
          <a:p>
            <a:pPr algn="just">
              <a:spcAft>
                <a:spcPts val="800"/>
              </a:spcAft>
            </a:pPr>
            <a:r>
              <a:rPr lang="sr-Cyrl-BA" b="1" dirty="0" smtClean="0"/>
              <a:t>4. </a:t>
            </a:r>
            <a:r>
              <a:rPr lang="sr-Cyrl-BA" b="1" dirty="0"/>
              <a:t>локални порези треба да буду </a:t>
            </a:r>
            <a:r>
              <a:rPr lang="sr-Cyrl-BA" b="1" dirty="0" smtClean="0"/>
              <a:t>једноставни у пореско-административном смислу</a:t>
            </a:r>
          </a:p>
          <a:p>
            <a:pPr algn="just">
              <a:spcAft>
                <a:spcPts val="800"/>
              </a:spcAft>
            </a:pPr>
            <a:r>
              <a:rPr lang="sr-Cyrl-BA" b="1" dirty="0" smtClean="0"/>
              <a:t>5. локални порези не би требало да буду прогресивни јер би то могло довести до селидбе имућнијих пореских обвезника.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Јавни кредит/зајам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BA" dirty="0"/>
              <a:t>Врста јавног прихода који успоставља буџетску равнотежу</a:t>
            </a:r>
          </a:p>
          <a:p>
            <a:pPr lvl="0"/>
            <a:endParaRPr lang="en-US" dirty="0"/>
          </a:p>
          <a:p>
            <a:pPr lvl="0"/>
            <a:r>
              <a:rPr lang="sr-Cyrl-BA" b="1" dirty="0"/>
              <a:t>Основне карактеристике</a:t>
            </a:r>
            <a:r>
              <a:rPr lang="sr-Cyrl-BA" dirty="0"/>
              <a:t>:</a:t>
            </a:r>
            <a:endParaRPr lang="en-US" dirty="0"/>
          </a:p>
          <a:p>
            <a:pPr lvl="0"/>
            <a:r>
              <a:rPr lang="sr-Cyrl-BA" dirty="0"/>
              <a:t>1. садржи и елементе ЈП и ЈР </a:t>
            </a:r>
          </a:p>
          <a:p>
            <a:pPr lvl="0"/>
            <a:r>
              <a:rPr lang="sr-Cyrl-BA" dirty="0"/>
              <a:t>2. јавни кредит држава мора да врати уз плаћање камате</a:t>
            </a:r>
            <a:endParaRPr lang="en-US" dirty="0"/>
          </a:p>
          <a:p>
            <a:pPr lvl="0"/>
            <a:r>
              <a:rPr lang="sr-Cyrl-BA" dirty="0"/>
              <a:t>3. трансфер јавног терета кроз вријеме и на будуће генерације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4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60585"/>
            <a:ext cx="10099429" cy="5064369"/>
          </a:xfrm>
        </p:spPr>
        <p:txBody>
          <a:bodyPr>
            <a:normAutofit/>
          </a:bodyPr>
          <a:lstStyle/>
          <a:p>
            <a:pPr algn="just"/>
            <a:r>
              <a:rPr lang="sr-Cyrl-BA" dirty="0" smtClean="0">
                <a:solidFill>
                  <a:schemeClr val="tx1"/>
                </a:solidFill>
              </a:rPr>
              <a:t>Јавни зајам најчешће настаје у условима када су држави у кратком року потребна средства за одређене ванредне јавне расходе које не може да покрије редовним јавним приходима.</a:t>
            </a:r>
          </a:p>
          <a:p>
            <a:pPr algn="just"/>
            <a:endParaRPr lang="sr-Cyrl-BA" dirty="0" smtClean="0">
              <a:solidFill>
                <a:schemeClr val="tx1"/>
              </a:solidFill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</a:rPr>
              <a:t>Све до почетка </a:t>
            </a:r>
            <a:r>
              <a:rPr lang="sr-Latn-BA" sz="2300" dirty="0" smtClean="0">
                <a:solidFill>
                  <a:schemeClr val="tx1"/>
                </a:solidFill>
              </a:rPr>
              <a:t>XIX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вијека институција јавног зајма није била развијена, прије свега због тога што су финансије биле несређене, што се нису плаћале камате, нити се вршила амортизација јавног зајма. </a:t>
            </a:r>
          </a:p>
          <a:p>
            <a:pPr marL="0" indent="0" algn="just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</a:rPr>
              <a:t>Поред тога, често покриће редовних расхода овим ванредним приходом изазивало је несигурност и неповјерење код потенцијалних зајмодаваца.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E37B-5A03-F8A9-6EF8-2A7A9BB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08" y="1521069"/>
            <a:ext cx="10040815" cy="4651131"/>
          </a:xfrm>
        </p:spPr>
        <p:txBody>
          <a:bodyPr/>
          <a:lstStyle/>
          <a:p>
            <a:pPr algn="just"/>
            <a:r>
              <a:rPr lang="sr-Cyrl-BA" dirty="0">
                <a:solidFill>
                  <a:schemeClr val="tx1"/>
                </a:solidFill>
              </a:rPr>
              <a:t>Стални раст буџетског дефицита а тиме и јавног зајма у данашњим </a:t>
            </a:r>
            <a:r>
              <a:rPr lang="sr-Cyrl-BA" dirty="0" smtClean="0">
                <a:solidFill>
                  <a:schemeClr val="tx1"/>
                </a:solidFill>
              </a:rPr>
              <a:t>економијама</a:t>
            </a:r>
          </a:p>
          <a:p>
            <a:pPr marL="0" indent="0" algn="just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algn="just"/>
            <a:r>
              <a:rPr lang="sr-Cyrl-BA" dirty="0">
                <a:solidFill>
                  <a:schemeClr val="tx1"/>
                </a:solidFill>
              </a:rPr>
              <a:t>Све развијенији државни интервенционизам у </a:t>
            </a:r>
            <a:r>
              <a:rPr lang="sr-Cyrl-BA" dirty="0" smtClean="0">
                <a:solidFill>
                  <a:schemeClr val="tx1"/>
                </a:solidFill>
              </a:rPr>
              <a:t>савременим </a:t>
            </a:r>
            <a:r>
              <a:rPr lang="sr-Cyrl-BA" dirty="0">
                <a:solidFill>
                  <a:schemeClr val="tx1"/>
                </a:solidFill>
              </a:rPr>
              <a:t>мјешовитим привредама и преузимање дјеловања на основне макроагрегате од </a:t>
            </a:r>
            <a:r>
              <a:rPr lang="sr-Cyrl-BA" dirty="0" smtClean="0">
                <a:solidFill>
                  <a:schemeClr val="tx1"/>
                </a:solidFill>
              </a:rPr>
              <a:t>државе - </a:t>
            </a:r>
            <a:r>
              <a:rPr lang="sr-Cyrl-BA" dirty="0">
                <a:solidFill>
                  <a:schemeClr val="tx1"/>
                </a:solidFill>
              </a:rPr>
              <a:t>све већи расходи за ратне потребе, </a:t>
            </a:r>
            <a:r>
              <a:rPr lang="sr-Cyrl-BA" dirty="0" smtClean="0">
                <a:solidFill>
                  <a:schemeClr val="tx1"/>
                </a:solidFill>
              </a:rPr>
              <a:t>пољопривредна инфраструктура, стамбена изградња, истраживање и развој, образовање, брига о незапосленима, социјалним категоријама, </a:t>
            </a:r>
            <a:r>
              <a:rPr lang="sr-Cyrl-BA" dirty="0">
                <a:solidFill>
                  <a:schemeClr val="tx1"/>
                </a:solidFill>
              </a:rPr>
              <a:t>еколошки </a:t>
            </a:r>
            <a:r>
              <a:rPr lang="sr-Cyrl-BA" dirty="0" smtClean="0">
                <a:solidFill>
                  <a:schemeClr val="tx1"/>
                </a:solidFill>
              </a:rPr>
              <a:t>расходи - доводе </a:t>
            </a:r>
            <a:r>
              <a:rPr lang="sr-Cyrl-BA" dirty="0">
                <a:solidFill>
                  <a:schemeClr val="tx1"/>
                </a:solidFill>
              </a:rPr>
              <a:t>до сталног раста ЈР и све већих потреба у формирању ЈП.</a:t>
            </a:r>
            <a:endParaRPr lang="sr-Latn-B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8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6" y="1677701"/>
            <a:ext cx="9601196" cy="4397784"/>
          </a:xfrm>
        </p:spPr>
        <p:txBody>
          <a:bodyPr>
            <a:normAutofit/>
          </a:bodyPr>
          <a:lstStyle/>
          <a:p>
            <a:r>
              <a:rPr lang="sr-Cyrl-BA" sz="3000" b="1" dirty="0">
                <a:solidFill>
                  <a:schemeClr val="tx1"/>
                </a:solidFill>
              </a:rPr>
              <a:t>Јавља се у државама сложене структуре власти</a:t>
            </a:r>
          </a:p>
          <a:p>
            <a:pPr marL="0" indent="0">
              <a:buNone/>
            </a:pPr>
            <a:endParaRPr lang="sr-Cyrl-BA" sz="3000" b="1" dirty="0">
              <a:solidFill>
                <a:schemeClr val="tx1"/>
              </a:solidFill>
            </a:endParaRPr>
          </a:p>
          <a:p>
            <a:pPr algn="just"/>
            <a:r>
              <a:rPr lang="sr-Cyrl-BA" sz="3000" b="1" dirty="0">
                <a:solidFill>
                  <a:schemeClr val="tx1"/>
                </a:solidFill>
              </a:rPr>
              <a:t>Поставља се </a:t>
            </a:r>
            <a:r>
              <a:rPr lang="sr-Cyrl-BA" sz="3000" b="1" i="1" dirty="0">
                <a:solidFill>
                  <a:schemeClr val="tx1"/>
                </a:solidFill>
              </a:rPr>
              <a:t>питање регулисања финансијских односа између различитих нивоа власти</a:t>
            </a:r>
            <a:r>
              <a:rPr lang="sr-Cyrl-BA" sz="3000" b="1" dirty="0">
                <a:solidFill>
                  <a:schemeClr val="tx1"/>
                </a:solidFill>
              </a:rPr>
              <a:t>, односно расподјели фискалних компетенција гдје порески обвезници потпадају под домен више фискалних суверенитета – државне заједнице, државе чланице и локалне власти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Класификације јавног зајма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b="1" dirty="0" smtClean="0"/>
              <a:t>Најчешћа подјела јавног зајма је према:</a:t>
            </a:r>
          </a:p>
          <a:p>
            <a:r>
              <a:rPr lang="sr-Cyrl-BA" dirty="0" smtClean="0"/>
              <a:t>1. </a:t>
            </a:r>
            <a:r>
              <a:rPr lang="sr-Cyrl-BA" b="1" dirty="0" smtClean="0"/>
              <a:t>територијалном принципу </a:t>
            </a:r>
            <a:r>
              <a:rPr lang="sr-Cyrl-BA" dirty="0" smtClean="0"/>
              <a:t>– унутрашњи и спољни</a:t>
            </a:r>
          </a:p>
          <a:p>
            <a:pPr algn="just"/>
            <a:r>
              <a:rPr lang="sr-Cyrl-BA" dirty="0" smtClean="0"/>
              <a:t>2. </a:t>
            </a:r>
            <a:r>
              <a:rPr lang="sr-Cyrl-BA" b="1" dirty="0" smtClean="0"/>
              <a:t>према времену враћања јавног зајма </a:t>
            </a:r>
            <a:r>
              <a:rPr lang="sr-Cyrl-BA" dirty="0" smtClean="0"/>
              <a:t>– краткорочни, средњорочни и дугорочни јавни зајам</a:t>
            </a:r>
          </a:p>
          <a:p>
            <a:r>
              <a:rPr lang="sr-Latn-BA" dirty="0" smtClean="0"/>
              <a:t>3</a:t>
            </a:r>
            <a:r>
              <a:rPr lang="sr-Cyrl-BA" dirty="0" smtClean="0"/>
              <a:t>. </a:t>
            </a:r>
            <a:r>
              <a:rPr lang="sr-Cyrl-BA" b="1" dirty="0" smtClean="0"/>
              <a:t>према начину отплате </a:t>
            </a:r>
            <a:r>
              <a:rPr lang="sr-Cyrl-BA" dirty="0" smtClean="0"/>
              <a:t>– рентни и амортизациони</a:t>
            </a:r>
            <a:endParaRPr lang="sr-Latn-BA" dirty="0" smtClean="0"/>
          </a:p>
          <a:p>
            <a:r>
              <a:rPr lang="sr-Latn-BA" dirty="0" smtClean="0"/>
              <a:t>4. </a:t>
            </a:r>
            <a:r>
              <a:rPr lang="sr-Cyrl-BA" b="1" dirty="0" smtClean="0"/>
              <a:t>валутни</a:t>
            </a:r>
            <a:r>
              <a:rPr lang="sr-Cyrl-BA" dirty="0" smtClean="0"/>
              <a:t> – у домаћој или страној валути</a:t>
            </a:r>
          </a:p>
          <a:p>
            <a:r>
              <a:rPr lang="sr-Cyrl-BA" dirty="0" smtClean="0"/>
              <a:t>5. </a:t>
            </a:r>
            <a:r>
              <a:rPr lang="sr-Cyrl-BA" b="1" dirty="0" smtClean="0"/>
              <a:t>каматна стопа </a:t>
            </a:r>
            <a:r>
              <a:rPr lang="sr-Cyrl-BA" dirty="0" smtClean="0"/>
              <a:t>– фискна или варијабилна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29862"/>
            <a:ext cx="9601196" cy="4346006"/>
          </a:xfrm>
        </p:spPr>
        <p:txBody>
          <a:bodyPr/>
          <a:lstStyle/>
          <a:p>
            <a:pPr algn="just"/>
            <a:r>
              <a:rPr lang="sr-Cyrl-BA" b="1" dirty="0" smtClean="0"/>
              <a:t>У погледу узрока настанка и улоге јавног зајма у привреди</a:t>
            </a:r>
            <a:r>
              <a:rPr lang="sr-Cyrl-BA" dirty="0" smtClean="0"/>
              <a:t>, могу се издвојити два основна теоријска погледа и правца:</a:t>
            </a:r>
          </a:p>
          <a:p>
            <a:r>
              <a:rPr lang="sr-Cyrl-BA" dirty="0" smtClean="0"/>
              <a:t>1. класична теорија јавног зајма</a:t>
            </a:r>
          </a:p>
          <a:p>
            <a:r>
              <a:rPr lang="sr-Cyrl-BA" dirty="0" smtClean="0"/>
              <a:t>2. савремена теорија јавног зајма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6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Класична теорија </a:t>
            </a:r>
            <a:r>
              <a:rPr lang="sr-Cyrl-BA" dirty="0"/>
              <a:t>јавног зајма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У потпуности одбацује јавни зајам</a:t>
            </a:r>
          </a:p>
          <a:p>
            <a:pPr algn="just"/>
            <a:r>
              <a:rPr lang="sr-Cyrl-BA" dirty="0" smtClean="0"/>
              <a:t>Негативан став према јавном зајму из разлога тадашњег негативног искуства коришћења јавног зајма у личне сврхе, непреузимања дуга од претходних владара и невраћања сопствених дуговања.</a:t>
            </a:r>
          </a:p>
          <a:p>
            <a:pPr algn="just"/>
            <a:r>
              <a:rPr lang="sr-Cyrl-BA" dirty="0" smtClean="0"/>
              <a:t>Нужан елемент за покриће ванредних јавних расхода односно успостављања буџетске равнотеже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1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Савремена теорија </a:t>
            </a:r>
            <a:r>
              <a:rPr lang="sr-Cyrl-BA" dirty="0"/>
              <a:t>јавног зајма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809284" cy="33189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Cyrl-BA" dirty="0" smtClean="0">
                <a:solidFill>
                  <a:schemeClr val="tx1"/>
                </a:solidFill>
              </a:rPr>
              <a:t>Умножавање јавних функција капиталистичких земаља, довело је до ширења улоге јавног зајма</a:t>
            </a:r>
          </a:p>
          <a:p>
            <a:pPr>
              <a:spcBef>
                <a:spcPts val="1200"/>
              </a:spcBef>
            </a:pPr>
            <a:r>
              <a:rPr lang="sr-Cyrl-BA" dirty="0" smtClean="0">
                <a:solidFill>
                  <a:schemeClr val="tx1"/>
                </a:solidFill>
              </a:rPr>
              <a:t>Јавни зајам почиње да се користи као </a:t>
            </a:r>
            <a:r>
              <a:rPr lang="sr-Cyrl-BA" b="1" dirty="0" smtClean="0">
                <a:solidFill>
                  <a:schemeClr val="tx1"/>
                </a:solidFill>
              </a:rPr>
              <a:t>значајан инструмент политике јавних расхода</a:t>
            </a:r>
            <a:r>
              <a:rPr lang="sr-Cyrl-BA" dirty="0" smtClean="0">
                <a:solidFill>
                  <a:schemeClr val="tx1"/>
                </a:solidFill>
              </a:rPr>
              <a:t> посебно као </a:t>
            </a:r>
            <a:r>
              <a:rPr lang="sr-Cyrl-BA" b="1" dirty="0" smtClean="0">
                <a:solidFill>
                  <a:schemeClr val="tx1"/>
                </a:solidFill>
              </a:rPr>
              <a:t>извор средстава </a:t>
            </a:r>
            <a:r>
              <a:rPr lang="sr-Cyrl-BA" dirty="0" smtClean="0">
                <a:solidFill>
                  <a:schemeClr val="tx1"/>
                </a:solidFill>
              </a:rPr>
              <a:t>за привредне инвестиције</a:t>
            </a:r>
          </a:p>
          <a:p>
            <a:pPr>
              <a:spcBef>
                <a:spcPts val="1200"/>
              </a:spcBef>
            </a:pPr>
            <a:r>
              <a:rPr lang="sr-Cyrl-BA" dirty="0" smtClean="0">
                <a:solidFill>
                  <a:schemeClr val="tx1"/>
                </a:solidFill>
              </a:rPr>
              <a:t>Данас јавни зајам полако </a:t>
            </a:r>
            <a:r>
              <a:rPr lang="sr-Cyrl-BA" b="1" dirty="0" smtClean="0">
                <a:solidFill>
                  <a:schemeClr val="tx1"/>
                </a:solidFill>
              </a:rPr>
              <a:t>губи карактеристику ванредног јавног прихода </a:t>
            </a:r>
            <a:r>
              <a:rPr lang="sr-Cyrl-BA" dirty="0" smtClean="0">
                <a:solidFill>
                  <a:schemeClr val="tx1"/>
                </a:solidFill>
              </a:rPr>
              <a:t>и постаје скоро редован јавни приход у буџетима земаља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819" y="831760"/>
            <a:ext cx="8513595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dirty="0"/>
              <a:t>П</a:t>
            </a:r>
            <a:r>
              <a:rPr lang="sr-Latn-CS" dirty="0"/>
              <a:t>оказатељи јавног дуга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Latn-CS" dirty="0" smtClean="0"/>
              <a:t>Босне </a:t>
            </a:r>
            <a:r>
              <a:rPr lang="sr-Latn-CS" dirty="0"/>
              <a:t>и Херцеговине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05050"/>
            <a:ext cx="10487025" cy="4010025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sr-Cyrl-BA" sz="2500" dirty="0">
                <a:solidFill>
                  <a:schemeClr val="tx1"/>
                </a:solidFill>
              </a:rPr>
              <a:t>Међу основним критеријумима у дефинисању нивоа задужења, истичу се критеријуми </a:t>
            </a:r>
            <a:r>
              <a:rPr lang="sr-Cyrl-BA" sz="2500" dirty="0" smtClean="0">
                <a:solidFill>
                  <a:schemeClr val="tx1"/>
                </a:solidFill>
              </a:rPr>
              <a:t>фискалне конвергенције ЕУ, </a:t>
            </a:r>
            <a:r>
              <a:rPr lang="sr-Cyrl-BA" sz="2500" dirty="0">
                <a:solidFill>
                  <a:schemeClr val="tx1"/>
                </a:solidFill>
              </a:rPr>
              <a:t>који захтијевају да:</a:t>
            </a:r>
            <a:endParaRPr lang="sr-Latn-BA" sz="2500" dirty="0">
              <a:solidFill>
                <a:schemeClr val="tx1"/>
              </a:solidFill>
            </a:endParaRPr>
          </a:p>
          <a:p>
            <a:pPr lvl="1" algn="just">
              <a:lnSpc>
                <a:spcPct val="125000"/>
              </a:lnSpc>
            </a:pPr>
            <a:r>
              <a:rPr lang="ru-RU" sz="2500" dirty="0">
                <a:solidFill>
                  <a:schemeClr val="tx1"/>
                </a:solidFill>
              </a:rPr>
              <a:t>буџетски дефицит </a:t>
            </a:r>
            <a:r>
              <a:rPr lang="ru-RU" sz="2500" b="1" dirty="0">
                <a:solidFill>
                  <a:schemeClr val="tx1"/>
                </a:solidFill>
              </a:rPr>
              <a:t>није за више од 3% већи од БДП-а </a:t>
            </a:r>
            <a:r>
              <a:rPr lang="ru-RU" sz="2500" dirty="0">
                <a:solidFill>
                  <a:schemeClr val="tx1"/>
                </a:solidFill>
              </a:rPr>
              <a:t>(а ако то јесте случај, дефицит би требало да пада континуирано и да се значајно приближи стопи од 3%) </a:t>
            </a:r>
            <a:endParaRPr lang="ru-RU" sz="25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25000"/>
              </a:lnSpc>
            </a:pPr>
            <a:r>
              <a:rPr lang="ru-RU" sz="2500" dirty="0" smtClean="0">
                <a:solidFill>
                  <a:schemeClr val="tx1"/>
                </a:solidFill>
              </a:rPr>
              <a:t>јавни </a:t>
            </a:r>
            <a:r>
              <a:rPr lang="ru-RU" sz="2500" dirty="0">
                <a:solidFill>
                  <a:schemeClr val="tx1"/>
                </a:solidFill>
              </a:rPr>
              <a:t>дуг </a:t>
            </a:r>
            <a:r>
              <a:rPr lang="ru-RU" sz="2500" b="1" dirty="0">
                <a:solidFill>
                  <a:schemeClr val="tx1"/>
                </a:solidFill>
              </a:rPr>
              <a:t>не би требало да премаши 60% БДП </a:t>
            </a:r>
            <a:r>
              <a:rPr lang="ru-RU" sz="2500" dirty="0">
                <a:solidFill>
                  <a:schemeClr val="tx1"/>
                </a:solidFill>
              </a:rPr>
              <a:t>(ако је то случај, дуг треба значајно смањити и приближити референтној вриједности одговарајућим темпом).</a:t>
            </a:r>
            <a:endParaRPr lang="sr-Latn-BA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54DA-DE6C-7A4A-9E3C-EA1BAFAF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CS" dirty="0"/>
              <a:t>Основни показатељи јавног дуга Босне и Херцеговине према критеријумима</a:t>
            </a:r>
            <a:r>
              <a:rPr lang="sr-Cyrl-BA" dirty="0"/>
              <a:t> конвергенције</a:t>
            </a:r>
            <a:r>
              <a:rPr lang="sr-Latn-CS" dirty="0"/>
              <a:t>, сврстава</a:t>
            </a:r>
            <a:r>
              <a:rPr lang="sr-Cyrl-BA" dirty="0"/>
              <a:t>ју </a:t>
            </a:r>
            <a:r>
              <a:rPr lang="sr-Latn-CS" b="1" dirty="0"/>
              <a:t>БиХ у средње задужену земљу. </a:t>
            </a:r>
            <a:endParaRPr lang="en-US" b="1" dirty="0"/>
          </a:p>
          <a:p>
            <a:pPr algn="just"/>
            <a:endParaRPr lang="sr-Cyrl-BA" dirty="0"/>
          </a:p>
          <a:p>
            <a:pPr algn="just"/>
            <a:r>
              <a:rPr lang="sr-Latn-CS" dirty="0"/>
              <a:t>Ипак, анализа стања показује </a:t>
            </a:r>
            <a:r>
              <a:rPr lang="sr-Latn-CS" dirty="0" smtClean="0"/>
              <a:t>константан раст</a:t>
            </a:r>
            <a:r>
              <a:rPr lang="sr-Cyrl-BA" dirty="0" smtClean="0"/>
              <a:t> буџетског дефицита а тиме и јавног дуга,</a:t>
            </a:r>
            <a:r>
              <a:rPr lang="sr-Latn-CS" dirty="0" smtClean="0"/>
              <a:t> </a:t>
            </a:r>
            <a:r>
              <a:rPr lang="sr-Latn-CS" dirty="0"/>
              <a:t>те посебну пажњу треба усмјерити на начин како се троши позајмљени новац и степен одрживости јавног дуга </a:t>
            </a:r>
            <a:r>
              <a:rPr lang="sr-Cyrl-BA" dirty="0"/>
              <a:t>у БиХ</a:t>
            </a:r>
            <a:r>
              <a:rPr lang="sr-Latn-CS" dirty="0"/>
              <a:t>.</a:t>
            </a:r>
            <a:endParaRPr lang="en-US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06304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87" t="16244" r="13651" b="19700"/>
          <a:stretch/>
        </p:blipFill>
        <p:spPr>
          <a:xfrm>
            <a:off x="116114" y="186334"/>
            <a:ext cx="11959772" cy="65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6" t="16111" r="10416" b="26851"/>
          <a:stretch/>
        </p:blipFill>
        <p:spPr>
          <a:xfrm>
            <a:off x="361950" y="380999"/>
            <a:ext cx="11544300" cy="59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99" t="16385" r="11508" b="37619"/>
          <a:stretch/>
        </p:blipFill>
        <p:spPr>
          <a:xfrm>
            <a:off x="112252" y="371475"/>
            <a:ext cx="1197497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9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059" y="1596980"/>
            <a:ext cx="9659155" cy="4479970"/>
          </a:xfrm>
        </p:spPr>
        <p:txBody>
          <a:bodyPr>
            <a:normAutofit/>
          </a:bodyPr>
          <a:lstStyle/>
          <a:p>
            <a:r>
              <a:rPr lang="en-US" dirty="0" err="1"/>
              <a:t>Према</a:t>
            </a:r>
            <a:r>
              <a:rPr lang="en-US" dirty="0"/>
              <a:t> </a:t>
            </a:r>
            <a:r>
              <a:rPr lang="en-US" dirty="0" err="1"/>
              <a:t>критеријумима</a:t>
            </a:r>
            <a:r>
              <a:rPr lang="en-US" dirty="0"/>
              <a:t> </a:t>
            </a:r>
            <a:r>
              <a:rPr lang="en-US" dirty="0" err="1"/>
              <a:t>Свјетске</a:t>
            </a:r>
            <a:r>
              <a:rPr lang="en-US" dirty="0"/>
              <a:t> </a:t>
            </a:r>
            <a:r>
              <a:rPr lang="en-US" dirty="0" err="1"/>
              <a:t>банке</a:t>
            </a:r>
            <a:r>
              <a:rPr lang="en-US" dirty="0"/>
              <a:t>, </a:t>
            </a:r>
            <a:r>
              <a:rPr lang="en-US" dirty="0" err="1"/>
              <a:t>зависно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вриједности</a:t>
            </a:r>
            <a:r>
              <a:rPr lang="en-US" dirty="0"/>
              <a:t> </a:t>
            </a:r>
            <a:r>
              <a:rPr lang="en-US" dirty="0" err="1"/>
              <a:t>наведене</a:t>
            </a:r>
            <a:r>
              <a:rPr lang="en-US" dirty="0"/>
              <a:t> </a:t>
            </a:r>
            <a:r>
              <a:rPr lang="en-US" dirty="0" err="1"/>
              <a:t>пропорције</a:t>
            </a:r>
            <a:r>
              <a:rPr lang="en-US" dirty="0"/>
              <a:t>, </a:t>
            </a:r>
            <a:r>
              <a:rPr lang="en-US" dirty="0" err="1"/>
              <a:t>земље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класификују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сљедећи</a:t>
            </a:r>
            <a:r>
              <a:rPr lang="en-US" dirty="0"/>
              <a:t> </a:t>
            </a:r>
            <a:r>
              <a:rPr lang="en-US" dirty="0" err="1"/>
              <a:t>начин</a:t>
            </a:r>
            <a:endParaRPr lang="sr-Cyrl-BA" dirty="0"/>
          </a:p>
          <a:p>
            <a:pPr lvl="1"/>
            <a:r>
              <a:rPr lang="en-US" dirty="0"/>
              <a:t>TED/E ≤ 132% </a:t>
            </a:r>
            <a:r>
              <a:rPr lang="sr-Cyrl-CS" dirty="0"/>
              <a:t>мање задужена земља,</a:t>
            </a:r>
            <a:endParaRPr lang="en-US" dirty="0"/>
          </a:p>
          <a:p>
            <a:pPr lvl="1"/>
            <a:r>
              <a:rPr lang="en-US" dirty="0"/>
              <a:t>132% &lt; TED/E ≤ 220% </a:t>
            </a:r>
            <a:r>
              <a:rPr lang="sr-Cyrl-CS" dirty="0"/>
              <a:t>средње задужена земља и</a:t>
            </a:r>
            <a:endParaRPr lang="en-US" dirty="0"/>
          </a:p>
          <a:p>
            <a:pPr lvl="1"/>
            <a:r>
              <a:rPr lang="en-US" dirty="0"/>
              <a:t>TED/E &gt; 220% </a:t>
            </a:r>
            <a:r>
              <a:rPr lang="sr-Cyrl-CS" dirty="0"/>
              <a:t>високо задужена земља</a:t>
            </a:r>
            <a:r>
              <a:rPr lang="en-US" dirty="0"/>
              <a:t>,</a:t>
            </a:r>
          </a:p>
          <a:p>
            <a:r>
              <a:rPr lang="ru-RU" dirty="0"/>
              <a:t>гдје је: </a:t>
            </a:r>
            <a:r>
              <a:rPr lang="en-US" dirty="0"/>
              <a:t>TED</a:t>
            </a:r>
            <a:r>
              <a:rPr lang="ru-RU" dirty="0"/>
              <a:t> - укупан спољни дуг </a:t>
            </a:r>
            <a:r>
              <a:rPr lang="en-US" dirty="0"/>
              <a:t>(total external debt).</a:t>
            </a:r>
            <a:endParaRPr lang="sr-Cyrl-BA" dirty="0"/>
          </a:p>
          <a:p>
            <a:endParaRPr lang="sr-Cyrl-BA" dirty="0"/>
          </a:p>
          <a:p>
            <a:pPr algn="just"/>
            <a:r>
              <a:rPr lang="sr-Cyrl-BA" dirty="0"/>
              <a:t>Однос сервисирања спољног дуга према извозу који указује на прихватљивост стања капацитета отплате дуга.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5" y="905607"/>
            <a:ext cx="10673862" cy="2611315"/>
          </a:xfrm>
        </p:spPr>
        <p:txBody>
          <a:bodyPr>
            <a:normAutofit/>
          </a:bodyPr>
          <a:lstStyle/>
          <a:p>
            <a:pPr algn="just"/>
            <a:r>
              <a:rPr lang="sr-Cyrl-BA" sz="3000" dirty="0">
                <a:solidFill>
                  <a:schemeClr val="tx1"/>
                </a:solidFill>
              </a:rPr>
              <a:t>Фискална децентрализација </a:t>
            </a:r>
            <a:r>
              <a:rPr lang="sr-Cyrl-BA" sz="3000" dirty="0" smtClean="0">
                <a:solidFill>
                  <a:schemeClr val="tx1"/>
                </a:solidFill>
              </a:rPr>
              <a:t>подразумијева</a:t>
            </a:r>
            <a:r>
              <a:rPr lang="sr-Latn-BA" sz="3000" dirty="0" smtClean="0">
                <a:solidFill>
                  <a:schemeClr val="tx1"/>
                </a:solidFill>
              </a:rPr>
              <a:t> </a:t>
            </a:r>
            <a:r>
              <a:rPr lang="sr-Cyrl-BA" sz="3000" b="1" dirty="0" smtClean="0">
                <a:solidFill>
                  <a:schemeClr val="tx1"/>
                </a:solidFill>
              </a:rPr>
              <a:t>уређење </a:t>
            </a:r>
            <a:r>
              <a:rPr lang="sr-Cyrl-BA" sz="3000" b="1" dirty="0">
                <a:solidFill>
                  <a:schemeClr val="tx1"/>
                </a:solidFill>
              </a:rPr>
              <a:t>финансијских односа између различитих нивоа власти, везаних за увођење одређених врста јавних прихода, утврђивања њихове висине и њихово прикупљање, те извршавање конкретних јавних расхода.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6355" t="17314" r="44469" b="42536"/>
          <a:stretch/>
        </p:blipFill>
        <p:spPr>
          <a:xfrm>
            <a:off x="3974123" y="3250570"/>
            <a:ext cx="4152897" cy="29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87" t="13519" r="8750" b="27963"/>
          <a:stretch/>
        </p:blipFill>
        <p:spPr>
          <a:xfrm>
            <a:off x="152400" y="476249"/>
            <a:ext cx="1195815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31" y="1219199"/>
            <a:ext cx="9895268" cy="51978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BA" sz="2900" dirty="0">
                <a:solidFill>
                  <a:schemeClr val="tx1"/>
                </a:solidFill>
              </a:rPr>
              <a:t>Иако се на први поглед чини да је јавни дуг БиХ одржив и да је према Мастрихтским критеријумима БиХ удаљена од максимално дозвољене границе задужености, треба узети у обзир чињеницу да постојеће дефиците и испод нивоа од 3% БДП БиХ не може сама финансирати, већ се средства обезбјеђују од ММФ-а, што указује на </a:t>
            </a:r>
            <a:r>
              <a:rPr lang="sr-Cyrl-BA" sz="2900" dirty="0">
                <a:solidFill>
                  <a:schemeClr val="tx1"/>
                </a:solidFill>
              </a:rPr>
              <a:t>стање</a:t>
            </a:r>
            <a:r>
              <a:rPr lang="sr-Latn-BA" sz="2900" dirty="0">
                <a:solidFill>
                  <a:schemeClr val="tx1"/>
                </a:solidFill>
              </a:rPr>
              <a:t> фискалне стабилности БиХ. </a:t>
            </a:r>
            <a:endParaRPr lang="sr-Cyrl-BA" sz="29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sr-Cyrl-BA" sz="2900" dirty="0">
              <a:solidFill>
                <a:schemeClr val="tx1"/>
              </a:solidFill>
            </a:endParaRPr>
          </a:p>
          <a:p>
            <a:pPr algn="just"/>
            <a:r>
              <a:rPr lang="sr-Latn-BA" sz="2900" dirty="0">
                <a:solidFill>
                  <a:schemeClr val="tx1"/>
                </a:solidFill>
              </a:rPr>
              <a:t>Из овога слиједи да за финансирање дефицита и дуга БиХ није проблем високо учешће дуга у </a:t>
            </a:r>
            <a:r>
              <a:rPr lang="sr-Cyrl-CS" sz="2900" dirty="0">
                <a:solidFill>
                  <a:schemeClr val="tx1"/>
                </a:solidFill>
              </a:rPr>
              <a:t>БДП</a:t>
            </a:r>
            <a:r>
              <a:rPr lang="sr-Latn-BA" sz="2900" dirty="0">
                <a:solidFill>
                  <a:schemeClr val="tx1"/>
                </a:solidFill>
              </a:rPr>
              <a:t>, већ намјена односно сврха позајмљених средстава јер ће највише од тога зависити способност враћања дуга. </a:t>
            </a:r>
            <a:endParaRPr lang="en-US" sz="29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l-PL" dirty="0"/>
              <a:t> 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r-Cyrl-CS"/>
              <a:t>Х</a:t>
            </a:r>
            <a:r>
              <a:rPr lang="sr-Cyrl-RS"/>
              <a:t>вала на пажњи!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19524"/>
            <a:ext cx="9601196" cy="829083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/>
            </a:r>
            <a:br>
              <a:rPr lang="sr-Cyrl-BA" b="1" dirty="0"/>
            </a:br>
            <a:r>
              <a:rPr lang="sr-Cyrl-BA" b="1" dirty="0"/>
              <a:t>Разлози</a:t>
            </a:r>
            <a:r>
              <a:rPr lang="sr-Cyrl-BA" b="1" dirty="0">
                <a:solidFill>
                  <a:schemeClr val="tx1"/>
                </a:solidFill>
              </a:rPr>
              <a:t> за фискалну децентрализацију </a:t>
            </a:r>
            <a:r>
              <a:rPr lang="sr-Cyrl-BA" b="1" dirty="0"/>
              <a:t/>
            </a:r>
            <a:br>
              <a:rPr lang="sr-Cyrl-BA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2409093"/>
            <a:ext cx="10550768" cy="3675184"/>
          </a:xfrm>
        </p:spPr>
        <p:txBody>
          <a:bodyPr>
            <a:noAutofit/>
          </a:bodyPr>
          <a:lstStyle/>
          <a:p>
            <a:r>
              <a:rPr lang="sr-Cyrl-CS" sz="2600" b="1" dirty="0">
                <a:solidFill>
                  <a:schemeClr val="tx1"/>
                </a:solidFill>
              </a:rPr>
              <a:t>Основни разлог за фискалну децентрализацију огледа се у </a:t>
            </a:r>
            <a:r>
              <a:rPr lang="sr-Cyrl-CS" sz="2600" b="1" dirty="0">
                <a:solidFill>
                  <a:srgbClr val="FF0000"/>
                </a:solidFill>
              </a:rPr>
              <a:t>промјени индивидуалних преференција потрошача </a:t>
            </a:r>
            <a:r>
              <a:rPr lang="sr-Cyrl-CS" sz="2600" b="1" dirty="0">
                <a:solidFill>
                  <a:schemeClr val="tx1"/>
                </a:solidFill>
              </a:rPr>
              <a:t>приликом избора различитих јавних добара.</a:t>
            </a:r>
          </a:p>
          <a:p>
            <a:endParaRPr lang="sr-Cyrl-CS" sz="2600" b="1" dirty="0">
              <a:solidFill>
                <a:schemeClr val="tx1"/>
              </a:solidFill>
            </a:endParaRPr>
          </a:p>
          <a:p>
            <a:pPr algn="just"/>
            <a:r>
              <a:rPr lang="sr-Cyrl-CS" sz="2600" b="1" dirty="0">
                <a:solidFill>
                  <a:schemeClr val="tx1"/>
                </a:solidFill>
              </a:rPr>
              <a:t>Алокативна функција захтијева да се локалним нивоима власти дозволе да воде политику ЈП и ЈР у складу са потребама својих грађана јер </a:t>
            </a:r>
            <a:r>
              <a:rPr lang="sr-Cyrl-CS" sz="2600" b="1" dirty="0">
                <a:solidFill>
                  <a:srgbClr val="FF0000"/>
                </a:solidFill>
              </a:rPr>
              <a:t>имају потпуније информације о потребама локалног становништва</a:t>
            </a:r>
            <a:r>
              <a:rPr lang="sr-Cyrl-CS" sz="2600" b="1" dirty="0">
                <a:solidFill>
                  <a:schemeClr val="tx1"/>
                </a:solidFill>
              </a:rPr>
              <a:t>, што може допринијети лакшем подмирењу њихових потреба. </a:t>
            </a:r>
          </a:p>
          <a:p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6" y="729762"/>
            <a:ext cx="10524393" cy="5284177"/>
          </a:xfrm>
        </p:spPr>
        <p:txBody>
          <a:bodyPr>
            <a:normAutofit/>
          </a:bodyPr>
          <a:lstStyle/>
          <a:p>
            <a:pPr algn="just"/>
            <a:r>
              <a:rPr lang="sr-Cyrl-BA" sz="2200" b="1" dirty="0">
                <a:solidFill>
                  <a:schemeClr val="tx1"/>
                </a:solidFill>
              </a:rPr>
              <a:t>Општи трошкови и трошкови контроле су </a:t>
            </a:r>
            <a:r>
              <a:rPr lang="sr-Cyrl-BA" sz="2200" b="1" dirty="0">
                <a:solidFill>
                  <a:srgbClr val="FF0000"/>
                </a:solidFill>
              </a:rPr>
              <a:t>нижи</a:t>
            </a:r>
            <a:r>
              <a:rPr lang="sr-Cyrl-BA" sz="2200" b="1" dirty="0">
                <a:solidFill>
                  <a:schemeClr val="tx1"/>
                </a:solidFill>
              </a:rPr>
              <a:t> па је и подмиривање и обезбјеђивање услуга на локалном нивоу мање скупо</a:t>
            </a:r>
          </a:p>
          <a:p>
            <a:r>
              <a:rPr lang="sr-Cyrl-BA" sz="2200" b="1" dirty="0">
                <a:solidFill>
                  <a:schemeClr val="tx1"/>
                </a:solidFill>
              </a:rPr>
              <a:t>Истовремено и локалне заједнице преузимају одговорност за стање у јавном сектору</a:t>
            </a:r>
          </a:p>
          <a:p>
            <a:r>
              <a:rPr lang="sr-Cyrl-CS" sz="2200" b="1" dirty="0">
                <a:solidFill>
                  <a:srgbClr val="00B050"/>
                </a:solidFill>
              </a:rPr>
              <a:t>Економски разлози – побољшање алокације ресурса</a:t>
            </a:r>
            <a:endParaRPr lang="en-US" sz="2200" b="1" dirty="0">
              <a:solidFill>
                <a:srgbClr val="00B050"/>
              </a:solidFill>
            </a:endParaRPr>
          </a:p>
          <a:p>
            <a:endParaRPr lang="sr-Cyrl-BA" sz="2200" b="1" dirty="0">
              <a:solidFill>
                <a:schemeClr val="tx1"/>
              </a:solidFill>
            </a:endParaRPr>
          </a:p>
          <a:p>
            <a:r>
              <a:rPr lang="sr-Cyrl-BA" sz="2200" b="1" dirty="0" smtClean="0">
                <a:solidFill>
                  <a:srgbClr val="FF0000"/>
                </a:solidFill>
              </a:rPr>
              <a:t>Ограничења фискалне децентрализације су</a:t>
            </a:r>
            <a:r>
              <a:rPr lang="sr-Cyrl-BA" sz="2200" b="1" dirty="0" smtClean="0">
                <a:solidFill>
                  <a:schemeClr val="tx1"/>
                </a:solidFill>
              </a:rPr>
              <a:t>: </a:t>
            </a:r>
            <a:endParaRPr lang="sr-Cyrl-BA" sz="2200" b="1" dirty="0">
              <a:solidFill>
                <a:schemeClr val="tx1"/>
              </a:solidFill>
            </a:endParaRPr>
          </a:p>
          <a:p>
            <a:pPr lvl="1"/>
            <a:r>
              <a:rPr lang="sr-Cyrl-BA" sz="2200" b="1" dirty="0">
                <a:solidFill>
                  <a:schemeClr val="tx1"/>
                </a:solidFill>
              </a:rPr>
              <a:t>Превелика разуђеност и децентрализација </a:t>
            </a:r>
            <a:r>
              <a:rPr lang="sr-Cyrl-BA" sz="2200" b="1" dirty="0">
                <a:solidFill>
                  <a:srgbClr val="FF0000"/>
                </a:solidFill>
              </a:rPr>
              <a:t>смањује ефикасност администрирања пореза, посебно сложенијих као што су ПДВ и синтетички порез на доходак</a:t>
            </a:r>
          </a:p>
          <a:p>
            <a:pPr lvl="1"/>
            <a:r>
              <a:rPr lang="sr-Cyrl-BA" sz="2200" b="1" dirty="0">
                <a:solidFill>
                  <a:srgbClr val="FF0000"/>
                </a:solidFill>
              </a:rPr>
              <a:t>Макроекономски циљеви и стабилност </a:t>
            </a:r>
            <a:r>
              <a:rPr lang="sr-Cyrl-BA" sz="2200" b="1" dirty="0">
                <a:solidFill>
                  <a:schemeClr val="tx1"/>
                </a:solidFill>
              </a:rPr>
              <a:t>су ипак у надлежности централне власти</a:t>
            </a:r>
            <a:endParaRPr lang="sr-Latn-BA" sz="22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431" y="691662"/>
            <a:ext cx="8686800" cy="803030"/>
          </a:xfrm>
        </p:spPr>
        <p:txBody>
          <a:bodyPr>
            <a:normAutofit/>
          </a:bodyPr>
          <a:lstStyle/>
          <a:p>
            <a:r>
              <a:rPr lang="sr-Cyrl-CS" sz="3200" b="1" dirty="0"/>
              <a:t>Принципи фискалне децентрализације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985" y="1688124"/>
            <a:ext cx="10629900" cy="4510454"/>
          </a:xfrm>
        </p:spPr>
        <p:txBody>
          <a:bodyPr>
            <a:normAutofit fontScale="70000" lnSpcReduction="20000"/>
          </a:bodyPr>
          <a:lstStyle/>
          <a:p>
            <a:r>
              <a:rPr lang="sr-Cyrl-CS" sz="3100" dirty="0">
                <a:solidFill>
                  <a:schemeClr val="tx1"/>
                </a:solidFill>
              </a:rPr>
              <a:t>1. </a:t>
            </a:r>
            <a:r>
              <a:rPr lang="sr-Cyrl-CS" sz="3100" b="1" dirty="0">
                <a:solidFill>
                  <a:schemeClr val="tx1"/>
                </a:solidFill>
              </a:rPr>
              <a:t>јасно дефинисање функција и одговорности различитих нивоа власти</a:t>
            </a:r>
          </a:p>
          <a:p>
            <a:pPr lvl="1"/>
            <a:r>
              <a:rPr lang="sr-Cyrl-CS" sz="3100" dirty="0">
                <a:solidFill>
                  <a:schemeClr val="tx1"/>
                </a:solidFill>
              </a:rPr>
              <a:t>Јасан, прецизан и недвосмислен пренос овлаштења</a:t>
            </a:r>
          </a:p>
          <a:p>
            <a:pPr lvl="1"/>
            <a:endParaRPr lang="sr-Cyrl-CS" sz="3100" dirty="0">
              <a:solidFill>
                <a:schemeClr val="tx1"/>
              </a:solidFill>
            </a:endParaRPr>
          </a:p>
          <a:p>
            <a:r>
              <a:rPr lang="sr-Cyrl-CS" sz="3100" dirty="0">
                <a:solidFill>
                  <a:schemeClr val="tx1"/>
                </a:solidFill>
              </a:rPr>
              <a:t>2. </a:t>
            </a:r>
            <a:r>
              <a:rPr lang="sr-Cyrl-CS" sz="3100" b="1" dirty="0">
                <a:solidFill>
                  <a:schemeClr val="tx1"/>
                </a:solidFill>
              </a:rPr>
              <a:t>мјерење аутономије коју локална власт има на приходној и расходној страни</a:t>
            </a:r>
          </a:p>
          <a:p>
            <a:pPr lvl="1"/>
            <a:r>
              <a:rPr lang="sr-Cyrl-CS" sz="3100" dirty="0">
                <a:solidFill>
                  <a:schemeClr val="tx1"/>
                </a:solidFill>
              </a:rPr>
              <a:t>Припадност ЈП и ЈР одређеном нивоу власти. </a:t>
            </a:r>
          </a:p>
          <a:p>
            <a:pPr lvl="1"/>
            <a:r>
              <a:rPr lang="sr-Cyrl-CS" sz="3100" dirty="0">
                <a:solidFill>
                  <a:schemeClr val="tx1"/>
                </a:solidFill>
              </a:rPr>
              <a:t>Док порези више припадају централној власти, остали јавни </a:t>
            </a:r>
            <a:r>
              <a:rPr lang="sr-Cyrl-CS" sz="3100" dirty="0" smtClean="0">
                <a:solidFill>
                  <a:schemeClr val="tx1"/>
                </a:solidFill>
              </a:rPr>
              <a:t>приходи </a:t>
            </a:r>
            <a:r>
              <a:rPr lang="sr-Cyrl-CS" sz="3100" dirty="0">
                <a:solidFill>
                  <a:schemeClr val="tx1"/>
                </a:solidFill>
              </a:rPr>
              <a:t>су подеснији за увођење на нивоу локалне власти.</a:t>
            </a:r>
          </a:p>
          <a:p>
            <a:pPr lvl="1"/>
            <a:endParaRPr lang="sr-Cyrl-CS" sz="3100" dirty="0">
              <a:solidFill>
                <a:schemeClr val="tx1"/>
              </a:solidFill>
            </a:endParaRPr>
          </a:p>
          <a:p>
            <a:r>
              <a:rPr lang="sr-Cyrl-CS" sz="3100" dirty="0">
                <a:solidFill>
                  <a:schemeClr val="tx1"/>
                </a:solidFill>
              </a:rPr>
              <a:t>3. </a:t>
            </a:r>
            <a:r>
              <a:rPr lang="sr-Cyrl-CS" sz="3100" b="1" dirty="0">
                <a:solidFill>
                  <a:schemeClr val="tx1"/>
                </a:solidFill>
              </a:rPr>
              <a:t>успостављање одговарајућих институција</a:t>
            </a:r>
          </a:p>
          <a:p>
            <a:pPr lvl="1"/>
            <a:r>
              <a:rPr lang="sr-Cyrl-CS" sz="3100" dirty="0">
                <a:solidFill>
                  <a:schemeClr val="tx1"/>
                </a:solidFill>
              </a:rPr>
              <a:t>Административне и техничке могућности наплате, сарадње, координације, буџетског система....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26" t="8484" r="28016" b="8836"/>
          <a:stretch/>
        </p:blipFill>
        <p:spPr>
          <a:xfrm>
            <a:off x="0" y="101600"/>
            <a:ext cx="6328229" cy="675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222" t="10176" r="28016" b="5308"/>
          <a:stretch/>
        </p:blipFill>
        <p:spPr>
          <a:xfrm>
            <a:off x="6386286" y="101600"/>
            <a:ext cx="5805714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9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50" t="8148" r="27187" b="6482"/>
          <a:stretch/>
        </p:blipFill>
        <p:spPr>
          <a:xfrm>
            <a:off x="2083777" y="0"/>
            <a:ext cx="7816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5" t="16667" r="25486" b="10617"/>
          <a:stretch/>
        </p:blipFill>
        <p:spPr>
          <a:xfrm>
            <a:off x="1855176" y="127000"/>
            <a:ext cx="8723923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540</TotalTime>
  <Words>1258</Words>
  <Application>Microsoft Office PowerPoint</Application>
  <PresentationFormat>Widescreen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ФИСКАЛНА ДЕЦЕНТРАЛИЗАЦИЈА</vt:lpstr>
      <vt:lpstr>PowerPoint Presentation</vt:lpstr>
      <vt:lpstr>PowerPoint Presentation</vt:lpstr>
      <vt:lpstr> Разлози за фискалну децентрализацију  </vt:lpstr>
      <vt:lpstr>PowerPoint Presentation</vt:lpstr>
      <vt:lpstr>Принципи фискалне децентрализације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Модели фискалне децентрализације</vt:lpstr>
      <vt:lpstr>Модел преношења (деволуције) власти</vt:lpstr>
      <vt:lpstr>Модел деконцентрације власти</vt:lpstr>
      <vt:lpstr>Модел повјеравања (делегирања) власти</vt:lpstr>
      <vt:lpstr>Мјерење аутономије у сфери јавних прихода</vt:lpstr>
      <vt:lpstr>Јавни кредит/зајам</vt:lpstr>
      <vt:lpstr> </vt:lpstr>
      <vt:lpstr>PowerPoint Presentation</vt:lpstr>
      <vt:lpstr>Класификације јавног зајма</vt:lpstr>
      <vt:lpstr>PowerPoint Presentation</vt:lpstr>
      <vt:lpstr>Класична теорија јавног зајма</vt:lpstr>
      <vt:lpstr>Савремена теорија јавног зајма </vt:lpstr>
      <vt:lpstr>Показатељи јавног дуга  Босне и Херцеговине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ФИСКАЛНА ДЕЦЕНТРАЛИЗАЦИЈА</dc:title>
  <dc:creator>Branka</dc:creator>
  <cp:lastModifiedBy>Branka</cp:lastModifiedBy>
  <cp:revision>105</cp:revision>
  <dcterms:created xsi:type="dcterms:W3CDTF">2024-12-10T08:26:28Z</dcterms:created>
  <dcterms:modified xsi:type="dcterms:W3CDTF">2025-12-24T08:07:33Z</dcterms:modified>
</cp:coreProperties>
</file>