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351" r:id="rId2"/>
    <p:sldId id="267" r:id="rId3"/>
    <p:sldId id="349" r:id="rId4"/>
    <p:sldId id="350" r:id="rId5"/>
    <p:sldId id="268" r:id="rId6"/>
    <p:sldId id="322" r:id="rId7"/>
    <p:sldId id="269" r:id="rId8"/>
    <p:sldId id="270" r:id="rId9"/>
    <p:sldId id="271" r:id="rId10"/>
    <p:sldId id="317" r:id="rId11"/>
    <p:sldId id="302" r:id="rId12"/>
    <p:sldId id="273" r:id="rId13"/>
    <p:sldId id="274" r:id="rId14"/>
    <p:sldId id="352" r:id="rId15"/>
    <p:sldId id="353" r:id="rId16"/>
    <p:sldId id="354" r:id="rId17"/>
    <p:sldId id="345" r:id="rId18"/>
    <p:sldId id="346" r:id="rId19"/>
    <p:sldId id="355" r:id="rId20"/>
    <p:sldId id="276" r:id="rId21"/>
    <p:sldId id="356" r:id="rId22"/>
    <p:sldId id="303" r:id="rId23"/>
    <p:sldId id="277" r:id="rId24"/>
    <p:sldId id="299" r:id="rId25"/>
    <p:sldId id="279" r:id="rId26"/>
    <p:sldId id="305" r:id="rId27"/>
    <p:sldId id="280" r:id="rId28"/>
    <p:sldId id="344" r:id="rId29"/>
    <p:sldId id="282" r:id="rId30"/>
    <p:sldId id="283" r:id="rId31"/>
    <p:sldId id="311" r:id="rId32"/>
    <p:sldId id="284" r:id="rId33"/>
    <p:sldId id="358" r:id="rId34"/>
    <p:sldId id="285" r:id="rId35"/>
    <p:sldId id="308" r:id="rId36"/>
    <p:sldId id="286" r:id="rId37"/>
    <p:sldId id="287" r:id="rId38"/>
    <p:sldId id="288" r:id="rId39"/>
    <p:sldId id="294" r:id="rId40"/>
    <p:sldId id="295" r:id="rId41"/>
    <p:sldId id="296" r:id="rId42"/>
    <p:sldId id="318" r:id="rId43"/>
    <p:sldId id="291" r:id="rId44"/>
    <p:sldId id="292" r:id="rId45"/>
    <p:sldId id="321" r:id="rId46"/>
    <p:sldId id="347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9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97935E-D27E-47E4-8BBC-FBF3107A5B7A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CF750B75-9435-4FCE-92B7-23BF0E5E8470}">
      <dgm:prSet phldrT="[Text]" custT="1"/>
      <dgm:spPr/>
      <dgm:t>
        <a:bodyPr/>
        <a:lstStyle/>
        <a:p>
          <a:r>
            <a:rPr lang="ru-RU" sz="2800" b="1" dirty="0" smtClean="0"/>
            <a:t>Представља сегмент економске политике који преко својих инструмената, регулише количину новца у </a:t>
          </a:r>
          <a:r>
            <a:rPr lang="ru-RU" sz="2800" b="1" smtClean="0"/>
            <a:t>оптицају и </a:t>
          </a:r>
          <a:r>
            <a:rPr lang="ru-RU" sz="2800" b="1" dirty="0" smtClean="0"/>
            <a:t>обезбјеђује њихово позитивно дјеловање на укупна реална привредна кретања.</a:t>
          </a:r>
          <a:endParaRPr lang="en-US" sz="2800" b="1" dirty="0"/>
        </a:p>
      </dgm:t>
    </dgm:pt>
    <dgm:pt modelId="{1C791FC8-64D0-4D46-A835-B28BFD38F4F2}" type="parTrans" cxnId="{B37D3D24-B917-4634-A264-17E39434C2D1}">
      <dgm:prSet/>
      <dgm:spPr/>
      <dgm:t>
        <a:bodyPr/>
        <a:lstStyle/>
        <a:p>
          <a:endParaRPr lang="en-US"/>
        </a:p>
      </dgm:t>
    </dgm:pt>
    <dgm:pt modelId="{060B6598-8FD3-4BF2-9376-B9D06200290F}" type="sibTrans" cxnId="{B37D3D24-B917-4634-A264-17E39434C2D1}">
      <dgm:prSet/>
      <dgm:spPr/>
      <dgm:t>
        <a:bodyPr/>
        <a:lstStyle/>
        <a:p>
          <a:endParaRPr lang="en-US"/>
        </a:p>
      </dgm:t>
    </dgm:pt>
    <dgm:pt modelId="{7BF49D4B-C785-4BEE-BCB2-D4D96711DA4E}" type="pres">
      <dgm:prSet presAssocID="{3497935E-D27E-47E4-8BBC-FBF3107A5B7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1E621E9-CAB0-42E3-A880-E2DC8B6D9563}" type="pres">
      <dgm:prSet presAssocID="{CF750B75-9435-4FCE-92B7-23BF0E5E8470}" presName="parentLin" presStyleCnt="0"/>
      <dgm:spPr/>
    </dgm:pt>
    <dgm:pt modelId="{5FCB5C93-B9C3-4526-93E9-6E38882842C4}" type="pres">
      <dgm:prSet presAssocID="{CF750B75-9435-4FCE-92B7-23BF0E5E8470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81B2363E-064C-4CD3-B182-6525E1253856}" type="pres">
      <dgm:prSet presAssocID="{CF750B75-9435-4FCE-92B7-23BF0E5E8470}" presName="parentText" presStyleLbl="node1" presStyleIdx="0" presStyleCnt="1" custScaleX="142997" custScaleY="409462" custLinFactY="-96946" custLinFactNeighborX="2975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2404B3-7D37-45F9-BA98-86796CDC310D}" type="pres">
      <dgm:prSet presAssocID="{CF750B75-9435-4FCE-92B7-23BF0E5E8470}" presName="negativeSpace" presStyleCnt="0"/>
      <dgm:spPr/>
    </dgm:pt>
    <dgm:pt modelId="{A4E38E58-135B-4261-9E17-32FEB78FEF31}" type="pres">
      <dgm:prSet presAssocID="{CF750B75-9435-4FCE-92B7-23BF0E5E8470}" presName="childText" presStyleLbl="conFgAcc1" presStyleIdx="0" presStyleCnt="1" custScaleY="191283" custLinFactY="-77930" custLinFactNeighborY="-100000">
        <dgm:presLayoutVars>
          <dgm:bulletEnabled val="1"/>
        </dgm:presLayoutVars>
      </dgm:prSet>
      <dgm:spPr/>
    </dgm:pt>
  </dgm:ptLst>
  <dgm:cxnLst>
    <dgm:cxn modelId="{247B62D7-F17C-4409-8672-6FEEC6193B32}" type="presOf" srcId="{CF750B75-9435-4FCE-92B7-23BF0E5E8470}" destId="{81B2363E-064C-4CD3-B182-6525E1253856}" srcOrd="1" destOrd="0" presId="urn:microsoft.com/office/officeart/2005/8/layout/list1"/>
    <dgm:cxn modelId="{B37D3D24-B917-4634-A264-17E39434C2D1}" srcId="{3497935E-D27E-47E4-8BBC-FBF3107A5B7A}" destId="{CF750B75-9435-4FCE-92B7-23BF0E5E8470}" srcOrd="0" destOrd="0" parTransId="{1C791FC8-64D0-4D46-A835-B28BFD38F4F2}" sibTransId="{060B6598-8FD3-4BF2-9376-B9D06200290F}"/>
    <dgm:cxn modelId="{49032DE2-9FDB-426A-9C29-CC84EA8C8450}" type="presOf" srcId="{3497935E-D27E-47E4-8BBC-FBF3107A5B7A}" destId="{7BF49D4B-C785-4BEE-BCB2-D4D96711DA4E}" srcOrd="0" destOrd="0" presId="urn:microsoft.com/office/officeart/2005/8/layout/list1"/>
    <dgm:cxn modelId="{5929FA1E-EBD0-47F1-A543-D805092D2506}" type="presOf" srcId="{CF750B75-9435-4FCE-92B7-23BF0E5E8470}" destId="{5FCB5C93-B9C3-4526-93E9-6E38882842C4}" srcOrd="0" destOrd="0" presId="urn:microsoft.com/office/officeart/2005/8/layout/list1"/>
    <dgm:cxn modelId="{7FA9878F-3642-430B-BF2E-E096B452CCE3}" type="presParOf" srcId="{7BF49D4B-C785-4BEE-BCB2-D4D96711DA4E}" destId="{31E621E9-CAB0-42E3-A880-E2DC8B6D9563}" srcOrd="0" destOrd="0" presId="urn:microsoft.com/office/officeart/2005/8/layout/list1"/>
    <dgm:cxn modelId="{AC8BB46A-764E-40B9-8535-1B3F5C6BFB15}" type="presParOf" srcId="{31E621E9-CAB0-42E3-A880-E2DC8B6D9563}" destId="{5FCB5C93-B9C3-4526-93E9-6E38882842C4}" srcOrd="0" destOrd="0" presId="urn:microsoft.com/office/officeart/2005/8/layout/list1"/>
    <dgm:cxn modelId="{853CDB33-B803-453E-8536-242C2FA6538C}" type="presParOf" srcId="{31E621E9-CAB0-42E3-A880-E2DC8B6D9563}" destId="{81B2363E-064C-4CD3-B182-6525E1253856}" srcOrd="1" destOrd="0" presId="urn:microsoft.com/office/officeart/2005/8/layout/list1"/>
    <dgm:cxn modelId="{8F31802C-BA42-4696-B7ED-AFF538380395}" type="presParOf" srcId="{7BF49D4B-C785-4BEE-BCB2-D4D96711DA4E}" destId="{BA2404B3-7D37-45F9-BA98-86796CDC310D}" srcOrd="1" destOrd="0" presId="urn:microsoft.com/office/officeart/2005/8/layout/list1"/>
    <dgm:cxn modelId="{171ACF46-BCE4-4B9E-9EA5-DF162D5F886B}" type="presParOf" srcId="{7BF49D4B-C785-4BEE-BCB2-D4D96711DA4E}" destId="{A4E38E58-135B-4261-9E17-32FEB78FEF3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97935E-D27E-47E4-8BBC-FBF3107A5B7A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B59FD5F6-36AA-4BFA-96BE-5C6EB1370F28}">
      <dgm:prSet phldrT="[Text]" custT="1"/>
      <dgm:spPr>
        <a:solidFill>
          <a:srgbClr val="00B0F0"/>
        </a:solidFill>
      </dgm:spPr>
      <dgm:t>
        <a:bodyPr/>
        <a:lstStyle/>
        <a:p>
          <a:r>
            <a:rPr lang="sr-Cyrl-BA" sz="3200" b="1" dirty="0" smtClean="0">
              <a:solidFill>
                <a:schemeClr val="bg1"/>
              </a:solidFill>
            </a:rPr>
            <a:t>Реални  </a:t>
          </a:r>
          <a:r>
            <a:rPr lang="ru-RU" sz="3200" b="1" dirty="0" smtClean="0">
              <a:solidFill>
                <a:schemeClr val="bg1"/>
              </a:solidFill>
            </a:rPr>
            <a:t>економски фактори примарно одређују  формирање </a:t>
          </a:r>
          <a:r>
            <a:rPr lang="ru-RU" sz="3200" b="1" dirty="0" smtClean="0">
              <a:solidFill>
                <a:schemeClr val="bg1"/>
              </a:solidFill>
            </a:rPr>
            <a:t>индикатора </a:t>
          </a:r>
          <a:r>
            <a:rPr lang="ru-RU" sz="3200" b="1" dirty="0" smtClean="0">
              <a:solidFill>
                <a:schemeClr val="bg1"/>
              </a:solidFill>
            </a:rPr>
            <a:t>дате економије али монетарне варијабле играју значајну повратну улогу у формирању перформанси </a:t>
          </a:r>
          <a:r>
            <a:rPr lang="sr-Cyrl-BA" sz="3200" b="1" dirty="0" smtClean="0">
              <a:solidFill>
                <a:schemeClr val="bg1"/>
              </a:solidFill>
            </a:rPr>
            <a:t>економије.</a:t>
          </a:r>
          <a:endParaRPr lang="en-US" sz="3200" b="1" dirty="0">
            <a:solidFill>
              <a:schemeClr val="bg1"/>
            </a:solidFill>
          </a:endParaRPr>
        </a:p>
      </dgm:t>
    </dgm:pt>
    <dgm:pt modelId="{6BBC419C-AE7D-486E-B4C8-7507E66221BC}" type="parTrans" cxnId="{1184720B-C426-4183-832D-0CD7FF288D4E}">
      <dgm:prSet/>
      <dgm:spPr/>
      <dgm:t>
        <a:bodyPr/>
        <a:lstStyle/>
        <a:p>
          <a:endParaRPr lang="en-US"/>
        </a:p>
      </dgm:t>
    </dgm:pt>
    <dgm:pt modelId="{8070D086-062A-4A64-BD82-268F12946A17}" type="sibTrans" cxnId="{1184720B-C426-4183-832D-0CD7FF288D4E}">
      <dgm:prSet/>
      <dgm:spPr/>
      <dgm:t>
        <a:bodyPr/>
        <a:lstStyle/>
        <a:p>
          <a:endParaRPr lang="en-US"/>
        </a:p>
      </dgm:t>
    </dgm:pt>
    <dgm:pt modelId="{7BF49D4B-C785-4BEE-BCB2-D4D96711DA4E}" type="pres">
      <dgm:prSet presAssocID="{3497935E-D27E-47E4-8BBC-FBF3107A5B7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616268-6094-4C85-A46C-DE5424E5107E}" type="pres">
      <dgm:prSet presAssocID="{B59FD5F6-36AA-4BFA-96BE-5C6EB1370F28}" presName="parentLin" presStyleCnt="0"/>
      <dgm:spPr/>
    </dgm:pt>
    <dgm:pt modelId="{0C5F10B2-B889-41C1-BEF6-A5CBB87CE44B}" type="pres">
      <dgm:prSet presAssocID="{B59FD5F6-36AA-4BFA-96BE-5C6EB1370F28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F73AB722-D9E7-413A-B76B-4AFD44377D9D}" type="pres">
      <dgm:prSet presAssocID="{B59FD5F6-36AA-4BFA-96BE-5C6EB1370F28}" presName="parentText" presStyleLbl="node1" presStyleIdx="0" presStyleCnt="1" custScaleX="142997" custScaleY="506355" custLinFactNeighborX="-5285" custLinFactNeighborY="-6784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C1B7E0-2BDC-4A5E-9B7F-C8C27F5D1A34}" type="pres">
      <dgm:prSet presAssocID="{B59FD5F6-36AA-4BFA-96BE-5C6EB1370F28}" presName="negativeSpace" presStyleCnt="0"/>
      <dgm:spPr/>
    </dgm:pt>
    <dgm:pt modelId="{4F5354F7-884F-4670-B195-2F3DBB856962}" type="pres">
      <dgm:prSet presAssocID="{B59FD5F6-36AA-4BFA-96BE-5C6EB1370F28}" presName="childText" presStyleLbl="conFgAcc1" presStyleIdx="0" presStyleCnt="1" custScaleY="162747" custLinFactY="-45514" custLinFactNeighborX="-1770" custLinFactNeighborY="-100000">
        <dgm:presLayoutVars>
          <dgm:bulletEnabled val="1"/>
        </dgm:presLayoutVars>
      </dgm:prSet>
      <dgm:spPr/>
    </dgm:pt>
  </dgm:ptLst>
  <dgm:cxnLst>
    <dgm:cxn modelId="{F9FC8589-9845-4044-9961-60BBFD1CC208}" type="presOf" srcId="{B59FD5F6-36AA-4BFA-96BE-5C6EB1370F28}" destId="{0C5F10B2-B889-41C1-BEF6-A5CBB87CE44B}" srcOrd="0" destOrd="0" presId="urn:microsoft.com/office/officeart/2005/8/layout/list1"/>
    <dgm:cxn modelId="{0EDC35E4-870C-4466-AD26-4F6BB7A6ABF4}" type="presOf" srcId="{B59FD5F6-36AA-4BFA-96BE-5C6EB1370F28}" destId="{F73AB722-D9E7-413A-B76B-4AFD44377D9D}" srcOrd="1" destOrd="0" presId="urn:microsoft.com/office/officeart/2005/8/layout/list1"/>
    <dgm:cxn modelId="{F54F0F19-AF47-4A40-88FB-54EF5AB3E015}" type="presOf" srcId="{3497935E-D27E-47E4-8BBC-FBF3107A5B7A}" destId="{7BF49D4B-C785-4BEE-BCB2-D4D96711DA4E}" srcOrd="0" destOrd="0" presId="urn:microsoft.com/office/officeart/2005/8/layout/list1"/>
    <dgm:cxn modelId="{1184720B-C426-4183-832D-0CD7FF288D4E}" srcId="{3497935E-D27E-47E4-8BBC-FBF3107A5B7A}" destId="{B59FD5F6-36AA-4BFA-96BE-5C6EB1370F28}" srcOrd="0" destOrd="0" parTransId="{6BBC419C-AE7D-486E-B4C8-7507E66221BC}" sibTransId="{8070D086-062A-4A64-BD82-268F12946A17}"/>
    <dgm:cxn modelId="{8DCBF52B-29B2-4938-A860-65DEA30DC0E5}" type="presParOf" srcId="{7BF49D4B-C785-4BEE-BCB2-D4D96711DA4E}" destId="{95616268-6094-4C85-A46C-DE5424E5107E}" srcOrd="0" destOrd="0" presId="urn:microsoft.com/office/officeart/2005/8/layout/list1"/>
    <dgm:cxn modelId="{6B087117-FD49-4704-A25F-1BDCAFE98046}" type="presParOf" srcId="{95616268-6094-4C85-A46C-DE5424E5107E}" destId="{0C5F10B2-B889-41C1-BEF6-A5CBB87CE44B}" srcOrd="0" destOrd="0" presId="urn:microsoft.com/office/officeart/2005/8/layout/list1"/>
    <dgm:cxn modelId="{5A5EFA10-18D9-4EF2-8831-435C4DD4C558}" type="presParOf" srcId="{95616268-6094-4C85-A46C-DE5424E5107E}" destId="{F73AB722-D9E7-413A-B76B-4AFD44377D9D}" srcOrd="1" destOrd="0" presId="urn:microsoft.com/office/officeart/2005/8/layout/list1"/>
    <dgm:cxn modelId="{6DE34204-A0D2-46F0-A4D0-3AC5A477ABC4}" type="presParOf" srcId="{7BF49D4B-C785-4BEE-BCB2-D4D96711DA4E}" destId="{5AC1B7E0-2BDC-4A5E-9B7F-C8C27F5D1A34}" srcOrd="1" destOrd="0" presId="urn:microsoft.com/office/officeart/2005/8/layout/list1"/>
    <dgm:cxn modelId="{9E852371-C1FC-467D-91B3-DD10CF4E9A55}" type="presParOf" srcId="{7BF49D4B-C785-4BEE-BCB2-D4D96711DA4E}" destId="{4F5354F7-884F-4670-B195-2F3DBB856962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D38E3A-4F12-46B1-811B-D7A9585640B5}" type="doc">
      <dgm:prSet loTypeId="urn:microsoft.com/office/officeart/2005/8/layout/cycle5" loCatId="cycle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47944217-8B6C-4EA8-814C-763AF4E51169}">
      <dgm:prSet phldrT="[Text]" custT="1"/>
      <dgm:spPr/>
      <dgm:t>
        <a:bodyPr/>
        <a:lstStyle/>
        <a:p>
          <a:r>
            <a:rPr lang="ru-RU" sz="2400" b="1" smtClean="0"/>
            <a:t>текућа и очекивана монетарна политика </a:t>
          </a:r>
          <a:endParaRPr lang="en-US" sz="2400" b="1"/>
        </a:p>
      </dgm:t>
    </dgm:pt>
    <dgm:pt modelId="{EA096C41-C1DF-4A1B-B87A-3AAB0899E3A6}" type="parTrans" cxnId="{11AA607D-1A1E-4BC8-AD21-1221F4403716}">
      <dgm:prSet/>
      <dgm:spPr/>
      <dgm:t>
        <a:bodyPr/>
        <a:lstStyle/>
        <a:p>
          <a:endParaRPr lang="en-US"/>
        </a:p>
      </dgm:t>
    </dgm:pt>
    <dgm:pt modelId="{9EA0173A-94FA-41B4-9EF1-81359FBEF618}" type="sibTrans" cxnId="{11AA607D-1A1E-4BC8-AD21-1221F4403716}">
      <dgm:prSet/>
      <dgm:spPr/>
      <dgm:t>
        <a:bodyPr/>
        <a:lstStyle/>
        <a:p>
          <a:endParaRPr lang="en-US" b="1"/>
        </a:p>
      </dgm:t>
    </dgm:pt>
    <dgm:pt modelId="{DCA98625-4972-4D18-8FAB-9E6E0DF4B5C4}">
      <dgm:prSet phldrT="[Text]" custT="1"/>
      <dgm:spPr/>
      <dgm:t>
        <a:bodyPr/>
        <a:lstStyle/>
        <a:p>
          <a:r>
            <a:rPr lang="ru-RU" sz="2400" b="1" smtClean="0"/>
            <a:t>тржиште новца и финансијско тржиште</a:t>
          </a:r>
          <a:endParaRPr lang="en-US" sz="2400" b="1"/>
        </a:p>
      </dgm:t>
    </dgm:pt>
    <dgm:pt modelId="{A7CEAF8A-7319-4F71-8E63-4C8FB43B581B}" type="parTrans" cxnId="{A7790153-DA2C-4225-B1B5-2BF2C8B56516}">
      <dgm:prSet/>
      <dgm:spPr/>
      <dgm:t>
        <a:bodyPr/>
        <a:lstStyle/>
        <a:p>
          <a:endParaRPr lang="en-US"/>
        </a:p>
      </dgm:t>
    </dgm:pt>
    <dgm:pt modelId="{AF9C51A8-FF69-4D63-87B1-D96B36E1151E}" type="sibTrans" cxnId="{A7790153-DA2C-4225-B1B5-2BF2C8B56516}">
      <dgm:prSet/>
      <dgm:spPr/>
      <dgm:t>
        <a:bodyPr/>
        <a:lstStyle/>
        <a:p>
          <a:endParaRPr lang="en-US"/>
        </a:p>
      </dgm:t>
    </dgm:pt>
    <dgm:pt modelId="{DB33FF48-B37D-43F1-9BA7-470F0376AA0E}">
      <dgm:prSet phldrT="[Text]" custT="1"/>
      <dgm:spPr/>
      <dgm:t>
        <a:bodyPr/>
        <a:lstStyle/>
        <a:p>
          <a:r>
            <a:rPr lang="ru-RU" sz="2400" b="1" smtClean="0"/>
            <a:t>тржиште робе и услуга </a:t>
          </a:r>
          <a:endParaRPr lang="en-US" sz="2400" b="1"/>
        </a:p>
      </dgm:t>
    </dgm:pt>
    <dgm:pt modelId="{6033731D-9B65-4A5D-9A5C-CBD6651E6392}" type="parTrans" cxnId="{74087022-D41A-406E-98FB-D49F5FC448C9}">
      <dgm:prSet/>
      <dgm:spPr/>
      <dgm:t>
        <a:bodyPr/>
        <a:lstStyle/>
        <a:p>
          <a:endParaRPr lang="en-US"/>
        </a:p>
      </dgm:t>
    </dgm:pt>
    <dgm:pt modelId="{FA674520-C0D6-4939-B84B-F76AA59FEB1A}" type="sibTrans" cxnId="{74087022-D41A-406E-98FB-D49F5FC448C9}">
      <dgm:prSet/>
      <dgm:spPr/>
      <dgm:t>
        <a:bodyPr/>
        <a:lstStyle/>
        <a:p>
          <a:endParaRPr lang="en-US"/>
        </a:p>
      </dgm:t>
    </dgm:pt>
    <dgm:pt modelId="{5188603F-37AF-4D03-8F74-3587A2811B85}">
      <dgm:prSet phldrT="[Text]" custT="1"/>
      <dgm:spPr/>
      <dgm:t>
        <a:bodyPr/>
        <a:lstStyle/>
        <a:p>
          <a:r>
            <a:rPr lang="ru-RU" sz="2400" b="1" smtClean="0"/>
            <a:t>привредна активност и инфлација </a:t>
          </a:r>
          <a:endParaRPr lang="en-US" sz="2400" b="1"/>
        </a:p>
      </dgm:t>
    </dgm:pt>
    <dgm:pt modelId="{E52BD5B6-3E5D-43C2-A4C8-0FD8F778BE79}" type="parTrans" cxnId="{BDA27A44-F281-4EDC-8812-C1580D5DAE29}">
      <dgm:prSet/>
      <dgm:spPr/>
      <dgm:t>
        <a:bodyPr/>
        <a:lstStyle/>
        <a:p>
          <a:endParaRPr lang="en-US"/>
        </a:p>
      </dgm:t>
    </dgm:pt>
    <dgm:pt modelId="{76493183-D2D5-423A-BA07-8FAC7B92A7DA}" type="sibTrans" cxnId="{BDA27A44-F281-4EDC-8812-C1580D5DAE29}">
      <dgm:prSet/>
      <dgm:spPr/>
      <dgm:t>
        <a:bodyPr/>
        <a:lstStyle/>
        <a:p>
          <a:endParaRPr lang="en-US" b="1"/>
        </a:p>
      </dgm:t>
    </dgm:pt>
    <dgm:pt modelId="{E199F020-0D20-42B6-A746-6043DD7E88E9}">
      <dgm:prSet custT="1"/>
      <dgm:spPr/>
      <dgm:t>
        <a:bodyPr/>
        <a:lstStyle/>
        <a:p>
          <a:r>
            <a:rPr lang="ru-RU" sz="2400" b="1" smtClean="0"/>
            <a:t>агрегатна тражња, производња и цијене</a:t>
          </a:r>
          <a:endParaRPr lang="en-US" sz="2400" b="1"/>
        </a:p>
      </dgm:t>
    </dgm:pt>
    <dgm:pt modelId="{103D27FF-6D74-4A19-9928-18C0451F1C48}" type="parTrans" cxnId="{97980636-7FE2-4826-93EE-20A1F6A622EF}">
      <dgm:prSet/>
      <dgm:spPr/>
      <dgm:t>
        <a:bodyPr/>
        <a:lstStyle/>
        <a:p>
          <a:endParaRPr lang="en-US"/>
        </a:p>
      </dgm:t>
    </dgm:pt>
    <dgm:pt modelId="{BA08E9B9-895B-4217-B50C-8842DC2FA9AB}" type="sibTrans" cxnId="{97980636-7FE2-4826-93EE-20A1F6A622EF}">
      <dgm:prSet/>
      <dgm:spPr/>
      <dgm:t>
        <a:bodyPr/>
        <a:lstStyle/>
        <a:p>
          <a:endParaRPr lang="en-US"/>
        </a:p>
      </dgm:t>
    </dgm:pt>
    <dgm:pt modelId="{C1ABCEC8-C98B-4082-B3AB-898829C9DD0F}" type="pres">
      <dgm:prSet presAssocID="{43D38E3A-4F12-46B1-811B-D7A9585640B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6C5D543-58C1-49E0-9CDC-3427A423C3D8}" type="pres">
      <dgm:prSet presAssocID="{47944217-8B6C-4EA8-814C-763AF4E5116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BDB344-7118-4A68-B24A-FB26492A0422}" type="pres">
      <dgm:prSet presAssocID="{47944217-8B6C-4EA8-814C-763AF4E51169}" presName="spNode" presStyleCnt="0"/>
      <dgm:spPr/>
    </dgm:pt>
    <dgm:pt modelId="{D6117B67-9177-48CC-84A1-FF80FDEEBD94}" type="pres">
      <dgm:prSet presAssocID="{9EA0173A-94FA-41B4-9EF1-81359FBEF618}" presName="sibTrans" presStyleLbl="sibTrans1D1" presStyleIdx="0" presStyleCnt="5"/>
      <dgm:spPr/>
      <dgm:t>
        <a:bodyPr/>
        <a:lstStyle/>
        <a:p>
          <a:endParaRPr lang="en-US"/>
        </a:p>
      </dgm:t>
    </dgm:pt>
    <dgm:pt modelId="{E2907282-2A9A-4918-A6A2-E0BDD95DABC7}" type="pres">
      <dgm:prSet presAssocID="{DCA98625-4972-4D18-8FAB-9E6E0DF4B5C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F14E7-49BF-4CF3-B70D-DC704C925D20}" type="pres">
      <dgm:prSet presAssocID="{DCA98625-4972-4D18-8FAB-9E6E0DF4B5C4}" presName="spNode" presStyleCnt="0"/>
      <dgm:spPr/>
    </dgm:pt>
    <dgm:pt modelId="{ED678807-D78F-4358-82B1-C53DD6976AB2}" type="pres">
      <dgm:prSet presAssocID="{AF9C51A8-FF69-4D63-87B1-D96B36E1151E}" presName="sibTrans" presStyleLbl="sibTrans1D1" presStyleIdx="1" presStyleCnt="5"/>
      <dgm:spPr/>
      <dgm:t>
        <a:bodyPr/>
        <a:lstStyle/>
        <a:p>
          <a:endParaRPr lang="en-US"/>
        </a:p>
      </dgm:t>
    </dgm:pt>
    <dgm:pt modelId="{E9493E40-973A-4B1B-B61C-012BD4B3B9F6}" type="pres">
      <dgm:prSet presAssocID="{DB33FF48-B37D-43F1-9BA7-470F0376AA0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03E432-B118-4BF0-B95E-8523F9CB0C60}" type="pres">
      <dgm:prSet presAssocID="{DB33FF48-B37D-43F1-9BA7-470F0376AA0E}" presName="spNode" presStyleCnt="0"/>
      <dgm:spPr/>
    </dgm:pt>
    <dgm:pt modelId="{5A3DA42A-9455-4ED2-BB03-052BB967E06F}" type="pres">
      <dgm:prSet presAssocID="{FA674520-C0D6-4939-B84B-F76AA59FEB1A}" presName="sibTrans" presStyleLbl="sibTrans1D1" presStyleIdx="2" presStyleCnt="5"/>
      <dgm:spPr/>
      <dgm:t>
        <a:bodyPr/>
        <a:lstStyle/>
        <a:p>
          <a:endParaRPr lang="en-US"/>
        </a:p>
      </dgm:t>
    </dgm:pt>
    <dgm:pt modelId="{8080FA63-7445-4F49-A8C7-63CCFA883A3F}" type="pres">
      <dgm:prSet presAssocID="{E199F020-0D20-42B6-A746-6043DD7E88E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8F1ED5-1C84-4343-B974-E69C0EFF9539}" type="pres">
      <dgm:prSet presAssocID="{E199F020-0D20-42B6-A746-6043DD7E88E9}" presName="spNode" presStyleCnt="0"/>
      <dgm:spPr/>
    </dgm:pt>
    <dgm:pt modelId="{433FC51F-B468-44BD-A4AB-63D8E6B12FD2}" type="pres">
      <dgm:prSet presAssocID="{BA08E9B9-895B-4217-B50C-8842DC2FA9AB}" presName="sibTrans" presStyleLbl="sibTrans1D1" presStyleIdx="3" presStyleCnt="5"/>
      <dgm:spPr/>
      <dgm:t>
        <a:bodyPr/>
        <a:lstStyle/>
        <a:p>
          <a:endParaRPr lang="en-US"/>
        </a:p>
      </dgm:t>
    </dgm:pt>
    <dgm:pt modelId="{801BDBCA-E771-4D39-AB22-639B0233DF33}" type="pres">
      <dgm:prSet presAssocID="{5188603F-37AF-4D03-8F74-3587A2811B8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7962C2-76F4-4258-B782-EAE132263F79}" type="pres">
      <dgm:prSet presAssocID="{5188603F-37AF-4D03-8F74-3587A2811B85}" presName="spNode" presStyleCnt="0"/>
      <dgm:spPr/>
    </dgm:pt>
    <dgm:pt modelId="{037E9F3D-B93C-4959-8988-67332A5CB02A}" type="pres">
      <dgm:prSet presAssocID="{76493183-D2D5-423A-BA07-8FAC7B92A7DA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97980636-7FE2-4826-93EE-20A1F6A622EF}" srcId="{43D38E3A-4F12-46B1-811B-D7A9585640B5}" destId="{E199F020-0D20-42B6-A746-6043DD7E88E9}" srcOrd="3" destOrd="0" parTransId="{103D27FF-6D74-4A19-9928-18C0451F1C48}" sibTransId="{BA08E9B9-895B-4217-B50C-8842DC2FA9AB}"/>
    <dgm:cxn modelId="{C8E41077-BA3E-4E02-8492-29C1A16B0F06}" type="presOf" srcId="{DB33FF48-B37D-43F1-9BA7-470F0376AA0E}" destId="{E9493E40-973A-4B1B-B61C-012BD4B3B9F6}" srcOrd="0" destOrd="0" presId="urn:microsoft.com/office/officeart/2005/8/layout/cycle5"/>
    <dgm:cxn modelId="{EB128664-E466-4125-BE51-0790F8A7ED5B}" type="presOf" srcId="{5188603F-37AF-4D03-8F74-3587A2811B85}" destId="{801BDBCA-E771-4D39-AB22-639B0233DF33}" srcOrd="0" destOrd="0" presId="urn:microsoft.com/office/officeart/2005/8/layout/cycle5"/>
    <dgm:cxn modelId="{A7790153-DA2C-4225-B1B5-2BF2C8B56516}" srcId="{43D38E3A-4F12-46B1-811B-D7A9585640B5}" destId="{DCA98625-4972-4D18-8FAB-9E6E0DF4B5C4}" srcOrd="1" destOrd="0" parTransId="{A7CEAF8A-7319-4F71-8E63-4C8FB43B581B}" sibTransId="{AF9C51A8-FF69-4D63-87B1-D96B36E1151E}"/>
    <dgm:cxn modelId="{11AA607D-1A1E-4BC8-AD21-1221F4403716}" srcId="{43D38E3A-4F12-46B1-811B-D7A9585640B5}" destId="{47944217-8B6C-4EA8-814C-763AF4E51169}" srcOrd="0" destOrd="0" parTransId="{EA096C41-C1DF-4A1B-B87A-3AAB0899E3A6}" sibTransId="{9EA0173A-94FA-41B4-9EF1-81359FBEF618}"/>
    <dgm:cxn modelId="{EA13B237-9E2F-4051-AC27-53C0EFF8E242}" type="presOf" srcId="{AF9C51A8-FF69-4D63-87B1-D96B36E1151E}" destId="{ED678807-D78F-4358-82B1-C53DD6976AB2}" srcOrd="0" destOrd="0" presId="urn:microsoft.com/office/officeart/2005/8/layout/cycle5"/>
    <dgm:cxn modelId="{8D1E536E-23AD-4367-B71D-60AD8F0CEBEF}" type="presOf" srcId="{BA08E9B9-895B-4217-B50C-8842DC2FA9AB}" destId="{433FC51F-B468-44BD-A4AB-63D8E6B12FD2}" srcOrd="0" destOrd="0" presId="urn:microsoft.com/office/officeart/2005/8/layout/cycle5"/>
    <dgm:cxn modelId="{639397DD-6D4B-4231-80E0-9D559F783394}" type="presOf" srcId="{DCA98625-4972-4D18-8FAB-9E6E0DF4B5C4}" destId="{E2907282-2A9A-4918-A6A2-E0BDD95DABC7}" srcOrd="0" destOrd="0" presId="urn:microsoft.com/office/officeart/2005/8/layout/cycle5"/>
    <dgm:cxn modelId="{02D38C1D-0658-4276-BFB1-29B2CCD8BA55}" type="presOf" srcId="{E199F020-0D20-42B6-A746-6043DD7E88E9}" destId="{8080FA63-7445-4F49-A8C7-63CCFA883A3F}" srcOrd="0" destOrd="0" presId="urn:microsoft.com/office/officeart/2005/8/layout/cycle5"/>
    <dgm:cxn modelId="{E9EFBD0E-535F-43EF-A4FC-9834B7CA1ED3}" type="presOf" srcId="{76493183-D2D5-423A-BA07-8FAC7B92A7DA}" destId="{037E9F3D-B93C-4959-8988-67332A5CB02A}" srcOrd="0" destOrd="0" presId="urn:microsoft.com/office/officeart/2005/8/layout/cycle5"/>
    <dgm:cxn modelId="{142FD119-678F-40D6-8764-2A9AE363B69A}" type="presOf" srcId="{FA674520-C0D6-4939-B84B-F76AA59FEB1A}" destId="{5A3DA42A-9455-4ED2-BB03-052BB967E06F}" srcOrd="0" destOrd="0" presId="urn:microsoft.com/office/officeart/2005/8/layout/cycle5"/>
    <dgm:cxn modelId="{4B7035ED-0DB6-48BB-9632-E2F70E787DC1}" type="presOf" srcId="{43D38E3A-4F12-46B1-811B-D7A9585640B5}" destId="{C1ABCEC8-C98B-4082-B3AB-898829C9DD0F}" srcOrd="0" destOrd="0" presId="urn:microsoft.com/office/officeart/2005/8/layout/cycle5"/>
    <dgm:cxn modelId="{B6439ABB-4B4E-47A9-8EAB-DDA575BE4B4C}" type="presOf" srcId="{9EA0173A-94FA-41B4-9EF1-81359FBEF618}" destId="{D6117B67-9177-48CC-84A1-FF80FDEEBD94}" srcOrd="0" destOrd="0" presId="urn:microsoft.com/office/officeart/2005/8/layout/cycle5"/>
    <dgm:cxn modelId="{8B416D1B-F8A4-4D5F-84B1-AA3EBF30F602}" type="presOf" srcId="{47944217-8B6C-4EA8-814C-763AF4E51169}" destId="{C6C5D543-58C1-49E0-9CDC-3427A423C3D8}" srcOrd="0" destOrd="0" presId="urn:microsoft.com/office/officeart/2005/8/layout/cycle5"/>
    <dgm:cxn modelId="{74087022-D41A-406E-98FB-D49F5FC448C9}" srcId="{43D38E3A-4F12-46B1-811B-D7A9585640B5}" destId="{DB33FF48-B37D-43F1-9BA7-470F0376AA0E}" srcOrd="2" destOrd="0" parTransId="{6033731D-9B65-4A5D-9A5C-CBD6651E6392}" sibTransId="{FA674520-C0D6-4939-B84B-F76AA59FEB1A}"/>
    <dgm:cxn modelId="{BDA27A44-F281-4EDC-8812-C1580D5DAE29}" srcId="{43D38E3A-4F12-46B1-811B-D7A9585640B5}" destId="{5188603F-37AF-4D03-8F74-3587A2811B85}" srcOrd="4" destOrd="0" parTransId="{E52BD5B6-3E5D-43C2-A4C8-0FD8F778BE79}" sibTransId="{76493183-D2D5-423A-BA07-8FAC7B92A7DA}"/>
    <dgm:cxn modelId="{51869188-6169-440B-B40D-6E4C7B75E5BC}" type="presParOf" srcId="{C1ABCEC8-C98B-4082-B3AB-898829C9DD0F}" destId="{C6C5D543-58C1-49E0-9CDC-3427A423C3D8}" srcOrd="0" destOrd="0" presId="urn:microsoft.com/office/officeart/2005/8/layout/cycle5"/>
    <dgm:cxn modelId="{BDB46CF9-0AD2-4D70-9D7A-2B2538D216F4}" type="presParOf" srcId="{C1ABCEC8-C98B-4082-B3AB-898829C9DD0F}" destId="{71BDB344-7118-4A68-B24A-FB26492A0422}" srcOrd="1" destOrd="0" presId="urn:microsoft.com/office/officeart/2005/8/layout/cycle5"/>
    <dgm:cxn modelId="{E695AEA0-1FCF-486F-8265-E3D6E917C2A8}" type="presParOf" srcId="{C1ABCEC8-C98B-4082-B3AB-898829C9DD0F}" destId="{D6117B67-9177-48CC-84A1-FF80FDEEBD94}" srcOrd="2" destOrd="0" presId="urn:microsoft.com/office/officeart/2005/8/layout/cycle5"/>
    <dgm:cxn modelId="{8D5AA082-D138-4905-94D7-5615A8211D8C}" type="presParOf" srcId="{C1ABCEC8-C98B-4082-B3AB-898829C9DD0F}" destId="{E2907282-2A9A-4918-A6A2-E0BDD95DABC7}" srcOrd="3" destOrd="0" presId="urn:microsoft.com/office/officeart/2005/8/layout/cycle5"/>
    <dgm:cxn modelId="{D9745EAF-9BCF-4814-8DED-2CC403D6AC95}" type="presParOf" srcId="{C1ABCEC8-C98B-4082-B3AB-898829C9DD0F}" destId="{D99F14E7-49BF-4CF3-B70D-DC704C925D20}" srcOrd="4" destOrd="0" presId="urn:microsoft.com/office/officeart/2005/8/layout/cycle5"/>
    <dgm:cxn modelId="{0AB1A782-8EEE-4DC0-AED4-DBA98D62FDF6}" type="presParOf" srcId="{C1ABCEC8-C98B-4082-B3AB-898829C9DD0F}" destId="{ED678807-D78F-4358-82B1-C53DD6976AB2}" srcOrd="5" destOrd="0" presId="urn:microsoft.com/office/officeart/2005/8/layout/cycle5"/>
    <dgm:cxn modelId="{7743116F-F9D4-42B4-BBBD-D37BFE0950EE}" type="presParOf" srcId="{C1ABCEC8-C98B-4082-B3AB-898829C9DD0F}" destId="{E9493E40-973A-4B1B-B61C-012BD4B3B9F6}" srcOrd="6" destOrd="0" presId="urn:microsoft.com/office/officeart/2005/8/layout/cycle5"/>
    <dgm:cxn modelId="{EA1865E5-4E77-4F65-AAF5-799E76D6E731}" type="presParOf" srcId="{C1ABCEC8-C98B-4082-B3AB-898829C9DD0F}" destId="{4803E432-B118-4BF0-B95E-8523F9CB0C60}" srcOrd="7" destOrd="0" presId="urn:microsoft.com/office/officeart/2005/8/layout/cycle5"/>
    <dgm:cxn modelId="{3C7C4D27-3558-4052-87A4-7C9A3DFB5AAA}" type="presParOf" srcId="{C1ABCEC8-C98B-4082-B3AB-898829C9DD0F}" destId="{5A3DA42A-9455-4ED2-BB03-052BB967E06F}" srcOrd="8" destOrd="0" presId="urn:microsoft.com/office/officeart/2005/8/layout/cycle5"/>
    <dgm:cxn modelId="{E4E1A81A-9076-43E2-9F38-CABC8161297A}" type="presParOf" srcId="{C1ABCEC8-C98B-4082-B3AB-898829C9DD0F}" destId="{8080FA63-7445-4F49-A8C7-63CCFA883A3F}" srcOrd="9" destOrd="0" presId="urn:microsoft.com/office/officeart/2005/8/layout/cycle5"/>
    <dgm:cxn modelId="{753900CA-8ECA-4408-86BD-1D7FBC0D4B54}" type="presParOf" srcId="{C1ABCEC8-C98B-4082-B3AB-898829C9DD0F}" destId="{BD8F1ED5-1C84-4343-B974-E69C0EFF9539}" srcOrd="10" destOrd="0" presId="urn:microsoft.com/office/officeart/2005/8/layout/cycle5"/>
    <dgm:cxn modelId="{32AB6009-07B8-41D7-9BCA-7C21D8EBF8D2}" type="presParOf" srcId="{C1ABCEC8-C98B-4082-B3AB-898829C9DD0F}" destId="{433FC51F-B468-44BD-A4AB-63D8E6B12FD2}" srcOrd="11" destOrd="0" presId="urn:microsoft.com/office/officeart/2005/8/layout/cycle5"/>
    <dgm:cxn modelId="{11999F21-02C0-4F30-B776-8C5D29DD00E8}" type="presParOf" srcId="{C1ABCEC8-C98B-4082-B3AB-898829C9DD0F}" destId="{801BDBCA-E771-4D39-AB22-639B0233DF33}" srcOrd="12" destOrd="0" presId="urn:microsoft.com/office/officeart/2005/8/layout/cycle5"/>
    <dgm:cxn modelId="{E683FB4D-1C33-4EFD-A3B3-F3E314F0BEE5}" type="presParOf" srcId="{C1ABCEC8-C98B-4082-B3AB-898829C9DD0F}" destId="{907962C2-76F4-4258-B782-EAE132263F79}" srcOrd="13" destOrd="0" presId="urn:microsoft.com/office/officeart/2005/8/layout/cycle5"/>
    <dgm:cxn modelId="{61E1728B-DE00-494E-8E94-2706C05D8E42}" type="presParOf" srcId="{C1ABCEC8-C98B-4082-B3AB-898829C9DD0F}" destId="{037E9F3D-B93C-4959-8988-67332A5CB02A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25E018-9D62-4DDA-852C-CDE64DF77739}" type="doc">
      <dgm:prSet loTypeId="urn:microsoft.com/office/officeart/2005/8/layout/process4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8A53CF56-AE53-4293-95D9-B6792EBADB35}">
      <dgm:prSet phldrT="[Text]" custT="1"/>
      <dgm:spPr/>
      <dgm:t>
        <a:bodyPr/>
        <a:lstStyle/>
        <a:p>
          <a:pPr algn="ctr"/>
          <a:r>
            <a:rPr lang="ru-RU" sz="2800" b="1" i="0" dirty="0" smtClean="0"/>
            <a:t>промјене каматних стопа централне </a:t>
          </a:r>
          <a:r>
            <a:rPr lang="ru-RU" sz="2800" b="1" i="0" dirty="0" smtClean="0"/>
            <a:t>банке (референтна каматна стопа) </a:t>
          </a:r>
          <a:endParaRPr lang="en-US" sz="2800" b="1" i="0" dirty="0"/>
        </a:p>
      </dgm:t>
    </dgm:pt>
    <dgm:pt modelId="{FF5D217F-6093-49C5-9C7B-CF7025841EBA}" type="parTrans" cxnId="{0FA383C9-25D4-41DF-80FD-086B52BB33A4}">
      <dgm:prSet/>
      <dgm:spPr/>
      <dgm:t>
        <a:bodyPr/>
        <a:lstStyle/>
        <a:p>
          <a:pPr algn="ctr"/>
          <a:endParaRPr lang="en-US" sz="2800" b="1" i="0"/>
        </a:p>
      </dgm:t>
    </dgm:pt>
    <dgm:pt modelId="{27D277A1-FD4C-41FE-9649-8E006877F3A5}" type="sibTrans" cxnId="{0FA383C9-25D4-41DF-80FD-086B52BB33A4}">
      <dgm:prSet/>
      <dgm:spPr/>
      <dgm:t>
        <a:bodyPr/>
        <a:lstStyle/>
        <a:p>
          <a:pPr algn="ctr"/>
          <a:endParaRPr lang="en-US" sz="2800" b="1" i="0"/>
        </a:p>
      </dgm:t>
    </dgm:pt>
    <dgm:pt modelId="{B4B2ECBB-9DBC-4D81-B0C0-07DEF6F1FCE5}">
      <dgm:prSet phldrT="[Text]" custT="1"/>
      <dgm:spPr/>
      <dgm:t>
        <a:bodyPr/>
        <a:lstStyle/>
        <a:p>
          <a:pPr algn="ctr"/>
          <a:r>
            <a:rPr lang="ru-RU" sz="2800" b="1" i="0" dirty="0" smtClean="0"/>
            <a:t>промјена краткорочних каматних стопа на новчаном и </a:t>
          </a:r>
          <a:r>
            <a:rPr lang="sr-Cyrl-BA" sz="2800" b="1" i="0" dirty="0" smtClean="0"/>
            <a:t>финансијском тржишту</a:t>
          </a:r>
          <a:endParaRPr lang="en-US" sz="2800" b="1" i="0" dirty="0"/>
        </a:p>
      </dgm:t>
    </dgm:pt>
    <dgm:pt modelId="{6B76A82C-2CA3-4F29-9905-5A817A2BC73C}" type="parTrans" cxnId="{C7637364-9FB2-4B5E-8ED7-A2C69F02AE93}">
      <dgm:prSet/>
      <dgm:spPr/>
      <dgm:t>
        <a:bodyPr/>
        <a:lstStyle/>
        <a:p>
          <a:pPr algn="ctr"/>
          <a:endParaRPr lang="en-US" sz="2800" b="1" i="0"/>
        </a:p>
      </dgm:t>
    </dgm:pt>
    <dgm:pt modelId="{882C1D9E-0948-4AEC-9B58-6FCF552A081E}" type="sibTrans" cxnId="{C7637364-9FB2-4B5E-8ED7-A2C69F02AE93}">
      <dgm:prSet/>
      <dgm:spPr/>
      <dgm:t>
        <a:bodyPr/>
        <a:lstStyle/>
        <a:p>
          <a:pPr algn="ctr"/>
          <a:endParaRPr lang="en-US" sz="2800" b="1" i="0"/>
        </a:p>
      </dgm:t>
    </dgm:pt>
    <dgm:pt modelId="{8D18A145-99DD-4192-A330-C180C40C4B5E}">
      <dgm:prSet phldrT="[Text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sr-Cyrl-BA" sz="2400" b="1" i="0" dirty="0" smtClean="0"/>
            <a:t>инфлаторна очекивања  уз номиналну 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2400" b="1" i="0" dirty="0" smtClean="0"/>
            <a:t>краткорочну каматн</a:t>
          </a:r>
          <a:r>
            <a:rPr lang="sr-Cyrl-BA" sz="2400" b="1" i="0" dirty="0" smtClean="0"/>
            <a:t>у</a:t>
          </a:r>
          <a:r>
            <a:rPr lang="ru-RU" sz="2400" b="1" i="0" dirty="0" smtClean="0"/>
            <a:t> стопу формира</a:t>
          </a:r>
          <a:endParaRPr lang="en-US" sz="2400" b="1" i="0" dirty="0"/>
        </a:p>
      </dgm:t>
    </dgm:pt>
    <dgm:pt modelId="{B4B1E4A9-ECE7-49C1-AE09-C283FC7C9321}" type="parTrans" cxnId="{2AA7FB91-9062-48D8-BB0D-1FDF9A2160FA}">
      <dgm:prSet/>
      <dgm:spPr/>
      <dgm:t>
        <a:bodyPr/>
        <a:lstStyle/>
        <a:p>
          <a:pPr algn="ctr"/>
          <a:endParaRPr lang="en-US" sz="2800" b="1" i="0"/>
        </a:p>
      </dgm:t>
    </dgm:pt>
    <dgm:pt modelId="{DADCF5BA-FBF2-43BC-BF5A-2F83CD5220D3}" type="sibTrans" cxnId="{2AA7FB91-9062-48D8-BB0D-1FDF9A2160FA}">
      <dgm:prSet/>
      <dgm:spPr/>
      <dgm:t>
        <a:bodyPr/>
        <a:lstStyle/>
        <a:p>
          <a:pPr algn="ctr"/>
          <a:endParaRPr lang="en-US" sz="2800" b="1" i="0"/>
        </a:p>
      </dgm:t>
    </dgm:pt>
    <dgm:pt modelId="{2D3E6A88-8B78-430E-A001-84F216C4F66E}">
      <dgm:prSet phldrT="[Text]" custT="1"/>
      <dgm:spPr/>
      <dgm:t>
        <a:bodyPr/>
        <a:lstStyle/>
        <a:p>
          <a:pPr algn="ctr"/>
          <a:r>
            <a:rPr lang="ru-RU" sz="2800" b="1" i="0" smtClean="0"/>
            <a:t>реалну краткорочну </a:t>
          </a:r>
          <a:r>
            <a:rPr lang="sr-Cyrl-BA" sz="2800" b="1" i="0" smtClean="0"/>
            <a:t>каматну стопу</a:t>
          </a:r>
          <a:endParaRPr lang="en-US" sz="2800" b="1" i="0"/>
        </a:p>
      </dgm:t>
    </dgm:pt>
    <dgm:pt modelId="{2682F9D9-4B84-4514-91C3-D237A6512F66}" type="parTrans" cxnId="{F38A2F5B-885F-4489-8A0E-6AE503568AC8}">
      <dgm:prSet/>
      <dgm:spPr/>
      <dgm:t>
        <a:bodyPr/>
        <a:lstStyle/>
        <a:p>
          <a:pPr algn="ctr"/>
          <a:endParaRPr lang="en-US" sz="2800" b="1" i="0"/>
        </a:p>
      </dgm:t>
    </dgm:pt>
    <dgm:pt modelId="{1A1F7DEA-9ED4-4065-9E19-B9613AB3DFDF}" type="sibTrans" cxnId="{F38A2F5B-885F-4489-8A0E-6AE503568AC8}">
      <dgm:prSet/>
      <dgm:spPr/>
      <dgm:t>
        <a:bodyPr/>
        <a:lstStyle/>
        <a:p>
          <a:pPr algn="ctr"/>
          <a:endParaRPr lang="en-US" sz="2800" b="1" i="0"/>
        </a:p>
      </dgm:t>
    </dgm:pt>
    <dgm:pt modelId="{EFD844D0-A594-4D1B-86CF-D32101E2511A}">
      <dgm:prSet phldrT="[Text]" custT="1"/>
      <dgm:spPr/>
      <dgm:t>
        <a:bodyPr/>
        <a:lstStyle/>
        <a:p>
          <a:pPr algn="ctr"/>
          <a:r>
            <a:rPr lang="ru-RU" sz="2800" b="1" i="0" smtClean="0"/>
            <a:t>реална краткорочна </a:t>
          </a:r>
          <a:r>
            <a:rPr lang="sr-Cyrl-BA" sz="2800" b="1" i="0" smtClean="0"/>
            <a:t>каматна стопа</a:t>
          </a:r>
          <a:endParaRPr lang="en-US" sz="2800" b="1" i="0"/>
        </a:p>
      </dgm:t>
    </dgm:pt>
    <dgm:pt modelId="{8DA7A0DF-5BF2-40FA-9F70-EB0BCB18B37F}" type="parTrans" cxnId="{0D5999BC-89EC-4AA0-BDCE-A1120EF9CF77}">
      <dgm:prSet/>
      <dgm:spPr/>
      <dgm:t>
        <a:bodyPr/>
        <a:lstStyle/>
        <a:p>
          <a:pPr algn="ctr"/>
          <a:endParaRPr lang="en-US" sz="2800" b="1" i="0"/>
        </a:p>
      </dgm:t>
    </dgm:pt>
    <dgm:pt modelId="{CEED5C59-C2EC-4CEC-BA1F-2B1FEDDF0141}" type="sibTrans" cxnId="{0D5999BC-89EC-4AA0-BDCE-A1120EF9CF77}">
      <dgm:prSet/>
      <dgm:spPr/>
      <dgm:t>
        <a:bodyPr/>
        <a:lstStyle/>
        <a:p>
          <a:pPr algn="ctr"/>
          <a:endParaRPr lang="en-US" sz="2800" b="1" i="0"/>
        </a:p>
      </dgm:t>
    </dgm:pt>
    <dgm:pt modelId="{ECF2D173-F63C-44CA-9D7F-C9095C8B2B40}">
      <dgm:prSet custT="1"/>
      <dgm:spPr/>
      <dgm:t>
        <a:bodyPr/>
        <a:lstStyle/>
        <a:p>
          <a:pPr algn="ctr"/>
          <a:r>
            <a:rPr lang="ru-RU" sz="2800" b="1" i="0" dirty="0" smtClean="0"/>
            <a:t>утиче на </a:t>
          </a:r>
          <a:r>
            <a:rPr lang="ru-RU" sz="2800" b="1" i="0" dirty="0" smtClean="0"/>
            <a:t>дугорочне </a:t>
          </a:r>
          <a:r>
            <a:rPr lang="ru-RU" sz="2800" b="1" i="0" dirty="0" smtClean="0"/>
            <a:t>реалне каматне стопе, а оне на </a:t>
          </a:r>
          <a:r>
            <a:rPr lang="ru-RU" sz="2800" b="1" dirty="0" smtClean="0"/>
            <a:t>обим и структуру потрошње </a:t>
          </a:r>
          <a:r>
            <a:rPr lang="ru-RU" sz="2200" b="1" dirty="0" smtClean="0"/>
            <a:t>(штедња и </a:t>
          </a:r>
          <a:r>
            <a:rPr lang="sr-Cyrl-BA" sz="2200" b="1" dirty="0" smtClean="0"/>
            <a:t>инвестиције)</a:t>
          </a:r>
          <a:endParaRPr lang="en-US" sz="2200" b="1" i="0" dirty="0"/>
        </a:p>
      </dgm:t>
    </dgm:pt>
    <dgm:pt modelId="{31EBDE57-98E5-4602-9A68-F0E519249758}" type="parTrans" cxnId="{EBE3FA11-42E9-47CD-82E2-3785E7ABECB4}">
      <dgm:prSet/>
      <dgm:spPr/>
      <dgm:t>
        <a:bodyPr/>
        <a:lstStyle/>
        <a:p>
          <a:pPr algn="ctr"/>
          <a:endParaRPr lang="en-US" sz="2800" b="1" i="0"/>
        </a:p>
      </dgm:t>
    </dgm:pt>
    <dgm:pt modelId="{4BA5D94B-FB64-4DC2-8F16-0580B72A5A26}" type="sibTrans" cxnId="{EBE3FA11-42E9-47CD-82E2-3785E7ABECB4}">
      <dgm:prSet/>
      <dgm:spPr/>
      <dgm:t>
        <a:bodyPr/>
        <a:lstStyle/>
        <a:p>
          <a:pPr algn="ctr"/>
          <a:endParaRPr lang="en-US" sz="2800" b="1" i="0"/>
        </a:p>
      </dgm:t>
    </dgm:pt>
    <dgm:pt modelId="{CA22E72D-CC76-47A1-9E59-A22C3B3531B0}" type="pres">
      <dgm:prSet presAssocID="{A925E018-9D62-4DDA-852C-CDE64DF7773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895DD31-D988-4588-834B-8765EFF5B356}" type="pres">
      <dgm:prSet presAssocID="{EFD844D0-A594-4D1B-86CF-D32101E2511A}" presName="boxAndChildren" presStyleCnt="0"/>
      <dgm:spPr/>
    </dgm:pt>
    <dgm:pt modelId="{E3EB0380-0FB6-4529-A3E0-D83AEA3B3589}" type="pres">
      <dgm:prSet presAssocID="{EFD844D0-A594-4D1B-86CF-D32101E2511A}" presName="parentTextBox" presStyleLbl="node1" presStyleIdx="0" presStyleCnt="3"/>
      <dgm:spPr/>
      <dgm:t>
        <a:bodyPr/>
        <a:lstStyle/>
        <a:p>
          <a:endParaRPr lang="en-US"/>
        </a:p>
      </dgm:t>
    </dgm:pt>
    <dgm:pt modelId="{1A711756-4061-4768-AF06-F7D5FA0F69F7}" type="pres">
      <dgm:prSet presAssocID="{EFD844D0-A594-4D1B-86CF-D32101E2511A}" presName="entireBox" presStyleLbl="node1" presStyleIdx="0" presStyleCnt="3" custScaleY="120617"/>
      <dgm:spPr/>
      <dgm:t>
        <a:bodyPr/>
        <a:lstStyle/>
        <a:p>
          <a:endParaRPr lang="en-US"/>
        </a:p>
      </dgm:t>
    </dgm:pt>
    <dgm:pt modelId="{86CC1D8B-3FAF-44C2-AC26-922B4972C4F6}" type="pres">
      <dgm:prSet presAssocID="{EFD844D0-A594-4D1B-86CF-D32101E2511A}" presName="descendantBox" presStyleCnt="0"/>
      <dgm:spPr/>
    </dgm:pt>
    <dgm:pt modelId="{46310049-739C-49AB-96B2-821CFD6039D7}" type="pres">
      <dgm:prSet presAssocID="{ECF2D173-F63C-44CA-9D7F-C9095C8B2B40}" presName="childTextBox" presStyleLbl="fgAccFollowNode1" presStyleIdx="0" presStyleCnt="3" custScaleY="1349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A7E258-2757-4CAC-AA0A-2E04331983DF}" type="pres">
      <dgm:prSet presAssocID="{DADCF5BA-FBF2-43BC-BF5A-2F83CD5220D3}" presName="sp" presStyleCnt="0"/>
      <dgm:spPr/>
    </dgm:pt>
    <dgm:pt modelId="{3974599C-12FC-4D6A-B0CE-3119870E914E}" type="pres">
      <dgm:prSet presAssocID="{8D18A145-99DD-4192-A330-C180C40C4B5E}" presName="arrowAndChildren" presStyleCnt="0"/>
      <dgm:spPr/>
    </dgm:pt>
    <dgm:pt modelId="{FF2B00DE-65FD-4A43-BB01-7211DBFAF8F3}" type="pres">
      <dgm:prSet presAssocID="{8D18A145-99DD-4192-A330-C180C40C4B5E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84EBBF0F-BF8B-4419-A0D3-FA471A735266}" type="pres">
      <dgm:prSet presAssocID="{8D18A145-99DD-4192-A330-C180C40C4B5E}" presName="arrow" presStyleLbl="node1" presStyleIdx="1" presStyleCnt="3" custScaleY="80374" custLinFactNeighborY="3738"/>
      <dgm:spPr/>
      <dgm:t>
        <a:bodyPr/>
        <a:lstStyle/>
        <a:p>
          <a:endParaRPr lang="en-US"/>
        </a:p>
      </dgm:t>
    </dgm:pt>
    <dgm:pt modelId="{0B510F4F-1C5F-42CC-B5A4-FC566E1E90F5}" type="pres">
      <dgm:prSet presAssocID="{8D18A145-99DD-4192-A330-C180C40C4B5E}" presName="descendantArrow" presStyleCnt="0"/>
      <dgm:spPr/>
    </dgm:pt>
    <dgm:pt modelId="{ED1DB23D-BEFC-4BCA-A5C7-3821052F9BDE}" type="pres">
      <dgm:prSet presAssocID="{2D3E6A88-8B78-430E-A001-84F216C4F66E}" presName="childTextArrow" presStyleLbl="fgAccFollowNode1" presStyleIdx="1" presStyleCnt="3" custScaleY="59241" custLinFactNeighborY="142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E00494-AAAA-48CF-A339-059EA7738015}" type="pres">
      <dgm:prSet presAssocID="{27D277A1-FD4C-41FE-9649-8E006877F3A5}" presName="sp" presStyleCnt="0"/>
      <dgm:spPr/>
    </dgm:pt>
    <dgm:pt modelId="{0305CF7E-3936-4479-88CE-8CEC86F7084E}" type="pres">
      <dgm:prSet presAssocID="{8A53CF56-AE53-4293-95D9-B6792EBADB35}" presName="arrowAndChildren" presStyleCnt="0"/>
      <dgm:spPr/>
    </dgm:pt>
    <dgm:pt modelId="{9FBAD847-83B5-4B93-B886-7D7BB53F48CD}" type="pres">
      <dgm:prSet presAssocID="{8A53CF56-AE53-4293-95D9-B6792EBADB35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95839B5F-08DA-4238-8F67-3535569460F3}" type="pres">
      <dgm:prSet presAssocID="{8A53CF56-AE53-4293-95D9-B6792EBADB35}" presName="arrow" presStyleLbl="node1" presStyleIdx="2" presStyleCnt="3"/>
      <dgm:spPr/>
      <dgm:t>
        <a:bodyPr/>
        <a:lstStyle/>
        <a:p>
          <a:endParaRPr lang="en-US"/>
        </a:p>
      </dgm:t>
    </dgm:pt>
    <dgm:pt modelId="{B8B3F395-FF6D-4B80-913A-CBFC2077763C}" type="pres">
      <dgm:prSet presAssocID="{8A53CF56-AE53-4293-95D9-B6792EBADB35}" presName="descendantArrow" presStyleCnt="0"/>
      <dgm:spPr/>
    </dgm:pt>
    <dgm:pt modelId="{DCD429A1-4F57-4E99-A2D5-24AB5E717AAF}" type="pres">
      <dgm:prSet presAssocID="{B4B2ECBB-9DBC-4D81-B0C0-07DEF6F1FCE5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7B37AD-6AA3-4BD5-BB1D-FFF1BD5A38F7}" type="presOf" srcId="{8D18A145-99DD-4192-A330-C180C40C4B5E}" destId="{FF2B00DE-65FD-4A43-BB01-7211DBFAF8F3}" srcOrd="0" destOrd="0" presId="urn:microsoft.com/office/officeart/2005/8/layout/process4"/>
    <dgm:cxn modelId="{70CDBCF1-68FC-4478-8F74-1068CEE609EB}" type="presOf" srcId="{8D18A145-99DD-4192-A330-C180C40C4B5E}" destId="{84EBBF0F-BF8B-4419-A0D3-FA471A735266}" srcOrd="1" destOrd="0" presId="urn:microsoft.com/office/officeart/2005/8/layout/process4"/>
    <dgm:cxn modelId="{0D5999BC-89EC-4AA0-BDCE-A1120EF9CF77}" srcId="{A925E018-9D62-4DDA-852C-CDE64DF77739}" destId="{EFD844D0-A594-4D1B-86CF-D32101E2511A}" srcOrd="2" destOrd="0" parTransId="{8DA7A0DF-5BF2-40FA-9F70-EB0BCB18B37F}" sibTransId="{CEED5C59-C2EC-4CEC-BA1F-2B1FEDDF0141}"/>
    <dgm:cxn modelId="{5DF1FB49-997B-4093-910D-B8EE860A5294}" type="presOf" srcId="{EFD844D0-A594-4D1B-86CF-D32101E2511A}" destId="{E3EB0380-0FB6-4529-A3E0-D83AEA3B3589}" srcOrd="0" destOrd="0" presId="urn:microsoft.com/office/officeart/2005/8/layout/process4"/>
    <dgm:cxn modelId="{C7637364-9FB2-4B5E-8ED7-A2C69F02AE93}" srcId="{8A53CF56-AE53-4293-95D9-B6792EBADB35}" destId="{B4B2ECBB-9DBC-4D81-B0C0-07DEF6F1FCE5}" srcOrd="0" destOrd="0" parTransId="{6B76A82C-2CA3-4F29-9905-5A817A2BC73C}" sibTransId="{882C1D9E-0948-4AEC-9B58-6FCF552A081E}"/>
    <dgm:cxn modelId="{EBE3FA11-42E9-47CD-82E2-3785E7ABECB4}" srcId="{EFD844D0-A594-4D1B-86CF-D32101E2511A}" destId="{ECF2D173-F63C-44CA-9D7F-C9095C8B2B40}" srcOrd="0" destOrd="0" parTransId="{31EBDE57-98E5-4602-9A68-F0E519249758}" sibTransId="{4BA5D94B-FB64-4DC2-8F16-0580B72A5A26}"/>
    <dgm:cxn modelId="{2AA7FB91-9062-48D8-BB0D-1FDF9A2160FA}" srcId="{A925E018-9D62-4DDA-852C-CDE64DF77739}" destId="{8D18A145-99DD-4192-A330-C180C40C4B5E}" srcOrd="1" destOrd="0" parTransId="{B4B1E4A9-ECE7-49C1-AE09-C283FC7C9321}" sibTransId="{DADCF5BA-FBF2-43BC-BF5A-2F83CD5220D3}"/>
    <dgm:cxn modelId="{00F843C5-E74E-4F65-BA0E-44A6A4AC6C5D}" type="presOf" srcId="{A925E018-9D62-4DDA-852C-CDE64DF77739}" destId="{CA22E72D-CC76-47A1-9E59-A22C3B3531B0}" srcOrd="0" destOrd="0" presId="urn:microsoft.com/office/officeart/2005/8/layout/process4"/>
    <dgm:cxn modelId="{F38A2F5B-885F-4489-8A0E-6AE503568AC8}" srcId="{8D18A145-99DD-4192-A330-C180C40C4B5E}" destId="{2D3E6A88-8B78-430E-A001-84F216C4F66E}" srcOrd="0" destOrd="0" parTransId="{2682F9D9-4B84-4514-91C3-D237A6512F66}" sibTransId="{1A1F7DEA-9ED4-4065-9E19-B9613AB3DFDF}"/>
    <dgm:cxn modelId="{4DFB0BAE-FFEE-4D7C-BED0-20C03D09D976}" type="presOf" srcId="{B4B2ECBB-9DBC-4D81-B0C0-07DEF6F1FCE5}" destId="{DCD429A1-4F57-4E99-A2D5-24AB5E717AAF}" srcOrd="0" destOrd="0" presId="urn:microsoft.com/office/officeart/2005/8/layout/process4"/>
    <dgm:cxn modelId="{1B1A1EF1-1F3D-4C3E-8E7B-D6D61E29C9D8}" type="presOf" srcId="{EFD844D0-A594-4D1B-86CF-D32101E2511A}" destId="{1A711756-4061-4768-AF06-F7D5FA0F69F7}" srcOrd="1" destOrd="0" presId="urn:microsoft.com/office/officeart/2005/8/layout/process4"/>
    <dgm:cxn modelId="{4B133791-4162-440C-85FB-AEF9878EEB14}" type="presOf" srcId="{ECF2D173-F63C-44CA-9D7F-C9095C8B2B40}" destId="{46310049-739C-49AB-96B2-821CFD6039D7}" srcOrd="0" destOrd="0" presId="urn:microsoft.com/office/officeart/2005/8/layout/process4"/>
    <dgm:cxn modelId="{8BD45627-1C34-47D3-99E9-14DF93658352}" type="presOf" srcId="{8A53CF56-AE53-4293-95D9-B6792EBADB35}" destId="{95839B5F-08DA-4238-8F67-3535569460F3}" srcOrd="1" destOrd="0" presId="urn:microsoft.com/office/officeart/2005/8/layout/process4"/>
    <dgm:cxn modelId="{74B3699A-02D0-4B49-9A07-345412BC5747}" type="presOf" srcId="{2D3E6A88-8B78-430E-A001-84F216C4F66E}" destId="{ED1DB23D-BEFC-4BCA-A5C7-3821052F9BDE}" srcOrd="0" destOrd="0" presId="urn:microsoft.com/office/officeart/2005/8/layout/process4"/>
    <dgm:cxn modelId="{A8FD6EC8-6579-4689-AEF4-F87EDB890FAC}" type="presOf" srcId="{8A53CF56-AE53-4293-95D9-B6792EBADB35}" destId="{9FBAD847-83B5-4B93-B886-7D7BB53F48CD}" srcOrd="0" destOrd="0" presId="urn:microsoft.com/office/officeart/2005/8/layout/process4"/>
    <dgm:cxn modelId="{0FA383C9-25D4-41DF-80FD-086B52BB33A4}" srcId="{A925E018-9D62-4DDA-852C-CDE64DF77739}" destId="{8A53CF56-AE53-4293-95D9-B6792EBADB35}" srcOrd="0" destOrd="0" parTransId="{FF5D217F-6093-49C5-9C7B-CF7025841EBA}" sibTransId="{27D277A1-FD4C-41FE-9649-8E006877F3A5}"/>
    <dgm:cxn modelId="{88F9E4E8-EAAD-49AC-9F96-1C0A82E59290}" type="presParOf" srcId="{CA22E72D-CC76-47A1-9E59-A22C3B3531B0}" destId="{D895DD31-D988-4588-834B-8765EFF5B356}" srcOrd="0" destOrd="0" presId="urn:microsoft.com/office/officeart/2005/8/layout/process4"/>
    <dgm:cxn modelId="{9EC1A385-79F3-4523-8336-4DD0448570F5}" type="presParOf" srcId="{D895DD31-D988-4588-834B-8765EFF5B356}" destId="{E3EB0380-0FB6-4529-A3E0-D83AEA3B3589}" srcOrd="0" destOrd="0" presId="urn:microsoft.com/office/officeart/2005/8/layout/process4"/>
    <dgm:cxn modelId="{B7E740A0-7778-4906-AB23-B471A4D58138}" type="presParOf" srcId="{D895DD31-D988-4588-834B-8765EFF5B356}" destId="{1A711756-4061-4768-AF06-F7D5FA0F69F7}" srcOrd="1" destOrd="0" presId="urn:microsoft.com/office/officeart/2005/8/layout/process4"/>
    <dgm:cxn modelId="{0CC5F0DD-E0D6-44A1-A0B2-10DFB1391347}" type="presParOf" srcId="{D895DD31-D988-4588-834B-8765EFF5B356}" destId="{86CC1D8B-3FAF-44C2-AC26-922B4972C4F6}" srcOrd="2" destOrd="0" presId="urn:microsoft.com/office/officeart/2005/8/layout/process4"/>
    <dgm:cxn modelId="{AE8CCC39-83A4-493C-B906-967CF7EFE0AE}" type="presParOf" srcId="{86CC1D8B-3FAF-44C2-AC26-922B4972C4F6}" destId="{46310049-739C-49AB-96B2-821CFD6039D7}" srcOrd="0" destOrd="0" presId="urn:microsoft.com/office/officeart/2005/8/layout/process4"/>
    <dgm:cxn modelId="{AD73995D-F946-45B2-BCEA-9CAD36D04789}" type="presParOf" srcId="{CA22E72D-CC76-47A1-9E59-A22C3B3531B0}" destId="{7AA7E258-2757-4CAC-AA0A-2E04331983DF}" srcOrd="1" destOrd="0" presId="urn:microsoft.com/office/officeart/2005/8/layout/process4"/>
    <dgm:cxn modelId="{86BBB7FF-9775-4839-B4E8-410ACF97C05F}" type="presParOf" srcId="{CA22E72D-CC76-47A1-9E59-A22C3B3531B0}" destId="{3974599C-12FC-4D6A-B0CE-3119870E914E}" srcOrd="2" destOrd="0" presId="urn:microsoft.com/office/officeart/2005/8/layout/process4"/>
    <dgm:cxn modelId="{60007E92-AD3E-4E86-BC9D-2F3278AC50FF}" type="presParOf" srcId="{3974599C-12FC-4D6A-B0CE-3119870E914E}" destId="{FF2B00DE-65FD-4A43-BB01-7211DBFAF8F3}" srcOrd="0" destOrd="0" presId="urn:microsoft.com/office/officeart/2005/8/layout/process4"/>
    <dgm:cxn modelId="{D959F1AA-6645-4E80-95D5-568C0EE4E484}" type="presParOf" srcId="{3974599C-12FC-4D6A-B0CE-3119870E914E}" destId="{84EBBF0F-BF8B-4419-A0D3-FA471A735266}" srcOrd="1" destOrd="0" presId="urn:microsoft.com/office/officeart/2005/8/layout/process4"/>
    <dgm:cxn modelId="{DDE6C9AA-E365-44AE-8908-C13D229CB7C8}" type="presParOf" srcId="{3974599C-12FC-4D6A-B0CE-3119870E914E}" destId="{0B510F4F-1C5F-42CC-B5A4-FC566E1E90F5}" srcOrd="2" destOrd="0" presId="urn:microsoft.com/office/officeart/2005/8/layout/process4"/>
    <dgm:cxn modelId="{6F8EDD7B-E65F-44E4-896C-0D12779B491B}" type="presParOf" srcId="{0B510F4F-1C5F-42CC-B5A4-FC566E1E90F5}" destId="{ED1DB23D-BEFC-4BCA-A5C7-3821052F9BDE}" srcOrd="0" destOrd="0" presId="urn:microsoft.com/office/officeart/2005/8/layout/process4"/>
    <dgm:cxn modelId="{959C4690-ADCF-4D95-8406-9DBEB8654142}" type="presParOf" srcId="{CA22E72D-CC76-47A1-9E59-A22C3B3531B0}" destId="{25E00494-AAAA-48CF-A339-059EA7738015}" srcOrd="3" destOrd="0" presId="urn:microsoft.com/office/officeart/2005/8/layout/process4"/>
    <dgm:cxn modelId="{ADEDFA34-957D-4CF9-BE3C-4D902EDAD826}" type="presParOf" srcId="{CA22E72D-CC76-47A1-9E59-A22C3B3531B0}" destId="{0305CF7E-3936-4479-88CE-8CEC86F7084E}" srcOrd="4" destOrd="0" presId="urn:microsoft.com/office/officeart/2005/8/layout/process4"/>
    <dgm:cxn modelId="{D0D65612-35CF-42C5-9961-56D9DC878DBE}" type="presParOf" srcId="{0305CF7E-3936-4479-88CE-8CEC86F7084E}" destId="{9FBAD847-83B5-4B93-B886-7D7BB53F48CD}" srcOrd="0" destOrd="0" presId="urn:microsoft.com/office/officeart/2005/8/layout/process4"/>
    <dgm:cxn modelId="{FF390F8E-741D-466F-A640-F4E146EFB1A9}" type="presParOf" srcId="{0305CF7E-3936-4479-88CE-8CEC86F7084E}" destId="{95839B5F-08DA-4238-8F67-3535569460F3}" srcOrd="1" destOrd="0" presId="urn:microsoft.com/office/officeart/2005/8/layout/process4"/>
    <dgm:cxn modelId="{2B34A2C9-0DD7-4344-A3A1-83199D44BF53}" type="presParOf" srcId="{0305CF7E-3936-4479-88CE-8CEC86F7084E}" destId="{B8B3F395-FF6D-4B80-913A-CBFC2077763C}" srcOrd="2" destOrd="0" presId="urn:microsoft.com/office/officeart/2005/8/layout/process4"/>
    <dgm:cxn modelId="{714D9E3D-610E-4600-91F6-54CB2A80F934}" type="presParOf" srcId="{B8B3F395-FF6D-4B80-913A-CBFC2077763C}" destId="{DCD429A1-4F57-4E99-A2D5-24AB5E717AA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E38E58-135B-4261-9E17-32FEB78FEF31}">
      <dsp:nvSpPr>
        <dsp:cNvPr id="0" name=""/>
        <dsp:cNvSpPr/>
      </dsp:nvSpPr>
      <dsp:spPr>
        <a:xfrm>
          <a:off x="0" y="2231553"/>
          <a:ext cx="8686800" cy="14943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B2363E-064C-4CD3-B182-6525E1253856}">
      <dsp:nvSpPr>
        <dsp:cNvPr id="0" name=""/>
        <dsp:cNvSpPr/>
      </dsp:nvSpPr>
      <dsp:spPr>
        <a:xfrm>
          <a:off x="416071" y="0"/>
          <a:ext cx="8270728" cy="374706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Представља сегмент економске политике који преко својих инструмената, регулише количину новца у </a:t>
          </a:r>
          <a:r>
            <a:rPr lang="ru-RU" sz="2800" b="1" kern="1200" smtClean="0"/>
            <a:t>оптицају и </a:t>
          </a:r>
          <a:r>
            <a:rPr lang="ru-RU" sz="2800" b="1" kern="1200" dirty="0" smtClean="0"/>
            <a:t>обезбјеђује њихово позитивно дјеловање на укупна реална привредна кретања.</a:t>
          </a:r>
          <a:endParaRPr lang="en-US" sz="2800" b="1" kern="1200" dirty="0"/>
        </a:p>
      </dsp:txBody>
      <dsp:txXfrm>
        <a:off x="598988" y="182917"/>
        <a:ext cx="7904894" cy="33812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5354F7-884F-4670-B195-2F3DBB856962}">
      <dsp:nvSpPr>
        <dsp:cNvPr id="0" name=""/>
        <dsp:cNvSpPr/>
      </dsp:nvSpPr>
      <dsp:spPr>
        <a:xfrm>
          <a:off x="0" y="2822181"/>
          <a:ext cx="8458200" cy="106631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3AB722-D9E7-413A-B76B-4AFD44377D9D}">
      <dsp:nvSpPr>
        <dsp:cNvPr id="0" name=""/>
        <dsp:cNvSpPr/>
      </dsp:nvSpPr>
      <dsp:spPr>
        <a:xfrm>
          <a:off x="381000" y="0"/>
          <a:ext cx="8053078" cy="3886375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790" tIns="0" rIns="223790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3200" b="1" kern="1200" dirty="0" smtClean="0">
              <a:solidFill>
                <a:schemeClr val="bg1"/>
              </a:solidFill>
            </a:rPr>
            <a:t>Реални  </a:t>
          </a:r>
          <a:r>
            <a:rPr lang="ru-RU" sz="3200" b="1" kern="1200" dirty="0" smtClean="0">
              <a:solidFill>
                <a:schemeClr val="bg1"/>
              </a:solidFill>
            </a:rPr>
            <a:t>економски фактори примарно одређују  формирање </a:t>
          </a:r>
          <a:r>
            <a:rPr lang="ru-RU" sz="3200" b="1" kern="1200" dirty="0" smtClean="0">
              <a:solidFill>
                <a:schemeClr val="bg1"/>
              </a:solidFill>
            </a:rPr>
            <a:t>индикатора </a:t>
          </a:r>
          <a:r>
            <a:rPr lang="ru-RU" sz="3200" b="1" kern="1200" dirty="0" smtClean="0">
              <a:solidFill>
                <a:schemeClr val="bg1"/>
              </a:solidFill>
            </a:rPr>
            <a:t>дате економије али монетарне варијабле играју значајну повратну улогу у формирању перформанси </a:t>
          </a:r>
          <a:r>
            <a:rPr lang="sr-Cyrl-BA" sz="3200" b="1" kern="1200" dirty="0" smtClean="0">
              <a:solidFill>
                <a:schemeClr val="bg1"/>
              </a:solidFill>
            </a:rPr>
            <a:t>економије.</a:t>
          </a:r>
          <a:endParaRPr lang="en-US" sz="3200" b="1" kern="1200" dirty="0">
            <a:solidFill>
              <a:schemeClr val="bg1"/>
            </a:solidFill>
          </a:endParaRPr>
        </a:p>
      </dsp:txBody>
      <dsp:txXfrm>
        <a:off x="570717" y="189717"/>
        <a:ext cx="7673644" cy="35069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C5D543-58C1-49E0-9CDC-3427A423C3D8}">
      <dsp:nvSpPr>
        <dsp:cNvPr id="0" name=""/>
        <dsp:cNvSpPr/>
      </dsp:nvSpPr>
      <dsp:spPr>
        <a:xfrm>
          <a:off x="3241588" y="3517"/>
          <a:ext cx="2127423" cy="13828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/>
            <a:t>текућа и очекивана монетарна политика </a:t>
          </a:r>
          <a:endParaRPr lang="en-US" sz="2400" b="1" kern="1200"/>
        </a:p>
      </dsp:txBody>
      <dsp:txXfrm>
        <a:off x="3309092" y="71021"/>
        <a:ext cx="1992415" cy="1247817"/>
      </dsp:txXfrm>
    </dsp:sp>
    <dsp:sp modelId="{D6117B67-9177-48CC-84A1-FF80FDEEBD94}">
      <dsp:nvSpPr>
        <dsp:cNvPr id="0" name=""/>
        <dsp:cNvSpPr/>
      </dsp:nvSpPr>
      <dsp:spPr>
        <a:xfrm>
          <a:off x="1543669" y="694930"/>
          <a:ext cx="5523261" cy="5523261"/>
        </a:xfrm>
        <a:custGeom>
          <a:avLst/>
          <a:gdLst/>
          <a:ahLst/>
          <a:cxnLst/>
          <a:rect l="0" t="0" r="0" b="0"/>
          <a:pathLst>
            <a:path>
              <a:moveTo>
                <a:pt x="4110075" y="351588"/>
              </a:moveTo>
              <a:arcTo wR="2761630" hR="2761630" stAng="17953649" swAng="1211199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907282-2A9A-4918-A6A2-E0BDD95DABC7}">
      <dsp:nvSpPr>
        <dsp:cNvPr id="0" name=""/>
        <dsp:cNvSpPr/>
      </dsp:nvSpPr>
      <dsp:spPr>
        <a:xfrm>
          <a:off x="5868054" y="1911757"/>
          <a:ext cx="2127423" cy="138282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/>
            <a:t>тржиште новца и финансијско тржиште</a:t>
          </a:r>
          <a:endParaRPr lang="en-US" sz="2400" b="1" kern="1200"/>
        </a:p>
      </dsp:txBody>
      <dsp:txXfrm>
        <a:off x="5935558" y="1979261"/>
        <a:ext cx="1992415" cy="1247817"/>
      </dsp:txXfrm>
    </dsp:sp>
    <dsp:sp modelId="{ED678807-D78F-4358-82B1-C53DD6976AB2}">
      <dsp:nvSpPr>
        <dsp:cNvPr id="0" name=""/>
        <dsp:cNvSpPr/>
      </dsp:nvSpPr>
      <dsp:spPr>
        <a:xfrm>
          <a:off x="1543669" y="694930"/>
          <a:ext cx="5523261" cy="5523261"/>
        </a:xfrm>
        <a:custGeom>
          <a:avLst/>
          <a:gdLst/>
          <a:ahLst/>
          <a:cxnLst/>
          <a:rect l="0" t="0" r="0" b="0"/>
          <a:pathLst>
            <a:path>
              <a:moveTo>
                <a:pt x="5516630" y="2952889"/>
              </a:moveTo>
              <a:arcTo wR="2761630" hR="2761630" stAng="21838274" swAng="1359464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493E40-973A-4B1B-B61C-012BD4B3B9F6}">
      <dsp:nvSpPr>
        <dsp:cNvPr id="0" name=""/>
        <dsp:cNvSpPr/>
      </dsp:nvSpPr>
      <dsp:spPr>
        <a:xfrm>
          <a:off x="4864833" y="4999354"/>
          <a:ext cx="2127423" cy="138282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/>
            <a:t>тржиште робе и услуга </a:t>
          </a:r>
          <a:endParaRPr lang="en-US" sz="2400" b="1" kern="1200"/>
        </a:p>
      </dsp:txBody>
      <dsp:txXfrm>
        <a:off x="4932337" y="5066858"/>
        <a:ext cx="1992415" cy="1247817"/>
      </dsp:txXfrm>
    </dsp:sp>
    <dsp:sp modelId="{5A3DA42A-9455-4ED2-BB03-052BB967E06F}">
      <dsp:nvSpPr>
        <dsp:cNvPr id="0" name=""/>
        <dsp:cNvSpPr/>
      </dsp:nvSpPr>
      <dsp:spPr>
        <a:xfrm>
          <a:off x="1543669" y="694930"/>
          <a:ext cx="5523261" cy="5523261"/>
        </a:xfrm>
        <a:custGeom>
          <a:avLst/>
          <a:gdLst/>
          <a:ahLst/>
          <a:cxnLst/>
          <a:rect l="0" t="0" r="0" b="0"/>
          <a:pathLst>
            <a:path>
              <a:moveTo>
                <a:pt x="3100396" y="5502404"/>
              </a:moveTo>
              <a:arcTo wR="2761630" hR="2761630" stAng="4977231" swAng="845538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80FA63-7445-4F49-A8C7-63CCFA883A3F}">
      <dsp:nvSpPr>
        <dsp:cNvPr id="0" name=""/>
        <dsp:cNvSpPr/>
      </dsp:nvSpPr>
      <dsp:spPr>
        <a:xfrm>
          <a:off x="1618342" y="4999354"/>
          <a:ext cx="2127423" cy="138282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/>
            <a:t>агрегатна тражња, производња и цијене</a:t>
          </a:r>
          <a:endParaRPr lang="en-US" sz="2400" b="1" kern="1200"/>
        </a:p>
      </dsp:txBody>
      <dsp:txXfrm>
        <a:off x="1685846" y="5066858"/>
        <a:ext cx="1992415" cy="1247817"/>
      </dsp:txXfrm>
    </dsp:sp>
    <dsp:sp modelId="{433FC51F-B468-44BD-A4AB-63D8E6B12FD2}">
      <dsp:nvSpPr>
        <dsp:cNvPr id="0" name=""/>
        <dsp:cNvSpPr/>
      </dsp:nvSpPr>
      <dsp:spPr>
        <a:xfrm>
          <a:off x="1543669" y="694930"/>
          <a:ext cx="5523261" cy="5523261"/>
        </a:xfrm>
        <a:custGeom>
          <a:avLst/>
          <a:gdLst/>
          <a:ahLst/>
          <a:cxnLst/>
          <a:rect l="0" t="0" r="0" b="0"/>
          <a:pathLst>
            <a:path>
              <a:moveTo>
                <a:pt x="292932" y="3999423"/>
              </a:moveTo>
              <a:arcTo wR="2761630" hR="2761630" stAng="9202262" swAng="1359464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BDBCA-E771-4D39-AB22-639B0233DF33}">
      <dsp:nvSpPr>
        <dsp:cNvPr id="0" name=""/>
        <dsp:cNvSpPr/>
      </dsp:nvSpPr>
      <dsp:spPr>
        <a:xfrm>
          <a:off x="615121" y="1911757"/>
          <a:ext cx="2127423" cy="138282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/>
            <a:t>привредна активност и инфлација </a:t>
          </a:r>
          <a:endParaRPr lang="en-US" sz="2400" b="1" kern="1200"/>
        </a:p>
      </dsp:txBody>
      <dsp:txXfrm>
        <a:off x="682625" y="1979261"/>
        <a:ext cx="1992415" cy="1247817"/>
      </dsp:txXfrm>
    </dsp:sp>
    <dsp:sp modelId="{037E9F3D-B93C-4959-8988-67332A5CB02A}">
      <dsp:nvSpPr>
        <dsp:cNvPr id="0" name=""/>
        <dsp:cNvSpPr/>
      </dsp:nvSpPr>
      <dsp:spPr>
        <a:xfrm>
          <a:off x="1543669" y="694930"/>
          <a:ext cx="5523261" cy="5523261"/>
        </a:xfrm>
        <a:custGeom>
          <a:avLst/>
          <a:gdLst/>
          <a:ahLst/>
          <a:cxnLst/>
          <a:rect l="0" t="0" r="0" b="0"/>
          <a:pathLst>
            <a:path>
              <a:moveTo>
                <a:pt x="664360" y="964950"/>
              </a:moveTo>
              <a:arcTo wR="2761630" hR="2761630" stAng="13235152" swAng="1211199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711756-4061-4768-AF06-F7D5FA0F69F7}">
      <dsp:nvSpPr>
        <dsp:cNvPr id="0" name=""/>
        <dsp:cNvSpPr/>
      </dsp:nvSpPr>
      <dsp:spPr>
        <a:xfrm>
          <a:off x="0" y="4392438"/>
          <a:ext cx="8382000" cy="192948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smtClean="0"/>
            <a:t>реална краткорочна </a:t>
          </a:r>
          <a:r>
            <a:rPr lang="sr-Cyrl-BA" sz="2800" b="1" i="0" kern="1200" smtClean="0"/>
            <a:t>каматна стопа</a:t>
          </a:r>
          <a:endParaRPr lang="en-US" sz="2800" b="1" i="0" kern="1200"/>
        </a:p>
      </dsp:txBody>
      <dsp:txXfrm>
        <a:off x="0" y="4392438"/>
        <a:ext cx="8382000" cy="1041921"/>
      </dsp:txXfrm>
    </dsp:sp>
    <dsp:sp modelId="{46310049-739C-49AB-96B2-821CFD6039D7}">
      <dsp:nvSpPr>
        <dsp:cNvPr id="0" name=""/>
        <dsp:cNvSpPr/>
      </dsp:nvSpPr>
      <dsp:spPr>
        <a:xfrm>
          <a:off x="0" y="5260551"/>
          <a:ext cx="8382000" cy="99309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dirty="0" smtClean="0"/>
            <a:t>утиче на </a:t>
          </a:r>
          <a:r>
            <a:rPr lang="ru-RU" sz="2800" b="1" i="0" kern="1200" dirty="0" smtClean="0"/>
            <a:t>дугорочне </a:t>
          </a:r>
          <a:r>
            <a:rPr lang="ru-RU" sz="2800" b="1" i="0" kern="1200" dirty="0" smtClean="0"/>
            <a:t>реалне каматне стопе, а оне на </a:t>
          </a:r>
          <a:r>
            <a:rPr lang="ru-RU" sz="2800" b="1" kern="1200" dirty="0" smtClean="0"/>
            <a:t>обим и структуру потрошње </a:t>
          </a:r>
          <a:r>
            <a:rPr lang="ru-RU" sz="2200" b="1" kern="1200" dirty="0" smtClean="0"/>
            <a:t>(штедња и </a:t>
          </a:r>
          <a:r>
            <a:rPr lang="sr-Cyrl-BA" sz="2200" b="1" kern="1200" dirty="0" smtClean="0"/>
            <a:t>инвестиције)</a:t>
          </a:r>
          <a:endParaRPr lang="en-US" sz="2200" b="1" i="0" kern="1200" dirty="0"/>
        </a:p>
      </dsp:txBody>
      <dsp:txXfrm>
        <a:off x="0" y="5260551"/>
        <a:ext cx="8382000" cy="993099"/>
      </dsp:txXfrm>
    </dsp:sp>
    <dsp:sp modelId="{84EBBF0F-BF8B-4419-A0D3-FA471A735266}">
      <dsp:nvSpPr>
        <dsp:cNvPr id="0" name=""/>
        <dsp:cNvSpPr/>
      </dsp:nvSpPr>
      <dsp:spPr>
        <a:xfrm rot="10800000">
          <a:off x="0" y="2530953"/>
          <a:ext cx="8382000" cy="1977446"/>
        </a:xfrm>
        <a:prstGeom prst="upArrowCallou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sr-Cyrl-BA" sz="2400" b="1" i="0" kern="1200" dirty="0" smtClean="0"/>
            <a:t>инфлаторна очекивања  уз номиналну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b="1" i="0" kern="1200" dirty="0" smtClean="0"/>
            <a:t>краткорочну каматн</a:t>
          </a:r>
          <a:r>
            <a:rPr lang="sr-Cyrl-BA" sz="2400" b="1" i="0" kern="1200" dirty="0" smtClean="0"/>
            <a:t>у</a:t>
          </a:r>
          <a:r>
            <a:rPr lang="ru-RU" sz="2400" b="1" i="0" kern="1200" dirty="0" smtClean="0"/>
            <a:t> стопу формира</a:t>
          </a:r>
          <a:endParaRPr lang="en-US" sz="2400" b="1" i="0" kern="1200" dirty="0"/>
        </a:p>
      </dsp:txBody>
      <dsp:txXfrm rot="-10800000">
        <a:off x="0" y="2530953"/>
        <a:ext cx="8382000" cy="694083"/>
      </dsp:txXfrm>
    </dsp:sp>
    <dsp:sp modelId="{ED1DB23D-BEFC-4BCA-A5C7-3821052F9BDE}">
      <dsp:nvSpPr>
        <dsp:cNvPr id="0" name=""/>
        <dsp:cNvSpPr/>
      </dsp:nvSpPr>
      <dsp:spPr>
        <a:xfrm>
          <a:off x="0" y="3315708"/>
          <a:ext cx="8382000" cy="435795"/>
        </a:xfrm>
        <a:prstGeom prst="rect">
          <a:avLst/>
        </a:prstGeom>
        <a:solidFill>
          <a:schemeClr val="accent4">
            <a:tint val="40000"/>
            <a:alpha val="90000"/>
            <a:hueOff val="-1972855"/>
            <a:satOff val="11079"/>
            <a:lumOff val="704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972855"/>
              <a:satOff val="11079"/>
              <a:lumOff val="7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smtClean="0"/>
            <a:t>реалну краткорочну </a:t>
          </a:r>
          <a:r>
            <a:rPr lang="sr-Cyrl-BA" sz="2800" b="1" i="0" kern="1200" smtClean="0"/>
            <a:t>каматну стопу</a:t>
          </a:r>
          <a:endParaRPr lang="en-US" sz="2800" b="1" i="0" kern="1200"/>
        </a:p>
      </dsp:txBody>
      <dsp:txXfrm>
        <a:off x="0" y="3315708"/>
        <a:ext cx="8382000" cy="435795"/>
      </dsp:txXfrm>
    </dsp:sp>
    <dsp:sp modelId="{95839B5F-08DA-4238-8F67-3535569460F3}">
      <dsp:nvSpPr>
        <dsp:cNvPr id="0" name=""/>
        <dsp:cNvSpPr/>
      </dsp:nvSpPr>
      <dsp:spPr>
        <a:xfrm rot="10800000">
          <a:off x="0" y="2676"/>
          <a:ext cx="8382000" cy="2460306"/>
        </a:xfrm>
        <a:prstGeom prst="upArrowCallou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dirty="0" smtClean="0"/>
            <a:t>промјене каматних стопа централне </a:t>
          </a:r>
          <a:r>
            <a:rPr lang="ru-RU" sz="2800" b="1" i="0" kern="1200" dirty="0" smtClean="0"/>
            <a:t>банке (референтна каматна стопа) </a:t>
          </a:r>
          <a:endParaRPr lang="en-US" sz="2800" b="1" i="0" kern="1200" dirty="0"/>
        </a:p>
      </dsp:txBody>
      <dsp:txXfrm rot="-10800000">
        <a:off x="0" y="2676"/>
        <a:ext cx="8382000" cy="863567"/>
      </dsp:txXfrm>
    </dsp:sp>
    <dsp:sp modelId="{DCD429A1-4F57-4E99-A2D5-24AB5E717AAF}">
      <dsp:nvSpPr>
        <dsp:cNvPr id="0" name=""/>
        <dsp:cNvSpPr/>
      </dsp:nvSpPr>
      <dsp:spPr>
        <a:xfrm>
          <a:off x="0" y="866243"/>
          <a:ext cx="8382000" cy="735631"/>
        </a:xfrm>
        <a:prstGeom prst="rect">
          <a:avLst/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dirty="0" smtClean="0"/>
            <a:t>промјена краткорочних каматних стопа на новчаном и </a:t>
          </a:r>
          <a:r>
            <a:rPr lang="sr-Cyrl-BA" sz="2800" b="1" i="0" kern="1200" dirty="0" smtClean="0"/>
            <a:t>финансијском тржишту</a:t>
          </a:r>
          <a:endParaRPr lang="en-US" sz="2800" b="1" i="0" kern="1200" dirty="0"/>
        </a:p>
      </dsp:txBody>
      <dsp:txXfrm>
        <a:off x="0" y="866243"/>
        <a:ext cx="8382000" cy="7356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23FCB-5E6E-4668-AB6E-010DAEA5FC93}" type="datetimeFigureOut">
              <a:rPr lang="en-US" smtClean="0"/>
              <a:pPr/>
              <a:t>10/29/2025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7B711-B99B-49F2-BB05-09E746846F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39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FC0D7-756A-4ACD-AE78-3C7FA0DF3BC9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405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FC0D7-756A-4ACD-AE78-3C7FA0DF3BC9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9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090A5-4984-4284-AE9D-7AADA1744409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DA4BE-0214-4F77-8B28-0C1DE2B95101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589BC-FE65-48E0-9918-1F95CF61852E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D0FF-0AE2-4547-BF11-9F83ECDAC239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7F641-5C02-4D78-919F-97266DF411CA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9286A-F2E3-412C-BDD3-7884D3A15EF4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39DE-65E4-4893-84AA-6ADF0870052C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649-5E00-42CD-8555-F290250B6E80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9316B-DE89-41DE-A590-A1E4341D4704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82B3-27D6-4389-A682-946A57CAE85D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433ED-F9E2-4BEA-BC85-5BD231BFBAEE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2000"/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1C8F6-4629-4655-AE35-EC806838EC95}" type="datetime1">
              <a:rPr lang="en-US" smtClean="0"/>
              <a:pPr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077200" cy="1908175"/>
          </a:xfr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r>
              <a:rPr lang="sr-Cyrl-BA" b="1" dirty="0" smtClean="0">
                <a:solidFill>
                  <a:schemeClr val="tx1"/>
                </a:solidFill>
              </a:rPr>
              <a:t>МОНЕТАРНА ПОЛИТИКА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709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6987D8-A5D8-41B9-A531-DECB7CE844B0}" type="slidenum">
              <a:rPr lang="en-US"/>
              <a:pPr/>
              <a:t>10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772400" cy="1143000"/>
          </a:xfrm>
        </p:spPr>
        <p:txBody>
          <a:bodyPr/>
          <a:lstStyle/>
          <a:p>
            <a:r>
              <a:rPr lang="en-US" sz="2400" b="1" i="1" dirty="0"/>
              <a:t>ОПТИМАЛНА НОВЧАНА МАСА</a:t>
            </a:r>
            <a:endParaRPr lang="en-US" sz="2400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59583"/>
            <a:ext cx="8839200" cy="5638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b="1" i="1" dirty="0" err="1"/>
              <a:t>Количина</a:t>
            </a:r>
            <a:r>
              <a:rPr lang="en-US" sz="2400" b="1" i="1" dirty="0"/>
              <a:t> </a:t>
            </a:r>
            <a:r>
              <a:rPr lang="en-US" sz="2400" b="1" i="1" dirty="0" err="1"/>
              <a:t>новца</a:t>
            </a:r>
            <a:r>
              <a:rPr lang="en-US" sz="2400" b="1" i="1" dirty="0"/>
              <a:t> у </a:t>
            </a:r>
            <a:r>
              <a:rPr lang="en-US" sz="2400" b="1" i="1" dirty="0" err="1"/>
              <a:t>промету</a:t>
            </a:r>
            <a:r>
              <a:rPr lang="en-US" sz="2400" b="1" i="1" dirty="0"/>
              <a:t> </a:t>
            </a:r>
            <a:r>
              <a:rPr lang="en-US" sz="2400" b="1" i="1" dirty="0" err="1"/>
              <a:t>која</a:t>
            </a:r>
            <a:r>
              <a:rPr lang="en-US" sz="2400" b="1" i="1" dirty="0"/>
              <a:t> </a:t>
            </a:r>
            <a:r>
              <a:rPr lang="en-US" sz="2400" b="1" i="1" dirty="0" err="1"/>
              <a:t>је</a:t>
            </a:r>
            <a:r>
              <a:rPr lang="en-US" sz="2400" b="1" i="1" dirty="0"/>
              <a:t> </a:t>
            </a:r>
            <a:r>
              <a:rPr lang="en-US" sz="2400" b="1" i="1" dirty="0" err="1"/>
              <a:t>потребна</a:t>
            </a:r>
            <a:r>
              <a:rPr lang="en-US" sz="2400" b="1" i="1" dirty="0"/>
              <a:t> </a:t>
            </a:r>
            <a:r>
              <a:rPr lang="en-US" sz="2400" b="1" i="1" dirty="0" err="1"/>
              <a:t>за</a:t>
            </a:r>
            <a:r>
              <a:rPr lang="en-US" sz="2400" b="1" i="1" dirty="0"/>
              <a:t> </a:t>
            </a:r>
            <a:r>
              <a:rPr lang="en-US" sz="2400" b="1" i="1" dirty="0" err="1"/>
              <a:t>несметано</a:t>
            </a:r>
            <a:r>
              <a:rPr lang="en-US" sz="2400" b="1" i="1" dirty="0"/>
              <a:t> </a:t>
            </a:r>
            <a:r>
              <a:rPr lang="en-US" sz="2400" b="1" i="1" dirty="0" err="1" smtClean="0"/>
              <a:t>одвијање</a:t>
            </a:r>
            <a:endParaRPr lang="en-US" sz="2400" dirty="0"/>
          </a:p>
          <a:p>
            <a:pPr marL="0" indent="0">
              <a:buNone/>
            </a:pPr>
            <a:r>
              <a:rPr lang="en-US" sz="2400" b="1" i="1" dirty="0" err="1" smtClean="0"/>
              <a:t>процеса</a:t>
            </a:r>
            <a:r>
              <a:rPr lang="en-US" sz="2400" b="1" i="1" dirty="0" smtClean="0"/>
              <a:t> </a:t>
            </a:r>
            <a:r>
              <a:rPr lang="en-US" sz="2400" b="1" i="1" dirty="0" err="1"/>
              <a:t>проширене</a:t>
            </a:r>
            <a:r>
              <a:rPr lang="en-US" sz="2400" b="1" i="1" dirty="0"/>
              <a:t> </a:t>
            </a:r>
            <a:r>
              <a:rPr lang="en-US" sz="2400" b="1" i="1" dirty="0" err="1"/>
              <a:t>репродукције</a:t>
            </a:r>
            <a:r>
              <a:rPr lang="en-US" sz="2400" b="1" i="1" dirty="0"/>
              <a:t> </a:t>
            </a:r>
            <a:r>
              <a:rPr lang="en-US" sz="2400" b="1" i="1" dirty="0" err="1"/>
              <a:t>уз</a:t>
            </a:r>
            <a:r>
              <a:rPr lang="en-US" sz="2400" b="1" i="1" dirty="0"/>
              <a:t> </a:t>
            </a:r>
            <a:r>
              <a:rPr lang="en-US" sz="2400" b="1" i="1" dirty="0" err="1"/>
              <a:t>одржање</a:t>
            </a:r>
            <a:r>
              <a:rPr lang="en-US" sz="2400" b="1" i="1" dirty="0"/>
              <a:t> </a:t>
            </a:r>
            <a:r>
              <a:rPr lang="en-US" sz="2400" b="1" i="1" dirty="0" err="1"/>
              <a:t>стабилности</a:t>
            </a:r>
            <a:r>
              <a:rPr lang="en-US" sz="2400" b="1" i="1" dirty="0"/>
              <a:t> ц</a:t>
            </a:r>
            <a:r>
              <a:rPr lang="sr-Latn-ME" sz="2400" b="1" i="1" dirty="0"/>
              <a:t>иј</a:t>
            </a:r>
            <a:r>
              <a:rPr lang="en-US" sz="2400" b="1" i="1" dirty="0" err="1"/>
              <a:t>ена</a:t>
            </a:r>
            <a:r>
              <a:rPr lang="en-US" sz="2400" b="1" i="1" dirty="0"/>
              <a:t> и </a:t>
            </a:r>
            <a:r>
              <a:rPr lang="en-US" sz="2400" b="1" i="1" dirty="0" err="1"/>
              <a:t>тржишта</a:t>
            </a:r>
            <a:endParaRPr lang="en-US" sz="2400" dirty="0"/>
          </a:p>
          <a:p>
            <a:pPr marL="0" indent="0">
              <a:buNone/>
            </a:pPr>
            <a:endParaRPr lang="sr-Latn-ME" sz="2400" b="1" i="1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2400" b="1" i="1" dirty="0" smtClean="0"/>
          </a:p>
          <a:p>
            <a:r>
              <a:rPr lang="en-US" sz="2400" dirty="0" smtClean="0">
                <a:solidFill>
                  <a:schemeClr val="accent2"/>
                </a:solidFill>
              </a:rPr>
              <a:t>      </a:t>
            </a:r>
            <a:r>
              <a:rPr lang="en-US" sz="2400" b="1" dirty="0" smtClean="0">
                <a:solidFill>
                  <a:schemeClr val="accent2"/>
                </a:solidFill>
              </a:rPr>
              <a:t>M x </a:t>
            </a:r>
            <a:r>
              <a:rPr lang="sr-Latn-BA" sz="2400" b="1" dirty="0" smtClean="0">
                <a:solidFill>
                  <a:schemeClr val="accent2"/>
                </a:solidFill>
              </a:rPr>
              <a:t>V</a:t>
            </a:r>
            <a:r>
              <a:rPr lang="en-US" sz="2400" b="1" dirty="0" smtClean="0">
                <a:solidFill>
                  <a:schemeClr val="accent2"/>
                </a:solidFill>
              </a:rPr>
              <a:t> = T                   </a:t>
            </a:r>
            <a:r>
              <a:rPr lang="en-US" sz="2400" b="1" dirty="0" smtClean="0">
                <a:solidFill>
                  <a:schemeClr val="accent2"/>
                </a:solidFill>
                <a:sym typeface="Symbol" pitchFamily="18" charset="2"/>
              </a:rPr>
              <a:t></a:t>
            </a:r>
            <a:r>
              <a:rPr lang="en-US" sz="2400" b="1" dirty="0" smtClean="0">
                <a:solidFill>
                  <a:schemeClr val="accent2"/>
                </a:solidFill>
                <a:sym typeface="Bookshelf Symbol 2" pitchFamily="2" charset="2"/>
              </a:rPr>
              <a:t>M = </a:t>
            </a:r>
            <a:r>
              <a:rPr lang="en-US" sz="2400" b="1" dirty="0" smtClean="0">
                <a:solidFill>
                  <a:schemeClr val="accent2"/>
                </a:solidFill>
                <a:sym typeface="Symbol" pitchFamily="18" charset="2"/>
              </a:rPr>
              <a:t></a:t>
            </a:r>
            <a:r>
              <a:rPr lang="en-US" sz="2400" b="1" dirty="0" smtClean="0">
                <a:solidFill>
                  <a:schemeClr val="accent2"/>
                </a:solidFill>
                <a:sym typeface="Bookshelf Symbol 2" pitchFamily="2" charset="2"/>
              </a:rPr>
              <a:t> T</a:t>
            </a:r>
            <a:r>
              <a:rPr lang="sr-Cyrl-CS" sz="2400" b="1" dirty="0" smtClean="0">
                <a:solidFill>
                  <a:schemeClr val="accent2"/>
                </a:solidFill>
                <a:sym typeface="Bookshelf Symbol 2" pitchFamily="2" charset="2"/>
              </a:rPr>
              <a:t>/</a:t>
            </a:r>
            <a:r>
              <a:rPr lang="sr-Latn-BA" sz="2400" b="1" dirty="0" smtClean="0">
                <a:solidFill>
                  <a:schemeClr val="accent2"/>
                </a:solidFill>
                <a:sym typeface="Bookshelf Symbol 2" pitchFamily="2" charset="2"/>
              </a:rPr>
              <a:t>V</a:t>
            </a:r>
            <a:r>
              <a:rPr lang="en-US" sz="2400" b="1" dirty="0" smtClean="0">
                <a:sym typeface="Bookshelf Symbol 2" pitchFamily="2" charset="2"/>
              </a:rPr>
              <a:t>                    </a:t>
            </a:r>
            <a:r>
              <a:rPr lang="en-US" sz="1900" dirty="0" smtClean="0"/>
              <a:t>Т- </a:t>
            </a:r>
            <a:r>
              <a:rPr lang="en-US" sz="1900" dirty="0" err="1" smtClean="0"/>
              <a:t>обим</a:t>
            </a:r>
            <a:r>
              <a:rPr lang="en-US" sz="1900" dirty="0" smtClean="0"/>
              <a:t> </a:t>
            </a:r>
            <a:r>
              <a:rPr lang="en-US" sz="1900" dirty="0" err="1" smtClean="0"/>
              <a:t>новчаних</a:t>
            </a:r>
            <a:r>
              <a:rPr lang="en-US" sz="1900" dirty="0" smtClean="0"/>
              <a:t> </a:t>
            </a:r>
            <a:r>
              <a:rPr lang="en-US" sz="1900" dirty="0" err="1" smtClean="0"/>
              <a:t>трансакција</a:t>
            </a:r>
            <a:endParaRPr lang="en-US" sz="1900" dirty="0" smtClean="0"/>
          </a:p>
          <a:p>
            <a:endParaRPr lang="sr-Cyrl-CS" sz="2400" dirty="0" smtClean="0"/>
          </a:p>
          <a:p>
            <a:r>
              <a:rPr lang="en-US" sz="2400" dirty="0" smtClean="0"/>
              <a:t>-</a:t>
            </a:r>
            <a:r>
              <a:rPr lang="en-US" sz="2400" dirty="0" err="1"/>
              <a:t>Фактори</a:t>
            </a:r>
            <a:r>
              <a:rPr lang="en-US" sz="2400" dirty="0"/>
              <a:t>: 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привредна</a:t>
            </a:r>
            <a:r>
              <a:rPr lang="en-US" sz="2400" dirty="0"/>
              <a:t> </a:t>
            </a:r>
            <a:r>
              <a:rPr lang="en-US" sz="2400" dirty="0" err="1"/>
              <a:t>активност</a:t>
            </a:r>
            <a:r>
              <a:rPr lang="en-US" sz="2400" dirty="0"/>
              <a:t>   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понуда</a:t>
            </a:r>
            <a:r>
              <a:rPr lang="en-US" sz="2400" dirty="0"/>
              <a:t> и </a:t>
            </a:r>
            <a:r>
              <a:rPr lang="en-US" sz="2400" dirty="0" err="1"/>
              <a:t>тражња</a:t>
            </a:r>
            <a:r>
              <a:rPr lang="en-US" sz="2400" dirty="0"/>
              <a:t> </a:t>
            </a:r>
            <a:r>
              <a:rPr lang="en-US" sz="2400" dirty="0" err="1"/>
              <a:t>новца</a:t>
            </a:r>
            <a:r>
              <a:rPr lang="en-US" sz="2400" dirty="0"/>
              <a:t>,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пром</a:t>
            </a:r>
            <a:r>
              <a:rPr lang="sr-Cyrl-CS" sz="2400" dirty="0"/>
              <a:t>ј</a:t>
            </a:r>
            <a:r>
              <a:rPr lang="en-US" sz="2400" dirty="0" err="1"/>
              <a:t>ена</a:t>
            </a:r>
            <a:r>
              <a:rPr lang="en-US" sz="2400" dirty="0"/>
              <a:t> </a:t>
            </a:r>
            <a:r>
              <a:rPr lang="en-US" sz="2400" dirty="0" err="1"/>
              <a:t>склоности</a:t>
            </a:r>
            <a:r>
              <a:rPr lang="en-US" sz="2400" dirty="0"/>
              <a:t> </a:t>
            </a:r>
            <a:r>
              <a:rPr lang="en-US" sz="2400" dirty="0" err="1"/>
              <a:t>потрошњи</a:t>
            </a:r>
            <a:r>
              <a:rPr lang="en-US" sz="2400" dirty="0"/>
              <a:t>, 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пром</a:t>
            </a:r>
            <a:r>
              <a:rPr lang="sr-Cyrl-CS" sz="2400" dirty="0"/>
              <a:t>ј</a:t>
            </a:r>
            <a:r>
              <a:rPr lang="en-US" sz="2400" dirty="0" err="1"/>
              <a:t>ена</a:t>
            </a:r>
            <a:r>
              <a:rPr lang="en-US" sz="2400" dirty="0"/>
              <a:t> </a:t>
            </a:r>
            <a:r>
              <a:rPr lang="en-US" sz="2400" dirty="0" err="1"/>
              <a:t>облика</a:t>
            </a:r>
            <a:r>
              <a:rPr lang="en-US" sz="2400" dirty="0"/>
              <a:t> </a:t>
            </a:r>
            <a:r>
              <a:rPr lang="en-US" sz="2400" dirty="0" err="1"/>
              <a:t>новца</a:t>
            </a:r>
            <a:endParaRPr lang="en-US" sz="2400" dirty="0"/>
          </a:p>
          <a:p>
            <a:r>
              <a:rPr lang="en-US" sz="2400" dirty="0"/>
              <a:t>   </a:t>
            </a:r>
            <a:r>
              <a:rPr lang="en-US" sz="2400" dirty="0" err="1"/>
              <a:t>пром</a:t>
            </a:r>
            <a:r>
              <a:rPr lang="sr-Cyrl-CS" sz="2400" dirty="0"/>
              <a:t>ј</a:t>
            </a:r>
            <a:r>
              <a:rPr lang="en-US" sz="2400" dirty="0" err="1"/>
              <a:t>ена</a:t>
            </a:r>
            <a:r>
              <a:rPr lang="en-US" sz="2400" dirty="0"/>
              <a:t> </a:t>
            </a:r>
            <a:r>
              <a:rPr lang="en-US" sz="2400" dirty="0" err="1"/>
              <a:t>ор</a:t>
            </a:r>
            <a:r>
              <a:rPr lang="sr-Cyrl-CS" sz="2400" dirty="0"/>
              <a:t>и</a:t>
            </a:r>
            <a:r>
              <a:rPr lang="en-US" sz="2400" dirty="0" err="1"/>
              <a:t>јентације</a:t>
            </a:r>
            <a:r>
              <a:rPr lang="en-US" sz="2400" dirty="0"/>
              <a:t> </a:t>
            </a:r>
            <a:r>
              <a:rPr lang="en-US" sz="2400" dirty="0" err="1"/>
              <a:t>монетарне</a:t>
            </a:r>
            <a:r>
              <a:rPr lang="en-US" sz="2400" dirty="0"/>
              <a:t>, </a:t>
            </a:r>
            <a:r>
              <a:rPr lang="en-US" sz="2400" dirty="0" err="1"/>
              <a:t>буџетске</a:t>
            </a:r>
            <a:r>
              <a:rPr lang="en-US" sz="2400" dirty="0"/>
              <a:t>, </a:t>
            </a:r>
            <a:r>
              <a:rPr lang="en-US" sz="2400" dirty="0" err="1"/>
              <a:t>политике</a:t>
            </a:r>
            <a:r>
              <a:rPr lang="en-US" sz="2400" dirty="0"/>
              <a:t> </a:t>
            </a:r>
            <a:r>
              <a:rPr lang="en-US" sz="2400" dirty="0" err="1"/>
              <a:t>девизног</a:t>
            </a:r>
            <a:r>
              <a:rPr lang="en-US" sz="2400" dirty="0"/>
              <a:t> </a:t>
            </a:r>
            <a:r>
              <a:rPr lang="en-US" sz="2400" dirty="0" err="1"/>
              <a:t>курса</a:t>
            </a:r>
            <a:r>
              <a:rPr lang="sr-Cyrl-CS" sz="2400" dirty="0" smtClean="0"/>
              <a:t>.</a:t>
            </a: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 smtClean="0">
                <a:sym typeface="GreekMathSymbols" pitchFamily="34" charset="2"/>
              </a:rPr>
              <a:t>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4724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r-Cyrl-BA" b="1" smtClean="0"/>
              <a:t>Задаци монетарне политике:</a:t>
            </a:r>
            <a:endParaRPr lang="sr-Latn-RS" b="1" smtClean="0"/>
          </a:p>
          <a:p>
            <a:pPr>
              <a:buNone/>
            </a:pPr>
            <a:endParaRPr lang="sr-Cyrl-BA" b="1" smtClean="0"/>
          </a:p>
          <a:p>
            <a:pPr marL="457200" indent="-457200">
              <a:buAutoNum type="arabicParenR"/>
            </a:pPr>
            <a:r>
              <a:rPr lang="ru-RU" b="1" smtClean="0"/>
              <a:t>Квантитативни задатак </a:t>
            </a:r>
            <a:r>
              <a:rPr lang="ru-RU" smtClean="0"/>
              <a:t>(регулисање потребне ко</a:t>
            </a:r>
            <a:r>
              <a:rPr lang="sr-Cyrl-BA" smtClean="0"/>
              <a:t>личине новца у оптицају),</a:t>
            </a:r>
            <a:endParaRPr lang="sr-Latn-RS" smtClean="0"/>
          </a:p>
          <a:p>
            <a:pPr marL="457200" indent="-457200">
              <a:buAutoNum type="arabicParenR"/>
            </a:pPr>
            <a:endParaRPr lang="sr-Cyrl-BA" smtClean="0"/>
          </a:p>
          <a:p>
            <a:pPr>
              <a:buNone/>
            </a:pPr>
            <a:r>
              <a:rPr lang="ru-RU" smtClean="0"/>
              <a:t>2)   </a:t>
            </a:r>
            <a:r>
              <a:rPr lang="ru-RU" b="1" smtClean="0"/>
              <a:t>Квалитативни задатак </a:t>
            </a:r>
            <a:r>
              <a:rPr lang="ru-RU" smtClean="0"/>
              <a:t>(усм</a:t>
            </a:r>
            <a:r>
              <a:rPr lang="sr-Latn-RS" smtClean="0"/>
              <a:t>j</a:t>
            </a:r>
            <a:r>
              <a:rPr lang="ru-RU" smtClean="0"/>
              <a:t>еравање емисије новца   одређеним корисницима преко селективних кредита, кредитирања државе и других непосредних ко</a:t>
            </a:r>
            <a:r>
              <a:rPr lang="sr-Cyrl-BA" smtClean="0"/>
              <a:t>рисника).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Autofit/>
          </a:bodyPr>
          <a:lstStyle/>
          <a:p>
            <a:r>
              <a:rPr lang="sr-Cyrl-BA" b="1" smtClean="0"/>
              <a:t>ЦИЉЕВИ МОНЕТАРНЕ ПОЛИТИКЕ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763000" cy="5257800"/>
          </a:xfrm>
        </p:spPr>
        <p:txBody>
          <a:bodyPr/>
          <a:lstStyle/>
          <a:p>
            <a:pPr algn="just"/>
            <a:r>
              <a:rPr lang="sr-Cyrl-BA" smtClean="0"/>
              <a:t>Циљеви </a:t>
            </a:r>
            <a:r>
              <a:rPr lang="ru-RU" smtClean="0"/>
              <a:t>укупне економске политике представљају истовремено и </a:t>
            </a:r>
            <a:r>
              <a:rPr lang="sr-Cyrl-BA" smtClean="0"/>
              <a:t>крајње циљеве монетарне политике</a:t>
            </a:r>
          </a:p>
          <a:p>
            <a:pPr>
              <a:buNone/>
            </a:pPr>
            <a:r>
              <a:rPr lang="ru-RU" smtClean="0"/>
              <a:t>	Основни циљеви монетарне политике мо</a:t>
            </a:r>
            <a:r>
              <a:rPr lang="sr-Cyrl-BA" smtClean="0"/>
              <a:t>гу бити:</a:t>
            </a:r>
          </a:p>
          <a:p>
            <a:r>
              <a:rPr lang="en-US" smtClean="0"/>
              <a:t>a) </a:t>
            </a:r>
            <a:r>
              <a:rPr lang="sr-Cyrl-BA" b="1" smtClean="0"/>
              <a:t>дугорочни или стратешки</a:t>
            </a:r>
            <a:r>
              <a:rPr lang="sr-Cyrl-BA" smtClean="0"/>
              <a:t>,</a:t>
            </a:r>
          </a:p>
          <a:p>
            <a:r>
              <a:rPr lang="ru-RU" smtClean="0"/>
              <a:t>b) </a:t>
            </a:r>
            <a:r>
              <a:rPr lang="ru-RU" b="1" smtClean="0"/>
              <a:t>краткорочни или тактички</a:t>
            </a:r>
            <a:r>
              <a:rPr lang="ru-RU" smtClean="0"/>
              <a:t>, односно корективни.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smtClean="0"/>
              <a:t>Дугорочни или стратешки циљеви монетарне поли</a:t>
            </a:r>
            <a:r>
              <a:rPr lang="sr-Cyrl-BA" b="1" smtClean="0"/>
              <a:t>тике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915400" cy="4800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mtClean="0"/>
              <a:t>Остваривање двије групе циљева, и то:</a:t>
            </a:r>
          </a:p>
          <a:p>
            <a:pPr>
              <a:buNone/>
            </a:pPr>
            <a:r>
              <a:rPr lang="ru-RU" smtClean="0"/>
              <a:t>	 </a:t>
            </a:r>
            <a:r>
              <a:rPr lang="ru-RU" b="1" i="1" smtClean="0">
                <a:solidFill>
                  <a:srgbClr val="00B050"/>
                </a:solidFill>
              </a:rPr>
              <a:t>развојних циљева</a:t>
            </a:r>
            <a:r>
              <a:rPr lang="ru-RU" i="1" smtClean="0"/>
              <a:t>, </a:t>
            </a:r>
            <a:r>
              <a:rPr lang="ru-RU" smtClean="0"/>
              <a:t>у оквиру којих се жели утицати на:</a:t>
            </a:r>
          </a:p>
          <a:p>
            <a:pPr>
              <a:buNone/>
            </a:pPr>
            <a:r>
              <a:rPr lang="ru-RU" smtClean="0"/>
              <a:t>    </a:t>
            </a:r>
            <a:r>
              <a:rPr lang="sr-Latn-ME" smtClean="0"/>
              <a:t>		</a:t>
            </a:r>
            <a:r>
              <a:rPr lang="ru-RU" smtClean="0"/>
              <a:t>- остваривање оптималне стопе привредног раста,</a:t>
            </a:r>
          </a:p>
          <a:p>
            <a:pPr>
              <a:buNone/>
            </a:pPr>
            <a:r>
              <a:rPr lang="sr-Cyrl-BA" smtClean="0"/>
              <a:t>    </a:t>
            </a:r>
            <a:r>
              <a:rPr lang="sr-Latn-ME" smtClean="0"/>
              <a:t>		</a:t>
            </a:r>
            <a:r>
              <a:rPr lang="sr-Cyrl-BA" smtClean="0"/>
              <a:t>- остваривање оптималне стопе запослености</a:t>
            </a:r>
            <a:endParaRPr lang="sr-Latn-ME" smtClean="0"/>
          </a:p>
          <a:p>
            <a:pPr>
              <a:buNone/>
            </a:pPr>
            <a:endParaRPr lang="sr-Cyrl-BA" smtClean="0"/>
          </a:p>
          <a:p>
            <a:pPr>
              <a:buNone/>
            </a:pPr>
            <a:r>
              <a:rPr lang="ru-RU" i="1" smtClean="0"/>
              <a:t>     </a:t>
            </a:r>
            <a:r>
              <a:rPr lang="ru-RU" b="1" i="1" smtClean="0">
                <a:solidFill>
                  <a:srgbClr val="00B050"/>
                </a:solidFill>
              </a:rPr>
              <a:t>стабилизационих циљева </a:t>
            </a:r>
            <a:r>
              <a:rPr lang="ru-RU" smtClean="0"/>
              <a:t>чијим остваривањем се </a:t>
            </a:r>
            <a:r>
              <a:rPr lang="sr-Cyrl-BA" smtClean="0"/>
              <a:t>постиже:</a:t>
            </a:r>
          </a:p>
          <a:p>
            <a:pPr>
              <a:buNone/>
            </a:pPr>
            <a:r>
              <a:rPr lang="ru-RU" smtClean="0"/>
              <a:t>     </a:t>
            </a:r>
            <a:r>
              <a:rPr lang="sr-Latn-ME" smtClean="0"/>
              <a:t>	</a:t>
            </a:r>
            <a:r>
              <a:rPr lang="ru-RU" smtClean="0"/>
              <a:t>- стабилност унутрашње вриједности новца </a:t>
            </a:r>
            <a:r>
              <a:rPr lang="sr-Cyrl-BA" smtClean="0"/>
              <a:t>(стабилност домаћих цијена)</a:t>
            </a:r>
            <a:endParaRPr lang="ru-RU" smtClean="0"/>
          </a:p>
          <a:p>
            <a:pPr>
              <a:buNone/>
            </a:pPr>
            <a:r>
              <a:rPr lang="ru-RU" smtClean="0"/>
              <a:t>    </a:t>
            </a:r>
            <a:r>
              <a:rPr lang="sr-Latn-ME" smtClean="0"/>
              <a:t>		</a:t>
            </a:r>
            <a:r>
              <a:rPr lang="ru-RU" smtClean="0"/>
              <a:t>- стабилност спољне вриједности новца (стабилност</a:t>
            </a:r>
          </a:p>
          <a:p>
            <a:pPr>
              <a:buNone/>
            </a:pPr>
            <a:r>
              <a:rPr lang="ru-RU" smtClean="0"/>
              <a:t>     девизног курса) везана за уравнотежење платног биланса</a:t>
            </a:r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0" y="2209800"/>
            <a:ext cx="3048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0" y="3810000"/>
            <a:ext cx="3048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Врсте монетарне политике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33600"/>
          </a:xfrm>
        </p:spPr>
        <p:txBody>
          <a:bodyPr/>
          <a:lstStyle/>
          <a:p>
            <a:r>
              <a:rPr lang="sr-Cyrl-BA" dirty="0" smtClean="0"/>
              <a:t>Експанзивна и</a:t>
            </a:r>
          </a:p>
          <a:p>
            <a:r>
              <a:rPr lang="sr-Cyrl-BA" dirty="0" smtClean="0"/>
              <a:t>Рестриктивна монетарна политика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5924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Експанзивна монетарна политика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20762"/>
            <a:ext cx="8915400" cy="5700713"/>
          </a:xfrm>
        </p:spPr>
        <p:txBody>
          <a:bodyPr>
            <a:normAutofit lnSpcReduction="10000"/>
          </a:bodyPr>
          <a:lstStyle/>
          <a:p>
            <a:r>
              <a:rPr lang="ru-RU" sz="2300" dirty="0" smtClean="0"/>
              <a:t>Примјењује </a:t>
            </a:r>
            <a:r>
              <a:rPr lang="ru-RU" sz="2300" dirty="0"/>
              <a:t>се када држава жели да </a:t>
            </a:r>
            <a:r>
              <a:rPr lang="ru-RU" sz="2300" b="1" dirty="0"/>
              <a:t>подстакне раст привреде</a:t>
            </a:r>
            <a:r>
              <a:rPr lang="ru-RU" sz="2300" dirty="0"/>
              <a:t>, посебно у временима </a:t>
            </a:r>
            <a:r>
              <a:rPr lang="ru-RU" sz="2300" b="1" dirty="0"/>
              <a:t>рецесије</a:t>
            </a:r>
            <a:r>
              <a:rPr lang="ru-RU" sz="2300" dirty="0"/>
              <a:t> или </a:t>
            </a:r>
            <a:r>
              <a:rPr lang="ru-RU" sz="2300" b="1" dirty="0"/>
              <a:t>високе незапослености</a:t>
            </a:r>
            <a:r>
              <a:rPr lang="ru-RU" sz="2300" dirty="0" smtClean="0"/>
              <a:t>.</a:t>
            </a:r>
          </a:p>
          <a:p>
            <a:endParaRPr lang="ru-RU" sz="2300" dirty="0"/>
          </a:p>
          <a:p>
            <a:r>
              <a:rPr lang="ru-RU" sz="2300" b="1" dirty="0">
                <a:solidFill>
                  <a:srgbClr val="00B050"/>
                </a:solidFill>
              </a:rPr>
              <a:t>Циљ</a:t>
            </a:r>
            <a:r>
              <a:rPr lang="ru-RU" sz="2300" b="1" dirty="0"/>
              <a:t>:</a:t>
            </a:r>
            <a:r>
              <a:rPr lang="ru-RU" sz="2300" dirty="0"/>
              <a:t> повећати количину новца у оптицају и учинити кредите јефтинијим</a:t>
            </a:r>
            <a:r>
              <a:rPr lang="ru-RU" sz="2300" dirty="0" smtClean="0"/>
              <a:t>.</a:t>
            </a:r>
          </a:p>
          <a:p>
            <a:endParaRPr lang="ru-RU" sz="2300" dirty="0"/>
          </a:p>
          <a:p>
            <a:r>
              <a:rPr lang="ru-RU" sz="2300" b="1" dirty="0">
                <a:solidFill>
                  <a:srgbClr val="00B050"/>
                </a:solidFill>
              </a:rPr>
              <a:t>Мјере које се предузимају</a:t>
            </a:r>
            <a:r>
              <a:rPr lang="ru-RU" sz="2300" b="1" dirty="0"/>
              <a:t>:</a:t>
            </a:r>
            <a:endParaRPr lang="ru-RU" sz="2300" dirty="0"/>
          </a:p>
          <a:p>
            <a:r>
              <a:rPr lang="ru-RU" sz="2300" dirty="0"/>
              <a:t>Снижавање каматних стопа;</a:t>
            </a:r>
          </a:p>
          <a:p>
            <a:r>
              <a:rPr lang="ru-RU" sz="2300" dirty="0"/>
              <a:t>Куповина државних обвезница од банака (повећава ликвидност);</a:t>
            </a:r>
          </a:p>
          <a:p>
            <a:r>
              <a:rPr lang="ru-RU" sz="2300" dirty="0"/>
              <a:t>Снижавање обавезне резерве коју банке морају држати у централној банци;</a:t>
            </a:r>
          </a:p>
          <a:p>
            <a:r>
              <a:rPr lang="ru-RU" sz="2300" dirty="0"/>
              <a:t>Подстицање кредита и инвестиција</a:t>
            </a:r>
            <a:r>
              <a:rPr lang="ru-RU" sz="2300" dirty="0" smtClean="0"/>
              <a:t>.</a:t>
            </a:r>
          </a:p>
          <a:p>
            <a:endParaRPr lang="ru-RU" sz="2300" dirty="0"/>
          </a:p>
          <a:p>
            <a:r>
              <a:rPr lang="ru-RU" sz="2300" b="1" dirty="0">
                <a:solidFill>
                  <a:srgbClr val="00B050"/>
                </a:solidFill>
              </a:rPr>
              <a:t>Посљедица:</a:t>
            </a:r>
            <a:r>
              <a:rPr lang="ru-RU" sz="2300" dirty="0"/>
              <a:t> </a:t>
            </a:r>
            <a:r>
              <a:rPr lang="ru-RU" sz="2200" dirty="0"/>
              <a:t>раст запослености, већа потрошња и производња, али и могући пораст инфлације ако се претјера.</a:t>
            </a:r>
          </a:p>
          <a:p>
            <a:endParaRPr lang="en-US" sz="2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780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477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Cyrl-BA" dirty="0"/>
              <a:t>Рестриктивна монетарна политика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15400" cy="5426075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Рестриктивна монетарна политика</a:t>
            </a:r>
            <a:r>
              <a:rPr lang="ru-RU" dirty="0"/>
              <a:t> (ограничавајућа политика) користи се када у економији има </a:t>
            </a:r>
            <a:r>
              <a:rPr lang="ru-RU" b="1" dirty="0"/>
              <a:t>превише новца</a:t>
            </a:r>
            <a:r>
              <a:rPr lang="ru-RU" dirty="0"/>
              <a:t> и када су </a:t>
            </a:r>
            <a:r>
              <a:rPr lang="ru-RU" b="1" dirty="0"/>
              <a:t>цијене у порасту</a:t>
            </a:r>
            <a:r>
              <a:rPr lang="ru-RU" dirty="0"/>
              <a:t> (инфлација</a:t>
            </a:r>
            <a:r>
              <a:rPr lang="ru-RU" dirty="0" smtClean="0"/>
              <a:t>).</a:t>
            </a:r>
          </a:p>
          <a:p>
            <a:endParaRPr lang="ru-RU" dirty="0"/>
          </a:p>
          <a:p>
            <a:pPr algn="just"/>
            <a:r>
              <a:rPr lang="ru-RU" b="1" dirty="0">
                <a:solidFill>
                  <a:srgbClr val="00B050"/>
                </a:solidFill>
              </a:rPr>
              <a:t>Циљ:</a:t>
            </a:r>
            <a:r>
              <a:rPr lang="ru-RU" dirty="0"/>
              <a:t> смањити количину новца у оптицају и обуздати инфлацију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b="1" dirty="0">
                <a:solidFill>
                  <a:srgbClr val="00B050"/>
                </a:solidFill>
              </a:rPr>
              <a:t>Мјере које се предузимају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/>
              <a:t>Повећање каматних стопа;</a:t>
            </a:r>
          </a:p>
          <a:p>
            <a:r>
              <a:rPr lang="ru-RU" dirty="0"/>
              <a:t>Продаја државних обвезница банкама;</a:t>
            </a:r>
          </a:p>
          <a:p>
            <a:r>
              <a:rPr lang="ru-RU" dirty="0"/>
              <a:t>Повећање обавезне резерве;</a:t>
            </a:r>
          </a:p>
          <a:p>
            <a:r>
              <a:rPr lang="ru-RU" dirty="0"/>
              <a:t>Ограничавање кредита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b="1" dirty="0">
                <a:solidFill>
                  <a:srgbClr val="00B050"/>
                </a:solidFill>
              </a:rPr>
              <a:t>Посљедица: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/>
              <a:t>смањује се инфлација и потрошња, али може доћи до смањења инвестиција и привредне активности.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16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953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Тако на </a:t>
            </a:r>
            <a:r>
              <a:rPr lang="ru-RU" dirty="0" smtClean="0"/>
              <a:t>примјер</a:t>
            </a:r>
            <a:r>
              <a:rPr lang="ru-RU" dirty="0"/>
              <a:t>, </a:t>
            </a:r>
            <a:r>
              <a:rPr lang="ru-RU" b="1" dirty="0">
                <a:solidFill>
                  <a:srgbClr val="FF0000"/>
                </a:solidFill>
              </a:rPr>
              <a:t>експанзивна</a:t>
            </a:r>
            <a:r>
              <a:rPr lang="ru-RU" dirty="0"/>
              <a:t> монетарна политика има </a:t>
            </a:r>
            <a:r>
              <a:rPr lang="ru-RU" dirty="0" smtClean="0"/>
              <a:t>у принципу </a:t>
            </a:r>
            <a:r>
              <a:rPr lang="ru-RU" dirty="0"/>
              <a:t>позитивне ефекте на развојне, а негативне на </a:t>
            </a:r>
            <a:r>
              <a:rPr lang="ru-RU" dirty="0" smtClean="0"/>
              <a:t>стабилизационе </a:t>
            </a:r>
            <a:r>
              <a:rPr lang="ru-RU" dirty="0"/>
              <a:t>циљеве.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С </a:t>
            </a:r>
            <a:r>
              <a:rPr lang="ru-RU" dirty="0"/>
              <a:t>друге стране, </a:t>
            </a:r>
            <a:r>
              <a:rPr lang="ru-RU" b="1" dirty="0">
                <a:solidFill>
                  <a:srgbClr val="FF0000"/>
                </a:solidFill>
              </a:rPr>
              <a:t>рестриктивна</a:t>
            </a:r>
            <a:r>
              <a:rPr lang="ru-RU" dirty="0"/>
              <a:t> </a:t>
            </a:r>
            <a:r>
              <a:rPr lang="ru-RU" dirty="0" smtClean="0"/>
              <a:t>монетарна </a:t>
            </a:r>
            <a:r>
              <a:rPr lang="ru-RU" dirty="0"/>
              <a:t>политика имаће сасвим супротне ефекте (</a:t>
            </a:r>
            <a:r>
              <a:rPr lang="ru-RU" dirty="0" smtClean="0"/>
              <a:t>позитивно ће дјеловати </a:t>
            </a:r>
            <a:r>
              <a:rPr lang="ru-RU" dirty="0"/>
              <a:t>на стабилност унутрашње и спољне </a:t>
            </a:r>
            <a:r>
              <a:rPr lang="ru-RU" dirty="0" smtClean="0"/>
              <a:t>вриједности новца</a:t>
            </a:r>
            <a:r>
              <a:rPr lang="ru-RU" dirty="0"/>
              <a:t>, а негативно ефекте на стопу привредног раста и </a:t>
            </a:r>
            <a:r>
              <a:rPr lang="ru-RU" dirty="0" smtClean="0"/>
              <a:t>за</a:t>
            </a:r>
            <a:r>
              <a:rPr lang="sr-Cyrl-BA" dirty="0" smtClean="0"/>
              <a:t>посленост</a:t>
            </a:r>
            <a:r>
              <a:rPr lang="sr-Cyrl-BA" dirty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49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Због тога је за остваривање дугорочних циљева </a:t>
            </a:r>
            <a:r>
              <a:rPr lang="ru-RU" dirty="0" smtClean="0"/>
              <a:t>монетарне </a:t>
            </a:r>
            <a:r>
              <a:rPr lang="ru-RU" dirty="0"/>
              <a:t>политике потребно не само да она буде </a:t>
            </a:r>
            <a:r>
              <a:rPr lang="ru-RU" dirty="0" smtClean="0"/>
              <a:t>рационално </a:t>
            </a:r>
            <a:r>
              <a:rPr lang="ru-RU" dirty="0"/>
              <a:t>и ефикасно вођена, него да истовремено буде </a:t>
            </a:r>
            <a:r>
              <a:rPr lang="ru-RU" dirty="0" smtClean="0"/>
              <a:t>адекватно праћена </a:t>
            </a:r>
            <a:r>
              <a:rPr lang="ru-RU" dirty="0"/>
              <a:t>и другим </a:t>
            </a:r>
            <a:r>
              <a:rPr lang="ru-RU" dirty="0" smtClean="0"/>
              <a:t>мјерама </a:t>
            </a:r>
            <a:r>
              <a:rPr lang="ru-RU" dirty="0"/>
              <a:t>економске политике (</a:t>
            </a:r>
            <a:r>
              <a:rPr lang="ru-RU" dirty="0" smtClean="0"/>
              <a:t>фискална, спољнотрговинска</a:t>
            </a:r>
            <a:r>
              <a:rPr lang="ru-RU" dirty="0"/>
              <a:t>, девизна политика, политика </a:t>
            </a:r>
            <a:r>
              <a:rPr lang="ru-RU" dirty="0" smtClean="0"/>
              <a:t>цијена </a:t>
            </a:r>
            <a:r>
              <a:rPr lang="ru-RU" dirty="0"/>
              <a:t>итд.).</a:t>
            </a:r>
          </a:p>
          <a:p>
            <a:endParaRPr lang="ru-RU" dirty="0" smtClean="0"/>
          </a:p>
          <a:p>
            <a:pPr algn="just"/>
            <a:r>
              <a:rPr lang="ru-RU" dirty="0" smtClean="0"/>
              <a:t>Поготово </a:t>
            </a:r>
            <a:r>
              <a:rPr lang="ru-RU" dirty="0"/>
              <a:t>ако се има у виду да наведени дугорочни </a:t>
            </a:r>
            <a:r>
              <a:rPr lang="ru-RU" dirty="0" smtClean="0"/>
              <a:t>циљеви не </a:t>
            </a:r>
            <a:r>
              <a:rPr lang="ru-RU" dirty="0"/>
              <a:t>спадају само у домен монетарне него и у других </a:t>
            </a:r>
            <a:r>
              <a:rPr lang="ru-RU" dirty="0" smtClean="0"/>
              <a:t>сегмена</a:t>
            </a:r>
            <a:r>
              <a:rPr lang="sr-Cyrl-BA" dirty="0" smtClean="0"/>
              <a:t>та </a:t>
            </a:r>
            <a:r>
              <a:rPr lang="sr-Cyrl-BA" dirty="0"/>
              <a:t>опште економске политике.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325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📍 </a:t>
            </a:r>
            <a:r>
              <a:rPr lang="ru-RU" b="1" dirty="0"/>
              <a:t>Примјер из </a:t>
            </a:r>
            <a:r>
              <a:rPr lang="ru-RU" b="1" dirty="0" smtClean="0"/>
              <a:t>праксе: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Током економске кризе (нпр. 2020. године због пандемије), многе </a:t>
            </a:r>
            <a:r>
              <a:rPr lang="ru-RU" dirty="0" smtClean="0"/>
              <a:t>земље су примјењивале експанзивну </a:t>
            </a:r>
            <a:r>
              <a:rPr lang="ru-RU" dirty="0"/>
              <a:t>монетарну политику како би подстакле опоравак привреде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📍 </a:t>
            </a:r>
            <a:r>
              <a:rPr lang="ru-RU" b="1" dirty="0"/>
              <a:t>Примјер из праксе: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Када је </a:t>
            </a:r>
            <a:r>
              <a:rPr lang="ru-RU" dirty="0" smtClean="0"/>
              <a:t>током </a:t>
            </a:r>
            <a:r>
              <a:rPr lang="ru-RU" dirty="0"/>
              <a:t>2022–2023. године порасла </a:t>
            </a:r>
            <a:r>
              <a:rPr lang="ru-RU" dirty="0" smtClean="0"/>
              <a:t>инфлација у ЕУ, и глобално, ЕЦБ и ФЕД су </a:t>
            </a:r>
            <a:r>
              <a:rPr lang="ru-RU" dirty="0"/>
              <a:t>више пута </a:t>
            </a:r>
            <a:r>
              <a:rPr lang="ru-RU" b="1" dirty="0" smtClean="0"/>
              <a:t>повећавале </a:t>
            </a:r>
            <a:r>
              <a:rPr lang="ru-RU" b="1" dirty="0"/>
              <a:t>референтну каматну стопу</a:t>
            </a:r>
            <a:r>
              <a:rPr lang="ru-RU" dirty="0"/>
              <a:t> како би </a:t>
            </a:r>
            <a:r>
              <a:rPr lang="ru-RU" dirty="0" smtClean="0"/>
              <a:t>смањиле </a:t>
            </a:r>
            <a:r>
              <a:rPr lang="ru-RU" dirty="0"/>
              <a:t>раст цијена.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223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b="1" dirty="0" smtClean="0"/>
              <a:t>МОНЕТАРНА ПОЛИТИКА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5105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  </a:t>
            </a:r>
            <a:r>
              <a:rPr lang="ru-RU" b="1" dirty="0" smtClean="0"/>
              <a:t>1. Појам и значај монетарне </a:t>
            </a:r>
            <a:r>
              <a:rPr lang="ru-RU" b="1" dirty="0" smtClean="0"/>
              <a:t>политике;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 </a:t>
            </a:r>
            <a:r>
              <a:rPr lang="sr-Cyrl-BA" b="1" dirty="0" smtClean="0"/>
              <a:t>2. Задаци монетарне </a:t>
            </a:r>
            <a:r>
              <a:rPr lang="sr-Cyrl-BA" b="1" dirty="0" smtClean="0"/>
              <a:t>политике;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 </a:t>
            </a:r>
            <a:r>
              <a:rPr lang="sr-Cyrl-BA" b="1" dirty="0" smtClean="0"/>
              <a:t>3. Циљеви монетарне </a:t>
            </a:r>
            <a:r>
              <a:rPr lang="sr-Cyrl-BA" b="1" dirty="0" smtClean="0"/>
              <a:t>политике;</a:t>
            </a:r>
          </a:p>
          <a:p>
            <a:pPr>
              <a:buNone/>
            </a:pPr>
            <a:r>
              <a:rPr lang="sr-Cyrl-BA" b="1" dirty="0" smtClean="0"/>
              <a:t>  4. Врсте монетарне политике;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 </a:t>
            </a:r>
            <a:r>
              <a:rPr lang="sr-Cyrl-BA" b="1" dirty="0"/>
              <a:t>5</a:t>
            </a:r>
            <a:r>
              <a:rPr lang="sr-Cyrl-BA" b="1" dirty="0" smtClean="0"/>
              <a:t>. </a:t>
            </a:r>
            <a:r>
              <a:rPr lang="sr-Cyrl-BA" b="1" dirty="0" smtClean="0"/>
              <a:t>Трансформациони </a:t>
            </a:r>
            <a:r>
              <a:rPr lang="sr-Cyrl-BA" b="1" dirty="0" smtClean="0"/>
              <a:t>механизам;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 </a:t>
            </a:r>
            <a:r>
              <a:rPr lang="sr-Cyrl-BA" b="1" dirty="0"/>
              <a:t>6</a:t>
            </a:r>
            <a:r>
              <a:rPr lang="sr-Cyrl-BA" b="1" dirty="0" smtClean="0"/>
              <a:t>. </a:t>
            </a:r>
            <a:r>
              <a:rPr lang="sr-Cyrl-BA" b="1" dirty="0" smtClean="0"/>
              <a:t>Монетарни </a:t>
            </a:r>
            <a:r>
              <a:rPr lang="sr-Cyrl-BA" b="1" dirty="0" smtClean="0"/>
              <a:t>индикатори;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 </a:t>
            </a:r>
            <a:r>
              <a:rPr lang="sr-Cyrl-BA" b="1" dirty="0"/>
              <a:t>7</a:t>
            </a:r>
            <a:r>
              <a:rPr lang="sr-Cyrl-BA" b="1" dirty="0" smtClean="0"/>
              <a:t>. </a:t>
            </a:r>
            <a:r>
              <a:rPr lang="sr-Cyrl-BA" b="1" dirty="0" smtClean="0"/>
              <a:t>В</a:t>
            </a:r>
            <a:r>
              <a:rPr lang="sr-Cyrl-BA" b="1" dirty="0" smtClean="0"/>
              <a:t>ременско </a:t>
            </a:r>
            <a:r>
              <a:rPr lang="sr-Cyrl-BA" b="1" dirty="0" smtClean="0"/>
              <a:t>кашњење у</a:t>
            </a:r>
            <a:r>
              <a:rPr lang="en-US" b="1" dirty="0" smtClean="0"/>
              <a:t> </a:t>
            </a:r>
            <a:r>
              <a:rPr lang="sr-Cyrl-BA" b="1" dirty="0" smtClean="0"/>
              <a:t>д</a:t>
            </a:r>
            <a:r>
              <a:rPr lang="en-US" b="1" dirty="0" smtClean="0"/>
              <a:t>j</a:t>
            </a:r>
            <a:r>
              <a:rPr lang="sr-Cyrl-BA" b="1" dirty="0" smtClean="0"/>
              <a:t>еловању м</a:t>
            </a:r>
            <a:r>
              <a:rPr lang="en-US" b="1" dirty="0" smtClean="0"/>
              <a:t>j</a:t>
            </a:r>
            <a:r>
              <a:rPr lang="sr-Cyrl-BA" b="1" dirty="0" smtClean="0"/>
              <a:t>ера монетарне </a:t>
            </a:r>
            <a:r>
              <a:rPr lang="sr-Cyrl-BA" b="1" dirty="0" smtClean="0"/>
              <a:t>политике и </a:t>
            </a:r>
          </a:p>
          <a:p>
            <a:pPr>
              <a:buNone/>
            </a:pPr>
            <a:r>
              <a:rPr lang="sr-Cyrl-BA" b="1" dirty="0"/>
              <a:t> </a:t>
            </a:r>
            <a:r>
              <a:rPr lang="sr-Cyrl-BA" b="1" dirty="0" smtClean="0"/>
              <a:t> 8. Ефикасност </a:t>
            </a:r>
            <a:r>
              <a:rPr lang="sr-Cyrl-BA" b="1" dirty="0"/>
              <a:t>монетарне </a:t>
            </a:r>
            <a:r>
              <a:rPr lang="sr-Cyrl-BA" b="1" dirty="0" smtClean="0"/>
              <a:t>политике.</a:t>
            </a:r>
            <a:endParaRPr lang="sr-Latn-BA" b="1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1540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Краткорочни или тактички (корективни) циљеви монетарне политике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>
            <a:normAutofit fontScale="85000" lnSpcReduction="10000"/>
          </a:bodyPr>
          <a:lstStyle/>
          <a:p>
            <a:pPr marL="0" indent="0" algn="just"/>
            <a:r>
              <a:rPr lang="ru-RU" dirty="0" smtClean="0"/>
              <a:t> Ови циљеви су у функцији остваривања дугорочних  циљева монетарне политике. </a:t>
            </a:r>
            <a:endParaRPr lang="sr-Latn-ME" dirty="0" smtClean="0"/>
          </a:p>
          <a:p>
            <a:pPr marL="0" indent="0" algn="just"/>
            <a:endParaRPr lang="sr-Latn-ME" dirty="0" smtClean="0"/>
          </a:p>
          <a:p>
            <a:pPr marL="0" indent="0" algn="just"/>
            <a:r>
              <a:rPr lang="ru-RU" dirty="0" smtClean="0"/>
              <a:t> Они треба да се реализују у краћем временском периоду (у току једне године) и имају корективни карактер, односно </a:t>
            </a:r>
            <a:r>
              <a:rPr lang="ru-RU" b="1" dirty="0" smtClean="0"/>
              <a:t>њиховим остваривањем треба да се изврше одређене корекције у оквиру дугорочних циљева монетарне </a:t>
            </a:r>
            <a:r>
              <a:rPr lang="ru-RU" b="1" dirty="0" smtClean="0"/>
              <a:t>политике</a:t>
            </a:r>
            <a:r>
              <a:rPr lang="sr-Cyrl-BA" b="1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/>
            <a:r>
              <a:rPr lang="ru-RU" dirty="0"/>
              <a:t>Њихова суштина је да омогуће </a:t>
            </a:r>
            <a:r>
              <a:rPr lang="ru-RU" b="1" dirty="0"/>
              <a:t>брзе корекције</a:t>
            </a:r>
            <a:r>
              <a:rPr lang="ru-RU" dirty="0"/>
              <a:t> и </a:t>
            </a:r>
            <a:r>
              <a:rPr lang="ru-RU" b="1" dirty="0" smtClean="0"/>
              <a:t>усмјеравање </a:t>
            </a:r>
            <a:r>
              <a:rPr lang="ru-RU" b="1" dirty="0"/>
              <a:t>економских токова</a:t>
            </a:r>
            <a:r>
              <a:rPr lang="ru-RU" dirty="0"/>
              <a:t> у складу са дугорочним, стратешким циљевима монетарне политике.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9660"/>
            <a:ext cx="8915400" cy="662940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Карактеристике краткорочних циљева:</a:t>
            </a:r>
          </a:p>
          <a:p>
            <a:r>
              <a:rPr lang="ru-RU" dirty="0"/>
              <a:t>Остварују се у релативно кратком року (до годину дана).</a:t>
            </a:r>
          </a:p>
          <a:p>
            <a:r>
              <a:rPr lang="ru-RU" dirty="0"/>
              <a:t>Имају </a:t>
            </a:r>
            <a:r>
              <a:rPr lang="ru-RU" b="1" dirty="0"/>
              <a:t>корективни карактер</a:t>
            </a:r>
            <a:r>
              <a:rPr lang="ru-RU" dirty="0"/>
              <a:t>, тј. њиховим спровођењем се прилагођавају услови за реализацију дугорочних циљева.</a:t>
            </a:r>
          </a:p>
          <a:p>
            <a:r>
              <a:rPr lang="ru-RU" dirty="0"/>
              <a:t>Фокусирани су на </a:t>
            </a:r>
            <a:r>
              <a:rPr lang="ru-RU" b="1" dirty="0"/>
              <a:t>конкретне економске проблеме или приоритете</a:t>
            </a:r>
            <a:r>
              <a:rPr lang="ru-RU" dirty="0"/>
              <a:t> у датом периоду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b="1" dirty="0" smtClean="0"/>
              <a:t>Примјери </a:t>
            </a:r>
            <a:r>
              <a:rPr lang="ru-RU" b="1" dirty="0"/>
              <a:t>краткорочних циљева:</a:t>
            </a:r>
          </a:p>
          <a:p>
            <a:pPr lvl="1"/>
            <a:r>
              <a:rPr lang="ru-RU" dirty="0"/>
              <a:t>Подстицање извоза кроз смањење каматних стопа или курсне стимулансе.</a:t>
            </a:r>
          </a:p>
          <a:p>
            <a:pPr lvl="1"/>
            <a:r>
              <a:rPr lang="ru-RU" dirty="0"/>
              <a:t>Подстицање стамбене изградње путем кредитних олакшица.</a:t>
            </a:r>
          </a:p>
          <a:p>
            <a:pPr lvl="1"/>
            <a:r>
              <a:rPr lang="ru-RU" dirty="0"/>
              <a:t>Ограничење инфлационих притисака у кратком року.</a:t>
            </a:r>
          </a:p>
          <a:p>
            <a:pPr lvl="1"/>
            <a:r>
              <a:rPr lang="ru-RU" dirty="0"/>
              <a:t>Очување стабилности девизног курса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smtClean="0"/>
              <a:t>Краткорочни </a:t>
            </a:r>
            <a:r>
              <a:rPr lang="ru-RU" dirty="0"/>
              <a:t>циљеви </a:t>
            </a:r>
            <a:r>
              <a:rPr lang="ru-RU" dirty="0" smtClean="0"/>
              <a:t>служе </a:t>
            </a:r>
            <a:r>
              <a:rPr lang="ru-RU" dirty="0"/>
              <a:t>као </a:t>
            </a:r>
            <a:r>
              <a:rPr lang="ru-RU" b="1" dirty="0"/>
              <a:t>инструменти за постепено остваривање ширих, трајних циљева</a:t>
            </a:r>
            <a:r>
              <a:rPr lang="ru-RU" dirty="0"/>
              <a:t>, као што су стабилан економски раст, пуна запосленост, стабилност </a:t>
            </a:r>
            <a:r>
              <a:rPr lang="ru-RU" dirty="0" smtClean="0"/>
              <a:t>цијена </a:t>
            </a:r>
            <a:r>
              <a:rPr lang="ru-RU" dirty="0"/>
              <a:t>и одржив платни биланс.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967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www.oddoigracke.rs/proizvodi/1441/2341---SLAGALICA-ZUPCANICI-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5027" y="76200"/>
            <a:ext cx="6361545" cy="4648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876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r-Cyrl-CS" sz="3200" b="1" dirty="0" smtClean="0">
                <a:latin typeface="Times New Roman" pitchFamily="18" charset="0"/>
                <a:cs typeface="Times New Roman" pitchFamily="18" charset="0"/>
              </a:rPr>
              <a:t>ТРАНСМИСИОНИ (ТРАНСФОРМАЦИОНИ)</a:t>
            </a:r>
            <a:br>
              <a:rPr lang="sr-Cyrl-C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3200" b="1" dirty="0" smtClean="0">
                <a:latin typeface="Times New Roman" pitchFamily="18" charset="0"/>
                <a:cs typeface="Times New Roman" pitchFamily="18" charset="0"/>
              </a:rPr>
              <a:t>МЕХАНИЗАМ МОНЕТАРНЕ ПОЛИТИКЕ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r-Cyrl-BA" b="1" dirty="0" smtClean="0"/>
              <a:t>ТРАНСФОРМАЦИОНИ МЕХАНИЗАМ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sr-Latn-CS" dirty="0" smtClean="0"/>
              <a:t>Дефиниција: начин на који </a:t>
            </a:r>
            <a:r>
              <a:rPr lang="sr-Latn-CS" b="1" dirty="0" smtClean="0"/>
              <a:t>новац утиче на привреду и реалне агрегате</a:t>
            </a:r>
            <a:r>
              <a:rPr lang="sr-Cyrl-RS" dirty="0" smtClean="0"/>
              <a:t> - е</a:t>
            </a:r>
            <a:r>
              <a:rPr lang="sr-Latn-CS" dirty="0" smtClean="0"/>
              <a:t>фекти пром</a:t>
            </a:r>
            <a:r>
              <a:rPr lang="sr-Cyrl-RS" dirty="0" smtClean="0"/>
              <a:t>ј</a:t>
            </a:r>
            <a:r>
              <a:rPr lang="sr-Latn-CS" dirty="0" smtClean="0"/>
              <a:t>ена количине новца на д</a:t>
            </a:r>
            <a:r>
              <a:rPr lang="sr-Cyrl-CS" dirty="0" smtClean="0"/>
              <a:t>омаћ</a:t>
            </a:r>
            <a:r>
              <a:rPr lang="sr-Latn-CS" dirty="0" smtClean="0"/>
              <a:t>и производ, запосленост и инфлацију</a:t>
            </a:r>
            <a:r>
              <a:rPr lang="sr-Latn-CS" dirty="0" smtClean="0"/>
              <a:t>.</a:t>
            </a:r>
            <a:endParaRPr lang="sr-Cyrl-BA" dirty="0" smtClean="0"/>
          </a:p>
          <a:p>
            <a:pPr algn="just"/>
            <a:endParaRPr lang="sr-Cyrl-BA" dirty="0"/>
          </a:p>
          <a:p>
            <a:pPr algn="just"/>
            <a:r>
              <a:rPr lang="ru-RU" b="1" dirty="0" smtClean="0"/>
              <a:t>То је процес </a:t>
            </a:r>
            <a:r>
              <a:rPr lang="ru-RU" b="1" dirty="0"/>
              <a:t>од предузетих монетарних мјера до њиховог дејства на крајње циљеве</a:t>
            </a:r>
            <a:endParaRPr lang="sr-Latn-C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Latn-CS" dirty="0" smtClean="0"/>
              <a:t>Трансимисиони механизам код кејнзијанаца </a:t>
            </a:r>
            <a:endParaRPr lang="sr-Cyrl-RS" dirty="0" smtClean="0"/>
          </a:p>
          <a:p>
            <a:pPr>
              <a:buNone/>
            </a:pPr>
            <a:r>
              <a:rPr lang="sr-Cyrl-RS" dirty="0" smtClean="0"/>
              <a:t>	</a:t>
            </a:r>
            <a:r>
              <a:rPr lang="sr-Latn-CS" dirty="0" smtClean="0"/>
              <a:t>(путем каматне стопе).</a:t>
            </a:r>
            <a:endParaRPr lang="sr-Cyrl-CS" dirty="0" smtClean="0"/>
          </a:p>
          <a:p>
            <a:pPr>
              <a:buNone/>
            </a:pPr>
            <a:endParaRPr lang="sr-Cyrl-CS" dirty="0" smtClean="0"/>
          </a:p>
          <a:p>
            <a:pPr>
              <a:buNone/>
            </a:pPr>
            <a:r>
              <a:rPr lang="sr-Latn-CS" dirty="0" smtClean="0"/>
              <a:t>Трансимисиони механизам код </a:t>
            </a:r>
            <a:r>
              <a:rPr lang="sr-Cyrl-RS" dirty="0" smtClean="0"/>
              <a:t>м</a:t>
            </a:r>
            <a:r>
              <a:rPr lang="sr-Latn-CS" dirty="0" smtClean="0"/>
              <a:t>онетариста (директно преко понуде новца).</a:t>
            </a:r>
            <a:br>
              <a:rPr lang="sr-Latn-CS" dirty="0" smtClean="0"/>
            </a:br>
            <a:r>
              <a:rPr lang="sr-Latn-CS" dirty="0" smtClean="0"/>
              <a:t/>
            </a:r>
            <a:br>
              <a:rPr lang="sr-Latn-C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6019800"/>
          </a:xfrm>
        </p:spPr>
        <p:txBody>
          <a:bodyPr>
            <a:normAutofit/>
          </a:bodyPr>
          <a:lstStyle/>
          <a:p>
            <a:r>
              <a:rPr lang="sr-Cyrl-BA" dirty="0" smtClean="0"/>
              <a:t>Трансформациони </a:t>
            </a:r>
            <a:r>
              <a:rPr lang="ru-RU" dirty="0" smtClean="0"/>
              <a:t>механизам монетарних процеса, односно процес од предузетих монетарних мјера до њиховог дејства на крајње циљеве</a:t>
            </a:r>
            <a:r>
              <a:rPr lang="ru-RU" b="1" dirty="0" smtClean="0"/>
              <a:t> </a:t>
            </a:r>
            <a:r>
              <a:rPr lang="ru-RU" dirty="0" smtClean="0"/>
              <a:t>је доста компликован и временски релативно дуго траје.</a:t>
            </a:r>
            <a:endParaRPr lang="sr-Latn-RS" dirty="0" smtClean="0"/>
          </a:p>
          <a:p>
            <a:endParaRPr lang="ru-RU" dirty="0" smtClean="0"/>
          </a:p>
          <a:p>
            <a:r>
              <a:rPr lang="ru-RU" dirty="0" smtClean="0"/>
              <a:t>Не постоје у сваком моменту све неопходне информације о дјеловању трансмисионог механизма монетарних процеса, а тиме и о њиховој корелацији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228600"/>
          <a:ext cx="86106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Stylised illustration of the transmission mechanism from interest rates to pri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55575" y="160338"/>
            <a:ext cx="8836024" cy="6469063"/>
            <a:chOff x="1519" y="1841"/>
            <a:chExt cx="9093" cy="6036"/>
          </a:xfrm>
        </p:grpSpPr>
        <p:sp>
          <p:nvSpPr>
            <p:cNvPr id="1030" name="Text Box 6"/>
            <p:cNvSpPr txBox="1">
              <a:spLocks noChangeArrowheads="1"/>
            </p:cNvSpPr>
            <p:nvPr/>
          </p:nvSpPr>
          <p:spPr bwMode="auto">
            <a:xfrm>
              <a:off x="2672" y="1841"/>
              <a:ext cx="3693" cy="459"/>
            </a:xfrm>
            <a:prstGeom prst="rect">
              <a:avLst/>
            </a:prstGeom>
            <a:solidFill>
              <a:srgbClr val="FFFFFF"/>
            </a:solidFill>
            <a:ln w="3175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Ciljevi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monetarne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politike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1519" y="2589"/>
              <a:ext cx="6090" cy="457"/>
            </a:xfrm>
            <a:prstGeom prst="rect">
              <a:avLst/>
            </a:prstGeom>
            <a:solidFill>
              <a:srgbClr val="FFFFFF"/>
            </a:solidFill>
            <a:ln w="31750">
              <a:solidFill>
                <a:srgbClr val="4F81BD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Instrumenti</a:t>
              </a: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monetarne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politike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(prom</a:t>
              </a:r>
              <a:r>
                <a:rPr kumimoji="0" lang="sr-Latn-ME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referentne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kamatne</a:t>
              </a:r>
              <a:r>
                <a:rPr kumimoji="0" lang="sr-Cyrl-C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sr-Latn-ME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stope</a:t>
              </a:r>
              <a:r>
                <a:rPr kumimoji="0" lang="sr-Cyrl-C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)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4422" y="3292"/>
              <a:ext cx="2770" cy="461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B0F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Kamatne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stope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na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tržištu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novca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1662" y="3284"/>
              <a:ext cx="2159" cy="46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B0F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Očekivanja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4" name="Text Box 10"/>
            <p:cNvSpPr txBox="1">
              <a:spLocks noChangeArrowheads="1"/>
            </p:cNvSpPr>
            <p:nvPr/>
          </p:nvSpPr>
          <p:spPr bwMode="auto">
            <a:xfrm>
              <a:off x="3678" y="4312"/>
              <a:ext cx="904" cy="7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7030A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 aktive</a:t>
              </a:r>
              <a:endParaRPr kumimoji="0" 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5" name="Text Box 11"/>
            <p:cNvSpPr txBox="1">
              <a:spLocks noChangeArrowheads="1"/>
            </p:cNvSpPr>
            <p:nvPr/>
          </p:nvSpPr>
          <p:spPr bwMode="auto">
            <a:xfrm>
              <a:off x="1773" y="4312"/>
              <a:ext cx="1603" cy="7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Monetarni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kreditni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agregati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8217" y="4932"/>
              <a:ext cx="2376" cy="46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c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ije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na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roba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8236" y="4063"/>
              <a:ext cx="2376" cy="54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fiskalne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politike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8236" y="3080"/>
              <a:ext cx="2376" cy="70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u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globalnoj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ekonomiji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8236" y="5750"/>
              <a:ext cx="2376" cy="46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0D9"/>
                </a:gs>
              </a:gsLst>
              <a:lin ang="5400000" scaled="1"/>
            </a:gradFill>
            <a:ln w="12700">
              <a:solidFill>
                <a:srgbClr val="B2A1C7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3F3151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kapitala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banaka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8236" y="6599"/>
              <a:ext cx="2376" cy="46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premije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za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rizik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1" name="Text Box 17"/>
            <p:cNvSpPr txBox="1">
              <a:spLocks noChangeArrowheads="1"/>
            </p:cNvSpPr>
            <p:nvPr/>
          </p:nvSpPr>
          <p:spPr bwMode="auto">
            <a:xfrm>
              <a:off x="7978" y="2069"/>
              <a:ext cx="2415" cy="42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Šokovi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van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kontrole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CB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42" name="AutoShape 18"/>
            <p:cNvCxnSpPr>
              <a:cxnSpLocks noChangeShapeType="1"/>
            </p:cNvCxnSpPr>
            <p:nvPr/>
          </p:nvCxnSpPr>
          <p:spPr bwMode="auto">
            <a:xfrm rot="16200000" flipH="1">
              <a:off x="5211" y="5066"/>
              <a:ext cx="5071" cy="5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043" name="AutoShape 19"/>
            <p:cNvCxnSpPr>
              <a:cxnSpLocks noChangeShapeType="1"/>
            </p:cNvCxnSpPr>
            <p:nvPr/>
          </p:nvCxnSpPr>
          <p:spPr bwMode="auto">
            <a:xfrm flipH="1">
              <a:off x="7801" y="3365"/>
              <a:ext cx="386" cy="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</p:spPr>
        </p:cxnSp>
        <p:cxnSp>
          <p:nvCxnSpPr>
            <p:cNvPr id="1044" name="AutoShape 20"/>
            <p:cNvCxnSpPr>
              <a:cxnSpLocks noChangeShapeType="1"/>
            </p:cNvCxnSpPr>
            <p:nvPr/>
          </p:nvCxnSpPr>
          <p:spPr bwMode="auto">
            <a:xfrm flipH="1">
              <a:off x="7809" y="4296"/>
              <a:ext cx="386" cy="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</p:spPr>
        </p:cxnSp>
        <p:cxnSp>
          <p:nvCxnSpPr>
            <p:cNvPr id="1045" name="AutoShape 21"/>
            <p:cNvCxnSpPr>
              <a:cxnSpLocks noChangeShapeType="1"/>
            </p:cNvCxnSpPr>
            <p:nvPr/>
          </p:nvCxnSpPr>
          <p:spPr bwMode="auto">
            <a:xfrm flipH="1">
              <a:off x="7804" y="6814"/>
              <a:ext cx="386" cy="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</p:spPr>
        </p:cxnSp>
        <p:cxnSp>
          <p:nvCxnSpPr>
            <p:cNvPr id="1046" name="AutoShape 22"/>
            <p:cNvCxnSpPr>
              <a:cxnSpLocks noChangeShapeType="1"/>
            </p:cNvCxnSpPr>
            <p:nvPr/>
          </p:nvCxnSpPr>
          <p:spPr bwMode="auto">
            <a:xfrm flipH="1">
              <a:off x="7809" y="5983"/>
              <a:ext cx="386" cy="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</p:spPr>
        </p:cxnSp>
        <p:cxnSp>
          <p:nvCxnSpPr>
            <p:cNvPr id="1047" name="AutoShape 23"/>
            <p:cNvCxnSpPr>
              <a:cxnSpLocks noChangeShapeType="1"/>
            </p:cNvCxnSpPr>
            <p:nvPr/>
          </p:nvCxnSpPr>
          <p:spPr bwMode="auto">
            <a:xfrm flipH="1">
              <a:off x="7809" y="5178"/>
              <a:ext cx="386" cy="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</p:spPr>
        </p:cxnSp>
        <p:sp>
          <p:nvSpPr>
            <p:cNvPr id="1048" name="Text Box 24"/>
            <p:cNvSpPr txBox="1">
              <a:spLocks noChangeArrowheads="1"/>
            </p:cNvSpPr>
            <p:nvPr/>
          </p:nvSpPr>
          <p:spPr bwMode="auto">
            <a:xfrm>
              <a:off x="4795" y="4312"/>
              <a:ext cx="1030" cy="7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Kamate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banaka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9" name="Text Box 25"/>
            <p:cNvSpPr txBox="1">
              <a:spLocks noChangeArrowheads="1"/>
            </p:cNvSpPr>
            <p:nvPr/>
          </p:nvSpPr>
          <p:spPr bwMode="auto">
            <a:xfrm>
              <a:off x="6104" y="4312"/>
              <a:ext cx="1030" cy="7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7F7F7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Devizni kurs</a:t>
              </a:r>
              <a:endParaRPr kumimoji="0" 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0" name="Text Box 26"/>
            <p:cNvSpPr txBox="1">
              <a:spLocks noChangeArrowheads="1"/>
            </p:cNvSpPr>
            <p:nvPr/>
          </p:nvSpPr>
          <p:spPr bwMode="auto">
            <a:xfrm>
              <a:off x="1852" y="5495"/>
              <a:ext cx="1341" cy="7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C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Formiranje plata i c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ena</a:t>
              </a:r>
              <a:endParaRPr kumimoji="0" 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1" name="Text Box 27"/>
            <p:cNvSpPr txBox="1">
              <a:spLocks noChangeArrowheads="1"/>
            </p:cNvSpPr>
            <p:nvPr/>
          </p:nvSpPr>
          <p:spPr bwMode="auto">
            <a:xfrm>
              <a:off x="3704" y="5586"/>
              <a:ext cx="3244" cy="5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99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Ponuda i tražnja na tržištu roba i rada</a:t>
              </a:r>
              <a:endParaRPr kumimoji="0" 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2" name="Text Box 28"/>
            <p:cNvSpPr txBox="1">
              <a:spLocks noChangeArrowheads="1"/>
            </p:cNvSpPr>
            <p:nvPr/>
          </p:nvSpPr>
          <p:spPr bwMode="auto">
            <a:xfrm>
              <a:off x="2195" y="6507"/>
              <a:ext cx="1850" cy="4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r>
                <a:rPr kumimoji="0" lang="sr-Latn-ME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ij</a:t>
              </a: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domaće robe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3" name="Text Box 29"/>
            <p:cNvSpPr txBox="1">
              <a:spLocks noChangeArrowheads="1"/>
            </p:cNvSpPr>
            <p:nvPr/>
          </p:nvSpPr>
          <p:spPr bwMode="auto">
            <a:xfrm>
              <a:off x="4263" y="6522"/>
              <a:ext cx="2007" cy="42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FD87DE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uvozne  robe</a:t>
              </a:r>
              <a:endParaRPr kumimoji="0" 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4" name="Text Box 30"/>
            <p:cNvSpPr txBox="1">
              <a:spLocks noChangeArrowheads="1"/>
            </p:cNvSpPr>
            <p:nvPr/>
          </p:nvSpPr>
          <p:spPr bwMode="auto">
            <a:xfrm>
              <a:off x="2273" y="7251"/>
              <a:ext cx="1887" cy="469"/>
            </a:xfrm>
            <a:prstGeom prst="rect">
              <a:avLst/>
            </a:prstGeom>
            <a:solidFill>
              <a:srgbClr val="FFFFFF"/>
            </a:solidFill>
            <a:ln w="31750" cmpd="thickThin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Agregatne c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</a:t>
              </a:r>
              <a:endParaRPr kumimoji="0" 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5" name="Text Box 31"/>
            <p:cNvSpPr txBox="1">
              <a:spLocks noChangeArrowheads="1"/>
            </p:cNvSpPr>
            <p:nvPr/>
          </p:nvSpPr>
          <p:spPr bwMode="auto">
            <a:xfrm>
              <a:off x="4620" y="7251"/>
              <a:ext cx="2250" cy="469"/>
            </a:xfrm>
            <a:prstGeom prst="rect">
              <a:avLst/>
            </a:prstGeom>
            <a:solidFill>
              <a:srgbClr val="FFFFFF"/>
            </a:solidFill>
            <a:ln w="31750" cmpd="thickThin">
              <a:solidFill>
                <a:srgbClr val="4F81BD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Agregatni proizvod</a:t>
              </a:r>
              <a:endParaRPr kumimoji="0" 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56" name="AutoShape 32"/>
            <p:cNvCxnSpPr>
              <a:cxnSpLocks noChangeShapeType="1"/>
            </p:cNvCxnSpPr>
            <p:nvPr/>
          </p:nvCxnSpPr>
          <p:spPr bwMode="auto">
            <a:xfrm>
              <a:off x="4392" y="2279"/>
              <a:ext cx="0" cy="30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</p:spPr>
        </p:cxnSp>
        <p:cxnSp>
          <p:nvCxnSpPr>
            <p:cNvPr id="1057" name="AutoShape 33"/>
            <p:cNvCxnSpPr>
              <a:cxnSpLocks noChangeShapeType="1"/>
            </p:cNvCxnSpPr>
            <p:nvPr/>
          </p:nvCxnSpPr>
          <p:spPr bwMode="auto">
            <a:xfrm>
              <a:off x="5871" y="3094"/>
              <a:ext cx="1" cy="1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  <a:effectLst/>
          </p:spPr>
        </p:cxnSp>
        <p:cxnSp>
          <p:nvCxnSpPr>
            <p:cNvPr id="1058" name="AutoShape 34"/>
            <p:cNvCxnSpPr>
              <a:cxnSpLocks noChangeShapeType="1"/>
            </p:cNvCxnSpPr>
            <p:nvPr/>
          </p:nvCxnSpPr>
          <p:spPr bwMode="auto">
            <a:xfrm>
              <a:off x="2565" y="3069"/>
              <a:ext cx="0" cy="1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  <a:effectLst/>
          </p:spPr>
        </p:cxnSp>
        <p:cxnSp>
          <p:nvCxnSpPr>
            <p:cNvPr id="1059" name="AutoShape 35"/>
            <p:cNvCxnSpPr>
              <a:cxnSpLocks noChangeShapeType="1"/>
            </p:cNvCxnSpPr>
            <p:nvPr/>
          </p:nvCxnSpPr>
          <p:spPr bwMode="auto">
            <a:xfrm>
              <a:off x="2408" y="4081"/>
              <a:ext cx="2932" cy="0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/>
            </a:ln>
          </p:spPr>
        </p:cxnSp>
        <p:cxnSp>
          <p:nvCxnSpPr>
            <p:cNvPr id="1060" name="AutoShape 36"/>
            <p:cNvCxnSpPr>
              <a:cxnSpLocks noChangeShapeType="1"/>
            </p:cNvCxnSpPr>
            <p:nvPr/>
          </p:nvCxnSpPr>
          <p:spPr bwMode="auto">
            <a:xfrm>
              <a:off x="2589" y="3753"/>
              <a:ext cx="0" cy="328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/>
            </a:ln>
          </p:spPr>
        </p:cxnSp>
        <p:cxnSp>
          <p:nvCxnSpPr>
            <p:cNvPr id="1061" name="AutoShape 37"/>
            <p:cNvCxnSpPr>
              <a:cxnSpLocks noChangeShapeType="1"/>
            </p:cNvCxnSpPr>
            <p:nvPr/>
          </p:nvCxnSpPr>
          <p:spPr bwMode="auto">
            <a:xfrm>
              <a:off x="5339" y="3753"/>
              <a:ext cx="0" cy="328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/>
            </a:ln>
          </p:spPr>
        </p:cxnSp>
        <p:cxnSp>
          <p:nvCxnSpPr>
            <p:cNvPr id="1062" name="AutoShape 38"/>
            <p:cNvCxnSpPr>
              <a:cxnSpLocks noChangeShapeType="1"/>
            </p:cNvCxnSpPr>
            <p:nvPr/>
          </p:nvCxnSpPr>
          <p:spPr bwMode="auto">
            <a:xfrm>
              <a:off x="2395" y="4083"/>
              <a:ext cx="0" cy="185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 type="triangle" w="med" len="sm"/>
            </a:ln>
            <a:effectLst/>
          </p:spPr>
        </p:cxnSp>
        <p:cxnSp>
          <p:nvCxnSpPr>
            <p:cNvPr id="1063" name="AutoShape 39"/>
            <p:cNvCxnSpPr>
              <a:cxnSpLocks noChangeShapeType="1"/>
            </p:cNvCxnSpPr>
            <p:nvPr/>
          </p:nvCxnSpPr>
          <p:spPr bwMode="auto">
            <a:xfrm>
              <a:off x="4045" y="4081"/>
              <a:ext cx="0" cy="185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 type="triangle" w="med" len="sm"/>
            </a:ln>
            <a:effectLst/>
          </p:spPr>
        </p:cxnSp>
        <p:cxnSp>
          <p:nvCxnSpPr>
            <p:cNvPr id="1064" name="AutoShape 40"/>
            <p:cNvCxnSpPr>
              <a:cxnSpLocks noChangeShapeType="1"/>
            </p:cNvCxnSpPr>
            <p:nvPr/>
          </p:nvCxnSpPr>
          <p:spPr bwMode="auto">
            <a:xfrm>
              <a:off x="5196" y="4081"/>
              <a:ext cx="0" cy="185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 type="triangle" w="med" len="sm"/>
            </a:ln>
            <a:effectLst/>
          </p:spPr>
        </p:cxnSp>
        <p:cxnSp>
          <p:nvCxnSpPr>
            <p:cNvPr id="1065" name="AutoShape 41"/>
            <p:cNvCxnSpPr>
              <a:cxnSpLocks noChangeShapeType="1"/>
            </p:cNvCxnSpPr>
            <p:nvPr/>
          </p:nvCxnSpPr>
          <p:spPr bwMode="auto">
            <a:xfrm>
              <a:off x="6480" y="3753"/>
              <a:ext cx="0" cy="559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sm"/>
            </a:ln>
          </p:spPr>
        </p:cxnSp>
        <p:cxnSp>
          <p:nvCxnSpPr>
            <p:cNvPr id="1066" name="AutoShape 42"/>
            <p:cNvCxnSpPr>
              <a:cxnSpLocks noChangeShapeType="1"/>
            </p:cNvCxnSpPr>
            <p:nvPr/>
          </p:nvCxnSpPr>
          <p:spPr bwMode="auto">
            <a:xfrm>
              <a:off x="3821" y="3491"/>
              <a:ext cx="60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sm"/>
              <a:tailEnd type="triangle" w="med" len="sm"/>
            </a:ln>
          </p:spPr>
        </p:cxnSp>
        <p:cxnSp>
          <p:nvCxnSpPr>
            <p:cNvPr id="1067" name="AutoShape 43"/>
            <p:cNvCxnSpPr>
              <a:cxnSpLocks noChangeShapeType="1"/>
            </p:cNvCxnSpPr>
            <p:nvPr/>
          </p:nvCxnSpPr>
          <p:spPr bwMode="auto">
            <a:xfrm>
              <a:off x="1519" y="3557"/>
              <a:ext cx="0" cy="2241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/>
            </a:ln>
          </p:spPr>
        </p:cxnSp>
        <p:cxnSp>
          <p:nvCxnSpPr>
            <p:cNvPr id="1068" name="AutoShape 44"/>
            <p:cNvCxnSpPr>
              <a:cxnSpLocks noChangeShapeType="1"/>
            </p:cNvCxnSpPr>
            <p:nvPr/>
          </p:nvCxnSpPr>
          <p:spPr bwMode="auto">
            <a:xfrm>
              <a:off x="1519" y="5798"/>
              <a:ext cx="333" cy="13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 type="triangle" w="sm" len="med"/>
            </a:ln>
          </p:spPr>
        </p:cxnSp>
        <p:cxnSp>
          <p:nvCxnSpPr>
            <p:cNvPr id="1069" name="AutoShape 45"/>
            <p:cNvCxnSpPr>
              <a:cxnSpLocks noChangeShapeType="1"/>
            </p:cNvCxnSpPr>
            <p:nvPr/>
          </p:nvCxnSpPr>
          <p:spPr bwMode="auto">
            <a:xfrm>
              <a:off x="2408" y="5282"/>
              <a:ext cx="2788" cy="0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070" name="AutoShape 46"/>
            <p:cNvCxnSpPr>
              <a:cxnSpLocks noChangeShapeType="1"/>
            </p:cNvCxnSpPr>
            <p:nvPr/>
          </p:nvCxnSpPr>
          <p:spPr bwMode="auto">
            <a:xfrm>
              <a:off x="2408" y="5042"/>
              <a:ext cx="0" cy="240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071" name="AutoShape 47"/>
            <p:cNvCxnSpPr>
              <a:cxnSpLocks noChangeShapeType="1"/>
            </p:cNvCxnSpPr>
            <p:nvPr/>
          </p:nvCxnSpPr>
          <p:spPr bwMode="auto">
            <a:xfrm>
              <a:off x="4045" y="5093"/>
              <a:ext cx="0" cy="189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072" name="AutoShape 48"/>
            <p:cNvCxnSpPr>
              <a:cxnSpLocks noChangeShapeType="1"/>
            </p:cNvCxnSpPr>
            <p:nvPr/>
          </p:nvCxnSpPr>
          <p:spPr bwMode="auto">
            <a:xfrm>
              <a:off x="5196" y="5093"/>
              <a:ext cx="0" cy="189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073" name="AutoShape 49"/>
            <p:cNvCxnSpPr>
              <a:cxnSpLocks noChangeShapeType="1"/>
            </p:cNvCxnSpPr>
            <p:nvPr/>
          </p:nvCxnSpPr>
          <p:spPr bwMode="auto">
            <a:xfrm>
              <a:off x="4582" y="5282"/>
              <a:ext cx="0" cy="304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sm"/>
            </a:ln>
          </p:spPr>
        </p:cxnSp>
        <p:cxnSp>
          <p:nvCxnSpPr>
            <p:cNvPr id="1074" name="AutoShape 50"/>
            <p:cNvCxnSpPr>
              <a:cxnSpLocks noChangeShapeType="1"/>
            </p:cNvCxnSpPr>
            <p:nvPr/>
          </p:nvCxnSpPr>
          <p:spPr bwMode="auto">
            <a:xfrm>
              <a:off x="6480" y="5093"/>
              <a:ext cx="0" cy="493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sm"/>
            </a:ln>
          </p:spPr>
        </p:cxnSp>
        <p:cxnSp>
          <p:nvCxnSpPr>
            <p:cNvPr id="1075" name="AutoShape 51"/>
            <p:cNvCxnSpPr>
              <a:cxnSpLocks noChangeShapeType="1"/>
            </p:cNvCxnSpPr>
            <p:nvPr/>
          </p:nvCxnSpPr>
          <p:spPr bwMode="auto">
            <a:xfrm flipH="1">
              <a:off x="3193" y="5817"/>
              <a:ext cx="51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</p:spPr>
        </p:cxnSp>
        <p:cxnSp>
          <p:nvCxnSpPr>
            <p:cNvPr id="1076" name="AutoShape 52"/>
            <p:cNvCxnSpPr>
              <a:cxnSpLocks noChangeShapeType="1"/>
            </p:cNvCxnSpPr>
            <p:nvPr/>
          </p:nvCxnSpPr>
          <p:spPr bwMode="auto">
            <a:xfrm>
              <a:off x="7134" y="4738"/>
              <a:ext cx="13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77" name="AutoShape 53"/>
            <p:cNvCxnSpPr>
              <a:cxnSpLocks noChangeShapeType="1"/>
            </p:cNvCxnSpPr>
            <p:nvPr/>
          </p:nvCxnSpPr>
          <p:spPr bwMode="auto">
            <a:xfrm>
              <a:off x="7265" y="4738"/>
              <a:ext cx="0" cy="1973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/>
            </a:ln>
          </p:spPr>
        </p:cxnSp>
        <p:cxnSp>
          <p:nvCxnSpPr>
            <p:cNvPr id="1078" name="AutoShape 54"/>
            <p:cNvCxnSpPr>
              <a:cxnSpLocks noChangeShapeType="1"/>
            </p:cNvCxnSpPr>
            <p:nvPr/>
          </p:nvCxnSpPr>
          <p:spPr bwMode="auto">
            <a:xfrm flipH="1">
              <a:off x="6270" y="6711"/>
              <a:ext cx="995" cy="0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 type="triangle" w="med" len="med"/>
            </a:ln>
          </p:spPr>
        </p:cxnSp>
        <p:cxnSp>
          <p:nvCxnSpPr>
            <p:cNvPr id="1079" name="AutoShape 55"/>
            <p:cNvCxnSpPr>
              <a:cxnSpLocks noChangeShapeType="1"/>
            </p:cNvCxnSpPr>
            <p:nvPr/>
          </p:nvCxnSpPr>
          <p:spPr bwMode="auto">
            <a:xfrm>
              <a:off x="2654" y="6358"/>
              <a:ext cx="2788" cy="0"/>
            </a:xfrm>
            <a:prstGeom prst="straightConnector1">
              <a:avLst/>
            </a:prstGeom>
            <a:ln>
              <a:solidFill>
                <a:srgbClr val="D37FBD"/>
              </a:solidFill>
              <a:headEnd/>
              <a:tailEnd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80" name="AutoShape 56"/>
            <p:cNvCxnSpPr>
              <a:cxnSpLocks noChangeShapeType="1"/>
            </p:cNvCxnSpPr>
            <p:nvPr/>
          </p:nvCxnSpPr>
          <p:spPr bwMode="auto">
            <a:xfrm>
              <a:off x="5442" y="6358"/>
              <a:ext cx="0" cy="164"/>
            </a:xfrm>
            <a:prstGeom prst="straightConnector1">
              <a:avLst/>
            </a:prstGeom>
            <a:ln>
              <a:solidFill>
                <a:srgbClr val="D37FBD"/>
              </a:solidFill>
              <a:headEnd/>
              <a:tailEnd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81" name="AutoShape 57"/>
            <p:cNvCxnSpPr>
              <a:cxnSpLocks noChangeShapeType="1"/>
            </p:cNvCxnSpPr>
            <p:nvPr/>
          </p:nvCxnSpPr>
          <p:spPr bwMode="auto">
            <a:xfrm flipV="1">
              <a:off x="2654" y="6204"/>
              <a:ext cx="0" cy="154"/>
            </a:xfrm>
            <a:prstGeom prst="straightConnector1">
              <a:avLst/>
            </a:prstGeom>
            <a:ln>
              <a:solidFill>
                <a:srgbClr val="D37FBD"/>
              </a:solidFill>
              <a:headEnd/>
              <a:tailEnd type="triangle" w="sm" len="sm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82" name="AutoShape 58"/>
            <p:cNvCxnSpPr>
              <a:cxnSpLocks noChangeShapeType="1"/>
            </p:cNvCxnSpPr>
            <p:nvPr/>
          </p:nvCxnSpPr>
          <p:spPr bwMode="auto">
            <a:xfrm>
              <a:off x="3753" y="6124"/>
              <a:ext cx="0" cy="38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</p:spPr>
        </p:cxnSp>
        <p:cxnSp>
          <p:nvCxnSpPr>
            <p:cNvPr id="1083" name="AutoShape 59"/>
            <p:cNvCxnSpPr>
              <a:cxnSpLocks noChangeShapeType="1"/>
            </p:cNvCxnSpPr>
            <p:nvPr/>
          </p:nvCxnSpPr>
          <p:spPr bwMode="auto">
            <a:xfrm flipH="1">
              <a:off x="1662" y="4738"/>
              <a:ext cx="111" cy="0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/>
            </a:ln>
          </p:spPr>
        </p:cxnSp>
        <p:cxnSp>
          <p:nvCxnSpPr>
            <p:cNvPr id="1084" name="AutoShape 60"/>
            <p:cNvCxnSpPr>
              <a:cxnSpLocks noChangeShapeType="1"/>
            </p:cNvCxnSpPr>
            <p:nvPr/>
          </p:nvCxnSpPr>
          <p:spPr bwMode="auto">
            <a:xfrm>
              <a:off x="1662" y="4738"/>
              <a:ext cx="1" cy="2013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/>
            </a:ln>
          </p:spPr>
        </p:cxnSp>
        <p:cxnSp>
          <p:nvCxnSpPr>
            <p:cNvPr id="1085" name="AutoShape 61"/>
            <p:cNvCxnSpPr>
              <a:cxnSpLocks noChangeShapeType="1"/>
            </p:cNvCxnSpPr>
            <p:nvPr/>
          </p:nvCxnSpPr>
          <p:spPr bwMode="auto">
            <a:xfrm>
              <a:off x="1662" y="6751"/>
              <a:ext cx="533" cy="0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 type="triangle" w="med" len="sm"/>
            </a:ln>
          </p:spPr>
        </p:cxnSp>
        <p:cxnSp>
          <p:nvCxnSpPr>
            <p:cNvPr id="1086" name="AutoShape 62"/>
            <p:cNvCxnSpPr>
              <a:cxnSpLocks noChangeShapeType="1"/>
            </p:cNvCxnSpPr>
            <p:nvPr/>
          </p:nvCxnSpPr>
          <p:spPr bwMode="auto">
            <a:xfrm flipH="1">
              <a:off x="1937" y="6204"/>
              <a:ext cx="14" cy="429"/>
            </a:xfrm>
            <a:prstGeom prst="straightConnector1">
              <a:avLst/>
            </a:prstGeom>
            <a:noFill/>
            <a:ln w="9525">
              <a:solidFill>
                <a:srgbClr val="C00000"/>
              </a:solidFill>
              <a:round/>
              <a:headEnd/>
              <a:tailEnd/>
            </a:ln>
          </p:spPr>
        </p:cxnSp>
        <p:cxnSp>
          <p:nvCxnSpPr>
            <p:cNvPr id="1087" name="AutoShape 63"/>
            <p:cNvCxnSpPr>
              <a:cxnSpLocks noChangeShapeType="1"/>
            </p:cNvCxnSpPr>
            <p:nvPr/>
          </p:nvCxnSpPr>
          <p:spPr bwMode="auto">
            <a:xfrm>
              <a:off x="1951" y="6633"/>
              <a:ext cx="244" cy="0"/>
            </a:xfrm>
            <a:prstGeom prst="straightConnector1">
              <a:avLst/>
            </a:prstGeom>
            <a:noFill/>
            <a:ln w="9525">
              <a:solidFill>
                <a:srgbClr val="C00000"/>
              </a:solidFill>
              <a:round/>
              <a:headEnd/>
              <a:tailEnd type="triangle" w="med" len="sm"/>
            </a:ln>
          </p:spPr>
        </p:cxnSp>
        <p:cxnSp>
          <p:nvCxnSpPr>
            <p:cNvPr id="1088" name="AutoShape 64"/>
            <p:cNvCxnSpPr>
              <a:cxnSpLocks noChangeShapeType="1"/>
            </p:cNvCxnSpPr>
            <p:nvPr/>
          </p:nvCxnSpPr>
          <p:spPr bwMode="auto">
            <a:xfrm>
              <a:off x="2945" y="6963"/>
              <a:ext cx="0" cy="262"/>
            </a:xfrm>
            <a:prstGeom prst="straightConnector1">
              <a:avLst/>
            </a:prstGeom>
            <a:noFill/>
            <a:ln w="9525">
              <a:solidFill>
                <a:srgbClr val="FD87DE"/>
              </a:solidFill>
              <a:round/>
              <a:headEnd/>
              <a:tailEnd type="triangle" w="med" len="med"/>
            </a:ln>
          </p:spPr>
        </p:cxnSp>
        <p:cxnSp>
          <p:nvCxnSpPr>
            <p:cNvPr id="1089" name="AutoShape 65"/>
            <p:cNvCxnSpPr>
              <a:cxnSpLocks noChangeShapeType="1"/>
            </p:cNvCxnSpPr>
            <p:nvPr/>
          </p:nvCxnSpPr>
          <p:spPr bwMode="auto">
            <a:xfrm>
              <a:off x="3495" y="7118"/>
              <a:ext cx="1947" cy="1"/>
            </a:xfrm>
            <a:prstGeom prst="straightConnector1">
              <a:avLst/>
            </a:prstGeom>
            <a:noFill/>
            <a:ln w="9525">
              <a:solidFill>
                <a:srgbClr val="FD87DE"/>
              </a:solidFill>
              <a:round/>
              <a:headEnd/>
              <a:tailEnd/>
            </a:ln>
          </p:spPr>
        </p:cxnSp>
        <p:cxnSp>
          <p:nvCxnSpPr>
            <p:cNvPr id="1090" name="AutoShape 66"/>
            <p:cNvCxnSpPr>
              <a:cxnSpLocks noChangeShapeType="1"/>
            </p:cNvCxnSpPr>
            <p:nvPr/>
          </p:nvCxnSpPr>
          <p:spPr bwMode="auto">
            <a:xfrm>
              <a:off x="5442" y="6963"/>
              <a:ext cx="0" cy="155"/>
            </a:xfrm>
            <a:prstGeom prst="straightConnector1">
              <a:avLst/>
            </a:prstGeom>
            <a:noFill/>
            <a:ln w="9525">
              <a:solidFill>
                <a:srgbClr val="FD87DE"/>
              </a:solidFill>
              <a:round/>
              <a:headEnd/>
              <a:tailEnd/>
            </a:ln>
          </p:spPr>
        </p:cxnSp>
        <p:cxnSp>
          <p:nvCxnSpPr>
            <p:cNvPr id="1091" name="AutoShape 67"/>
            <p:cNvCxnSpPr>
              <a:cxnSpLocks noChangeShapeType="1"/>
            </p:cNvCxnSpPr>
            <p:nvPr/>
          </p:nvCxnSpPr>
          <p:spPr bwMode="auto">
            <a:xfrm>
              <a:off x="3495" y="6963"/>
              <a:ext cx="0" cy="155"/>
            </a:xfrm>
            <a:prstGeom prst="straightConnector1">
              <a:avLst/>
            </a:prstGeom>
            <a:noFill/>
            <a:ln w="9525">
              <a:solidFill>
                <a:srgbClr val="FD87DE"/>
              </a:solidFill>
              <a:round/>
              <a:headEnd/>
              <a:tailEnd/>
            </a:ln>
          </p:spPr>
        </p:cxnSp>
        <p:cxnSp>
          <p:nvCxnSpPr>
            <p:cNvPr id="1092" name="AutoShape 68"/>
            <p:cNvCxnSpPr>
              <a:cxnSpLocks noChangeShapeType="1"/>
            </p:cNvCxnSpPr>
            <p:nvPr/>
          </p:nvCxnSpPr>
          <p:spPr bwMode="auto">
            <a:xfrm>
              <a:off x="3846" y="7118"/>
              <a:ext cx="1" cy="147"/>
            </a:xfrm>
            <a:prstGeom prst="straightConnector1">
              <a:avLst/>
            </a:prstGeom>
            <a:noFill/>
            <a:ln w="9525">
              <a:solidFill>
                <a:srgbClr val="FD87DE"/>
              </a:solidFill>
              <a:round/>
              <a:headEnd/>
              <a:tailEnd type="triangle" w="med" len="sm"/>
            </a:ln>
            <a:effectLst/>
          </p:spPr>
        </p:cxnSp>
        <p:cxnSp>
          <p:nvCxnSpPr>
            <p:cNvPr id="1093" name="AutoShape 69"/>
            <p:cNvCxnSpPr>
              <a:cxnSpLocks noChangeShapeType="1"/>
            </p:cNvCxnSpPr>
            <p:nvPr/>
          </p:nvCxnSpPr>
          <p:spPr bwMode="auto">
            <a:xfrm>
              <a:off x="5196" y="7118"/>
              <a:ext cx="1" cy="133"/>
            </a:xfrm>
            <a:prstGeom prst="straightConnector1">
              <a:avLst/>
            </a:prstGeom>
            <a:noFill/>
            <a:ln w="9525">
              <a:solidFill>
                <a:srgbClr val="FD87DE"/>
              </a:solidFill>
              <a:round/>
              <a:headEnd/>
              <a:tailEnd type="triangle" w="med" len="sm"/>
            </a:ln>
            <a:effectLst/>
          </p:spPr>
        </p:cxnSp>
        <p:cxnSp>
          <p:nvCxnSpPr>
            <p:cNvPr id="1094" name="AutoShape 70"/>
            <p:cNvCxnSpPr>
              <a:cxnSpLocks noChangeShapeType="1"/>
            </p:cNvCxnSpPr>
            <p:nvPr/>
          </p:nvCxnSpPr>
          <p:spPr bwMode="auto">
            <a:xfrm>
              <a:off x="2945" y="7877"/>
              <a:ext cx="4478" cy="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095" name="AutoShape 71"/>
            <p:cNvCxnSpPr>
              <a:cxnSpLocks noChangeShapeType="1"/>
            </p:cNvCxnSpPr>
            <p:nvPr/>
          </p:nvCxnSpPr>
          <p:spPr bwMode="auto">
            <a:xfrm>
              <a:off x="2945" y="7720"/>
              <a:ext cx="0" cy="157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</p:cxnSp>
        <p:cxnSp>
          <p:nvCxnSpPr>
            <p:cNvPr id="1096" name="AutoShape 72"/>
            <p:cNvCxnSpPr>
              <a:cxnSpLocks noChangeShapeType="1"/>
            </p:cNvCxnSpPr>
            <p:nvPr/>
          </p:nvCxnSpPr>
          <p:spPr bwMode="auto">
            <a:xfrm>
              <a:off x="5747" y="7720"/>
              <a:ext cx="0" cy="157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</p:cxnSp>
        <p:cxnSp>
          <p:nvCxnSpPr>
            <p:cNvPr id="1097" name="AutoShape 73"/>
            <p:cNvCxnSpPr>
              <a:cxnSpLocks noChangeShapeType="1"/>
            </p:cNvCxnSpPr>
            <p:nvPr/>
          </p:nvCxnSpPr>
          <p:spPr bwMode="auto">
            <a:xfrm flipH="1" flipV="1">
              <a:off x="7358" y="3094"/>
              <a:ext cx="65" cy="4783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sm"/>
            </a:ln>
          </p:spPr>
        </p:cxnSp>
      </p:grpSp>
      <p:cxnSp>
        <p:nvCxnSpPr>
          <p:cNvPr id="76" name="Straight Connector 75"/>
          <p:cNvCxnSpPr>
            <a:endCxn id="1033" idx="1"/>
          </p:cNvCxnSpPr>
          <p:nvPr/>
        </p:nvCxnSpPr>
        <p:spPr>
          <a:xfrm flipH="1" flipV="1">
            <a:off x="294534" y="1958193"/>
            <a:ext cx="86466" cy="63261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40080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Трансмисиони механизам монетарне политике</a:t>
            </a:r>
          </a:p>
          <a:p>
            <a:pPr>
              <a:buNone/>
            </a:pPr>
            <a:r>
              <a:rPr lang="ru-RU" b="1" dirty="0" smtClean="0"/>
              <a:t>се ис</a:t>
            </a:r>
            <a:r>
              <a:rPr lang="sr-Cyrl-BA" b="1" dirty="0" smtClean="0"/>
              <a:t>пољава кроз различите канале:</a:t>
            </a:r>
          </a:p>
          <a:p>
            <a:pPr>
              <a:buNone/>
            </a:pPr>
            <a:endParaRPr lang="sr-Cyrl-BA" b="1" dirty="0" smtClean="0"/>
          </a:p>
          <a:p>
            <a:pPr>
              <a:buNone/>
            </a:pPr>
            <a:r>
              <a:rPr lang="sr-Cyrl-BA" dirty="0" smtClean="0"/>
              <a:t>1) канал каматних стопа</a:t>
            </a:r>
          </a:p>
          <a:p>
            <a:pPr>
              <a:buNone/>
            </a:pPr>
            <a:r>
              <a:rPr lang="sr-Cyrl-BA" dirty="0" smtClean="0"/>
              <a:t>2) канал девизног курса</a:t>
            </a:r>
          </a:p>
          <a:p>
            <a:pPr>
              <a:buNone/>
            </a:pPr>
            <a:r>
              <a:rPr lang="sr-Cyrl-BA" dirty="0" smtClean="0"/>
              <a:t>3) канал цијене активе</a:t>
            </a:r>
          </a:p>
          <a:p>
            <a:pPr>
              <a:buNone/>
            </a:pPr>
            <a:r>
              <a:rPr lang="ru-RU" dirty="0" smtClean="0"/>
              <a:t>4) два кредитна канала (канал банкарског кредитира</a:t>
            </a:r>
            <a:r>
              <a:rPr lang="sr-Cyrl-BA" dirty="0" smtClean="0"/>
              <a:t>ња и билансни канал).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4056" t="15625" r="14495"/>
          <a:stretch>
            <a:fillRect/>
          </a:stretch>
        </p:blipFill>
        <p:spPr bwMode="auto">
          <a:xfrm>
            <a:off x="533400" y="695069"/>
            <a:ext cx="7924800" cy="5994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066800" y="76200"/>
            <a:ext cx="5715000" cy="48736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BA" sz="2500" b="1" smtClean="0"/>
              <a:t>Канал каматних стопа</a:t>
            </a:r>
            <a:br>
              <a:rPr lang="sr-Cyrl-BA" sz="2500" b="1" smtClean="0"/>
            </a:br>
            <a:endParaRPr lang="en-US" sz="2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0076433"/>
              </p:ext>
            </p:extLst>
          </p:nvPr>
        </p:nvGraphicFramePr>
        <p:xfrm>
          <a:off x="381000" y="228600"/>
          <a:ext cx="83820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Економска политика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5121275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Економска политика једне земље</a:t>
            </a:r>
            <a:r>
              <a:rPr lang="ru-RU" dirty="0"/>
              <a:t> представља </a:t>
            </a:r>
            <a:r>
              <a:rPr lang="ru-RU" b="1" dirty="0"/>
              <a:t>скуп мјера, одлука и активности које држава предузима</a:t>
            </a:r>
            <a:r>
              <a:rPr lang="ru-RU" dirty="0"/>
              <a:t> како би усмјерила и утицала на развој своје </a:t>
            </a:r>
            <a:r>
              <a:rPr lang="ru-RU" b="1" dirty="0"/>
              <a:t>привреде и економских односа у друштву</a:t>
            </a:r>
            <a:r>
              <a:rPr lang="ru-RU" dirty="0" smtClean="0"/>
              <a:t>.</a:t>
            </a:r>
            <a:endParaRPr lang="sr-Latn-BA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Њена основна сврха је да се постигну одређени циљеви </a:t>
            </a:r>
            <a:r>
              <a:rPr lang="ru-RU" dirty="0" smtClean="0"/>
              <a:t>као </a:t>
            </a:r>
            <a:r>
              <a:rPr lang="ru-RU" dirty="0"/>
              <a:t>што су:</a:t>
            </a:r>
          </a:p>
          <a:p>
            <a:r>
              <a:rPr lang="ru-RU" b="1" dirty="0"/>
              <a:t>стабилност цијена</a:t>
            </a:r>
            <a:r>
              <a:rPr lang="ru-RU" dirty="0"/>
              <a:t> (низак ниво инфлације),</a:t>
            </a:r>
          </a:p>
          <a:p>
            <a:r>
              <a:rPr lang="ru-RU" b="1" dirty="0"/>
              <a:t>висок ниво запослености</a:t>
            </a:r>
            <a:r>
              <a:rPr lang="ru-RU" dirty="0"/>
              <a:t>,</a:t>
            </a:r>
          </a:p>
          <a:p>
            <a:r>
              <a:rPr lang="ru-RU" b="1" dirty="0"/>
              <a:t>равнотежа у спољнотрговинској размјени</a:t>
            </a:r>
            <a:r>
              <a:rPr lang="ru-RU" dirty="0"/>
              <a:t>,</a:t>
            </a:r>
          </a:p>
          <a:p>
            <a:r>
              <a:rPr lang="ru-RU" b="1" dirty="0"/>
              <a:t>одржив привредни раст</a:t>
            </a:r>
            <a:r>
              <a:rPr lang="ru-RU" dirty="0"/>
              <a:t>,</a:t>
            </a:r>
          </a:p>
          <a:p>
            <a:r>
              <a:rPr lang="ru-RU" b="1" dirty="0"/>
              <a:t>социјална правда и смањење неједнакости</a:t>
            </a:r>
            <a:r>
              <a:rPr lang="ru-RU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319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ru-RU" sz="4800" b="1" u="sng" smtClean="0"/>
              <a:t>Канал девизног курса</a:t>
            </a:r>
            <a:endParaRPr lang="en-US" sz="4800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399"/>
            <a:ext cx="8763000" cy="542607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Монетарна политика, преко утицаја каматне стопе на девизни курс, утиче на нето извоз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b="1" dirty="0" smtClean="0"/>
              <a:t>Виша каматна стопа значи јачу валуту, </a:t>
            </a:r>
            <a:r>
              <a:rPr lang="ru-RU" dirty="0" smtClean="0"/>
              <a:t>а јача валута утиче на смањење нето извозне тражње и производње. </a:t>
            </a:r>
            <a:endParaRPr lang="sr-Latn-RS" dirty="0" smtClean="0"/>
          </a:p>
          <a:p>
            <a:pPr marL="0" indent="0" algn="just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b="1" dirty="0" smtClean="0"/>
              <a:t>Обрнуто, нижа каматна стопа слаби домаћу валуту,</a:t>
            </a:r>
            <a:r>
              <a:rPr lang="ru-RU" dirty="0" smtClean="0"/>
              <a:t> а депресијација валуте утиче на пораст извоза и бруто домаћег производа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Наведени трансмисиони канал монетарне политике је </a:t>
            </a:r>
            <a:r>
              <a:rPr lang="ru-RU" dirty="0" smtClean="0">
                <a:solidFill>
                  <a:srgbClr val="00B050"/>
                </a:solidFill>
              </a:rPr>
              <a:t>веома значајан код земаља у развоју</a:t>
            </a:r>
            <a:r>
              <a:rPr lang="ru-RU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52400" y="1143000"/>
            <a:ext cx="8610791" cy="2743200"/>
            <a:chOff x="648" y="2932"/>
            <a:chExt cx="10821" cy="2561"/>
          </a:xfrm>
        </p:grpSpPr>
        <p:sp>
          <p:nvSpPr>
            <p:cNvPr id="4" name="Text Box 17"/>
            <p:cNvSpPr txBox="1">
              <a:spLocks noChangeArrowheads="1"/>
            </p:cNvSpPr>
            <p:nvPr/>
          </p:nvSpPr>
          <p:spPr bwMode="auto">
            <a:xfrm>
              <a:off x="7134" y="2932"/>
              <a:ext cx="1304" cy="10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Relativne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c</a:t>
              </a:r>
              <a:r>
                <a:rPr kumimoji="0" lang="sr-Latn-ME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ij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dom</a:t>
              </a:r>
              <a:r>
                <a:rPr kumimoji="0" lang="sr-Latn-R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aćih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proizvoda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Text Box 18"/>
            <p:cNvSpPr txBox="1">
              <a:spLocks noChangeArrowheads="1"/>
            </p:cNvSpPr>
            <p:nvPr/>
          </p:nvSpPr>
          <p:spPr bwMode="auto">
            <a:xfrm>
              <a:off x="4499" y="3283"/>
              <a:ext cx="2125" cy="6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7030A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deviznog kursa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Text Box 19"/>
            <p:cNvSpPr txBox="1">
              <a:spLocks noChangeArrowheads="1"/>
            </p:cNvSpPr>
            <p:nvPr/>
          </p:nvSpPr>
          <p:spPr bwMode="auto">
            <a:xfrm>
              <a:off x="2340" y="3282"/>
              <a:ext cx="1758" cy="117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7964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sr-Cyrl-BA" sz="1600" dirty="0">
                  <a:latin typeface="Times New Roman" pitchFamily="18" charset="0"/>
                  <a:cs typeface="Arial" pitchFamily="34" charset="0"/>
                </a:rPr>
                <a:t>Т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ražnja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za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doma</a:t>
              </a:r>
              <a:r>
                <a:rPr kumimoji="0" lang="sr-Latn-R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ćom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valutom</a:t>
              </a:r>
              <a:r>
                <a:rPr kumimoji="0" lang="sr-Cyrl-B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sr-Cyrl-B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(</a:t>
              </a:r>
              <a:r>
                <a:rPr kumimoji="0" lang="sr-Latn-B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kroz</a:t>
              </a:r>
              <a:r>
                <a:rPr kumimoji="0" lang="sr-Latn-BA" sz="14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i</a:t>
              </a:r>
              <a:r>
                <a:rPr lang="en-US" sz="1400" dirty="0" err="1" smtClean="0">
                  <a:latin typeface="Times New Roman" pitchFamily="18" charset="0"/>
                  <a:cs typeface="Arial" pitchFamily="34" charset="0"/>
                </a:rPr>
                <a:t>nvesticije</a:t>
              </a:r>
              <a:r>
                <a:rPr lang="en-US" sz="1400" dirty="0" smtClean="0">
                  <a:latin typeface="Times New Roman" pitchFamily="18" charset="0"/>
                  <a:cs typeface="Arial" pitchFamily="34" charset="0"/>
                </a:rPr>
                <a:t> </a:t>
              </a:r>
              <a:r>
                <a:rPr lang="en-US" sz="1400" dirty="0">
                  <a:latin typeface="Times New Roman" pitchFamily="18" charset="0"/>
                  <a:cs typeface="Arial" pitchFamily="34" charset="0"/>
                </a:rPr>
                <a:t>u </a:t>
              </a:r>
              <a:r>
                <a:rPr lang="en-US" sz="1400" dirty="0" err="1">
                  <a:latin typeface="Times New Roman" pitchFamily="18" charset="0"/>
                  <a:cs typeface="Arial" pitchFamily="34" charset="0"/>
                </a:rPr>
                <a:t>domaćoj</a:t>
              </a:r>
              <a:r>
                <a:rPr lang="en-US" sz="1400" dirty="0">
                  <a:latin typeface="Times New Roman" pitchFamily="18" charset="0"/>
                  <a:cs typeface="Arial" pitchFamily="34" charset="0"/>
                </a:rPr>
                <a:t> </a:t>
              </a:r>
              <a:r>
                <a:rPr lang="en-US" sz="1400" dirty="0" err="1" smtClean="0">
                  <a:latin typeface="Times New Roman" pitchFamily="18" charset="0"/>
                  <a:cs typeface="Arial" pitchFamily="34" charset="0"/>
                </a:rPr>
                <a:t>valuti</a:t>
              </a:r>
              <a:r>
                <a:rPr lang="en-US" sz="1400" dirty="0" smtClean="0">
                  <a:latin typeface="Times New Roman" pitchFamily="18" charset="0"/>
                  <a:cs typeface="Arial" pitchFamily="34" charset="0"/>
                </a:rPr>
                <a:t>)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 Box 20"/>
            <p:cNvSpPr txBox="1">
              <a:spLocks noChangeArrowheads="1"/>
            </p:cNvSpPr>
            <p:nvPr/>
          </p:nvSpPr>
          <p:spPr bwMode="auto">
            <a:xfrm>
              <a:off x="8762" y="3080"/>
              <a:ext cx="876" cy="54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Neto izvoz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21"/>
            <p:cNvSpPr txBox="1">
              <a:spLocks noChangeArrowheads="1"/>
            </p:cNvSpPr>
            <p:nvPr/>
          </p:nvSpPr>
          <p:spPr bwMode="auto">
            <a:xfrm>
              <a:off x="10178" y="3643"/>
              <a:ext cx="1291" cy="54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FD87DE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Agregatni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autput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" name="AutoShape 22"/>
            <p:cNvCxnSpPr>
              <a:cxnSpLocks noChangeShapeType="1"/>
            </p:cNvCxnSpPr>
            <p:nvPr/>
          </p:nvCxnSpPr>
          <p:spPr bwMode="auto">
            <a:xfrm>
              <a:off x="1937" y="3784"/>
              <a:ext cx="394" cy="1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sm"/>
            </a:ln>
          </p:spPr>
        </p:cxnSp>
        <p:cxnSp>
          <p:nvCxnSpPr>
            <p:cNvPr id="10" name="AutoShape 23"/>
            <p:cNvCxnSpPr>
              <a:cxnSpLocks noChangeShapeType="1"/>
            </p:cNvCxnSpPr>
            <p:nvPr/>
          </p:nvCxnSpPr>
          <p:spPr bwMode="auto">
            <a:xfrm flipV="1">
              <a:off x="4110" y="3679"/>
              <a:ext cx="350" cy="106"/>
            </a:xfrm>
            <a:prstGeom prst="straightConnector1">
              <a:avLst/>
            </a:prstGeom>
            <a:noFill/>
            <a:ln w="9525">
              <a:solidFill>
                <a:srgbClr val="F79646"/>
              </a:solidFill>
              <a:round/>
              <a:headEnd/>
              <a:tailEnd type="triangle" w="med" len="sm"/>
            </a:ln>
          </p:spPr>
        </p:cxnSp>
        <p:cxnSp>
          <p:nvCxnSpPr>
            <p:cNvPr id="11" name="AutoShape 24"/>
            <p:cNvCxnSpPr>
              <a:cxnSpLocks noChangeShapeType="1"/>
            </p:cNvCxnSpPr>
            <p:nvPr/>
          </p:nvCxnSpPr>
          <p:spPr bwMode="auto">
            <a:xfrm>
              <a:off x="6637" y="3459"/>
              <a:ext cx="411" cy="1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 type="triangle" w="med" len="sm"/>
            </a:ln>
          </p:spPr>
        </p:cxnSp>
        <p:cxnSp>
          <p:nvCxnSpPr>
            <p:cNvPr id="12" name="AutoShape 25"/>
            <p:cNvCxnSpPr>
              <a:cxnSpLocks noChangeShapeType="1"/>
            </p:cNvCxnSpPr>
            <p:nvPr/>
          </p:nvCxnSpPr>
          <p:spPr bwMode="auto">
            <a:xfrm>
              <a:off x="8443" y="3382"/>
              <a:ext cx="264" cy="0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triangle" w="med" len="sm"/>
            </a:ln>
          </p:spPr>
        </p:cxnSp>
        <p:sp>
          <p:nvSpPr>
            <p:cNvPr id="13" name="Text Box 26"/>
            <p:cNvSpPr txBox="1">
              <a:spLocks noChangeArrowheads="1"/>
            </p:cNvSpPr>
            <p:nvPr/>
          </p:nvSpPr>
          <p:spPr bwMode="auto">
            <a:xfrm>
              <a:off x="2555" y="4786"/>
              <a:ext cx="2125" cy="70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7F7F7F"/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Očekivanja vezana za budući DK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4" name="AutoShape 27"/>
            <p:cNvCxnSpPr>
              <a:cxnSpLocks noChangeShapeType="1"/>
            </p:cNvCxnSpPr>
            <p:nvPr/>
          </p:nvCxnSpPr>
          <p:spPr bwMode="auto">
            <a:xfrm flipV="1">
              <a:off x="4502" y="4103"/>
              <a:ext cx="459" cy="557"/>
            </a:xfrm>
            <a:prstGeom prst="straightConnector1">
              <a:avLst/>
            </a:prstGeom>
            <a:noFill/>
            <a:ln w="9525">
              <a:solidFill>
                <a:srgbClr val="7F7F7F"/>
              </a:solidFill>
              <a:prstDash val="dash"/>
              <a:round/>
              <a:headEnd/>
              <a:tailEnd type="triangle" w="med" len="sm"/>
            </a:ln>
          </p:spPr>
        </p:cxnSp>
        <p:sp>
          <p:nvSpPr>
            <p:cNvPr id="15" name="Text Box 28"/>
            <p:cNvSpPr txBox="1">
              <a:spLocks noChangeArrowheads="1"/>
            </p:cNvSpPr>
            <p:nvPr/>
          </p:nvSpPr>
          <p:spPr bwMode="auto">
            <a:xfrm>
              <a:off x="648" y="3376"/>
              <a:ext cx="1289" cy="7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kamatnih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stopa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29"/>
            <p:cNvSpPr txBox="1">
              <a:spLocks noChangeArrowheads="1"/>
            </p:cNvSpPr>
            <p:nvPr/>
          </p:nvSpPr>
          <p:spPr bwMode="auto">
            <a:xfrm>
              <a:off x="6020" y="4331"/>
              <a:ext cx="2344" cy="7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r>
                <a:rPr kumimoji="0" lang="sr-Latn-ME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ij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uvoznih roba, usluga i komponenti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 Box 30"/>
            <p:cNvSpPr txBox="1">
              <a:spLocks noChangeArrowheads="1"/>
            </p:cNvSpPr>
            <p:nvPr/>
          </p:nvSpPr>
          <p:spPr bwMode="auto">
            <a:xfrm>
              <a:off x="8668" y="4346"/>
              <a:ext cx="1161" cy="3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Inflacija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8" name="AutoShape 31"/>
            <p:cNvCxnSpPr>
              <a:cxnSpLocks noChangeShapeType="1"/>
            </p:cNvCxnSpPr>
            <p:nvPr/>
          </p:nvCxnSpPr>
          <p:spPr bwMode="auto">
            <a:xfrm>
              <a:off x="6126" y="3997"/>
              <a:ext cx="390" cy="244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 type="triangle" w="med" len="sm"/>
            </a:ln>
          </p:spPr>
        </p:cxnSp>
        <p:cxnSp>
          <p:nvCxnSpPr>
            <p:cNvPr id="19" name="AutoShape 32"/>
            <p:cNvCxnSpPr>
              <a:cxnSpLocks noChangeShapeType="1"/>
            </p:cNvCxnSpPr>
            <p:nvPr/>
          </p:nvCxnSpPr>
          <p:spPr bwMode="auto">
            <a:xfrm>
              <a:off x="8364" y="4545"/>
              <a:ext cx="296" cy="0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triangle" w="med" len="sm"/>
            </a:ln>
          </p:spPr>
        </p:cxnSp>
        <p:cxnSp>
          <p:nvCxnSpPr>
            <p:cNvPr id="20" name="AutoShape 33"/>
            <p:cNvCxnSpPr>
              <a:cxnSpLocks noChangeShapeType="1"/>
              <a:stCxn id="17" idx="3"/>
            </p:cNvCxnSpPr>
            <p:nvPr/>
          </p:nvCxnSpPr>
          <p:spPr bwMode="auto">
            <a:xfrm flipV="1">
              <a:off x="9829" y="4215"/>
              <a:ext cx="592" cy="289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sm"/>
            </a:ln>
          </p:spPr>
        </p:cxnSp>
        <p:cxnSp>
          <p:nvCxnSpPr>
            <p:cNvPr id="21" name="AutoShape 34"/>
            <p:cNvCxnSpPr>
              <a:cxnSpLocks noChangeShapeType="1"/>
            </p:cNvCxnSpPr>
            <p:nvPr/>
          </p:nvCxnSpPr>
          <p:spPr bwMode="auto">
            <a:xfrm>
              <a:off x="9649" y="3501"/>
              <a:ext cx="479" cy="213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sm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477" y="1524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>Канал цијена активе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915400" cy="54864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Монетарна политика утиче на становништво и привреду преко утицаја политике </a:t>
            </a:r>
            <a:r>
              <a:rPr lang="ru-RU" dirty="0" smtClean="0"/>
              <a:t>каматних стопа </a:t>
            </a:r>
            <a:r>
              <a:rPr lang="ru-RU" dirty="0" smtClean="0"/>
              <a:t>на вриједност акција.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Више каматне стопе </a:t>
            </a:r>
            <a:r>
              <a:rPr lang="ru-RU" b="1" dirty="0" smtClean="0">
                <a:solidFill>
                  <a:srgbClr val="00B050"/>
                </a:solidFill>
              </a:rPr>
              <a:t>смањују цијену </a:t>
            </a:r>
            <a:r>
              <a:rPr lang="ru-RU" b="1" dirty="0" smtClean="0">
                <a:solidFill>
                  <a:srgbClr val="00B050"/>
                </a:solidFill>
              </a:rPr>
              <a:t>акција</a:t>
            </a:r>
            <a:r>
              <a:rPr lang="ru-RU" b="1" dirty="0" smtClean="0"/>
              <a:t>, </a:t>
            </a:r>
            <a:r>
              <a:rPr lang="sr-Cyrl-BA" dirty="0" smtClean="0"/>
              <a:t>чине их</a:t>
            </a:r>
            <a:r>
              <a:rPr lang="sr-Cyrl-BA" b="1" dirty="0" smtClean="0"/>
              <a:t> </a:t>
            </a:r>
            <a:r>
              <a:rPr lang="sr-Cyrl-BA" b="1" dirty="0"/>
              <a:t>мање привлачним</a:t>
            </a:r>
            <a:r>
              <a:rPr lang="sr-Cyrl-BA" dirty="0"/>
              <a:t> из два разлога:</a:t>
            </a:r>
          </a:p>
          <a:p>
            <a:r>
              <a:rPr lang="sr-Cyrl-BA" b="1" dirty="0"/>
              <a:t>Алтернативни трошак капитала:</a:t>
            </a:r>
            <a:r>
              <a:rPr lang="sr-Cyrl-BA" dirty="0"/>
              <a:t> инвеститори могу добити већи принос на сигурније облике улагања (нпр. државне обвезнице или штедњу), па мање купују акције.</a:t>
            </a:r>
          </a:p>
          <a:p>
            <a:r>
              <a:rPr lang="sr-Cyrl-BA" b="1" dirty="0"/>
              <a:t>Будући профити фирми:</a:t>
            </a:r>
            <a:r>
              <a:rPr lang="sr-Cyrl-BA" dirty="0"/>
              <a:t> веће камате повећавају трошкове кредита и умањују очекивани профит предузећа, што снижава њихову тржишну </a:t>
            </a:r>
            <a:r>
              <a:rPr lang="sr-Cyrl-BA" dirty="0" smtClean="0"/>
              <a:t>вриједност</a:t>
            </a:r>
            <a:r>
              <a:rPr lang="sr-Cyrl-BA" dirty="0"/>
              <a:t>.</a:t>
            </a:r>
          </a:p>
          <a:p>
            <a:r>
              <a:rPr lang="sr-Cyrl-BA" dirty="0"/>
              <a:t>Због тога </a:t>
            </a:r>
            <a:r>
              <a:rPr lang="sr-Cyrl-BA" b="1" dirty="0"/>
              <a:t>цијене акција падају</a:t>
            </a:r>
            <a:r>
              <a:rPr lang="sr-Cyrl-BA" dirty="0"/>
              <a:t> када каматне стопе расту.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Нижа вриједност акција доводи до пада финансијског богатства, а мање богатство значи и мању потрошњу.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6416675"/>
          </a:xfrm>
        </p:spPr>
        <p:txBody>
          <a:bodyPr>
            <a:normAutofit fontScale="92500" lnSpcReduction="10000"/>
          </a:bodyPr>
          <a:lstStyle/>
          <a:p>
            <a:r>
              <a:rPr lang="sr-Cyrl-BA" dirty="0"/>
              <a:t>Када пада </a:t>
            </a:r>
            <a:r>
              <a:rPr lang="sr-Cyrl-BA" dirty="0" smtClean="0"/>
              <a:t>вриједност </a:t>
            </a:r>
            <a:r>
              <a:rPr lang="sr-Cyrl-BA" dirty="0"/>
              <a:t>акција, </a:t>
            </a:r>
            <a:r>
              <a:rPr lang="sr-Cyrl-BA" b="1" dirty="0"/>
              <a:t>смањује се финансијско богатство становништва</a:t>
            </a:r>
            <a:r>
              <a:rPr lang="sr-Cyrl-BA" dirty="0"/>
              <a:t> (посебно оних који имају акције, инвестиционе фондове или пензионе рачуне</a:t>
            </a:r>
            <a:r>
              <a:rPr lang="sr-Cyrl-BA" dirty="0" smtClean="0"/>
              <a:t>).</a:t>
            </a:r>
          </a:p>
          <a:p>
            <a:endParaRPr lang="sr-Cyrl-BA" dirty="0" smtClean="0"/>
          </a:p>
          <a:p>
            <a:r>
              <a:rPr lang="sr-Cyrl-BA" dirty="0" smtClean="0"/>
              <a:t>Осјећај </a:t>
            </a:r>
            <a:r>
              <a:rPr lang="sr-Cyrl-BA" dirty="0"/>
              <a:t>да имовина вриједи мање доводи до </a:t>
            </a:r>
            <a:r>
              <a:rPr lang="sr-Cyrl-BA" b="1" dirty="0"/>
              <a:t>смањења потрошње</a:t>
            </a:r>
            <a:r>
              <a:rPr lang="sr-Cyrl-BA" dirty="0"/>
              <a:t>, јер људи штеде више и троше мање</a:t>
            </a:r>
            <a:r>
              <a:rPr lang="sr-Cyrl-BA" dirty="0" smtClean="0"/>
              <a:t>.</a:t>
            </a:r>
          </a:p>
          <a:p>
            <a:endParaRPr lang="sr-Cyrl-BA" dirty="0"/>
          </a:p>
          <a:p>
            <a:r>
              <a:rPr lang="ru-RU" dirty="0"/>
              <a:t>Тако се путем овог механизма:</a:t>
            </a:r>
          </a:p>
          <a:p>
            <a:pPr lvl="1"/>
            <a:r>
              <a:rPr lang="ru-RU" dirty="0"/>
              <a:t>смањује тражња за робама и услугама,</a:t>
            </a:r>
          </a:p>
          <a:p>
            <a:pPr lvl="1"/>
            <a:r>
              <a:rPr lang="ru-RU" dirty="0"/>
              <a:t>успорава привредна </a:t>
            </a:r>
            <a:r>
              <a:rPr lang="ru-RU" dirty="0" smtClean="0"/>
              <a:t>активност и </a:t>
            </a:r>
            <a:endParaRPr lang="ru-RU" dirty="0"/>
          </a:p>
          <a:p>
            <a:pPr lvl="1"/>
            <a:r>
              <a:rPr lang="ru-RU" dirty="0" smtClean="0"/>
              <a:t>на </a:t>
            </a:r>
            <a:r>
              <a:rPr lang="ru-RU" dirty="0"/>
              <a:t>крају смањује инфлациони притисак.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9373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ru-RU" b="1" u="sng" smtClean="0"/>
              <a:t>Канал банкарског кредитирања</a:t>
            </a:r>
            <a:endParaRPr lang="en-US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943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Cyrl-BA" sz="2800" dirty="0" smtClean="0"/>
              <a:t>Важан канал </a:t>
            </a:r>
            <a:r>
              <a:rPr lang="ru-RU" sz="2800" dirty="0" smtClean="0"/>
              <a:t>у земљама гдје банке имају значајну улогу</a:t>
            </a:r>
            <a:r>
              <a:rPr lang="sr-Latn-BA" sz="2800" dirty="0" smtClean="0"/>
              <a:t> </a:t>
            </a:r>
            <a:r>
              <a:rPr lang="sr-Cyrl-BA" sz="2800" dirty="0" smtClean="0"/>
              <a:t>као што је БиХ.</a:t>
            </a:r>
          </a:p>
          <a:p>
            <a:pPr marL="0" indent="0">
              <a:buNone/>
            </a:pPr>
            <a:r>
              <a:rPr lang="sr-Cyrl-BA" sz="2800" dirty="0" smtClean="0"/>
              <a:t> </a:t>
            </a:r>
            <a:r>
              <a:rPr lang="ru-RU" sz="2800" dirty="0" smtClean="0"/>
              <a:t>Канал банкарског кредитирања монетарне трансмисије функционише на сљедећи </a:t>
            </a:r>
            <a:r>
              <a:rPr lang="sr-Cyrl-BA" sz="2800" dirty="0" smtClean="0"/>
              <a:t>начин:</a:t>
            </a:r>
          </a:p>
          <a:p>
            <a:pPr marL="0" indent="0">
              <a:buNone/>
            </a:pPr>
            <a:endParaRPr lang="sr-Cyrl-BA" sz="2800" dirty="0" smtClean="0"/>
          </a:p>
          <a:p>
            <a:pPr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Експанзивна монетарна политика </a:t>
            </a:r>
            <a:r>
              <a:rPr lang="ru-RU" sz="2800" dirty="0" smtClean="0"/>
              <a:t>доводи до:</a:t>
            </a:r>
          </a:p>
          <a:p>
            <a:pPr>
              <a:buNone/>
            </a:pPr>
            <a:r>
              <a:rPr lang="ru-RU" sz="2800" dirty="0" smtClean="0"/>
              <a:t>повећања резерви и депозита банака, што утиче на раст</a:t>
            </a:r>
          </a:p>
          <a:p>
            <a:pPr marL="0" indent="0">
              <a:buNone/>
            </a:pPr>
            <a:r>
              <a:rPr lang="ru-RU" sz="2800" dirty="0" smtClean="0"/>
              <a:t>обима банкарских кредита и задужености, као и повећања инвестиција и бруто домаћег производа.</a:t>
            </a:r>
            <a:endParaRPr lang="sr-Latn-BA" sz="2800" dirty="0" smtClean="0"/>
          </a:p>
          <a:p>
            <a:pPr marL="0" indent="0"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У случају </a:t>
            </a:r>
            <a:r>
              <a:rPr lang="ru-RU" sz="2800" b="1" dirty="0" smtClean="0">
                <a:solidFill>
                  <a:srgbClr val="FF0000"/>
                </a:solidFill>
              </a:rPr>
              <a:t>рестриктивне монетарне политике</a:t>
            </a:r>
            <a:r>
              <a:rPr lang="ru-RU" sz="2800" dirty="0" smtClean="0"/>
              <a:t>, долази</a:t>
            </a:r>
          </a:p>
          <a:p>
            <a:pPr marL="0" indent="0">
              <a:buNone/>
            </a:pPr>
            <a:r>
              <a:rPr lang="ru-RU" sz="2800" dirty="0" smtClean="0"/>
              <a:t>до смањења банкарских кредита и задужености, са</a:t>
            </a:r>
          </a:p>
          <a:p>
            <a:pPr>
              <a:buNone/>
            </a:pPr>
            <a:r>
              <a:rPr lang="ru-RU" sz="2800" dirty="0" smtClean="0"/>
              <a:t>обрнутим дјеловањем на инвестиције и </a:t>
            </a:r>
            <a:r>
              <a:rPr lang="sr-Cyrl-BA" sz="2800" dirty="0" smtClean="0"/>
              <a:t>БДП.</a:t>
            </a:r>
          </a:p>
          <a:p>
            <a:pPr>
              <a:buNone/>
            </a:pPr>
            <a:r>
              <a:rPr lang="ru-RU" sz="2800" dirty="0" smtClean="0"/>
              <a:t>-  веома значајан код нас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0" y="3719272"/>
            <a:ext cx="89916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sr-Latn-RS" sz="2200" dirty="0"/>
              <a:t>Утиче на приступ изворима финансирања (кредитном тржишту</a:t>
            </a:r>
            <a:r>
              <a:rPr lang="sr-Latn-RS" sz="2200" dirty="0" smtClean="0"/>
              <a:t>)</a:t>
            </a:r>
            <a:r>
              <a:rPr lang="sr-Cyrl-BA" sz="2200" dirty="0" smtClean="0"/>
              <a:t>.</a:t>
            </a:r>
          </a:p>
          <a:p>
            <a:pPr lvl="0" algn="just"/>
            <a:endParaRPr lang="en-US" sz="2200" dirty="0"/>
          </a:p>
          <a:p>
            <a:pPr lvl="0" algn="just"/>
            <a:r>
              <a:rPr lang="sr-Latn-RS" sz="2200" dirty="0"/>
              <a:t>Утицај кредитног канала је већи на мала предузећа и мале банке, јер </a:t>
            </a:r>
            <a:r>
              <a:rPr lang="sr-Latn-RS" sz="2200" dirty="0" smtClean="0"/>
              <a:t>велике </a:t>
            </a:r>
            <a:r>
              <a:rPr lang="sr-Latn-RS" sz="2200" dirty="0"/>
              <a:t>имају могућност да до средстава дођу емисијом </a:t>
            </a:r>
            <a:r>
              <a:rPr lang="sr-Latn-RS" sz="2200" dirty="0" smtClean="0"/>
              <a:t>ХОВ</a:t>
            </a:r>
            <a:r>
              <a:rPr lang="sr-Cyrl-BA" sz="2200" dirty="0" smtClean="0"/>
              <a:t>.</a:t>
            </a:r>
            <a:endParaRPr lang="en-US" sz="2200" dirty="0"/>
          </a:p>
          <a:p>
            <a:pPr algn="just"/>
            <a:r>
              <a:rPr lang="en-US" dirty="0"/>
              <a:t> 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52525" y="1272386"/>
            <a:ext cx="8839075" cy="2080414"/>
            <a:chOff x="1347" y="2385"/>
            <a:chExt cx="9620" cy="2407"/>
          </a:xfrm>
        </p:grpSpPr>
        <p:sp>
          <p:nvSpPr>
            <p:cNvPr id="17425" name="Text Box 17"/>
            <p:cNvSpPr txBox="1">
              <a:spLocks noChangeArrowheads="1"/>
            </p:cNvSpPr>
            <p:nvPr/>
          </p:nvSpPr>
          <p:spPr bwMode="auto">
            <a:xfrm>
              <a:off x="6872" y="2385"/>
              <a:ext cx="1268" cy="40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Preduzeća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26" name="Text Box 18"/>
            <p:cNvSpPr txBox="1">
              <a:spLocks noChangeArrowheads="1"/>
            </p:cNvSpPr>
            <p:nvPr/>
          </p:nvSpPr>
          <p:spPr bwMode="auto">
            <a:xfrm>
              <a:off x="6872" y="3341"/>
              <a:ext cx="1663" cy="40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Domaćinstva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28" name="Text Box 20"/>
            <p:cNvSpPr txBox="1">
              <a:spLocks noChangeArrowheads="1"/>
            </p:cNvSpPr>
            <p:nvPr/>
          </p:nvSpPr>
          <p:spPr bwMode="auto">
            <a:xfrm>
              <a:off x="4825" y="3181"/>
              <a:ext cx="1354" cy="7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Bankarski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krediti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29" name="Text Box 21"/>
            <p:cNvSpPr txBox="1">
              <a:spLocks noChangeArrowheads="1"/>
            </p:cNvSpPr>
            <p:nvPr/>
          </p:nvSpPr>
          <p:spPr bwMode="auto">
            <a:xfrm>
              <a:off x="2558" y="3738"/>
              <a:ext cx="1820" cy="39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7964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Depoziti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17430" name="Text Box 22"/>
            <p:cNvSpPr txBox="1">
              <a:spLocks noChangeArrowheads="1"/>
            </p:cNvSpPr>
            <p:nvPr/>
          </p:nvSpPr>
          <p:spPr bwMode="auto">
            <a:xfrm>
              <a:off x="2496" y="2863"/>
              <a:ext cx="1876" cy="39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7964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Rezerve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banaka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31" name="Text Box 23"/>
            <p:cNvSpPr txBox="1">
              <a:spLocks noChangeArrowheads="1"/>
            </p:cNvSpPr>
            <p:nvPr/>
          </p:nvSpPr>
          <p:spPr bwMode="auto">
            <a:xfrm>
              <a:off x="6888" y="2779"/>
              <a:ext cx="1428" cy="4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Investicije</a:t>
              </a:r>
            </a:p>
          </p:txBody>
        </p:sp>
        <p:sp>
          <p:nvSpPr>
            <p:cNvPr id="17432" name="Text Box 24"/>
            <p:cNvSpPr txBox="1">
              <a:spLocks noChangeArrowheads="1"/>
            </p:cNvSpPr>
            <p:nvPr/>
          </p:nvSpPr>
          <p:spPr bwMode="auto">
            <a:xfrm>
              <a:off x="9676" y="3311"/>
              <a:ext cx="1291" cy="47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FD87DE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Potrošnja</a:t>
              </a:r>
            </a:p>
          </p:txBody>
        </p:sp>
        <p:sp>
          <p:nvSpPr>
            <p:cNvPr id="17433" name="Text Box 25"/>
            <p:cNvSpPr txBox="1">
              <a:spLocks noChangeArrowheads="1"/>
            </p:cNvSpPr>
            <p:nvPr/>
          </p:nvSpPr>
          <p:spPr bwMode="auto">
            <a:xfrm>
              <a:off x="1347" y="2788"/>
              <a:ext cx="737" cy="200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Monetarna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politika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CB</a:t>
              </a:r>
            </a:p>
          </p:txBody>
        </p:sp>
        <p:cxnSp>
          <p:nvCxnSpPr>
            <p:cNvPr id="17434" name="AutoShape 26"/>
            <p:cNvCxnSpPr>
              <a:cxnSpLocks noChangeShapeType="1"/>
            </p:cNvCxnSpPr>
            <p:nvPr/>
          </p:nvCxnSpPr>
          <p:spPr bwMode="auto">
            <a:xfrm flipV="1">
              <a:off x="2093" y="3205"/>
              <a:ext cx="332" cy="264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sm"/>
            </a:ln>
          </p:spPr>
        </p:cxnSp>
        <p:cxnSp>
          <p:nvCxnSpPr>
            <p:cNvPr id="17436" name="AutoShape 28"/>
            <p:cNvCxnSpPr>
              <a:cxnSpLocks noChangeShapeType="1"/>
            </p:cNvCxnSpPr>
            <p:nvPr/>
          </p:nvCxnSpPr>
          <p:spPr bwMode="auto">
            <a:xfrm>
              <a:off x="4436" y="3181"/>
              <a:ext cx="350" cy="262"/>
            </a:xfrm>
            <a:prstGeom prst="straightConnector1">
              <a:avLst/>
            </a:prstGeom>
            <a:noFill/>
            <a:ln w="9525">
              <a:solidFill>
                <a:srgbClr val="F79646"/>
              </a:solidFill>
              <a:round/>
              <a:headEnd/>
              <a:tailEnd type="triangle" w="med" len="sm"/>
            </a:ln>
          </p:spPr>
        </p:cxnSp>
        <p:cxnSp>
          <p:nvCxnSpPr>
            <p:cNvPr id="17437" name="AutoShape 29"/>
            <p:cNvCxnSpPr>
              <a:cxnSpLocks noChangeShapeType="1"/>
            </p:cNvCxnSpPr>
            <p:nvPr/>
          </p:nvCxnSpPr>
          <p:spPr bwMode="auto">
            <a:xfrm flipV="1">
              <a:off x="4436" y="3522"/>
              <a:ext cx="350" cy="378"/>
            </a:xfrm>
            <a:prstGeom prst="straightConnector1">
              <a:avLst/>
            </a:prstGeom>
            <a:noFill/>
            <a:ln w="9525">
              <a:solidFill>
                <a:srgbClr val="F79646"/>
              </a:solidFill>
              <a:round/>
              <a:headEnd/>
              <a:tailEnd type="triangle" w="med" len="sm"/>
            </a:ln>
          </p:spPr>
        </p:cxnSp>
        <p:cxnSp>
          <p:nvCxnSpPr>
            <p:cNvPr id="17438" name="AutoShape 30"/>
            <p:cNvCxnSpPr>
              <a:cxnSpLocks noChangeShapeType="1"/>
            </p:cNvCxnSpPr>
            <p:nvPr/>
          </p:nvCxnSpPr>
          <p:spPr bwMode="auto">
            <a:xfrm flipV="1">
              <a:off x="6179" y="3096"/>
              <a:ext cx="701" cy="426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triangle" w="med" len="sm"/>
            </a:ln>
          </p:spPr>
        </p:cxnSp>
        <p:cxnSp>
          <p:nvCxnSpPr>
            <p:cNvPr id="17439" name="AutoShape 31"/>
            <p:cNvCxnSpPr>
              <a:cxnSpLocks noChangeShapeType="1"/>
            </p:cNvCxnSpPr>
            <p:nvPr/>
          </p:nvCxnSpPr>
          <p:spPr bwMode="auto">
            <a:xfrm>
              <a:off x="8344" y="3011"/>
              <a:ext cx="1225" cy="303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sm"/>
            </a:ln>
          </p:spPr>
        </p:cxnSp>
        <p:sp>
          <p:nvSpPr>
            <p:cNvPr id="17440" name="Text Box 32"/>
            <p:cNvSpPr txBox="1">
              <a:spLocks noChangeArrowheads="1"/>
            </p:cNvSpPr>
            <p:nvPr/>
          </p:nvSpPr>
          <p:spPr bwMode="auto">
            <a:xfrm>
              <a:off x="6880" y="3664"/>
              <a:ext cx="2081" cy="9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ts val="1000"/>
                </a:spcAft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Kupovina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trajnih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600" dirty="0" err="1">
                  <a:latin typeface="Times New Roman" pitchFamily="18" charset="0"/>
                  <a:cs typeface="Times New Roman" pitchFamily="18" charset="0"/>
                </a:rPr>
                <a:t>potrošnih</a:t>
              </a:r>
              <a:r>
                <a:rPr lang="en-US" sz="16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dobara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nekretnina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7441" name="AutoShape 33"/>
            <p:cNvCxnSpPr>
              <a:cxnSpLocks noChangeShapeType="1"/>
            </p:cNvCxnSpPr>
            <p:nvPr/>
          </p:nvCxnSpPr>
          <p:spPr bwMode="auto">
            <a:xfrm>
              <a:off x="6179" y="3531"/>
              <a:ext cx="628" cy="55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triangle" w="med" len="med"/>
            </a:ln>
          </p:spPr>
        </p:cxnSp>
        <p:cxnSp>
          <p:nvCxnSpPr>
            <p:cNvPr id="17442" name="AutoShape 34"/>
            <p:cNvCxnSpPr>
              <a:cxnSpLocks noChangeShapeType="1"/>
            </p:cNvCxnSpPr>
            <p:nvPr/>
          </p:nvCxnSpPr>
          <p:spPr bwMode="auto">
            <a:xfrm flipV="1">
              <a:off x="8961" y="3738"/>
              <a:ext cx="608" cy="435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med"/>
            </a:ln>
          </p:spPr>
        </p:cxnSp>
      </p:grpSp>
      <p:cxnSp>
        <p:nvCxnSpPr>
          <p:cNvPr id="81" name="AutoShape 27"/>
          <p:cNvCxnSpPr>
            <a:cxnSpLocks noChangeShapeType="1"/>
          </p:cNvCxnSpPr>
          <p:nvPr/>
        </p:nvCxnSpPr>
        <p:spPr bwMode="auto">
          <a:xfrm rot="16200000" flipH="1">
            <a:off x="1665159" y="2262894"/>
            <a:ext cx="228600" cy="2"/>
          </a:xfrm>
          <a:prstGeom prst="straightConnector1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 type="triangle" w="med" len="sm"/>
          </a:ln>
        </p:spPr>
      </p:cxnSp>
      <p:cxnSp>
        <p:nvCxnSpPr>
          <p:cNvPr id="47" name="AutoShape 27"/>
          <p:cNvCxnSpPr>
            <a:cxnSpLocks noChangeShapeType="1"/>
          </p:cNvCxnSpPr>
          <p:nvPr/>
        </p:nvCxnSpPr>
        <p:spPr bwMode="auto">
          <a:xfrm rot="16200000" flipH="1">
            <a:off x="1993639" y="2262894"/>
            <a:ext cx="228600" cy="2"/>
          </a:xfrm>
          <a:prstGeom prst="straightConnector1">
            <a:avLst/>
          </a:prstGeom>
          <a:noFill/>
          <a:ln w="9525">
            <a:solidFill>
              <a:srgbClr val="FF0000"/>
            </a:solidFill>
            <a:prstDash val="dash"/>
            <a:round/>
            <a:headEnd type="triangle"/>
            <a:tailEnd type="none" w="med" len="sm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smtClean="0"/>
              <a:t>Билансни канал</a:t>
            </a:r>
            <a:endParaRPr lang="en-US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105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mtClean="0"/>
              <a:t>Каматне стопе утичу на биланс стања, готовински ток и нето вриједност фирми и потрошача.</a:t>
            </a:r>
          </a:p>
          <a:p>
            <a:r>
              <a:rPr lang="ru-RU" smtClean="0"/>
              <a:t>Више каматне стопе утичу на мањи готовински ток, мању нето вриједност, смањење кредита, пад агрегатне тражње и раст значаја негативне селекције и моралног хазарда.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sr-Cyrl-CS" b="1" dirty="0" smtClean="0"/>
              <a:t>МОНЕТАРНИ ИНДИКАТОРИ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6388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2400" dirty="0" smtClean="0"/>
              <a:t>Монетарни индикатори треба да пруже благовремене и</a:t>
            </a:r>
          </a:p>
          <a:p>
            <a:pPr algn="just">
              <a:buNone/>
            </a:pPr>
            <a:r>
              <a:rPr lang="ru-RU" sz="2400" dirty="0" smtClean="0"/>
              <a:t>неопходне информације потребне за вођење ефикасне</a:t>
            </a:r>
          </a:p>
          <a:p>
            <a:pPr algn="just">
              <a:buNone/>
            </a:pPr>
            <a:r>
              <a:rPr lang="ru-RU" sz="2400" dirty="0" smtClean="0"/>
              <a:t>монетарне политике. </a:t>
            </a:r>
            <a:endParaRPr lang="ru-RU" sz="2400" dirty="0" smtClean="0"/>
          </a:p>
          <a:p>
            <a:pPr algn="just">
              <a:buNone/>
            </a:pPr>
            <a:endParaRPr lang="ru-RU" sz="2400" dirty="0" smtClean="0"/>
          </a:p>
          <a:p>
            <a:pPr algn="just">
              <a:buNone/>
            </a:pPr>
            <a:r>
              <a:rPr lang="ru-RU" sz="2400" dirty="0" smtClean="0"/>
              <a:t>Њима </a:t>
            </a:r>
            <a:r>
              <a:rPr lang="ru-RU" sz="2400" dirty="0" smtClean="0"/>
              <a:t>се прати и оцјењује </a:t>
            </a:r>
            <a:r>
              <a:rPr lang="ru-RU" sz="2400" dirty="0" smtClean="0"/>
              <a:t>постизање циљева </a:t>
            </a:r>
            <a:r>
              <a:rPr lang="ru-RU" sz="2400" dirty="0" smtClean="0"/>
              <a:t>МП и у ком </a:t>
            </a:r>
            <a:r>
              <a:rPr lang="ru-RU" sz="2400" dirty="0" smtClean="0"/>
              <a:t>правцу</a:t>
            </a:r>
          </a:p>
          <a:p>
            <a:pPr algn="just">
              <a:buNone/>
            </a:pPr>
            <a:r>
              <a:rPr lang="ru-RU" sz="2400" dirty="0" smtClean="0"/>
              <a:t>треба </a:t>
            </a:r>
            <a:r>
              <a:rPr lang="ru-RU" sz="2400" dirty="0" smtClean="0"/>
              <a:t>усмјерити мјере.</a:t>
            </a:r>
            <a:endParaRPr lang="sr-Cyrl-CS" sz="2400" dirty="0" smtClean="0"/>
          </a:p>
          <a:p>
            <a:pPr algn="just">
              <a:buNone/>
            </a:pPr>
            <a:endParaRPr lang="sr-Cyrl-CS" sz="2400" dirty="0" smtClean="0"/>
          </a:p>
          <a:p>
            <a:pPr algn="just">
              <a:buNone/>
            </a:pPr>
            <a:r>
              <a:rPr lang="ru-RU" sz="2400" b="1" dirty="0" smtClean="0"/>
              <a:t>Монетарни индикатори или индиректни циљ монетарне</a:t>
            </a:r>
          </a:p>
          <a:p>
            <a:pPr algn="just">
              <a:buNone/>
            </a:pPr>
            <a:r>
              <a:rPr lang="ru-RU" sz="2400" b="1" dirty="0" smtClean="0"/>
              <a:t>политике </a:t>
            </a:r>
            <a:r>
              <a:rPr lang="ru-RU" sz="2400" dirty="0" smtClean="0"/>
              <a:t>су економске варијабле које се контролишу од стране</a:t>
            </a:r>
          </a:p>
          <a:p>
            <a:pPr algn="just">
              <a:buNone/>
            </a:pPr>
            <a:r>
              <a:rPr lang="ru-RU" sz="2400" dirty="0" smtClean="0"/>
              <a:t>централне банке и конзистентне су са крајњим циљевима МП. </a:t>
            </a:r>
          </a:p>
          <a:p>
            <a:pPr algn="just">
              <a:buNone/>
            </a:pPr>
            <a:endParaRPr lang="ru-RU" sz="2400" dirty="0" smtClean="0"/>
          </a:p>
          <a:p>
            <a:pPr algn="just">
              <a:buNone/>
            </a:pPr>
            <a:r>
              <a:rPr lang="ru-RU" sz="2400" dirty="0" smtClean="0"/>
              <a:t>Разлог због чега их је неопходно користити:</a:t>
            </a:r>
          </a:p>
          <a:p>
            <a:pPr lvl="1" algn="just"/>
            <a:r>
              <a:rPr lang="sr-Cyrl-CS" sz="2000" dirty="0" smtClean="0"/>
              <a:t>веома тешко </a:t>
            </a:r>
            <a:r>
              <a:rPr lang="ru-RU" sz="2000" dirty="0" smtClean="0"/>
              <a:t>у потпуности схватити сву сложеност трансформационог механизма монетарних процеса,</a:t>
            </a:r>
          </a:p>
          <a:p>
            <a:pPr lvl="1" algn="just"/>
            <a:r>
              <a:rPr lang="ru-RU" sz="2000" dirty="0" smtClean="0"/>
              <a:t>не постоји довољно доступних информација о дјеловању механизама </a:t>
            </a:r>
            <a:r>
              <a:rPr lang="sr-Cyrl-RS" sz="2000" dirty="0" smtClean="0"/>
              <a:t>за </a:t>
            </a:r>
            <a:r>
              <a:rPr lang="ru-RU" sz="2000" dirty="0" smtClean="0"/>
              <a:t>постизање крајњих циљева монетарне политике.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763000" cy="6324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sr-Cyrl-CS" dirty="0" smtClean="0"/>
          </a:p>
          <a:p>
            <a:pPr>
              <a:buNone/>
            </a:pPr>
            <a:r>
              <a:rPr lang="sr-Cyrl-CS" dirty="0" smtClean="0"/>
              <a:t>Основни критеријуми за одређивање</a:t>
            </a:r>
          </a:p>
          <a:p>
            <a:pPr>
              <a:buNone/>
            </a:pPr>
            <a:r>
              <a:rPr lang="sr-Cyrl-CS" dirty="0" smtClean="0"/>
              <a:t>монетарних ин</a:t>
            </a:r>
            <a:r>
              <a:rPr lang="ru-RU" dirty="0" smtClean="0"/>
              <a:t>дикатора који се контролишу, тј.</a:t>
            </a:r>
          </a:p>
          <a:p>
            <a:pPr>
              <a:buNone/>
            </a:pPr>
            <a:r>
              <a:rPr lang="ru-RU" dirty="0" smtClean="0"/>
              <a:t>одабир </a:t>
            </a:r>
            <a:r>
              <a:rPr lang="sr-Cyrl-CS" dirty="0" smtClean="0"/>
              <a:t>одређених економских варијабли:</a:t>
            </a:r>
          </a:p>
          <a:p>
            <a:pPr>
              <a:buNone/>
            </a:pPr>
            <a:endParaRPr lang="sr-Cyrl-CS" dirty="0" smtClean="0"/>
          </a:p>
          <a:p>
            <a:pPr marL="457200" indent="-457200">
              <a:buNone/>
            </a:pPr>
            <a:r>
              <a:rPr lang="sr-Cyrl-CS" sz="2400" dirty="0" smtClean="0"/>
              <a:t>1. </a:t>
            </a:r>
            <a:r>
              <a:rPr lang="sr-Cyrl-CS" sz="2400" b="1" dirty="0" smtClean="0"/>
              <a:t>Конзистентност</a:t>
            </a:r>
            <a:r>
              <a:rPr lang="sr-Cyrl-CS" sz="2400" dirty="0" smtClean="0"/>
              <a:t> са крајњим циљевима монетарне политике</a:t>
            </a:r>
          </a:p>
          <a:p>
            <a:pPr marL="457200" indent="-457200">
              <a:buNone/>
            </a:pPr>
            <a:endParaRPr lang="sr-Cyrl-CS" sz="2400" dirty="0" smtClean="0"/>
          </a:p>
          <a:p>
            <a:pPr>
              <a:buNone/>
            </a:pPr>
            <a:r>
              <a:rPr lang="sr-Cyrl-CS" sz="2400" dirty="0" smtClean="0"/>
              <a:t>2. </a:t>
            </a:r>
            <a:r>
              <a:rPr lang="sr-Cyrl-CS" sz="2400" b="1" dirty="0" smtClean="0"/>
              <a:t>Мјерљивост </a:t>
            </a:r>
            <a:r>
              <a:rPr lang="sr-Cyrl-CS" sz="2400" dirty="0" smtClean="0"/>
              <a:t>- одабрана </a:t>
            </a:r>
            <a:r>
              <a:rPr lang="ru-RU" sz="2400" dirty="0" smtClean="0"/>
              <a:t>варијабла се може прецизно мјерити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3. </a:t>
            </a:r>
            <a:r>
              <a:rPr lang="ru-RU" sz="2400" b="1" dirty="0" smtClean="0"/>
              <a:t>П</a:t>
            </a:r>
            <a:r>
              <a:rPr lang="sr-Cyrl-CS" sz="2400" b="1" dirty="0" smtClean="0"/>
              <a:t>равовременост </a:t>
            </a:r>
            <a:r>
              <a:rPr lang="sr-Cyrl-CS" sz="2400" b="1" dirty="0" smtClean="0"/>
              <a:t>- </a:t>
            </a:r>
            <a:r>
              <a:rPr lang="ru-RU" sz="2400" dirty="0" smtClean="0"/>
              <a:t>постојање </a:t>
            </a:r>
            <a:r>
              <a:rPr lang="ru-RU" sz="2400" dirty="0" smtClean="0"/>
              <a:t>ажурних података о дато</a:t>
            </a:r>
            <a:r>
              <a:rPr lang="sr-Cyrl-CS" sz="2400" dirty="0" smtClean="0"/>
              <a:t>м индик.</a:t>
            </a:r>
          </a:p>
          <a:p>
            <a:pPr>
              <a:buNone/>
            </a:pPr>
            <a:endParaRPr lang="sr-Cyrl-CS" sz="2400" dirty="0" smtClean="0"/>
          </a:p>
          <a:p>
            <a:pPr>
              <a:buNone/>
            </a:pPr>
            <a:r>
              <a:rPr lang="sr-Cyrl-CS" sz="2400" dirty="0" smtClean="0"/>
              <a:t>4. </a:t>
            </a:r>
            <a:r>
              <a:rPr lang="sr-Cyrl-CS" sz="2400" b="1" dirty="0" smtClean="0"/>
              <a:t>Могућност</a:t>
            </a:r>
            <a:r>
              <a:rPr lang="sr-Cyrl-CS" sz="2400" dirty="0" smtClean="0"/>
              <a:t> да се мјерама </a:t>
            </a:r>
            <a:r>
              <a:rPr lang="ru-RU" sz="2400" dirty="0" smtClean="0"/>
              <a:t>монетарне политике може утицати на кретање одабране </a:t>
            </a:r>
            <a:r>
              <a:rPr lang="sr-Cyrl-CS" sz="2400" dirty="0" smtClean="0"/>
              <a:t>економске варијабле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Autofit/>
          </a:bodyPr>
          <a:lstStyle/>
          <a:p>
            <a:r>
              <a:rPr lang="ru-RU" sz="3600" b="1" smtClean="0"/>
              <a:t>Временско кашњење у дјеловању мјера</a:t>
            </a:r>
            <a:br>
              <a:rPr lang="ru-RU" sz="3600" b="1" smtClean="0"/>
            </a:br>
            <a:r>
              <a:rPr lang="sr-Cyrl-CS" sz="3600" b="1" smtClean="0"/>
              <a:t>монетарне политике</a:t>
            </a:r>
            <a:endParaRPr lang="en-US" sz="3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12949"/>
            <a:ext cx="8839200" cy="47085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Проблеми у вођењу монетарне политике постоји не само због немогућности да се у потпуности разумије трансформациони механизам монетарних процеса, него и у временски релативно дугом трајању тог процеса - 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временско кашњење дјеловања мјера монетарне политике.</a:t>
            </a:r>
          </a:p>
          <a:p>
            <a:pPr marL="0" indent="0">
              <a:buNone/>
            </a:pPr>
            <a:endParaRPr lang="ru-RU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2400" dirty="0" smtClean="0"/>
              <a:t>а) Временско кашњење од момента када настане потреба да се предузму одређене мјере монетарне политике па до момента када се то препозна и констатује неопходност монетарне интервенције. То можемо назвати </a:t>
            </a:r>
            <a:r>
              <a:rPr lang="ru-RU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кашњењем у дијагнози</a:t>
            </a:r>
            <a:r>
              <a:rPr lang="ru-RU" sz="2400" i="1" dirty="0" smtClean="0"/>
              <a:t>. </a:t>
            </a:r>
            <a:r>
              <a:rPr lang="ru-RU" sz="2400" dirty="0" smtClean="0"/>
              <a:t>Ово кашњење у просјеку </a:t>
            </a:r>
            <a:r>
              <a:rPr lang="ru-RU" sz="2400" dirty="0" smtClean="0">
                <a:solidFill>
                  <a:srgbClr val="FF0000"/>
                </a:solidFill>
              </a:rPr>
              <a:t>траје око 3-4 мјесеца</a:t>
            </a:r>
            <a:r>
              <a:rPr lang="ru-RU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"/>
            <a:ext cx="8839200" cy="6400800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Главна подручја економске политике</a:t>
            </a:r>
            <a:r>
              <a:rPr lang="sr-Latn-BA" b="1" dirty="0" smtClean="0"/>
              <a:t> </a:t>
            </a:r>
            <a:r>
              <a:rPr lang="ru-RU" dirty="0" smtClean="0"/>
              <a:t>с</a:t>
            </a:r>
            <a:r>
              <a:rPr lang="ru-RU" dirty="0"/>
              <a:t>у</a:t>
            </a:r>
            <a:r>
              <a:rPr lang="ru-RU" b="1" dirty="0" smtClean="0"/>
              <a:t>:</a:t>
            </a:r>
          </a:p>
          <a:p>
            <a:pPr lvl="1"/>
            <a:r>
              <a:rPr lang="ru-RU" b="1" dirty="0" smtClean="0"/>
              <a:t>Фискална </a:t>
            </a:r>
            <a:r>
              <a:rPr lang="ru-RU" b="1" dirty="0"/>
              <a:t>политика</a:t>
            </a:r>
            <a:r>
              <a:rPr lang="ru-RU" dirty="0"/>
              <a:t> – односи се на </a:t>
            </a:r>
            <a:r>
              <a:rPr lang="ru-RU" b="1" dirty="0"/>
              <a:t>приходе и расходе државе</a:t>
            </a:r>
            <a:r>
              <a:rPr lang="ru-RU" dirty="0"/>
              <a:t>, односно порезе и јавну потрошњу.</a:t>
            </a:r>
            <a:br>
              <a:rPr lang="ru-RU" dirty="0"/>
            </a:br>
            <a:r>
              <a:rPr lang="ru-RU" dirty="0"/>
              <a:t>→ Спроводи је влада путем буџета.</a:t>
            </a:r>
          </a:p>
          <a:p>
            <a:pPr lvl="1"/>
            <a:r>
              <a:rPr lang="ru-RU" b="1" dirty="0"/>
              <a:t>Монетарна политика</a:t>
            </a:r>
            <a:r>
              <a:rPr lang="ru-RU" dirty="0"/>
              <a:t> – односи се на </a:t>
            </a:r>
            <a:r>
              <a:rPr lang="ru-RU" b="1" dirty="0"/>
              <a:t>контролу количине новца и каматних стопа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→ Спроводи је </a:t>
            </a:r>
            <a:r>
              <a:rPr lang="ru-RU" b="1" dirty="0"/>
              <a:t>централна банка</a:t>
            </a:r>
            <a:r>
              <a:rPr lang="ru-RU" dirty="0"/>
              <a:t>.</a:t>
            </a:r>
          </a:p>
          <a:p>
            <a:pPr lvl="1"/>
            <a:r>
              <a:rPr lang="ru-RU" b="1" dirty="0"/>
              <a:t>Спољнотрговинска политика</a:t>
            </a:r>
            <a:r>
              <a:rPr lang="ru-RU" dirty="0"/>
              <a:t> – регулише </a:t>
            </a:r>
            <a:r>
              <a:rPr lang="ru-RU" b="1" dirty="0"/>
              <a:t>увоз, извоз и девизни курс</a:t>
            </a:r>
            <a:r>
              <a:rPr lang="ru-RU" dirty="0"/>
              <a:t> земље.</a:t>
            </a:r>
          </a:p>
          <a:p>
            <a:pPr lvl="1"/>
            <a:r>
              <a:rPr lang="ru-RU" b="1" dirty="0"/>
              <a:t>Политика дохотка и цијена</a:t>
            </a:r>
            <a:r>
              <a:rPr lang="ru-RU" dirty="0"/>
              <a:t> – односи се на </a:t>
            </a:r>
            <a:r>
              <a:rPr lang="ru-RU" b="1" dirty="0"/>
              <a:t>плате, порезе, социјална давања и цијене основних добара</a:t>
            </a:r>
            <a:r>
              <a:rPr lang="ru-RU" dirty="0"/>
              <a:t>.</a:t>
            </a:r>
          </a:p>
          <a:p>
            <a:pPr lvl="1"/>
            <a:r>
              <a:rPr lang="ru-RU" b="1" dirty="0"/>
              <a:t>Индустријска, пољопривредна и развојна политика</a:t>
            </a:r>
            <a:r>
              <a:rPr lang="ru-RU" dirty="0"/>
              <a:t> – усмјерене су на подстицање раста одређених сектора привреде.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994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839200" cy="641667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б) Временско кашњење од момента када се</a:t>
            </a:r>
          </a:p>
          <a:p>
            <a:pPr>
              <a:buNone/>
            </a:pPr>
            <a:r>
              <a:rPr lang="ru-RU" dirty="0" smtClean="0"/>
              <a:t>констатује неопходност монетарне интервенције</a:t>
            </a:r>
          </a:p>
          <a:p>
            <a:pPr>
              <a:buNone/>
            </a:pPr>
            <a:r>
              <a:rPr lang="ru-RU" dirty="0" smtClean="0"/>
              <a:t>па до момента предузимања одређених мјера</a:t>
            </a:r>
          </a:p>
          <a:p>
            <a:pPr>
              <a:buNone/>
            </a:pPr>
            <a:r>
              <a:rPr lang="ru-RU" dirty="0" smtClean="0"/>
              <a:t>монетарне политике.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То може да се назове </a:t>
            </a:r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кашњењем акције </a:t>
            </a:r>
            <a:r>
              <a:rPr lang="ru-RU" dirty="0" smtClean="0"/>
              <a:t>или</a:t>
            </a:r>
          </a:p>
          <a:p>
            <a:pPr>
              <a:buNone/>
            </a:pPr>
            <a:r>
              <a:rPr lang="ru-RU" dirty="0" smtClean="0"/>
              <a:t>кашњењем одлучивања.</a:t>
            </a:r>
          </a:p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Ово кашњење код монетарне политике, по</a:t>
            </a:r>
          </a:p>
          <a:p>
            <a:pPr algn="just">
              <a:buNone/>
            </a:pPr>
            <a:r>
              <a:rPr lang="ru-RU" dirty="0" smtClean="0"/>
              <a:t>правилу је </a:t>
            </a:r>
            <a:r>
              <a:rPr lang="ru-RU" dirty="0" smtClean="0">
                <a:solidFill>
                  <a:srgbClr val="FF0000"/>
                </a:solidFill>
              </a:rPr>
              <a:t>веома кратко </a:t>
            </a:r>
            <a:r>
              <a:rPr lang="ru-RU" dirty="0" smtClean="0"/>
              <a:t>и може да траје само</a:t>
            </a:r>
          </a:p>
          <a:p>
            <a:pPr algn="just">
              <a:buNone/>
            </a:pPr>
            <a:r>
              <a:rPr lang="ru-RU" dirty="0" smtClean="0"/>
              <a:t>неколико дана. То многи истичу као значајну</a:t>
            </a:r>
          </a:p>
          <a:p>
            <a:pPr algn="just">
              <a:buNone/>
            </a:pPr>
            <a:r>
              <a:rPr lang="ru-RU" dirty="0" smtClean="0"/>
              <a:t>предност монетарне у односу на друге</a:t>
            </a:r>
          </a:p>
          <a:p>
            <a:pPr algn="just">
              <a:buNone/>
            </a:pPr>
            <a:r>
              <a:rPr lang="sr-Cyrl-CS" dirty="0" smtClean="0"/>
              <a:t>економске политике.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839200" cy="6324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в) Временско кашњење од момента када се предузму</a:t>
            </a:r>
          </a:p>
          <a:p>
            <a:pPr>
              <a:buNone/>
            </a:pPr>
            <a:r>
              <a:rPr lang="ru-RU" dirty="0" smtClean="0"/>
              <a:t>одређене мјере монетарне политике па до момента</a:t>
            </a:r>
          </a:p>
          <a:p>
            <a:pPr>
              <a:buNone/>
            </a:pPr>
            <a:r>
              <a:rPr lang="ru-RU" b="1" dirty="0" smtClean="0"/>
              <a:t>њиховог дејства на крајње циљеве те политике.</a:t>
            </a:r>
          </a:p>
          <a:p>
            <a:pPr algn="just">
              <a:buNone/>
            </a:pPr>
            <a:r>
              <a:rPr lang="ru-RU" dirty="0" smtClean="0"/>
              <a:t>То можемо назвати временским </a:t>
            </a:r>
            <a:r>
              <a:rPr lang="ru-RU" i="1" dirty="0" smtClean="0"/>
              <a:t>кашњењем у дјеловању</a:t>
            </a:r>
          </a:p>
          <a:p>
            <a:pPr algn="just">
              <a:buNone/>
            </a:pPr>
            <a:r>
              <a:rPr lang="ru-RU" i="1" dirty="0" smtClean="0"/>
              <a:t>мјера монетарне политике у ужем смислу или </a:t>
            </a:r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кашњење</a:t>
            </a:r>
          </a:p>
          <a:p>
            <a:pPr algn="just">
              <a:buNone/>
            </a:pPr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дјеловања.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ru-RU" i="1" dirty="0" smtClean="0"/>
              <a:t>Управо ово </a:t>
            </a:r>
            <a:r>
              <a:rPr lang="ru-RU" dirty="0" smtClean="0"/>
              <a:t>кашњење код монетарне политике </a:t>
            </a:r>
          </a:p>
          <a:p>
            <a:pPr>
              <a:buNone/>
            </a:pPr>
            <a:r>
              <a:rPr lang="ru-RU" dirty="0" smtClean="0"/>
              <a:t>доста </a:t>
            </a:r>
            <a:r>
              <a:rPr lang="ru-RU" dirty="0" smtClean="0">
                <a:solidFill>
                  <a:srgbClr val="FF0000"/>
                </a:solidFill>
              </a:rPr>
              <a:t>дуго траје и у просјеку износи 12-18 мјесеци</a:t>
            </a:r>
            <a:r>
              <a:rPr lang="ru-RU" dirty="0" smtClean="0"/>
              <a:t>. Због</a:t>
            </a:r>
          </a:p>
          <a:p>
            <a:pPr>
              <a:buNone/>
            </a:pPr>
            <a:r>
              <a:rPr lang="ru-RU" dirty="0" smtClean="0"/>
              <a:t>тога се овом облику временског кашњења у дјеловању</a:t>
            </a:r>
          </a:p>
          <a:p>
            <a:pPr>
              <a:buNone/>
            </a:pPr>
            <a:r>
              <a:rPr lang="ru-RU" dirty="0" smtClean="0"/>
              <a:t>мјера монетарне политике у литератури посвећује и</a:t>
            </a:r>
          </a:p>
          <a:p>
            <a:pPr>
              <a:buNone/>
            </a:pPr>
            <a:r>
              <a:rPr lang="ru-RU" dirty="0" smtClean="0"/>
              <a:t>највећа пажња.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6172200"/>
          </a:xfrm>
        </p:spPr>
        <p:txBody>
          <a:bodyPr>
            <a:normAutofit fontScale="85000" lnSpcReduction="10000"/>
          </a:bodyPr>
          <a:lstStyle/>
          <a:p>
            <a:r>
              <a:rPr lang="sr-Cyrl-CS" dirty="0" smtClean="0"/>
              <a:t>Нпр.у случају фискалне политике значајно је спорије и ригидније мијењање фискалне политике али је кашњење у дјеловању мјера много краће него код монетарне политике – брже се испољавају ефекти на реални сектор привреде</a:t>
            </a:r>
          </a:p>
          <a:p>
            <a:endParaRPr lang="sr-Cyrl-CS" dirty="0" smtClean="0"/>
          </a:p>
          <a:p>
            <a:r>
              <a:rPr lang="sr-Cyrl-CS" dirty="0" smtClean="0"/>
              <a:t>Монетарна политика је флексибилнија у измјенама али је спора у дјеловању предузетих мјера</a:t>
            </a:r>
          </a:p>
          <a:p>
            <a:endParaRPr lang="sr-Cyrl-CS" dirty="0" smtClean="0"/>
          </a:p>
          <a:p>
            <a:r>
              <a:rPr lang="ru-RU" dirty="0" smtClean="0"/>
              <a:t>Потешкоће у вођењу монетарне политике:</a:t>
            </a:r>
          </a:p>
          <a:p>
            <a:pPr lvl="1"/>
            <a:r>
              <a:rPr lang="ru-RU" dirty="0" smtClean="0"/>
              <a:t>Временско кашњење није емпиријски лако утвр</a:t>
            </a:r>
            <a:r>
              <a:rPr lang="sr-Cyrl-CS" dirty="0" smtClean="0"/>
              <a:t>дити</a:t>
            </a:r>
          </a:p>
          <a:p>
            <a:pPr lvl="1"/>
            <a:r>
              <a:rPr lang="ru-RU" dirty="0" smtClean="0"/>
              <a:t>Релативно дуг временски период кашњења може да доведе до тога да је битно промјењена природа </a:t>
            </a:r>
            <a:r>
              <a:rPr lang="sr-Cyrl-CS" dirty="0" smtClean="0"/>
              <a:t>проблема (потребна експанзивна МП у датом моменту, али временом  се мијења и захтијева нпр.рестриктивну)</a:t>
            </a:r>
            <a:endParaRPr lang="ru-RU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smtClean="0"/>
              <a:t>ЕФИКАСНОСТ МОНЕТАРНЕ ПОЛИТИКЕ</a:t>
            </a:r>
            <a:endParaRPr lang="en-US" sz="3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4864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mtClean="0"/>
              <a:t>Када се говори о ефикасности монетарне</a:t>
            </a:r>
          </a:p>
          <a:p>
            <a:pPr algn="just">
              <a:buNone/>
            </a:pPr>
            <a:r>
              <a:rPr lang="ru-RU" smtClean="0"/>
              <a:t>политике она се посматра са становишта </a:t>
            </a:r>
          </a:p>
          <a:p>
            <a:pPr algn="just">
              <a:buNone/>
            </a:pPr>
            <a:r>
              <a:rPr lang="ru-RU" smtClean="0"/>
              <a:t>остваривања задатака и циљева</a:t>
            </a:r>
            <a:r>
              <a:rPr lang="sr-Cyrl-RS" smtClean="0"/>
              <a:t>.</a:t>
            </a:r>
          </a:p>
          <a:p>
            <a:pPr algn="just">
              <a:buNone/>
            </a:pPr>
            <a:endParaRPr lang="sr-Cyrl-RS" smtClean="0"/>
          </a:p>
          <a:p>
            <a:pPr marL="514350" indent="-514350">
              <a:buAutoNum type="arabicPeriod"/>
            </a:pPr>
            <a:r>
              <a:rPr lang="ru-RU" smtClean="0"/>
              <a:t>за </a:t>
            </a:r>
            <a:r>
              <a:rPr lang="ru-RU" smtClean="0">
                <a:solidFill>
                  <a:srgbClr val="FF0000"/>
                </a:solidFill>
              </a:rPr>
              <a:t>ефикасно</a:t>
            </a:r>
            <a:r>
              <a:rPr lang="ru-RU" smtClean="0"/>
              <a:t> вођење монетарне политике од посебне важности је:</a:t>
            </a:r>
          </a:p>
          <a:p>
            <a:pPr marL="914400" lvl="1" indent="-514350">
              <a:buNone/>
            </a:pPr>
            <a:r>
              <a:rPr lang="ru-RU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да постоји адекватан систем инструмената монетарног регулисања, </a:t>
            </a:r>
          </a:p>
          <a:p>
            <a:pPr marL="914400" lvl="1" indent="-514350">
              <a:buNone/>
            </a:pPr>
            <a:r>
              <a:rPr lang="ru-RU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да су монетарне власти, у великом степену, самосталне у вођењу монетарне политике и </a:t>
            </a:r>
          </a:p>
          <a:p>
            <a:pPr marL="914400" lvl="1" indent="-514350">
              <a:buNone/>
            </a:pPr>
            <a:r>
              <a:rPr lang="ru-RU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да се мјере предузимају правовремено.</a:t>
            </a:r>
            <a:endParaRPr lang="en-US" i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763000" cy="6096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mtClean="0"/>
              <a:t>2. </a:t>
            </a:r>
            <a:r>
              <a:rPr lang="ru-RU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Еластичност</a:t>
            </a:r>
            <a:r>
              <a:rPr lang="ru-RU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монетарне политике </a:t>
            </a:r>
            <a:r>
              <a:rPr lang="ru-RU" i="1" smtClean="0"/>
              <a:t>која се огледа </a:t>
            </a:r>
            <a:r>
              <a:rPr lang="ru-RU" smtClean="0"/>
              <a:t>у способности брзог мијењања одређених инструмената мон. регулисања и њиховом прилагођавању тржишним условима</a:t>
            </a:r>
            <a:r>
              <a:rPr lang="ru-RU" i="1" smtClean="0"/>
              <a:t>.</a:t>
            </a:r>
          </a:p>
          <a:p>
            <a:pPr>
              <a:buNone/>
            </a:pPr>
            <a:r>
              <a:rPr lang="ru-RU" i="1" smtClean="0"/>
              <a:t> </a:t>
            </a:r>
          </a:p>
          <a:p>
            <a:pPr>
              <a:buNone/>
            </a:pPr>
            <a:r>
              <a:rPr lang="ru-RU" smtClean="0"/>
              <a:t>3. </a:t>
            </a:r>
            <a:r>
              <a:rPr lang="ru-RU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Добра </a:t>
            </a:r>
            <a:r>
              <a:rPr lang="ru-RU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синхронизација</a:t>
            </a:r>
            <a:r>
              <a:rPr lang="ru-RU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i="1" smtClean="0"/>
              <a:t>са другим сегментима економ. политике (фискалне, девизне, спољнотрговинске </a:t>
            </a:r>
            <a:r>
              <a:rPr lang="sr-Cyrl-CS" smtClean="0"/>
              <a:t>итд).</a:t>
            </a:r>
          </a:p>
          <a:p>
            <a:pPr>
              <a:buNone/>
            </a:pPr>
            <a:endParaRPr lang="sr-Cyrl-CS" smtClean="0"/>
          </a:p>
          <a:p>
            <a:pPr>
              <a:buNone/>
            </a:pPr>
            <a:r>
              <a:rPr lang="ru-RU" smtClean="0"/>
              <a:t>4. </a:t>
            </a:r>
            <a:r>
              <a:rPr lang="ru-RU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Изолација од политичких притисака</a:t>
            </a:r>
            <a:r>
              <a:rPr lang="ru-RU" i="1" smtClean="0"/>
              <a:t>. У економски </a:t>
            </a:r>
            <a:r>
              <a:rPr lang="ru-RU" smtClean="0"/>
              <a:t>развијеним земљама централне банке имају велику независност и тешко су подложне политичким притисцима.</a:t>
            </a:r>
          </a:p>
          <a:p>
            <a:pPr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smtClean="0"/>
              <a:t>Синхронизованост мјера монетарне и фискалне политике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5029200"/>
          </a:xfrm>
        </p:spPr>
        <p:txBody>
          <a:bodyPr>
            <a:normAutofit fontScale="92500" lnSpcReduction="20000"/>
          </a:bodyPr>
          <a:lstStyle/>
          <a:p>
            <a:r>
              <a:rPr lang="sr-Cyrl-CS" smtClean="0"/>
              <a:t>У периодима контракције/рецесије у привреди примјењује се експанзивна МП која мора бити праћена мјерама активне фискалне политике тј. оним мјерама којима се стимулише економска активност (већа понуда кредита, ниже пореске стопе и сл.)</a:t>
            </a:r>
          </a:p>
          <a:p>
            <a:endParaRPr lang="sr-Cyrl-CS" smtClean="0"/>
          </a:p>
          <a:p>
            <a:r>
              <a:rPr lang="sr-Cyrl-CS" smtClean="0"/>
              <a:t>У условима експанзије/раста у привреди, и могућности појаве инфлаторних притисака, примјењује се оштрија, рестриктивна монетарна политика која треба бити усклађена са рестриктивном фискалном политиком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endParaRPr lang="sr-Cyrl-BA" dirty="0" smtClean="0"/>
          </a:p>
          <a:p>
            <a:pPr algn="r"/>
            <a:endParaRPr lang="sr-Cyrl-BA" dirty="0"/>
          </a:p>
          <a:p>
            <a:pPr algn="r"/>
            <a:endParaRPr lang="sr-Cyrl-BA" dirty="0" smtClean="0"/>
          </a:p>
          <a:p>
            <a:pPr algn="r"/>
            <a:endParaRPr lang="sr-Cyrl-BA" dirty="0"/>
          </a:p>
          <a:p>
            <a:pPr algn="r"/>
            <a:endParaRPr lang="sr-Cyrl-BA" dirty="0" smtClean="0"/>
          </a:p>
          <a:p>
            <a:pPr algn="r"/>
            <a:endParaRPr lang="sr-Cyrl-BA" dirty="0"/>
          </a:p>
          <a:p>
            <a:pPr algn="r"/>
            <a:r>
              <a:rPr lang="sr-Cyrl-BA" dirty="0" smtClean="0"/>
              <a:t>Хвала на пажњи!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28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smtClean="0"/>
              <a:t>Појам и значај монетарне политике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206846"/>
              </p:ext>
            </p:extLst>
          </p:nvPr>
        </p:nvGraphicFramePr>
        <p:xfrm>
          <a:off x="0" y="1676400"/>
          <a:ext cx="86868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smtClean="0"/>
              <a:t>Појам и значај монетарне политике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079452"/>
              </p:ext>
            </p:extLst>
          </p:nvPr>
        </p:nvGraphicFramePr>
        <p:xfrm>
          <a:off x="0" y="1905000"/>
          <a:ext cx="8458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b="1" dirty="0" smtClean="0"/>
              <a:t>Појам и значај монетарне политике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991600" cy="4953000"/>
          </a:xfrm>
        </p:spPr>
        <p:txBody>
          <a:bodyPr>
            <a:normAutofit/>
          </a:bodyPr>
          <a:lstStyle/>
          <a:p>
            <a:pPr lvl="0"/>
            <a:r>
              <a:rPr lang="ru-RU" sz="2800" b="1" dirty="0" smtClean="0"/>
              <a:t>Позитивно дјеловање на укупна привредна кретања </a:t>
            </a:r>
            <a:r>
              <a:rPr lang="ru-RU" sz="2800" b="1" smtClean="0"/>
              <a:t>остварује уколико:</a:t>
            </a:r>
            <a:endParaRPr lang="en-US" sz="2800" b="1" smtClean="0"/>
          </a:p>
          <a:p>
            <a:pPr lvl="1"/>
            <a:r>
              <a:rPr lang="ru-RU" sz="2400" b="1" smtClean="0"/>
              <a:t>буде </a:t>
            </a:r>
            <a:r>
              <a:rPr lang="ru-RU" sz="2400" b="1" dirty="0" smtClean="0"/>
              <a:t>адекватно вођена и синхронизована са другим сегментима </a:t>
            </a:r>
            <a:r>
              <a:rPr lang="ru-RU" sz="2400" b="1" smtClean="0"/>
              <a:t>економске политике</a:t>
            </a:r>
          </a:p>
          <a:p>
            <a:pPr lvl="1"/>
            <a:r>
              <a:rPr lang="ru-RU" sz="2400" b="1" smtClean="0"/>
              <a:t>примијени ефикасне инструменте  монетарног регулисања</a:t>
            </a:r>
          </a:p>
          <a:p>
            <a:pPr lvl="1"/>
            <a:r>
              <a:rPr lang="ru-RU" sz="2400" b="1" smtClean="0"/>
              <a:t>мјере </a:t>
            </a:r>
            <a:r>
              <a:rPr lang="ru-RU" sz="2400" b="1" dirty="0" smtClean="0"/>
              <a:t>морају </a:t>
            </a:r>
            <a:r>
              <a:rPr lang="ru-RU" sz="2400" b="1" smtClean="0"/>
              <a:t>бити благовремене</a:t>
            </a:r>
          </a:p>
          <a:p>
            <a:pPr lvl="1"/>
            <a:r>
              <a:rPr lang="ru-RU" sz="2400" b="1" smtClean="0"/>
              <a:t>мора </a:t>
            </a:r>
            <a:r>
              <a:rPr lang="ru-RU" sz="2400" b="1" dirty="0" smtClean="0"/>
              <a:t>бити </a:t>
            </a:r>
            <a:r>
              <a:rPr lang="ru-RU" sz="2400" b="1" smtClean="0"/>
              <a:t>довољно флексибилна.</a:t>
            </a:r>
            <a:endParaRPr lang="en-US" sz="2400" b="1" dirty="0" smtClean="0"/>
          </a:p>
          <a:p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sr-Cyrl-BA" sz="4800" b="1" smtClean="0"/>
              <a:t>ЗАДАЦИ МОНЕТАРНЕ ПОЛИТИКЕ</a:t>
            </a:r>
            <a:endParaRPr 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5257800"/>
          </a:xfrm>
        </p:spPr>
        <p:txBody>
          <a:bodyPr>
            <a:normAutofit/>
          </a:bodyPr>
          <a:lstStyle/>
          <a:p>
            <a:r>
              <a:rPr lang="ru-RU" b="1" dirty="0" smtClean="0"/>
              <a:t>основни задатак монетарне политике       потреба да се </a:t>
            </a:r>
            <a:r>
              <a:rPr lang="ru-RU" b="1" dirty="0" smtClean="0">
                <a:solidFill>
                  <a:srgbClr val="00B050"/>
                </a:solidFill>
              </a:rPr>
              <a:t>обезб</a:t>
            </a:r>
            <a:r>
              <a:rPr lang="sr-Cyrl-BA" b="1" dirty="0" smtClean="0">
                <a:solidFill>
                  <a:srgbClr val="00B050"/>
                </a:solidFill>
              </a:rPr>
              <a:t>и</a:t>
            </a:r>
            <a:r>
              <a:rPr lang="ru-RU" b="1" dirty="0" smtClean="0">
                <a:solidFill>
                  <a:srgbClr val="00B050"/>
                </a:solidFill>
              </a:rPr>
              <a:t>једи оптимална количина новца у оптицају (оптимална новчана маса)</a:t>
            </a:r>
            <a:r>
              <a:rPr lang="ru-RU" b="1" dirty="0" smtClean="0"/>
              <a:t> неопходна за несметано одвијање процеса друштвене </a:t>
            </a:r>
            <a:r>
              <a:rPr lang="ru-RU" b="1" smtClean="0"/>
              <a:t>ре</a:t>
            </a:r>
            <a:r>
              <a:rPr lang="sr-Cyrl-BA" b="1" smtClean="0"/>
              <a:t>продукције</a:t>
            </a:r>
            <a:endParaRPr lang="en-US" b="1" smtClean="0"/>
          </a:p>
          <a:p>
            <a:endParaRPr lang="ru-RU" b="1" dirty="0" smtClean="0"/>
          </a:p>
          <a:p>
            <a:r>
              <a:rPr lang="ru-RU" b="1" dirty="0" smtClean="0"/>
              <a:t>регулисање потребне количине новца преко његовог креирања и повлачења      оптимални монетарни услови за несметано одвијање процеса друштве</a:t>
            </a:r>
            <a:r>
              <a:rPr lang="sr-Cyrl-BA" b="1" dirty="0" smtClean="0"/>
              <a:t>не репродукције.</a:t>
            </a:r>
          </a:p>
          <a:p>
            <a:endParaRPr lang="sr-Cyrl-BA" dirty="0" smtClean="0"/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467600" y="1676400"/>
            <a:ext cx="3810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705600" y="5334000"/>
            <a:ext cx="3810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763000" cy="6019800"/>
          </a:xfrm>
        </p:spPr>
        <p:txBody>
          <a:bodyPr>
            <a:normAutofit/>
          </a:bodyPr>
          <a:lstStyle/>
          <a:p>
            <a:r>
              <a:rPr lang="ru-RU" b="1" dirty="0" smtClean="0"/>
              <a:t>Оптимална </a:t>
            </a:r>
            <a:r>
              <a:rPr lang="ru-RU" b="1" i="1" dirty="0" smtClean="0"/>
              <a:t>новчана маса </a:t>
            </a:r>
            <a:r>
              <a:rPr lang="ru-RU" b="1" dirty="0" smtClean="0"/>
              <a:t>је промјенљива варијабла која је резултат аутономног понашања великог броја фактора и субјеката, како из монетарног тако и из реалног сектора друштвене репродукције </a:t>
            </a:r>
            <a:endParaRPr lang="sr-Latn-RS" b="1" dirty="0" smtClean="0"/>
          </a:p>
          <a:p>
            <a:pPr>
              <a:buNone/>
            </a:pPr>
            <a:endParaRPr lang="en-US" b="1" dirty="0" smtClean="0"/>
          </a:p>
          <a:p>
            <a:r>
              <a:rPr lang="ru-RU" sz="2600" dirty="0" smtClean="0"/>
              <a:t>нпр. </a:t>
            </a:r>
            <a:r>
              <a:rPr lang="ru-RU" sz="2600" u="sng" dirty="0" smtClean="0"/>
              <a:t>висина номиналног дохотка </a:t>
            </a:r>
            <a:r>
              <a:rPr lang="sr-Cyrl-BA" sz="2600" dirty="0" smtClean="0"/>
              <a:t>и </a:t>
            </a:r>
            <a:r>
              <a:rPr lang="sr-Cyrl-BA" sz="2600" u="sng" dirty="0" smtClean="0"/>
              <a:t>брзина оптицаја новца</a:t>
            </a:r>
            <a:r>
              <a:rPr lang="en-US" sz="2600" u="sng" dirty="0" smtClean="0"/>
              <a:t> </a:t>
            </a:r>
            <a:r>
              <a:rPr lang="sr-Cyrl-BA" sz="2600" dirty="0" smtClean="0"/>
              <a:t>при чему </a:t>
            </a:r>
            <a:r>
              <a:rPr lang="ru-RU" sz="2600" dirty="0" smtClean="0"/>
              <a:t>са порастом номиналног дохотка или укупних трансакција расте и потребна количина новца у оптицају, док се она смањује са повећањем брзине оптицаја новца.</a:t>
            </a:r>
            <a:endParaRPr lang="sr-Cyrl-BA" sz="2600" dirty="0" smtClean="0"/>
          </a:p>
          <a:p>
            <a:pPr>
              <a:buNone/>
            </a:pPr>
            <a:r>
              <a:rPr lang="sr-Cyrl-BA" sz="2400" dirty="0" smtClean="0"/>
              <a:t>    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2521</Words>
  <Application>Microsoft Office PowerPoint</Application>
  <PresentationFormat>On-screen Show (4:3)</PresentationFormat>
  <Paragraphs>380</Paragraphs>
  <Slides>46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3" baseType="lpstr">
      <vt:lpstr>Arial</vt:lpstr>
      <vt:lpstr>Bookshelf Symbol 2</vt:lpstr>
      <vt:lpstr>Calibri</vt:lpstr>
      <vt:lpstr>GreekMathSymbols</vt:lpstr>
      <vt:lpstr>Symbol</vt:lpstr>
      <vt:lpstr>Times New Roman</vt:lpstr>
      <vt:lpstr>Office Theme</vt:lpstr>
      <vt:lpstr>МОНЕТАРНА ПОЛИТИКА</vt:lpstr>
      <vt:lpstr>МОНЕТАРНА ПОЛИТИКА</vt:lpstr>
      <vt:lpstr>Економска политика</vt:lpstr>
      <vt:lpstr>PowerPoint Presentation</vt:lpstr>
      <vt:lpstr>Појам и значај монетарне политике</vt:lpstr>
      <vt:lpstr>Појам и значај монетарне политике</vt:lpstr>
      <vt:lpstr>Појам и значај монетарне политике</vt:lpstr>
      <vt:lpstr>ЗАДАЦИ МОНЕТАРНЕ ПОЛИТИКЕ</vt:lpstr>
      <vt:lpstr>PowerPoint Presentation</vt:lpstr>
      <vt:lpstr>ОПТИМАЛНА НОВЧАНА МАСА</vt:lpstr>
      <vt:lpstr>PowerPoint Presentation</vt:lpstr>
      <vt:lpstr>ЦИЉЕВИ МОНЕТАРНЕ ПОЛИТИКЕ</vt:lpstr>
      <vt:lpstr>Дугорочни или стратешки циљеви монетарне политике</vt:lpstr>
      <vt:lpstr>Врсте монетарне политике</vt:lpstr>
      <vt:lpstr>Експанзивна монетарна политика</vt:lpstr>
      <vt:lpstr>Рестриктивна монетарна политика</vt:lpstr>
      <vt:lpstr>PowerPoint Presentation</vt:lpstr>
      <vt:lpstr>PowerPoint Presentation</vt:lpstr>
      <vt:lpstr>PowerPoint Presentation</vt:lpstr>
      <vt:lpstr>Краткорочни или тактички (корективни) циљеви монетарне политике</vt:lpstr>
      <vt:lpstr>PowerPoint Presentation</vt:lpstr>
      <vt:lpstr>ТРАНСМИСИОНИ (ТРАНСФОРМАЦИОНИ) МЕХАНИЗАМ МОНЕТАРНЕ ПОЛИТИКЕ</vt:lpstr>
      <vt:lpstr>ТРАНСФОРМАЦИОНИ МЕХАНИЗАМ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Канал девизног курса</vt:lpstr>
      <vt:lpstr>PowerPoint Presentation</vt:lpstr>
      <vt:lpstr>Канал цијена активе</vt:lpstr>
      <vt:lpstr>PowerPoint Presentation</vt:lpstr>
      <vt:lpstr>Канал банкарског кредитирања</vt:lpstr>
      <vt:lpstr>PowerPoint Presentation</vt:lpstr>
      <vt:lpstr>Билансни канал</vt:lpstr>
      <vt:lpstr>МОНЕТАРНИ ИНДИКАТОРИ</vt:lpstr>
      <vt:lpstr>PowerPoint Presentation</vt:lpstr>
      <vt:lpstr>Временско кашњење у дјеловању мјера монетарне политике</vt:lpstr>
      <vt:lpstr>PowerPoint Presentation</vt:lpstr>
      <vt:lpstr>PowerPoint Presentation</vt:lpstr>
      <vt:lpstr>PowerPoint Presentation</vt:lpstr>
      <vt:lpstr>ЕФИКАСНОСТ МОНЕТАРНЕ ПОЛИТИКЕ</vt:lpstr>
      <vt:lpstr>PowerPoint Presentation</vt:lpstr>
      <vt:lpstr>Синхронизованост мјера монетарне и фискалне политике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Monetarna politika</dc:title>
  <dc:creator>Branka</dc:creator>
  <cp:lastModifiedBy>Branka</cp:lastModifiedBy>
  <cp:revision>201</cp:revision>
  <dcterms:created xsi:type="dcterms:W3CDTF">2006-08-16T00:00:00Z</dcterms:created>
  <dcterms:modified xsi:type="dcterms:W3CDTF">2025-10-29T08:06:40Z</dcterms:modified>
</cp:coreProperties>
</file>