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8" r:id="rId3"/>
    <p:sldId id="342" r:id="rId4"/>
    <p:sldId id="319" r:id="rId5"/>
    <p:sldId id="320" r:id="rId6"/>
    <p:sldId id="322" r:id="rId7"/>
    <p:sldId id="343" r:id="rId8"/>
    <p:sldId id="323" r:id="rId9"/>
    <p:sldId id="324" r:id="rId10"/>
    <p:sldId id="325" r:id="rId11"/>
    <p:sldId id="345" r:id="rId12"/>
    <p:sldId id="326" r:id="rId13"/>
    <p:sldId id="328" r:id="rId14"/>
    <p:sldId id="329" r:id="rId15"/>
    <p:sldId id="330" r:id="rId16"/>
    <p:sldId id="327" r:id="rId17"/>
    <p:sldId id="346" r:id="rId18"/>
    <p:sldId id="331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4" r:id="rId28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095" autoAdjust="0"/>
  </p:normalViewPr>
  <p:slideViewPr>
    <p:cSldViewPr>
      <p:cViewPr>
        <p:scale>
          <a:sx n="80" d="100"/>
          <a:sy n="80" d="100"/>
        </p:scale>
        <p:origin x="1710" y="876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730B7-A85D-4F74-BF8D-D3406CBD276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D0B1F-BB3B-4A19-A97F-A117E61B42F5}">
      <dgm:prSet phldrT="[Text]"/>
      <dgm:spPr/>
      <dgm:t>
        <a:bodyPr vert="vert270" anchor="ctr" anchorCtr="0"/>
        <a:lstStyle/>
        <a:p>
          <a:pPr algn="ctr"/>
          <a:r>
            <a:rPr lang="sr-Cyrl-BA" dirty="0" smtClean="0"/>
            <a:t>Ризик</a:t>
          </a:r>
          <a:endParaRPr lang="en-US" dirty="0"/>
        </a:p>
      </dgm:t>
    </dgm:pt>
    <dgm:pt modelId="{A7F1C370-CE13-4B56-8E1D-C21B08B54C3D}" type="parTrans" cxnId="{82D4B4E8-362D-4A55-9856-54056F9B0BB4}">
      <dgm:prSet/>
      <dgm:spPr/>
      <dgm:t>
        <a:bodyPr/>
        <a:lstStyle/>
        <a:p>
          <a:endParaRPr lang="en-US"/>
        </a:p>
      </dgm:t>
    </dgm:pt>
    <dgm:pt modelId="{047F30F5-680E-43DF-893C-48D6D8C4F8CF}" type="sibTrans" cxnId="{82D4B4E8-362D-4A55-9856-54056F9B0BB4}">
      <dgm:prSet/>
      <dgm:spPr/>
      <dgm:t>
        <a:bodyPr/>
        <a:lstStyle/>
        <a:p>
          <a:endParaRPr lang="en-US"/>
        </a:p>
      </dgm:t>
    </dgm:pt>
    <dgm:pt modelId="{FCEADFCA-93BF-4C8F-9DBA-71C7524A2496}">
      <dgm:prSet phldrT="[Text]"/>
      <dgm:spPr/>
      <dgm:t>
        <a:bodyPr vert="vert" anchor="ctr" anchorCtr="0"/>
        <a:lstStyle/>
        <a:p>
          <a:pPr algn="ctr"/>
          <a:r>
            <a:rPr lang="sr-Cyrl-BA" dirty="0" smtClean="0"/>
            <a:t>Неизвјесност</a:t>
          </a:r>
          <a:endParaRPr lang="en-US" dirty="0"/>
        </a:p>
      </dgm:t>
    </dgm:pt>
    <dgm:pt modelId="{44B82426-6CC0-48B8-AD07-6A7773EC0D58}" type="parTrans" cxnId="{41B59D39-D748-4398-ADC3-45BC74E2EFA7}">
      <dgm:prSet/>
      <dgm:spPr/>
      <dgm:t>
        <a:bodyPr/>
        <a:lstStyle/>
        <a:p>
          <a:endParaRPr lang="en-US"/>
        </a:p>
      </dgm:t>
    </dgm:pt>
    <dgm:pt modelId="{33A753FA-6D64-4364-B2DE-E01F18155F61}" type="sibTrans" cxnId="{41B59D39-D748-4398-ADC3-45BC74E2EFA7}">
      <dgm:prSet/>
      <dgm:spPr/>
      <dgm:t>
        <a:bodyPr/>
        <a:lstStyle/>
        <a:p>
          <a:endParaRPr lang="en-US"/>
        </a:p>
      </dgm:t>
    </dgm:pt>
    <dgm:pt modelId="{41D2D080-DA0D-4068-8C10-CCE73B149ECB}" type="pres">
      <dgm:prSet presAssocID="{4BB730B7-A85D-4F74-BF8D-D3406CBD276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02E7DB-305F-4C1C-BB73-65905F2C9370}" type="pres">
      <dgm:prSet presAssocID="{4BB730B7-A85D-4F74-BF8D-D3406CBD276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6AC66-8233-4A28-8E87-775B2395E34F}" type="pres">
      <dgm:prSet presAssocID="{4BB730B7-A85D-4F74-BF8D-D3406CBD276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B4B1520B-D340-4A3A-9399-4624B85564B3}" type="pres">
      <dgm:prSet presAssocID="{4BB730B7-A85D-4F74-BF8D-D3406CBD276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7416D-E68D-4E0F-A10E-2F90C65F6873}" type="pres">
      <dgm:prSet presAssocID="{4BB730B7-A85D-4F74-BF8D-D3406CBD276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055EFC-1E77-42AF-AC91-4D3D1CCF4DE8}" type="pres">
      <dgm:prSet presAssocID="{4BB730B7-A85D-4F74-BF8D-D3406CBD2766}" presName="TopArrow" presStyleLbl="node1" presStyleIdx="0" presStyleCnt="2"/>
      <dgm:spPr/>
    </dgm:pt>
    <dgm:pt modelId="{93C39CBF-4D82-4961-8AB4-C6001B86DF3A}" type="pres">
      <dgm:prSet presAssocID="{4BB730B7-A85D-4F74-BF8D-D3406CBD2766}" presName="BottomArrow" presStyleLbl="node1" presStyleIdx="1" presStyleCnt="2"/>
      <dgm:spPr/>
    </dgm:pt>
  </dgm:ptLst>
  <dgm:cxnLst>
    <dgm:cxn modelId="{1A2ED53F-1F55-45F5-AF9D-92FA02A59C73}" type="presOf" srcId="{FCEADFCA-93BF-4C8F-9DBA-71C7524A2496}" destId="{D737416D-E68D-4E0F-A10E-2F90C65F6873}" srcOrd="1" destOrd="0" presId="urn:microsoft.com/office/officeart/2009/layout/ReverseList"/>
    <dgm:cxn modelId="{B5B4BF57-273A-49D0-B386-FAF22BF4B31C}" type="presOf" srcId="{FCEADFCA-93BF-4C8F-9DBA-71C7524A2496}" destId="{B4B1520B-D340-4A3A-9399-4624B85564B3}" srcOrd="0" destOrd="0" presId="urn:microsoft.com/office/officeart/2009/layout/ReverseList"/>
    <dgm:cxn modelId="{FD41960C-EBCE-4892-8931-A1DE17F00166}" type="presOf" srcId="{4BB730B7-A85D-4F74-BF8D-D3406CBD2766}" destId="{41D2D080-DA0D-4068-8C10-CCE73B149ECB}" srcOrd="0" destOrd="0" presId="urn:microsoft.com/office/officeart/2009/layout/ReverseList"/>
    <dgm:cxn modelId="{CFE580C6-2284-4239-822F-C0FC7AD66D3B}" type="presOf" srcId="{613D0B1F-BB3B-4A19-A97F-A117E61B42F5}" destId="{7B02E7DB-305F-4C1C-BB73-65905F2C9370}" srcOrd="0" destOrd="0" presId="urn:microsoft.com/office/officeart/2009/layout/ReverseList"/>
    <dgm:cxn modelId="{82D4B4E8-362D-4A55-9856-54056F9B0BB4}" srcId="{4BB730B7-A85D-4F74-BF8D-D3406CBD2766}" destId="{613D0B1F-BB3B-4A19-A97F-A117E61B42F5}" srcOrd="0" destOrd="0" parTransId="{A7F1C370-CE13-4B56-8E1D-C21B08B54C3D}" sibTransId="{047F30F5-680E-43DF-893C-48D6D8C4F8CF}"/>
    <dgm:cxn modelId="{41B59D39-D748-4398-ADC3-45BC74E2EFA7}" srcId="{4BB730B7-A85D-4F74-BF8D-D3406CBD2766}" destId="{FCEADFCA-93BF-4C8F-9DBA-71C7524A2496}" srcOrd="1" destOrd="0" parTransId="{44B82426-6CC0-48B8-AD07-6A7773EC0D58}" sibTransId="{33A753FA-6D64-4364-B2DE-E01F18155F61}"/>
    <dgm:cxn modelId="{574F5546-A58C-412A-87C2-A2C2913E6EAF}" type="presOf" srcId="{613D0B1F-BB3B-4A19-A97F-A117E61B42F5}" destId="{2A56AC66-8233-4A28-8E87-775B2395E34F}" srcOrd="1" destOrd="0" presId="urn:microsoft.com/office/officeart/2009/layout/ReverseList"/>
    <dgm:cxn modelId="{EE33986F-F700-4A8E-ADCF-85A0825DDF70}" type="presParOf" srcId="{41D2D080-DA0D-4068-8C10-CCE73B149ECB}" destId="{7B02E7DB-305F-4C1C-BB73-65905F2C9370}" srcOrd="0" destOrd="0" presId="urn:microsoft.com/office/officeart/2009/layout/ReverseList"/>
    <dgm:cxn modelId="{5DA1AFB8-56E2-4C32-B229-D6110CFEF05D}" type="presParOf" srcId="{41D2D080-DA0D-4068-8C10-CCE73B149ECB}" destId="{2A56AC66-8233-4A28-8E87-775B2395E34F}" srcOrd="1" destOrd="0" presId="urn:microsoft.com/office/officeart/2009/layout/ReverseList"/>
    <dgm:cxn modelId="{2B083F55-4698-4E85-A112-F2EEB0843AF6}" type="presParOf" srcId="{41D2D080-DA0D-4068-8C10-CCE73B149ECB}" destId="{B4B1520B-D340-4A3A-9399-4624B85564B3}" srcOrd="2" destOrd="0" presId="urn:microsoft.com/office/officeart/2009/layout/ReverseList"/>
    <dgm:cxn modelId="{5BCAB28D-41F1-4A2F-B8FD-806749E5FE74}" type="presParOf" srcId="{41D2D080-DA0D-4068-8C10-CCE73B149ECB}" destId="{D737416D-E68D-4E0F-A10E-2F90C65F6873}" srcOrd="3" destOrd="0" presId="urn:microsoft.com/office/officeart/2009/layout/ReverseList"/>
    <dgm:cxn modelId="{90B2B71A-62DF-4177-B670-D787D4009205}" type="presParOf" srcId="{41D2D080-DA0D-4068-8C10-CCE73B149ECB}" destId="{00055EFC-1E77-42AF-AC91-4D3D1CCF4DE8}" srcOrd="4" destOrd="0" presId="urn:microsoft.com/office/officeart/2009/layout/ReverseList"/>
    <dgm:cxn modelId="{DE399A5C-6F41-4B36-A44A-FB4EFC6DBF95}" type="presParOf" srcId="{41D2D080-DA0D-4068-8C10-CCE73B149ECB}" destId="{93C39CBF-4D82-4961-8AB4-C6001B86DF3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6AC66-8233-4A28-8E87-775B2395E34F}">
      <dsp:nvSpPr>
        <dsp:cNvPr id="0" name=""/>
        <dsp:cNvSpPr/>
      </dsp:nvSpPr>
      <dsp:spPr>
        <a:xfrm rot="16200000">
          <a:off x="2632250" y="1535108"/>
          <a:ext cx="3250622" cy="19864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5730" tIns="209550" rIns="188595" bIns="20955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300" kern="1200" dirty="0" smtClean="0"/>
            <a:t>Ризик</a:t>
          </a:r>
          <a:endParaRPr lang="en-US" sz="3300" kern="1200" dirty="0"/>
        </a:p>
      </dsp:txBody>
      <dsp:txXfrm rot="5400000">
        <a:off x="3361313" y="1000024"/>
        <a:ext cx="1889485" cy="3056644"/>
      </dsp:txXfrm>
    </dsp:sp>
    <dsp:sp modelId="{D737416D-E68D-4E0F-A10E-2F90C65F6873}">
      <dsp:nvSpPr>
        <dsp:cNvPr id="0" name=""/>
        <dsp:cNvSpPr/>
      </dsp:nvSpPr>
      <dsp:spPr>
        <a:xfrm rot="5400000">
          <a:off x="4708927" y="1535108"/>
          <a:ext cx="3250622" cy="19864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88595" tIns="209550" rIns="125730" bIns="20955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300" kern="1200" dirty="0" smtClean="0"/>
            <a:t>Неизвјесност</a:t>
          </a:r>
          <a:endParaRPr lang="en-US" sz="3300" kern="1200" dirty="0"/>
        </a:p>
      </dsp:txBody>
      <dsp:txXfrm rot="-5400000">
        <a:off x="5341001" y="1000024"/>
        <a:ext cx="1889485" cy="3056644"/>
      </dsp:txXfrm>
    </dsp:sp>
    <dsp:sp modelId="{00055EFC-1E77-42AF-AC91-4D3D1CCF4DE8}">
      <dsp:nvSpPr>
        <dsp:cNvPr id="0" name=""/>
        <dsp:cNvSpPr/>
      </dsp:nvSpPr>
      <dsp:spPr>
        <a:xfrm>
          <a:off x="4257358" y="0"/>
          <a:ext cx="2076676" cy="20765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39CBF-4D82-4961-8AB4-C6001B86DF3A}">
      <dsp:nvSpPr>
        <dsp:cNvPr id="0" name=""/>
        <dsp:cNvSpPr/>
      </dsp:nvSpPr>
      <dsp:spPr>
        <a:xfrm rot="10800000">
          <a:off x="4257358" y="2979610"/>
          <a:ext cx="2076676" cy="20765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86100" y="3124200"/>
            <a:ext cx="833247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86100" y="5003322"/>
            <a:ext cx="833247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882288" y="1107422"/>
            <a:ext cx="2286000" cy="514350"/>
          </a:xfrm>
        </p:spPr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194393" y="4114461"/>
            <a:ext cx="3657600" cy="51846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14350" y="0"/>
            <a:ext cx="82296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73054" y="0"/>
            <a:ext cx="14129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37310" y="0"/>
            <a:ext cx="24552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40782" y="0"/>
            <a:ext cx="31087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356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344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5305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30964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4018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3037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45920" y="0"/>
            <a:ext cx="10287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22960" y="3429000"/>
            <a:ext cx="174879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68003" y="4866752"/>
            <a:ext cx="86592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72958" y="5500632"/>
            <a:ext cx="185166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46681" y="5788152"/>
            <a:ext cx="370332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71750" y="4495800"/>
            <a:ext cx="493776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89484" y="4928702"/>
            <a:ext cx="822960" cy="517524"/>
          </a:xfrm>
        </p:spPr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40"/>
            <a:ext cx="22631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7220" y="1600200"/>
            <a:ext cx="1008126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2895600"/>
            <a:ext cx="833247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0" y="5010150"/>
            <a:ext cx="833247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880446" y="1103757"/>
            <a:ext cx="2286000" cy="514350"/>
          </a:xfrm>
        </p:spPr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194646" y="4111600"/>
            <a:ext cx="3657600" cy="51846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14350" y="0"/>
            <a:ext cx="82296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73054" y="0"/>
            <a:ext cx="14129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37310" y="0"/>
            <a:ext cx="24552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40782" y="0"/>
            <a:ext cx="31087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356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344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5305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30964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4018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45920" y="0"/>
            <a:ext cx="10287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22960" y="3429000"/>
            <a:ext cx="174879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88351" y="4866752"/>
            <a:ext cx="86592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72958" y="5500632"/>
            <a:ext cx="185166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46681" y="5791200"/>
            <a:ext cx="370332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36704" y="4479888"/>
            <a:ext cx="493776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28222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09832" y="4928702"/>
            <a:ext cx="822960" cy="517524"/>
          </a:xfrm>
        </p:spPr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7220" y="1600200"/>
            <a:ext cx="49377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64835" y="1600200"/>
            <a:ext cx="49377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1018413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220" y="2362200"/>
            <a:ext cx="493776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902166" y="2362200"/>
            <a:ext cx="493776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17220" y="1569720"/>
            <a:ext cx="493776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863590" y="1569720"/>
            <a:ext cx="493776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300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56136" y="3120390"/>
            <a:ext cx="6309360" cy="61722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96578" y="274320"/>
            <a:ext cx="2061515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43534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35960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3866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932920" y="0"/>
            <a:ext cx="41148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203579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1011205" y="5715000"/>
            <a:ext cx="740664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11480" y="274320"/>
            <a:ext cx="761238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300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1011205" y="5715000"/>
            <a:ext cx="740664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26818" y="3120390"/>
            <a:ext cx="6309360" cy="61722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3247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3827" y="264795"/>
            <a:ext cx="20574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213866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932920" y="0"/>
            <a:ext cx="41148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203579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43534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35960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EBC8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8300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7220" y="1600200"/>
            <a:ext cx="1008126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597896" y="1014643"/>
            <a:ext cx="2011680" cy="51846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26D179-EF6C-46E2-9FFE-B647CEE0BFB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996821" y="3673232"/>
            <a:ext cx="3200400" cy="49377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287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3866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932920" y="0"/>
            <a:ext cx="41148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03579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1011205" y="5715000"/>
            <a:ext cx="740664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4172" y="5734050"/>
            <a:ext cx="82296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A59F32-D944-4064-8443-A8461A3DB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EBC8C7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0"/>
            <a:ext cx="8332470" cy="1894362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 smtClean="0"/>
              <a:t>Ризик и принос финансијских инструмената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Cyrl-BA" sz="2000" dirty="0" smtClean="0"/>
              <a:t>Александра Крчмар, ма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439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/>
              <a:t>2. Ризик и  принос портфолија финансијских инструмената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7220" y="1600200"/>
                <a:ext cx="10431780" cy="5029200"/>
              </a:xfrm>
            </p:spPr>
            <p:txBody>
              <a:bodyPr/>
              <a:lstStyle/>
              <a:p>
                <a:r>
                  <a:rPr lang="sr-Cyrl-BA" dirty="0" smtClean="0"/>
                  <a:t>Коефицијент корелације се израчунава:</a:t>
                </a:r>
                <a:r>
                  <a:rPr lang="sr-Latn-BA" dirty="0" smtClean="0"/>
                  <a:t>	</a:t>
                </a:r>
                <a:endParaRPr lang="sr-Cyrl-BA" dirty="0" smtClean="0"/>
              </a:p>
              <a:p>
                <a:pPr marL="0" indent="0">
                  <a:buNone/>
                </a:pPr>
                <a:r>
                  <a:rPr lang="sr-Latn-BA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den>
                    </m:f>
                  </m:oMath>
                </a14:m>
                <a:endParaRPr lang="sr-Latn-BA" b="1" dirty="0" smtClean="0"/>
              </a:p>
              <a:p>
                <a:r>
                  <a:rPr lang="sr-Cyrl-BA" dirty="0" smtClean="0"/>
                  <a:t>Када се коефицијент корелације квадрира, добије се </a:t>
                </a:r>
                <a:r>
                  <a:rPr lang="sr-Cyrl-BA" b="1" dirty="0" smtClean="0"/>
                  <a:t>коефицијент детерминације </a:t>
                </a:r>
                <a:r>
                  <a:rPr lang="sr-Cyrl-BA" dirty="0" smtClean="0"/>
                  <a:t>или </a:t>
                </a:r>
                <a:r>
                  <a:rPr lang="sr-Latn-BA" b="1" dirty="0" smtClean="0"/>
                  <a:t>R-square</a:t>
                </a:r>
                <a:r>
                  <a:rPr lang="sr-Latn-BA" dirty="0" smtClean="0"/>
                  <a:t>.</a:t>
                </a:r>
              </a:p>
              <a:p>
                <a:r>
                  <a:rPr lang="sr-Cyrl-BA" dirty="0" smtClean="0"/>
                  <a:t>Коефицијент детерминације показује у ком степану принос изабране ХОВ прати кретање неког референтног приноса </a:t>
                </a:r>
                <a:r>
                  <a:rPr lang="sr-Latn-BA" dirty="0" smtClean="0"/>
                  <a:t>(Benchmark) –</a:t>
                </a:r>
                <a:r>
                  <a:rPr lang="sr-Cyrl-BA" dirty="0" smtClean="0"/>
                  <a:t> попут тржишног портфолија.</a:t>
                </a:r>
              </a:p>
              <a:p>
                <a:r>
                  <a:rPr lang="sr-Cyrl-BA" dirty="0" smtClean="0"/>
                  <a:t>Статистички, коефицијент детерминације показује степен промјене вриједности зависне варијабле која је изазвана промјеном вриједности независне варијабле.</a:t>
                </a:r>
                <a:endParaRPr lang="sr-Latn-BA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7220" y="1600200"/>
                <a:ext cx="10431780" cy="5029200"/>
              </a:xfrm>
              <a:blipFill rotWithShape="0">
                <a:blip r:embed="rId2"/>
                <a:stretch>
                  <a:fillRect l="-234" t="-970"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3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/>
              <a:t>2. Ризик и  принос портфолија финансијских инструмената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4419600"/>
            <a:ext cx="5410200" cy="2007856"/>
          </a:xfrm>
        </p:spPr>
        <p:txBody>
          <a:bodyPr>
            <a:noAutofit/>
          </a:bodyPr>
          <a:lstStyle/>
          <a:p>
            <a:r>
              <a:rPr lang="sr-Cyrl-BA" sz="1800" dirty="0"/>
              <a:t>Приликом рачунања </a:t>
            </a:r>
            <a:r>
              <a:rPr lang="sr-Cyrl-BA" sz="1800" b="1" dirty="0"/>
              <a:t>очекиваног приноса</a:t>
            </a:r>
            <a:r>
              <a:rPr lang="sr-Latn-BA" sz="1800" b="1" dirty="0"/>
              <a:t> </a:t>
            </a:r>
            <a:r>
              <a:rPr lang="sr-Cyrl-BA" sz="1800" dirty="0"/>
              <a:t>посматрамо приносе који би се остварили у различитим сценаријима и множимо их са вјероватноћом настанка тих сценарија </a:t>
            </a:r>
          </a:p>
          <a:p>
            <a:pPr marL="0" indent="0">
              <a:buNone/>
            </a:pPr>
            <a:endParaRPr lang="sr-Cyrl-BA" sz="1800" dirty="0"/>
          </a:p>
          <a:p>
            <a:r>
              <a:rPr lang="sr-Cyrl-BA" sz="1800" dirty="0"/>
              <a:t>Примјер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Portfolio Return Formula | Calculator (Examples With Excel Templa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44766"/>
            <a:ext cx="4346575" cy="22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ected Return | Formula + Calculator [Excel Template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30033" r="11152" b="28505"/>
          <a:stretch/>
        </p:blipFill>
        <p:spPr bwMode="auto">
          <a:xfrm>
            <a:off x="617220" y="2461419"/>
            <a:ext cx="541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3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868362"/>
          </a:xfrm>
        </p:spPr>
        <p:txBody>
          <a:bodyPr/>
          <a:lstStyle/>
          <a:p>
            <a:r>
              <a:rPr lang="sr-Cyrl-BA" dirty="0" smtClean="0"/>
              <a:t>2.1. Формирање ефикасног портфолија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10591800" cy="4949952"/>
          </a:xfrm>
        </p:spPr>
        <p:txBody>
          <a:bodyPr>
            <a:normAutofit/>
          </a:bodyPr>
          <a:lstStyle/>
          <a:p>
            <a:r>
              <a:rPr lang="sr-Cyrl-BA" dirty="0" smtClean="0"/>
              <a:t>Циљ – уравнотежен портфолио и постизање што бољег односа између ризика и приноса</a:t>
            </a:r>
          </a:p>
          <a:p>
            <a:pPr marL="0" indent="0">
              <a:buNone/>
            </a:pPr>
            <a:endParaRPr lang="sr-Cyrl-BA" dirty="0"/>
          </a:p>
          <a:p>
            <a:r>
              <a:rPr lang="sr-Cyrl-BA" dirty="0" smtClean="0"/>
              <a:t>Комбинација неризичне и ризичне активе</a:t>
            </a:r>
            <a:endParaRPr lang="sr-Latn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5366986" cy="38322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3276600"/>
            <a:ext cx="533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38800" y="2514600"/>
            <a:ext cx="685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в</a:t>
            </a:r>
            <a:r>
              <a:rPr lang="sr-Cyrl-BA" dirty="0" smtClean="0"/>
              <a:t>рсте?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145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в</a:t>
            </a:r>
            <a:r>
              <a:rPr lang="sr-Cyrl-BA" dirty="0" smtClean="0"/>
              <a:t>рсте?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2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28600"/>
            <a:ext cx="10120510" cy="838200"/>
          </a:xfrm>
        </p:spPr>
        <p:txBody>
          <a:bodyPr/>
          <a:lstStyle/>
          <a:p>
            <a:r>
              <a:rPr lang="sr-Cyrl-BA" dirty="0"/>
              <a:t>2.1. Формирање ефикасног портфолија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7220" y="1524000"/>
                <a:ext cx="10507980" cy="4949952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/>
                  <a:t>Графички приказ очекиваног приноса </a:t>
                </a:r>
                <a:r>
                  <a:rPr lang="sr-Cyrl-BA" b="1" dirty="0" smtClean="0"/>
                  <a:t>комплетног портфолија </a:t>
                </a:r>
                <a:r>
                  <a:rPr lang="sr-Latn-BA" dirty="0" smtClean="0"/>
                  <a:t>E(r</a:t>
                </a:r>
                <a:r>
                  <a:rPr lang="sr-Latn-BA" baseline="-25000" dirty="0" smtClean="0"/>
                  <a:t>K</a:t>
                </a:r>
                <a:r>
                  <a:rPr lang="sr-Latn-BA" dirty="0" smtClean="0"/>
                  <a:t>) </a:t>
                </a:r>
                <a:r>
                  <a:rPr lang="sr-Cyrl-BA" dirty="0" smtClean="0"/>
                  <a:t>као функција припадајуће стандардне девијације представља праву линију уз нагиб, који се може израчунати из сљедећег обрасца:</a:t>
                </a:r>
                <a:endParaRPr lang="sr-Cyrl-BA" dirty="0"/>
              </a:p>
              <a:p>
                <a:pPr marL="0" indent="0">
                  <a:buNone/>
                </a:pPr>
                <a:r>
                  <a:rPr lang="sr-Cyrl-BA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sr-Latn-BA" b="1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sr-Latn-BA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sr-Latn-BA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sr-Latn-BA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endParaRPr lang="sr-Cyrl-BA" b="1" i="1" dirty="0" smtClean="0"/>
              </a:p>
              <a:p>
                <a:pPr marL="0" indent="0">
                  <a:buNone/>
                </a:pPr>
                <a:r>
                  <a:rPr lang="sr-Cyrl-BA" sz="2200" dirty="0" smtClean="0"/>
                  <a:t>гдје је: </a:t>
                </a:r>
                <a:r>
                  <a:rPr lang="sr-Latn-BA" sz="2200" dirty="0" smtClean="0"/>
                  <a:t>E(r</a:t>
                </a:r>
                <a:r>
                  <a:rPr lang="sr-Latn-BA" sz="2200" baseline="-25000" dirty="0" smtClean="0"/>
                  <a:t>R</a:t>
                </a:r>
                <a:r>
                  <a:rPr lang="sr-Latn-BA" sz="2200" dirty="0" smtClean="0"/>
                  <a:t>) </a:t>
                </a:r>
                <a:r>
                  <a:rPr lang="sr-Cyrl-BA" sz="2200" dirty="0" smtClean="0"/>
                  <a:t>-</a:t>
                </a: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очекивани принос од улагања у ризични портфолио;</a:t>
                </a:r>
              </a:p>
              <a:p>
                <a:pPr marL="0" indent="0">
                  <a:buNone/>
                </a:pPr>
                <a:r>
                  <a:rPr lang="sr-Cyrl-BA" sz="2200" dirty="0" smtClean="0"/>
                  <a:t>	</a:t>
                </a:r>
                <a:r>
                  <a:rPr lang="sr-Latn-BA" sz="2200" dirty="0" smtClean="0"/>
                  <a:t>  </a:t>
                </a:r>
                <a:r>
                  <a:rPr lang="en-US" sz="2200" dirty="0" smtClean="0"/>
                  <a:t>𝜎</a:t>
                </a:r>
                <a:r>
                  <a:rPr lang="sr-Latn-BA" sz="2200" baseline="-25000" dirty="0"/>
                  <a:t>R </a:t>
                </a:r>
                <a:r>
                  <a:rPr lang="sr-Cyrl-BA" sz="2200" dirty="0" smtClean="0"/>
                  <a:t>-</a:t>
                </a: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стандардна девијација ризичног портфолија </a:t>
                </a:r>
                <a:r>
                  <a:rPr lang="sr-Latn-BA" sz="2200" dirty="0" smtClean="0"/>
                  <a:t>R;</a:t>
                </a:r>
                <a:endParaRPr lang="sr-Cyrl-BA" sz="2200" dirty="0" smtClean="0"/>
              </a:p>
              <a:p>
                <a:pPr marL="0" indent="0">
                  <a:buNone/>
                </a:pPr>
                <a:r>
                  <a:rPr lang="sr-Cyrl-BA" sz="2200" dirty="0"/>
                  <a:t>	</a:t>
                </a:r>
                <a:r>
                  <a:rPr lang="sr-Latn-BA" sz="2200" dirty="0" smtClean="0"/>
                  <a:t>  r</a:t>
                </a:r>
                <a:r>
                  <a:rPr lang="sr-Latn-BA" sz="2200" baseline="-25000" dirty="0" smtClean="0"/>
                  <a:t>F </a:t>
                </a:r>
                <a:r>
                  <a:rPr lang="sr-Cyrl-BA" sz="2200" dirty="0" smtClean="0"/>
                  <a:t>- неризична стопа приноса.</a:t>
                </a:r>
                <a:endParaRPr lang="en-US" sz="2200" dirty="0"/>
              </a:p>
              <a:p>
                <a:r>
                  <a:rPr lang="sr-Latn-BA" dirty="0"/>
                  <a:t>E(r</a:t>
                </a:r>
                <a:r>
                  <a:rPr lang="sr-Latn-BA" baseline="-25000" dirty="0"/>
                  <a:t>k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 из претходне једначине назива се и рацио варијабилности приноса.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7220" y="1524000"/>
                <a:ext cx="10507980" cy="4949952"/>
              </a:xfrm>
              <a:blipFill rotWithShape="0">
                <a:blip r:embed="rId2"/>
                <a:stretch>
                  <a:fillRect l="-754" t="-985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5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241280" cy="792162"/>
          </a:xfrm>
        </p:spPr>
        <p:txBody>
          <a:bodyPr/>
          <a:lstStyle/>
          <a:p>
            <a:r>
              <a:rPr lang="sr-Cyrl-BA" dirty="0" smtClean="0"/>
              <a:t>2.2. Линија алокације капитала </a:t>
            </a:r>
            <a:r>
              <a:rPr lang="sr-Latn-BA" dirty="0" smtClean="0"/>
              <a:t>- 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143000"/>
            <a:ext cx="10460665" cy="5562600"/>
          </a:xfrm>
        </p:spPr>
        <p:txBody>
          <a:bodyPr>
            <a:normAutofit/>
          </a:bodyPr>
          <a:lstStyle/>
          <a:p>
            <a:endParaRPr lang="sr-Latn-BA" sz="2200" dirty="0" smtClean="0"/>
          </a:p>
          <a:p>
            <a:r>
              <a:rPr lang="sr-Cyrl-BA" sz="2200" dirty="0" smtClean="0"/>
              <a:t>Графички приказан сет инвестиционих могућности за инвеститора на финансијском тржишту за све могуће вриједности</a:t>
            </a:r>
            <a:r>
              <a:rPr lang="sr-Latn-BA" sz="2200" dirty="0"/>
              <a:t> </a:t>
            </a:r>
            <a:r>
              <a:rPr lang="sr-Cyrl-BA" sz="2200" dirty="0"/>
              <a:t>коефицијента</a:t>
            </a:r>
            <a:r>
              <a:rPr lang="sr-Latn-BA" sz="2200" dirty="0"/>
              <a:t> </a:t>
            </a:r>
            <a:r>
              <a:rPr lang="sr-Latn-BA" sz="2200" b="1" dirty="0" smtClean="0"/>
              <a:t>y</a:t>
            </a:r>
            <a:r>
              <a:rPr lang="sr-Latn-BA" sz="2200" dirty="0" smtClean="0"/>
              <a:t> </a:t>
            </a:r>
            <a:r>
              <a:rPr lang="sr-Cyrl-BA" sz="2200" dirty="0" smtClean="0"/>
              <a:t>представља </a:t>
            </a:r>
            <a:r>
              <a:rPr lang="sr-Cyrl-BA" sz="2200" dirty="0"/>
              <a:t>праву линију са исходиштем у тачки </a:t>
            </a:r>
            <a:r>
              <a:rPr lang="sr-Latn-BA" sz="2200" dirty="0"/>
              <a:t>r</a:t>
            </a:r>
            <a:r>
              <a:rPr lang="sr-Latn-BA" sz="2200" baseline="-25000" dirty="0"/>
              <a:t>F </a:t>
            </a:r>
            <a:r>
              <a:rPr lang="sr-Latn-BA" sz="2200" dirty="0"/>
              <a:t> </a:t>
            </a:r>
            <a:r>
              <a:rPr lang="sr-Cyrl-BA" sz="2200" dirty="0" smtClean="0"/>
              <a:t>и пролази кроз тачку </a:t>
            </a:r>
            <a:r>
              <a:rPr lang="sr-Latn-BA" sz="2200" dirty="0" smtClean="0"/>
              <a:t>R</a:t>
            </a:r>
            <a:r>
              <a:rPr lang="sr-Latn-BA" sz="2200" dirty="0"/>
              <a:t> </a:t>
            </a:r>
            <a:r>
              <a:rPr lang="sr-Latn-BA" sz="2200" dirty="0" smtClean="0"/>
              <a:t>- </a:t>
            </a:r>
            <a:r>
              <a:rPr lang="sr-Cyrl-BA" sz="2200" b="1" dirty="0" smtClean="0"/>
              <a:t>линија алокације капитала </a:t>
            </a:r>
            <a:r>
              <a:rPr lang="sr-Latn-BA" sz="2200" b="1" dirty="0" smtClean="0"/>
              <a:t>(Capital Allocation Line – CAL)</a:t>
            </a:r>
            <a:r>
              <a:rPr lang="sr-Cyrl-BA" sz="2200" b="1" dirty="0" smtClean="0"/>
              <a:t>.</a:t>
            </a:r>
            <a:endParaRPr lang="sr-Latn-BA" sz="2200" b="1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5944693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7721" y="4127468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dirty="0" smtClean="0"/>
              <a:t>CAL </a:t>
            </a:r>
            <a:r>
              <a:rPr lang="sr-Cyrl-BA" sz="2000" dirty="0" smtClean="0"/>
              <a:t>приказује све комбинације ризичне и неризичне фин.имовине које стоје на располагању инвеститору приликом формирања портфолија.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10840" y="439274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Нагиб</a:t>
            </a:r>
            <a:r>
              <a:rPr lang="sr-Latn-BA" sz="1200" dirty="0" smtClean="0"/>
              <a:t>:</a:t>
            </a:r>
            <a:r>
              <a:rPr lang="ru-RU" sz="1200" dirty="0" smtClean="0"/>
              <a:t> </a:t>
            </a:r>
            <a:r>
              <a:rPr lang="en-US" sz="1200" dirty="0"/>
              <a:t>reward-to-variability ratio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410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200" dirty="0" smtClean="0"/>
              <a:t>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652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2.3. Кретање функције корисности за инвеститора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524000"/>
                <a:ext cx="10439400" cy="4873752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/>
                  <a:t>Која је структура портфолија оптимална за инвеститора у границама </a:t>
                </a:r>
                <a:r>
                  <a:rPr lang="sr-Latn-BA" dirty="0" smtClean="0"/>
                  <a:t>CAL</a:t>
                </a:r>
                <a:r>
                  <a:rPr lang="sr-Cyrl-BA" dirty="0"/>
                  <a:t>? </a:t>
                </a:r>
                <a:r>
                  <a:rPr lang="sr-Cyrl-BA" dirty="0" smtClean="0"/>
                  <a:t>Који </a:t>
                </a:r>
                <a:r>
                  <a:rPr lang="sr-Cyrl-BA" dirty="0"/>
                  <a:t>портфолио има највећу корисност за </a:t>
                </a:r>
                <a:r>
                  <a:rPr lang="sr-Cyrl-BA" dirty="0" smtClean="0"/>
                  <a:t>инвеститора</a:t>
                </a:r>
                <a:r>
                  <a:rPr lang="sr-Cyrl-BA" dirty="0"/>
                  <a:t>?</a:t>
                </a:r>
                <a:endParaRPr lang="sr-Cyrl-BA" dirty="0" smtClean="0"/>
              </a:p>
              <a:p>
                <a:r>
                  <a:rPr lang="sr-Cyrl-BA" dirty="0" smtClean="0"/>
                  <a:t>Функција корисности </a:t>
                </a:r>
                <a:r>
                  <a:rPr lang="sr-Latn-BA" dirty="0" smtClean="0"/>
                  <a:t>U (Utility Function) </a:t>
                </a:r>
                <a:r>
                  <a:rPr lang="sr-Cyrl-BA" dirty="0" smtClean="0"/>
                  <a:t>гласи:</a:t>
                </a:r>
                <a:endParaRPr lang="sr-Latn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14:m>
                  <m:oMath xmlns:m="http://schemas.openxmlformats.org/officeDocument/2006/math">
                    <m:r>
                      <a:rPr lang="sr-Latn-BA" b="1" i="1">
                        <a:latin typeface="Cambria Math" panose="02040503050406030204" pitchFamily="18" charset="0"/>
                      </a:rPr>
                      <m:t>𝑼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𝟎𝟎𝟓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  <m:sup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sr-Latn-BA" b="1" dirty="0" smtClean="0"/>
              </a:p>
              <a:p>
                <a:pPr marL="0" indent="0">
                  <a:buNone/>
                </a:pPr>
                <a:r>
                  <a:rPr lang="sr-Cyrl-BA" sz="2200" dirty="0"/>
                  <a:t>г</a:t>
                </a:r>
                <a:r>
                  <a:rPr lang="sr-Cyrl-BA" sz="2200" dirty="0" smtClean="0"/>
                  <a:t>дје је: 0,005 - математичка константа;</a:t>
                </a:r>
              </a:p>
              <a:p>
                <a:pPr marL="0" indent="0">
                  <a:buNone/>
                </a:pPr>
                <a:r>
                  <a:rPr lang="sr-Cyrl-BA" sz="2200" dirty="0"/>
                  <a:t>	</a:t>
                </a:r>
                <a:r>
                  <a:rPr lang="sr-Cyrl-BA" sz="2200" dirty="0" smtClean="0"/>
                  <a:t> А - коефицијент инвеститорове аверзије према ризику</a:t>
                </a:r>
                <a:r>
                  <a:rPr lang="sr-Latn-BA" sz="2200" dirty="0" smtClean="0"/>
                  <a:t>.</a:t>
                </a:r>
                <a:endParaRPr lang="sr-Cyrl-BA" sz="2200" dirty="0" smtClean="0"/>
              </a:p>
              <a:p>
                <a:pPr marL="0" indent="0">
                  <a:buNone/>
                </a:pPr>
                <a:endParaRPr lang="sr-Cyrl-BA" sz="2200" dirty="0" smtClean="0"/>
              </a:p>
              <a:p>
                <a:r>
                  <a:rPr lang="sr-Cyrl-BA" dirty="0" smtClean="0"/>
                  <a:t>Процес алоцирања капитала састоји се из:</a:t>
                </a:r>
              </a:p>
              <a:p>
                <a:pPr lvl="1"/>
                <a:r>
                  <a:rPr lang="sr-Cyrl-BA" sz="2200" dirty="0" smtClean="0"/>
                  <a:t>Утврђивања линије алоцирања капитала;</a:t>
                </a:r>
              </a:p>
              <a:p>
                <a:pPr lvl="1"/>
                <a:r>
                  <a:rPr lang="sr-Cyrl-BA" sz="2200" dirty="0" smtClean="0"/>
                  <a:t>Утврђивања тачке оптимума на линији алоцирања капитала.</a:t>
                </a:r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524000"/>
                <a:ext cx="10439400" cy="4873752"/>
              </a:xfrm>
              <a:blipFill rotWithShape="0">
                <a:blip r:embed="rId2"/>
                <a:stretch>
                  <a:fillRect l="-75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22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2.3. Кретање функције корисности за инвеститора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7220" y="1600200"/>
            <a:ext cx="10965180" cy="4873752"/>
          </a:xfrm>
        </p:spPr>
        <p:txBody>
          <a:bodyPr>
            <a:normAutofit/>
          </a:bodyPr>
          <a:lstStyle/>
          <a:p>
            <a:r>
              <a:rPr lang="sr-Cyrl-BA" sz="2200" dirty="0"/>
              <a:t>Оптимална позиција инвеститора је обрнуто пропорционална коефицијенту инвеститорове аверзије према ризику (А) и величини преузетног ризика у виду варијансе </a:t>
            </a:r>
            <a:r>
              <a:rPr lang="en-US" sz="2200" dirty="0"/>
              <a:t>𝜎</a:t>
            </a:r>
            <a:r>
              <a:rPr lang="sr-Cyrl-BA" sz="2200" baseline="30000" dirty="0"/>
              <a:t>2</a:t>
            </a:r>
            <a:r>
              <a:rPr lang="sr-Cyrl-BA" sz="2200" dirty="0"/>
              <a:t>, а директно пропорционална премији за преузети </a:t>
            </a:r>
            <a:r>
              <a:rPr lang="sr-Cyrl-BA" sz="2200" dirty="0" smtClean="0"/>
              <a:t>ризик: </a:t>
            </a:r>
            <a:r>
              <a:rPr lang="sr-Latn-BA" sz="2200" dirty="0"/>
              <a:t>E(r</a:t>
            </a:r>
            <a:r>
              <a:rPr lang="sr-Latn-BA" sz="2200" baseline="-25000" dirty="0"/>
              <a:t>R</a:t>
            </a:r>
            <a:r>
              <a:rPr lang="sr-Latn-BA" sz="2200" dirty="0"/>
              <a:t>)</a:t>
            </a:r>
            <a:r>
              <a:rPr lang="sr-Cyrl-BA" sz="2200" dirty="0"/>
              <a:t> </a:t>
            </a:r>
            <a:r>
              <a:rPr lang="sr-Cyrl-BA" sz="2200" dirty="0" smtClean="0"/>
              <a:t>– </a:t>
            </a:r>
            <a:r>
              <a:rPr lang="sr-Latn-BA" sz="2200" dirty="0"/>
              <a:t>r</a:t>
            </a:r>
            <a:r>
              <a:rPr lang="sr-Latn-BA" sz="2200" baseline="-25000" dirty="0"/>
              <a:t>F </a:t>
            </a:r>
            <a:r>
              <a:rPr lang="sr-Cyrl-BA" sz="2200" baseline="-25000" dirty="0" smtClean="0"/>
              <a:t>.</a:t>
            </a:r>
            <a:endParaRPr lang="sr-Cyrl-BA" sz="2200" dirty="0" smtClean="0"/>
          </a:p>
          <a:p>
            <a:r>
              <a:rPr lang="sr-Cyrl-BA" sz="2200" b="1" dirty="0" smtClean="0"/>
              <a:t>Крива индиференције </a:t>
            </a:r>
            <a:r>
              <a:rPr lang="sr-Cyrl-BA" sz="2200" dirty="0" smtClean="0"/>
              <a:t>(</a:t>
            </a:r>
            <a:r>
              <a:rPr lang="sr-Latn-BA" sz="2200" dirty="0" smtClean="0"/>
              <a:t>Indifference Curve)</a:t>
            </a:r>
            <a:r>
              <a:rPr lang="sr-Cyrl-BA" sz="2200" dirty="0" smtClean="0"/>
              <a:t> – све комбинације </a:t>
            </a:r>
            <a:r>
              <a:rPr lang="sr-Latn-BA" sz="2200" dirty="0" smtClean="0"/>
              <a:t>E(r)</a:t>
            </a:r>
            <a:r>
              <a:rPr lang="sr-Cyrl-BA" sz="2200" dirty="0" smtClean="0"/>
              <a:t> и </a:t>
            </a:r>
            <a:r>
              <a:rPr lang="en-US" sz="2200" dirty="0" smtClean="0"/>
              <a:t>𝜎</a:t>
            </a:r>
            <a:r>
              <a:rPr lang="sr-Cyrl-BA" sz="2200" dirty="0" smtClean="0"/>
              <a:t> које су за инвеститора једнаке са аспекта корисности</a:t>
            </a:r>
            <a:r>
              <a:rPr lang="sr-Latn-BA" sz="2200" dirty="0" smtClean="0"/>
              <a:t>.</a:t>
            </a:r>
            <a:endParaRPr lang="sr-Cyrl-BA" sz="2200" dirty="0" smtClean="0"/>
          </a:p>
          <a:p>
            <a:pPr marL="0" indent="0">
              <a:buNone/>
            </a:pPr>
            <a:r>
              <a:rPr lang="sr-Cyrl-BA" sz="2200" dirty="0"/>
              <a:t>	</a:t>
            </a:r>
            <a:r>
              <a:rPr lang="sr-Cyrl-BA" sz="2200" dirty="0" smtClean="0"/>
              <a:t>					</a:t>
            </a:r>
          </a:p>
          <a:p>
            <a:pPr marL="0" indent="0">
              <a:buNone/>
            </a:pPr>
            <a:r>
              <a:rPr lang="sr-Cyrl-BA" sz="2200" i="1" dirty="0"/>
              <a:t>	</a:t>
            </a:r>
            <a:r>
              <a:rPr lang="sr-Cyrl-BA" sz="2200" i="1" dirty="0" smtClean="0"/>
              <a:t>					Крива индиференције </a:t>
            </a:r>
          </a:p>
          <a:p>
            <a:pPr marL="0" indent="0">
              <a:buNone/>
            </a:pPr>
            <a:r>
              <a:rPr lang="sr-Cyrl-BA" sz="2200" i="1" dirty="0"/>
              <a:t>	</a:t>
            </a:r>
            <a:r>
              <a:rPr lang="sr-Cyrl-BA" sz="2200" i="1" dirty="0" smtClean="0"/>
              <a:t>					и кретање функције корисности</a:t>
            </a:r>
          </a:p>
          <a:p>
            <a:pPr marL="0" indent="0">
              <a:buNone/>
            </a:pPr>
            <a:endParaRPr lang="en-US" sz="2200" i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r="12494"/>
          <a:stretch/>
        </p:blipFill>
        <p:spPr>
          <a:xfrm>
            <a:off x="952160" y="3733800"/>
            <a:ext cx="4686640" cy="29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fficient Frontier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9372600" cy="57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0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0012680" cy="868362"/>
          </a:xfrm>
        </p:spPr>
        <p:txBody>
          <a:bodyPr/>
          <a:lstStyle/>
          <a:p>
            <a:r>
              <a:rPr lang="sr-Cyrl-BA" dirty="0" smtClean="0"/>
              <a:t>2.4. Линија тржишта капитала</a:t>
            </a:r>
            <a:r>
              <a:rPr lang="sr-Latn-BA" sz="3200" b="1" dirty="0"/>
              <a:t> </a:t>
            </a:r>
            <a:r>
              <a:rPr lang="sr-Cyrl-BA" sz="3200" b="1" dirty="0" smtClean="0"/>
              <a:t>- </a:t>
            </a:r>
            <a:r>
              <a:rPr lang="sr-Latn-BA" dirty="0" smtClean="0"/>
              <a:t>CML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10591800" cy="5410200"/>
          </a:xfrm>
        </p:spPr>
        <p:txBody>
          <a:bodyPr>
            <a:normAutofit/>
          </a:bodyPr>
          <a:lstStyle/>
          <a:p>
            <a:r>
              <a:rPr lang="sr-Cyrl-BA" sz="2200" dirty="0" smtClean="0"/>
              <a:t>Уколико линију алоцирања капитала</a:t>
            </a:r>
            <a:r>
              <a:rPr lang="sr-Latn-BA" sz="2200" dirty="0" smtClean="0"/>
              <a:t> CAL</a:t>
            </a:r>
            <a:r>
              <a:rPr lang="sr-Cyrl-BA" sz="2200" dirty="0" smtClean="0"/>
              <a:t> формирамо користећи ризични портфолио финансијске имовине </a:t>
            </a:r>
            <a:r>
              <a:rPr lang="sr-Latn-BA" sz="2200" dirty="0" smtClean="0"/>
              <a:t>R </a:t>
            </a:r>
            <a:r>
              <a:rPr lang="sr-Cyrl-BA" sz="2200" dirty="0" smtClean="0"/>
              <a:t>структурисан употребом пасивне стратегије, тј. коришћењем тржишног портфолија М, тада ту линију називамо </a:t>
            </a:r>
            <a:r>
              <a:rPr lang="sr-Cyrl-BA" sz="2200" b="1" dirty="0" smtClean="0"/>
              <a:t>линијом тржишта капитала </a:t>
            </a:r>
            <a:r>
              <a:rPr lang="sr-Cyrl-BA" sz="2200" dirty="0" smtClean="0"/>
              <a:t>(</a:t>
            </a:r>
            <a:r>
              <a:rPr lang="sr-Latn-BA" sz="2200" dirty="0" smtClean="0"/>
              <a:t>Capital Market Line </a:t>
            </a:r>
            <a:r>
              <a:rPr lang="sr-Latn-BA" sz="2200" b="1" dirty="0" smtClean="0"/>
              <a:t>– CML</a:t>
            </a:r>
            <a:r>
              <a:rPr lang="sr-Latn-BA" sz="2200" i="1" dirty="0" smtClean="0"/>
              <a:t>).</a:t>
            </a:r>
            <a:endParaRPr lang="sr-Cyrl-BA" sz="2200" i="1" dirty="0" smtClean="0"/>
          </a:p>
          <a:p>
            <a:endParaRPr lang="sr-Cyrl-BA" sz="2200" dirty="0" smtClean="0"/>
          </a:p>
          <a:p>
            <a:endParaRPr lang="sr-Latn-BA" sz="2200" dirty="0" smtClean="0"/>
          </a:p>
          <a:p>
            <a:endParaRPr lang="sr-Latn-BA" sz="2200" dirty="0"/>
          </a:p>
          <a:p>
            <a:endParaRPr lang="sr-Latn-BA" sz="2200" dirty="0" smtClean="0"/>
          </a:p>
          <a:p>
            <a:endParaRPr lang="sr-Latn-BA" sz="2200" dirty="0"/>
          </a:p>
          <a:p>
            <a:endParaRPr lang="sr-Latn-BA" sz="2200" dirty="0" smtClean="0"/>
          </a:p>
          <a:p>
            <a:pPr marL="0" indent="0">
              <a:buNone/>
            </a:pPr>
            <a:endParaRPr lang="sr-Cyrl-BA" sz="22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" y="3429000"/>
            <a:ext cx="58767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4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792162"/>
          </a:xfrm>
        </p:spPr>
        <p:txBody>
          <a:bodyPr/>
          <a:lstStyle/>
          <a:p>
            <a:r>
              <a:rPr lang="sr-Cyrl-BA" dirty="0" smtClean="0"/>
              <a:t>2.5. Системски и несистемски ризик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10012680" cy="5257800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Повећањем броја ХОВ у портфолију смањује се укупан ризик </a:t>
            </a:r>
            <a:r>
              <a:rPr lang="sr-Cyrl-BA" sz="2000" dirty="0" smtClean="0"/>
              <a:t>портфолија</a:t>
            </a:r>
            <a:r>
              <a:rPr lang="sr-Latn-BA" sz="2000" dirty="0" smtClean="0"/>
              <a:t>?</a:t>
            </a:r>
            <a:endParaRPr lang="sr-Cyrl-BA" sz="2000" dirty="0" smtClean="0"/>
          </a:p>
          <a:p>
            <a:r>
              <a:rPr lang="sr-Cyrl-BA" sz="2000" dirty="0" smtClean="0"/>
              <a:t>Укупан ризик представља збир ризика који је специфичан за компанију – несистемског ризика и тржишног ризика – системског (неизбјежног)</a:t>
            </a:r>
            <a:r>
              <a:rPr lang="sr-Cyrl-BA" sz="2000" dirty="0"/>
              <a:t> </a:t>
            </a:r>
            <a:r>
              <a:rPr lang="sr-Cyrl-BA" sz="2000" dirty="0" smtClean="0"/>
              <a:t>ризика.</a:t>
            </a:r>
          </a:p>
          <a:p>
            <a:r>
              <a:rPr lang="sr-Cyrl-BA" sz="2000" b="1" dirty="0" smtClean="0"/>
              <a:t>Примјери несистемског и системског ризика?</a:t>
            </a:r>
          </a:p>
          <a:p>
            <a:r>
              <a:rPr lang="sr-Cyrl-BA" sz="2000" dirty="0" smtClean="0"/>
              <a:t>Који ризик можемо смањити диверзификацијом?</a:t>
            </a:r>
          </a:p>
          <a:p>
            <a:endParaRPr lang="sr-Cyrl-BA" sz="2000" dirty="0" smtClean="0"/>
          </a:p>
        </p:txBody>
      </p:sp>
      <p:pic>
        <p:nvPicPr>
          <p:cNvPr id="4" name="Content Placeholder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8018111" cy="33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9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079"/>
            <a:ext cx="10081260" cy="1143000"/>
          </a:xfrm>
        </p:spPr>
        <p:txBody>
          <a:bodyPr/>
          <a:lstStyle/>
          <a:p>
            <a:pPr algn="ctr"/>
            <a:r>
              <a:rPr lang="sr-Cyrl-BA" dirty="0"/>
              <a:t>1. Појам ризика и приноса </a:t>
            </a:r>
            <a:r>
              <a:rPr lang="sr-Cyrl-BA" dirty="0" smtClean="0"/>
              <a:t>финансијских </a:t>
            </a:r>
            <a:r>
              <a:rPr lang="sr-Cyrl-BA" dirty="0"/>
              <a:t>инструмената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4771949"/>
              </p:ext>
            </p:extLst>
          </p:nvPr>
        </p:nvGraphicFramePr>
        <p:xfrm>
          <a:off x="428090" y="1510506"/>
          <a:ext cx="10591800" cy="505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1828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разлике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44222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сличности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4038600"/>
            <a:ext cx="307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квантификација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27894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предвиђања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25902" y="6019800"/>
            <a:ext cx="227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управљање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87531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врсте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944562"/>
          </a:xfrm>
        </p:spPr>
        <p:txBody>
          <a:bodyPr/>
          <a:lstStyle/>
          <a:p>
            <a:pPr algn="ctr"/>
            <a:r>
              <a:rPr lang="sr-Cyrl-BA" b="1" dirty="0" smtClean="0"/>
              <a:t>3. </a:t>
            </a:r>
            <a:r>
              <a:rPr lang="sr-Latn-BA" b="1" dirty="0"/>
              <a:t>CAPM (Capital Asset Pricing Model)</a:t>
            </a:r>
            <a:r>
              <a:rPr lang="sr-Latn-B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" y="1676400"/>
            <a:ext cx="10081260" cy="5026152"/>
          </a:xfrm>
        </p:spPr>
        <p:txBody>
          <a:bodyPr/>
          <a:lstStyle/>
          <a:p>
            <a:r>
              <a:rPr lang="sr-Latn-BA" dirty="0" smtClean="0"/>
              <a:t>CAPM </a:t>
            </a:r>
            <a:r>
              <a:rPr lang="ru-RU" dirty="0"/>
              <a:t>у</a:t>
            </a:r>
            <a:r>
              <a:rPr lang="ru-RU" dirty="0" smtClean="0"/>
              <a:t>тврђује да ли постоји веза између очекиване стопе приноса финансијске имовине и коефицијента </a:t>
            </a:r>
            <a:r>
              <a:rPr lang="ru-RU" b="1" dirty="0" smtClean="0"/>
              <a:t>бета</a:t>
            </a:r>
            <a:endParaRPr lang="sr-Latn-BA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Финансијска имовина се процјењује на основу њеног доприноса ризику и приносу портфолија</a:t>
            </a:r>
          </a:p>
          <a:p>
            <a:r>
              <a:rPr lang="ru-RU" dirty="0" smtClean="0"/>
              <a:t>Подразумијева да постоји један портфолио финансијске имовине који обезбјеђује највећи принос за ризик који инвеститор мора да преузме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5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1020762"/>
          </a:xfrm>
        </p:spPr>
        <p:txBody>
          <a:bodyPr/>
          <a:lstStyle/>
          <a:p>
            <a:r>
              <a:rPr lang="sr-Cyrl-BA" dirty="0" smtClean="0"/>
              <a:t>3.1. Бета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587" y="1320209"/>
            <a:ext cx="3736813" cy="4949952"/>
          </a:xfrm>
        </p:spPr>
        <p:txBody>
          <a:bodyPr>
            <a:normAutofit/>
          </a:bodyPr>
          <a:lstStyle/>
          <a:p>
            <a:r>
              <a:rPr lang="ru-RU" dirty="0" smtClean="0"/>
              <a:t>Бета представља системски ризик који није могуће умањити диверзификацијом и показује осјетљивост приноса финансијске имовине на промјену приноса тржишног портфолија</a:t>
            </a:r>
            <a:endParaRPr lang="sr-Latn-BA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sr-Cyrl-BA" dirty="0" smtClean="0"/>
              <a:t>Шта значи када је б</a:t>
            </a:r>
            <a:r>
              <a:rPr lang="ru-RU" dirty="0" smtClean="0"/>
              <a:t>ета = 1, &gt; 1, &lt; 1?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/>
          <a:stretch/>
        </p:blipFill>
        <p:spPr>
          <a:xfrm>
            <a:off x="4953000" y="274638"/>
            <a:ext cx="5867400" cy="62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868362"/>
          </a:xfrm>
        </p:spPr>
        <p:txBody>
          <a:bodyPr/>
          <a:lstStyle/>
          <a:p>
            <a:r>
              <a:rPr lang="sr-Cyrl-BA" dirty="0" smtClean="0"/>
              <a:t>3.2. Карактеристичан правац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7220" y="1219200"/>
                <a:ext cx="1008126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r-Cyrl-BA" dirty="0" smtClean="0"/>
                  <a:t>Резултат анализе приноса тржишног портфолија и приноса финансијске имовине у једном периоду представља се линијом која се назива </a:t>
                </a:r>
                <a:r>
                  <a:rPr lang="sr-Cyrl-BA" b="1" dirty="0" smtClean="0"/>
                  <a:t>карактеристични правац </a:t>
                </a:r>
                <a:r>
                  <a:rPr lang="sr-Cyrl-BA" dirty="0" smtClean="0"/>
                  <a:t>(</a:t>
                </a:r>
                <a:r>
                  <a:rPr lang="sr-Latn-BA" dirty="0" smtClean="0"/>
                  <a:t>Security Characteristic Line).</a:t>
                </a:r>
              </a:p>
              <a:p>
                <a:r>
                  <a:rPr lang="sr-Cyrl-BA" dirty="0" smtClean="0"/>
                  <a:t>Карактеристични правац се рачуна помоћу једначине:</a:t>
                </a:r>
                <a:r>
                  <a:rPr lang="sr-Latn-BA" dirty="0" smtClean="0"/>
                  <a:t>		</a:t>
                </a:r>
                <a:r>
                  <a:rPr lang="en-US" dirty="0" smtClean="0"/>
                  <a:t> </a:t>
                </a:r>
                <a:endParaRPr lang="sr-Cyrl-BA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sr-Cyrl-BA" dirty="0" smtClean="0"/>
                  <a:t>гдје је: </a:t>
                </a:r>
                <a:r>
                  <a:rPr lang="sr-Latn-BA" dirty="0" smtClean="0"/>
                  <a:t>r </a:t>
                </a:r>
                <a:r>
                  <a:rPr lang="sr-Cyrl-BA" dirty="0" smtClean="0"/>
                  <a:t>- стопа оствареног приноса </a:t>
                </a:r>
                <a:r>
                  <a:rPr lang="sr-Latn-BA" dirty="0" smtClean="0"/>
                  <a:t>i-</a:t>
                </a:r>
                <a:r>
                  <a:rPr lang="sr-Cyrl-BA" dirty="0" smtClean="0"/>
                  <a:t>те финансијске имовине у 	посматраном периоду;</a:t>
                </a:r>
                <a:r>
                  <a:rPr lang="sr-Cyrl-BA" dirty="0"/>
                  <a:t> </a:t>
                </a:r>
                <a:endParaRPr lang="sr-Cyrl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	𝛼</a:t>
                </a:r>
                <a:r>
                  <a:rPr lang="sr-Latn-BA" baseline="-25000" dirty="0" smtClean="0"/>
                  <a:t>i</a:t>
                </a:r>
                <a:r>
                  <a:rPr lang="sr-Cyrl-BA" baseline="-25000" dirty="0" smtClean="0"/>
                  <a:t> </a:t>
                </a:r>
                <a:r>
                  <a:rPr lang="sr-Cyrl-BA" dirty="0" smtClean="0"/>
                  <a:t> - стопа приноса финансијске имовине изнад тржишног 	приноса;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:r>
                  <a:rPr lang="sr-Cyrl-BA" dirty="0" smtClean="0"/>
                  <a:t>𝛽</a:t>
                </a:r>
                <a:r>
                  <a:rPr lang="sr-Latn-BA" baseline="-25000" dirty="0" smtClean="0"/>
                  <a:t>i</a:t>
                </a:r>
                <a:r>
                  <a:rPr lang="sr-Latn-BA" dirty="0"/>
                  <a:t> </a:t>
                </a:r>
                <a:r>
                  <a:rPr lang="sr-Cyrl-BA" dirty="0" smtClean="0"/>
                  <a:t>-</a:t>
                </a:r>
                <a:r>
                  <a:rPr lang="sr-Latn-BA" dirty="0" smtClean="0"/>
                  <a:t> </a:t>
                </a:r>
                <a:r>
                  <a:rPr lang="sr-Cyrl-BA" dirty="0" smtClean="0"/>
                  <a:t>осјетљивост приноса посматране имовине на промјене 	тржишног приноса;</a:t>
                </a:r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:r>
                  <a:rPr lang="sr-Latn-BA" dirty="0" smtClean="0"/>
                  <a:t>r</a:t>
                </a:r>
                <a:r>
                  <a:rPr lang="sr-Latn-BA" baseline="-25000" dirty="0" smtClean="0"/>
                  <a:t>M</a:t>
                </a:r>
                <a:r>
                  <a:rPr lang="sr-Latn-BA" dirty="0" smtClean="0"/>
                  <a:t> </a:t>
                </a:r>
                <a:r>
                  <a:rPr lang="sr-Cyrl-BA" dirty="0" smtClean="0"/>
                  <a:t>- дио приноса имовине који зависи од кретања тржишног 	приноса;</a:t>
                </a:r>
                <a:endParaRPr lang="en-US" dirty="0"/>
              </a:p>
              <a:p>
                <a:pPr marL="0" indent="0">
                  <a:buNone/>
                </a:pPr>
                <a:r>
                  <a:rPr lang="sr-Cyrl-BA" dirty="0" smtClean="0"/>
                  <a:t>	𝜀 - дио приноса који је повезан с неочекиваним догађајима који 	утичу само на финансијску имовину.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7220" y="1219200"/>
                <a:ext cx="10081260" cy="5486400"/>
              </a:xfrm>
              <a:blipFill rotWithShape="0">
                <a:blip r:embed="rId2"/>
                <a:stretch>
                  <a:fillRect l="-78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17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0317480" cy="944562"/>
          </a:xfrm>
        </p:spPr>
        <p:txBody>
          <a:bodyPr/>
          <a:lstStyle/>
          <a:p>
            <a:r>
              <a:rPr lang="sr-Latn-BA" dirty="0" smtClean="0"/>
              <a:t>3.3. </a:t>
            </a:r>
            <a:r>
              <a:rPr lang="sr-Cyrl-BA" dirty="0" smtClean="0"/>
              <a:t>Формула </a:t>
            </a:r>
            <a:r>
              <a:rPr lang="sr-Latn-BA" dirty="0" smtClean="0"/>
              <a:t>CAPM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600200"/>
                <a:ext cx="10241280" cy="48737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200" dirty="0" smtClean="0"/>
                  <a:t>Општа формула </a:t>
                </a:r>
                <a:r>
                  <a:rPr lang="sr-Latn-BA" sz="2200" dirty="0" smtClean="0"/>
                  <a:t>CAPM </a:t>
                </a:r>
                <a:r>
                  <a:rPr lang="sr-Cyrl-BA" sz="2200" dirty="0" smtClean="0"/>
                  <a:t>гласи:</a:t>
                </a:r>
                <a:endParaRPr lang="sr-Latn-BA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200" b="1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sr-Latn-BA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2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</m:e>
                      </m:d>
                      <m:r>
                        <a:rPr lang="sr-Latn-BA" sz="22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sr-Latn-BA" sz="22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r-Cyrl-BA" sz="22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sr-Latn-BA" sz="22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BA" sz="2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sr-Latn-BA" sz="22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sr-Latn-BA" sz="2200" b="1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sr-Latn-BA" sz="22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  <m:r>
                            <a:rPr lang="sr-Latn-BA" sz="2200" b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sr-Latn-BA" sz="22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𝑹𝑷</m:t>
                          </m:r>
                        </m:e>
                        <m:sub>
                          <m:r>
                            <a:rPr lang="sr-Latn-BA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sr-Latn-BA" sz="22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/>
              </a:p>
              <a:p>
                <a:pPr marL="0" indent="0">
                  <a:buNone/>
                </a:pPr>
                <a:r>
                  <a:rPr lang="sr-Cyrl-BA" sz="2200" dirty="0" smtClean="0"/>
                  <a:t>гдје је</a:t>
                </a:r>
                <a:r>
                  <a:rPr lang="sr-Latn-BA" sz="2200" dirty="0" smtClean="0"/>
                  <a:t>: E(r</a:t>
                </a:r>
                <a:r>
                  <a:rPr lang="sr-Latn-BA" sz="2200" baseline="-25000" dirty="0" smtClean="0"/>
                  <a:t>i</a:t>
                </a:r>
                <a:r>
                  <a:rPr lang="sr-Latn-BA" sz="2200" dirty="0"/>
                  <a:t>) </a:t>
                </a:r>
                <a:r>
                  <a:rPr lang="sr-Cyrl-BA" sz="2200" dirty="0" smtClean="0"/>
                  <a:t>- </a:t>
                </a:r>
                <a:r>
                  <a:rPr lang="ru-RU" sz="2200" dirty="0" smtClean="0"/>
                  <a:t>очекивани принос, 	  		</a:t>
                </a:r>
                <a:endParaRPr lang="sr-Latn-BA" sz="2200" dirty="0" smtClean="0"/>
              </a:p>
              <a:p>
                <a:pPr marL="0" indent="0">
                  <a:buNone/>
                </a:pPr>
                <a:r>
                  <a:rPr lang="sr-Latn-BA" sz="2200" dirty="0"/>
                  <a:t>	</a:t>
                </a:r>
                <a:r>
                  <a:rPr lang="sr-Latn-BA" sz="2200" dirty="0" smtClean="0"/>
                  <a:t>r</a:t>
                </a:r>
                <a:r>
                  <a:rPr lang="sr-Latn-BA" sz="2200" baseline="-25000" dirty="0" smtClean="0"/>
                  <a:t>F</a:t>
                </a:r>
                <a:r>
                  <a:rPr lang="sr-Cyrl-BA" sz="2200" dirty="0" smtClean="0"/>
                  <a:t> - </a:t>
                </a:r>
                <a:r>
                  <a:rPr lang="ru-RU" sz="2200" dirty="0" smtClean="0"/>
                  <a:t>стопа приноса на </a:t>
                </a:r>
                <a:r>
                  <a:rPr lang="ru-RU" sz="2200" dirty="0"/>
                  <a:t>безризичну ХОВ или безризична </a:t>
                </a:r>
                <a:r>
                  <a:rPr lang="ru-RU" sz="2200" dirty="0" smtClean="0"/>
                  <a:t>стопа</a:t>
                </a:r>
                <a:r>
                  <a:rPr lang="sr-Latn-BA" sz="2200" dirty="0" smtClean="0"/>
                  <a:t>, </a:t>
                </a:r>
                <a:endParaRPr lang="sr-Cyrl-BA" sz="2200" dirty="0" smtClean="0"/>
              </a:p>
              <a:p>
                <a:pPr marL="0" indent="0">
                  <a:buNone/>
                </a:pPr>
                <a:r>
                  <a:rPr lang="sr-Cyrl-BA" sz="2200" dirty="0"/>
                  <a:t>	</a:t>
                </a:r>
                <a:r>
                  <a:rPr lang="sr-Cyrl-BA" sz="2200" dirty="0" smtClean="0"/>
                  <a:t>𝛽 </a:t>
                </a:r>
                <a:r>
                  <a:rPr lang="sr-Latn-BA" sz="2200" dirty="0" smtClean="0"/>
                  <a:t>- </a:t>
                </a:r>
                <a:r>
                  <a:rPr lang="sr-Cyrl-BA" sz="2200" dirty="0" smtClean="0"/>
                  <a:t>бета</a:t>
                </a:r>
                <a:r>
                  <a:rPr lang="sr-Latn-BA" sz="2200" dirty="0" smtClean="0"/>
                  <a:t>,</a:t>
                </a:r>
                <a:endParaRPr lang="sr-Cyrl-BA" sz="2200" dirty="0" smtClean="0"/>
              </a:p>
              <a:p>
                <a:pPr marL="0" indent="0">
                  <a:buNone/>
                </a:pP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	</a:t>
                </a:r>
                <a:r>
                  <a:rPr lang="sr-Latn-BA" sz="2200" dirty="0" smtClean="0"/>
                  <a:t>RP</a:t>
                </a:r>
                <a:r>
                  <a:rPr lang="sr-Latn-BA" sz="2200" baseline="-25000" dirty="0" smtClean="0"/>
                  <a:t>m</a:t>
                </a:r>
                <a:r>
                  <a:rPr lang="sr-Latn-BA" sz="2200" dirty="0" smtClean="0"/>
                  <a:t> -</a:t>
                </a:r>
                <a:r>
                  <a:rPr lang="ru-RU" sz="2200" dirty="0"/>
                  <a:t> премија за </a:t>
                </a:r>
                <a:r>
                  <a:rPr lang="ru-RU" sz="2200" dirty="0" smtClean="0"/>
                  <a:t>ризик </a:t>
                </a:r>
                <a:r>
                  <a:rPr lang="ru-RU" sz="2200" dirty="0"/>
                  <a:t>за тржиште у цјелини </a:t>
                </a:r>
                <a:r>
                  <a:rPr lang="ru-RU" sz="2200" dirty="0" smtClean="0"/>
                  <a:t>или тржишна 	премија ризика</a:t>
                </a:r>
                <a:r>
                  <a:rPr lang="sr-Latn-BA" sz="2200" dirty="0" smtClean="0"/>
                  <a:t>.</a:t>
                </a:r>
                <a:endParaRPr lang="sr-Cyrl-BA" sz="2200" dirty="0" smtClean="0"/>
              </a:p>
              <a:p>
                <a:pPr marL="0" indent="0">
                  <a:buNone/>
                </a:pPr>
                <a:endParaRPr lang="sr-Latn-BA" sz="2200" dirty="0" smtClean="0"/>
              </a:p>
              <a:p>
                <a:pPr marL="0" indent="0">
                  <a:buNone/>
                </a:pPr>
                <a:r>
                  <a:rPr lang="sr-Cyrl-BA" sz="2200" dirty="0" smtClean="0"/>
                  <a:t>Стварни принос финансијске имовине једнак је:</a:t>
                </a:r>
                <a:endParaRPr lang="sr-Latn-BA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Cyrl-BA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sr-Cyrl-BA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sr-Cyrl-BA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600200"/>
                <a:ext cx="10241280" cy="4873752"/>
              </a:xfrm>
              <a:blipFill rotWithShape="0">
                <a:blip r:embed="rId2"/>
                <a:stretch>
                  <a:fillRect l="-774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67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431780" cy="1096962"/>
          </a:xfrm>
        </p:spPr>
        <p:txBody>
          <a:bodyPr/>
          <a:lstStyle/>
          <a:p>
            <a:r>
              <a:rPr lang="sr-Latn-BA" dirty="0" smtClean="0"/>
              <a:t>3.4. </a:t>
            </a:r>
            <a:r>
              <a:rPr lang="sr-Cyrl-BA" dirty="0"/>
              <a:t>Л</a:t>
            </a:r>
            <a:r>
              <a:rPr lang="sr-Cyrl-BA" dirty="0" smtClean="0"/>
              <a:t>инија </a:t>
            </a:r>
            <a:r>
              <a:rPr lang="sr-Cyrl-BA" dirty="0"/>
              <a:t>тржишта хартија од </a:t>
            </a:r>
            <a:r>
              <a:rPr lang="sr-Cyrl-BA" dirty="0" smtClean="0"/>
              <a:t>вриједности</a:t>
            </a:r>
            <a:r>
              <a:rPr lang="sr-Latn-BA" dirty="0" smtClean="0"/>
              <a:t>- </a:t>
            </a:r>
            <a:r>
              <a:rPr lang="sr-Latn-BA" dirty="0"/>
              <a:t>SML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" y="1600200"/>
            <a:ext cx="10081260" cy="5257800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 smtClean="0"/>
              <a:t>Права линија која показује однос између очекиваног приноса и бете назива се </a:t>
            </a:r>
            <a:r>
              <a:rPr lang="sr-Cyrl-BA" b="1" dirty="0" smtClean="0"/>
              <a:t>линија тржишта хартија од вриједности </a:t>
            </a:r>
            <a:r>
              <a:rPr lang="sr-Cyrl-BA" dirty="0" smtClean="0"/>
              <a:t>(</a:t>
            </a:r>
            <a:r>
              <a:rPr lang="sr-Latn-BA" dirty="0" smtClean="0"/>
              <a:t>Security Market Line - </a:t>
            </a:r>
            <a:r>
              <a:rPr lang="sr-Latn-BA" b="1" dirty="0" smtClean="0"/>
              <a:t>SML</a:t>
            </a:r>
            <a:r>
              <a:rPr lang="sr-Latn-BA" dirty="0" smtClean="0"/>
              <a:t>):</a:t>
            </a:r>
          </a:p>
          <a:p>
            <a:endParaRPr lang="sr-Latn-BA" dirty="0"/>
          </a:p>
          <a:p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endParaRPr lang="sr-Latn-BA" dirty="0"/>
          </a:p>
          <a:p>
            <a:endParaRPr lang="sr-Cyrl-BA" dirty="0" smtClean="0"/>
          </a:p>
          <a:p>
            <a:r>
              <a:rPr lang="sr-Latn-BA" sz="2200" dirty="0" smtClean="0"/>
              <a:t>CAPM je</a:t>
            </a:r>
            <a:r>
              <a:rPr lang="sr-Cyrl-BA" sz="2200" dirty="0" smtClean="0"/>
              <a:t> основа за формулисање рацио показатеља који се користе за доношење инвестиционих одлука:</a:t>
            </a:r>
          </a:p>
          <a:p>
            <a:pPr lvl="1"/>
            <a:r>
              <a:rPr lang="sr-Cyrl-BA" dirty="0" smtClean="0"/>
              <a:t>Џенсенова алфа</a:t>
            </a:r>
            <a:r>
              <a:rPr lang="sr-Latn-BA" dirty="0" smtClean="0"/>
              <a:t>;</a:t>
            </a:r>
            <a:endParaRPr lang="sr-Cyrl-BA" dirty="0" smtClean="0"/>
          </a:p>
          <a:p>
            <a:pPr lvl="1"/>
            <a:r>
              <a:rPr lang="sr-Cyrl-BA" dirty="0" smtClean="0"/>
              <a:t>Шарпов индекс;</a:t>
            </a:r>
          </a:p>
          <a:p>
            <a:pPr lvl="1"/>
            <a:r>
              <a:rPr lang="sr-Cyrl-BA" dirty="0" smtClean="0"/>
              <a:t>Трејноров рацио.</a:t>
            </a:r>
            <a:endParaRPr lang="sr-Latn-BA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594469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4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081260" cy="944562"/>
          </a:xfrm>
        </p:spPr>
        <p:txBody>
          <a:bodyPr/>
          <a:lstStyle/>
          <a:p>
            <a:r>
              <a:rPr lang="sr-Cyrl-BA" b="1" dirty="0" smtClean="0"/>
              <a:t>4. </a:t>
            </a:r>
            <a:r>
              <a:rPr lang="sr-Latn-BA" b="1" dirty="0"/>
              <a:t>APT </a:t>
            </a:r>
            <a:r>
              <a:rPr lang="sr-Cyrl-BA" b="1" dirty="0" smtClean="0"/>
              <a:t>(</a:t>
            </a:r>
            <a:r>
              <a:rPr lang="sr-Latn-BA" b="1" dirty="0" smtClean="0"/>
              <a:t>Arbitrage Pricing Theory)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" y="1600200"/>
            <a:ext cx="10507980" cy="4873752"/>
          </a:xfrm>
        </p:spPr>
        <p:txBody>
          <a:bodyPr/>
          <a:lstStyle/>
          <a:p>
            <a:r>
              <a:rPr lang="sr-Latn-BA" dirty="0" smtClean="0"/>
              <a:t>APT</a:t>
            </a:r>
            <a:r>
              <a:rPr lang="ru-RU" dirty="0" smtClean="0"/>
              <a:t> теоријски </a:t>
            </a:r>
            <a:r>
              <a:rPr lang="ru-RU" dirty="0"/>
              <a:t>се заснива на теорији арбитражне цијене </a:t>
            </a:r>
            <a:r>
              <a:rPr lang="ru-RU" dirty="0" smtClean="0"/>
              <a:t>(</a:t>
            </a:r>
            <a:r>
              <a:rPr lang="sr-Latn-BA" i="1" dirty="0" smtClean="0"/>
              <a:t>arbitrage pricing theory</a:t>
            </a:r>
            <a:r>
              <a:rPr lang="ru-RU" dirty="0" smtClean="0"/>
              <a:t>) (</a:t>
            </a:r>
            <a:r>
              <a:rPr lang="sr-Cyrl-BA" dirty="0" smtClean="0"/>
              <a:t>Стивен </a:t>
            </a:r>
            <a:r>
              <a:rPr lang="ru-RU" dirty="0" smtClean="0"/>
              <a:t>Рос, </a:t>
            </a:r>
            <a:r>
              <a:rPr lang="ru-RU" dirty="0"/>
              <a:t>1976), а сам модел је почео да се употребљава крајем 80-тих година XX вијека када је развој технологије омогућио већу доступност података и примјену теорије у процјени очекиваних стопа </a:t>
            </a:r>
            <a:r>
              <a:rPr lang="ru-RU" dirty="0" smtClean="0"/>
              <a:t>поврата.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sr-Latn-BA" dirty="0" smtClean="0"/>
              <a:t>CAPM </a:t>
            </a:r>
            <a:r>
              <a:rPr lang="ru-RU" dirty="0" smtClean="0"/>
              <a:t>представља </a:t>
            </a:r>
            <a:r>
              <a:rPr lang="ru-RU" dirty="0"/>
              <a:t>једнофакторски модел који укључује само један фактор ризика (систематски ризик у односу на тржишне мјере), док је </a:t>
            </a:r>
            <a:r>
              <a:rPr lang="sr-Latn-BA" dirty="0" smtClean="0"/>
              <a:t>APT</a:t>
            </a:r>
            <a:r>
              <a:rPr lang="ru-RU" dirty="0" smtClean="0"/>
              <a:t> </a:t>
            </a:r>
            <a:r>
              <a:rPr lang="ru-RU" dirty="0"/>
              <a:t>мултифакторски продужетак </a:t>
            </a:r>
            <a:r>
              <a:rPr lang="sr-Latn-BA" dirty="0" smtClean="0"/>
              <a:t>CAPM</a:t>
            </a:r>
            <a:r>
              <a:rPr lang="ru-RU" dirty="0" smtClean="0"/>
              <a:t>-а </a:t>
            </a:r>
            <a:r>
              <a:rPr lang="ru-RU" dirty="0"/>
              <a:t>који уважава више фактора ризика, при чему је систематски ризик један од </a:t>
            </a:r>
            <a:r>
              <a:rPr lang="ru-RU" dirty="0" smtClean="0"/>
              <a:t>њих</a:t>
            </a:r>
            <a:r>
              <a:rPr lang="sr-Latn-BA" dirty="0" smtClean="0"/>
              <a:t>.</a:t>
            </a:r>
          </a:p>
          <a:p>
            <a:r>
              <a:rPr lang="sr-Latn-BA" dirty="0" smtClean="0"/>
              <a:t>APT </a:t>
            </a:r>
            <a:r>
              <a:rPr lang="sr-Cyrl-BA" dirty="0" smtClean="0"/>
              <a:t>подразумијева да двије ХОВ с једнаком бетом морају имати једнаку очекивану стопу приноса.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601200" y="4724400"/>
            <a:ext cx="102108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287000" y="3810000"/>
            <a:ext cx="762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0600" y="3225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accent1">
                    <a:lumMod val="75000"/>
                  </a:schemeClr>
                </a:solidFill>
              </a:rPr>
              <a:t>Који све фактори утичу</a:t>
            </a:r>
          </a:p>
          <a:p>
            <a:pPr algn="ctr"/>
            <a:r>
              <a:rPr lang="sr-Cyrl-BA" sz="1600" dirty="0" smtClean="0">
                <a:solidFill>
                  <a:schemeClr val="accent1">
                    <a:lumMod val="75000"/>
                  </a:schemeClr>
                </a:solidFill>
              </a:rPr>
              <a:t>на принос?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7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0012680" cy="868362"/>
          </a:xfrm>
        </p:spPr>
        <p:txBody>
          <a:bodyPr/>
          <a:lstStyle/>
          <a:p>
            <a:r>
              <a:rPr lang="sr-Cyrl-BA" b="1" dirty="0"/>
              <a:t>4. </a:t>
            </a:r>
            <a:r>
              <a:rPr lang="sr-Latn-BA" b="1" dirty="0"/>
              <a:t>APT </a:t>
            </a:r>
            <a:r>
              <a:rPr lang="sr-Cyrl-BA" b="1" dirty="0"/>
              <a:t>(</a:t>
            </a:r>
            <a:r>
              <a:rPr lang="sr-Latn-BA" b="1" dirty="0"/>
              <a:t>Arbitrage Pricing Theory)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295400"/>
                <a:ext cx="10820400" cy="517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Cyrl-BA" dirty="0" smtClean="0"/>
                  <a:t>Ако стопе приноса код двије ХОВ с једнаком </a:t>
                </a:r>
                <a:r>
                  <a:rPr lang="sr-Cyrl-BA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 </a:t>
                </a:r>
                <a:r>
                  <a:rPr lang="sr-Cyrl-BA" dirty="0" smtClean="0"/>
                  <a:t>нису једнаке, једна од ХОВ је потцијењена па нуди инвеститору већи очекивани принос него што би одговарао њеном припадајућем ризику. </a:t>
                </a:r>
              </a:p>
              <a:p>
                <a:r>
                  <a:rPr lang="sr-Cyrl-BA" dirty="0" smtClean="0"/>
                  <a:t>Ово даје могућност за надпросјечни профит и долази до процеса арбитраже.</a:t>
                </a:r>
              </a:p>
              <a:p>
                <a:r>
                  <a:rPr lang="sr-Cyrl-BA" dirty="0" smtClean="0"/>
                  <a:t>Формула </a:t>
                </a:r>
                <a:r>
                  <a:rPr lang="sr-Latn-BA" dirty="0" smtClean="0"/>
                  <a:t>APT </a:t>
                </a:r>
                <a:r>
                  <a:rPr lang="sr-Cyrl-BA" dirty="0" smtClean="0"/>
                  <a:t>модела гласи: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sr-Latn-BA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BA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sr-Latn-BA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sr-Latn-BA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sub>
                        </m:s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r-Cyrl-BA" b="1"/>
                              <m:t>𝛽</m:t>
                            </m:r>
                          </m:e>
                          <m:sub>
                            <m:r>
                              <a:rPr lang="sr-Latn-BA" b="1" i="0">
                                <a:latin typeface="Cambria Math" panose="02040503050406030204" pitchFamily="18" charset="0"/>
                              </a:rPr>
                              <m:t>𝐢𝟏</m:t>
                            </m:r>
                          </m:sub>
                        </m:s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r-Latn-BA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r-Cyrl-BA" b="1"/>
                          <m:t>𝛽</m:t>
                        </m:r>
                      </m:e>
                      <m: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𝐢𝟐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sr-Latn-BA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r-Cyrl-BA" b="1"/>
                              <m:t>𝛽</m:t>
                            </m:r>
                          </m:e>
                          <m:sub>
                            <m:r>
                              <a:rPr lang="sr-Latn-BA" b="1" i="0">
                                <a:latin typeface="Cambria Math" panose="02040503050406030204" pitchFamily="18" charset="0"/>
                              </a:rPr>
                              <m:t>𝐢𝐧</m:t>
                            </m:r>
                          </m:sub>
                        </m:s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sr-Latn-BA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sr-Latn-BA" b="1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1" i="0">
                            <a:latin typeface="Cambria Math" panose="02040503050406030204" pitchFamily="18" charset="0"/>
                          </a:rPr>
                          <m:t>𝛆</m:t>
                        </m:r>
                      </m:e>
                      <m:sub>
                        <m:r>
                          <a:rPr lang="sr-Cyrl-BA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sr-Latn-BA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sr-Cyrl-BA" sz="2200" dirty="0" smtClean="0"/>
                  <a:t>гдје је</a:t>
                </a:r>
                <a:r>
                  <a:rPr lang="sr-Latn-BA" sz="2200" dirty="0" smtClean="0"/>
                  <a:t>: E(r</a:t>
                </a:r>
                <a:r>
                  <a:rPr lang="sr-Latn-BA" sz="2200" baseline="-25000" dirty="0" smtClean="0"/>
                  <a:t>i</a:t>
                </a:r>
                <a:r>
                  <a:rPr lang="sr-Latn-BA" sz="2200" dirty="0"/>
                  <a:t>) </a:t>
                </a:r>
                <a:r>
                  <a:rPr lang="sr-Cyrl-BA" sz="2200" dirty="0" smtClean="0"/>
                  <a:t>-</a:t>
                </a: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очекивана стопа поврата на ХОВ</a:t>
                </a:r>
                <a:r>
                  <a:rPr lang="sr-Cyrl-BA" sz="2200" dirty="0"/>
                  <a:t>;</a:t>
                </a:r>
                <a:r>
                  <a:rPr lang="sr-Latn-BA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sr-Cyrl-BA" sz="2200" dirty="0" smtClean="0"/>
                  <a:t>	 </a:t>
                </a:r>
                <a:r>
                  <a:rPr lang="sr-Latn-BA" sz="2200" dirty="0" smtClean="0"/>
                  <a:t>R</a:t>
                </a:r>
                <a:r>
                  <a:rPr lang="sr-Latn-BA" sz="2200" baseline="-25000" dirty="0" smtClean="0"/>
                  <a:t>f</a:t>
                </a: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-</a:t>
                </a: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стопа поврата на безризичну ХОВ;</a:t>
                </a:r>
                <a:endParaRPr lang="sr-Latn-BA" sz="2200" dirty="0" smtClean="0"/>
              </a:p>
              <a:p>
                <a:pPr marL="0" indent="0">
                  <a:buNone/>
                </a:pPr>
                <a:r>
                  <a:rPr lang="sr-Cyrl-BA" sz="2200" dirty="0" smtClean="0"/>
                  <a:t>	 </a:t>
                </a:r>
                <a:r>
                  <a:rPr lang="sr-Latn-BA" sz="2200" dirty="0" smtClean="0"/>
                  <a:t>K</a:t>
                </a:r>
                <a:r>
                  <a:rPr lang="sr-Latn-BA" sz="2200" baseline="-25000" dirty="0" smtClean="0"/>
                  <a:t>1</a:t>
                </a:r>
                <a:r>
                  <a:rPr lang="sr-Latn-BA" sz="2200" dirty="0"/>
                  <a:t>,...,K</a:t>
                </a:r>
                <a:r>
                  <a:rPr lang="sr-Latn-BA" sz="2200" baseline="-25000" dirty="0"/>
                  <a:t>n</a:t>
                </a:r>
                <a:r>
                  <a:rPr lang="sr-Latn-BA" sz="2200" dirty="0"/>
                  <a:t> </a:t>
                </a:r>
                <a:r>
                  <a:rPr lang="sr-Cyrl-BA" sz="2200" dirty="0" smtClean="0"/>
                  <a:t>- </a:t>
                </a:r>
                <a:r>
                  <a:rPr lang="ru-RU" sz="2200" dirty="0" smtClean="0"/>
                  <a:t>премија </a:t>
                </a:r>
                <a:r>
                  <a:rPr lang="ru-RU" sz="2200" dirty="0"/>
                  <a:t>ризика повезана с К фактором за просјечну </a:t>
                </a:r>
                <a:r>
                  <a:rPr lang="ru-RU" sz="2200" dirty="0" smtClean="0"/>
                  <a:t>	 	активу </a:t>
                </a:r>
                <a:r>
                  <a:rPr lang="ru-RU" sz="2200" dirty="0"/>
                  <a:t>на тржишту</a:t>
                </a:r>
                <a:r>
                  <a:rPr lang="sr-Latn-BA" sz="2200" dirty="0" smtClean="0"/>
                  <a:t>, </a:t>
                </a:r>
              </a:p>
              <a:p>
                <a:pPr marL="0" indent="0">
                  <a:buNone/>
                </a:pPr>
                <a:r>
                  <a:rPr lang="sr-Cyrl-BA" sz="2200" dirty="0" smtClean="0"/>
                  <a:t>	 𝛽 </a:t>
                </a:r>
                <a:r>
                  <a:rPr lang="sr-Latn-BA" sz="2200" baseline="-25000" dirty="0" smtClean="0"/>
                  <a:t>i1</a:t>
                </a:r>
                <a:r>
                  <a:rPr lang="sr-Latn-BA" sz="2200" dirty="0" smtClean="0"/>
                  <a:t>,...,</a:t>
                </a:r>
                <a:r>
                  <a:rPr lang="sr-Cyrl-BA" sz="2200" dirty="0"/>
                  <a:t> 𝛽</a:t>
                </a:r>
                <a:r>
                  <a:rPr lang="sr-Latn-BA" sz="2200" dirty="0" smtClean="0"/>
                  <a:t> </a:t>
                </a:r>
                <a:r>
                  <a:rPr lang="sr-Latn-BA" sz="2200" baseline="-25000" dirty="0" smtClean="0"/>
                  <a:t>in</a:t>
                </a:r>
                <a:r>
                  <a:rPr lang="sr-Latn-BA" sz="2200" dirty="0" smtClean="0"/>
                  <a:t> </a:t>
                </a:r>
                <a:r>
                  <a:rPr lang="sr-Cyrl-BA" sz="2200" dirty="0" smtClean="0"/>
                  <a:t>-</a:t>
                </a:r>
                <a:r>
                  <a:rPr lang="sr-Latn-BA" sz="2200" dirty="0" smtClean="0"/>
                  <a:t> </a:t>
                </a:r>
                <a:r>
                  <a:rPr lang="ru-RU" sz="2200" dirty="0"/>
                  <a:t>осјетљивост ХОВ на сваки фактор ризика у односу на 	</a:t>
                </a:r>
                <a:r>
                  <a:rPr lang="ru-RU" sz="2200" dirty="0" smtClean="0"/>
                  <a:t> 	тржишну </a:t>
                </a:r>
                <a:r>
                  <a:rPr lang="ru-RU" sz="2200" dirty="0"/>
                  <a:t>просјечну осјетљивост на тај </a:t>
                </a:r>
                <a:r>
                  <a:rPr lang="ru-RU" sz="2200" dirty="0" smtClean="0"/>
                  <a:t>фактор.</a:t>
                </a:r>
                <a:endParaRPr lang="ru-RU" sz="2200" dirty="0"/>
              </a:p>
              <a:p>
                <a:pPr marL="0" indent="0">
                  <a:buNone/>
                </a:pPr>
                <a:endParaRPr lang="sr-Cyrl-B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295400"/>
                <a:ext cx="10820400" cy="5178552"/>
              </a:xfrm>
              <a:blipFill rotWithShape="0">
                <a:blip r:embed="rId2"/>
                <a:stretch>
                  <a:fillRect l="-732" t="-1649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967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 algn="ctr">
              <a:buNone/>
            </a:pPr>
            <a:r>
              <a:rPr lang="sr-Cyrl-BA" sz="3600" b="1" dirty="0" smtClean="0"/>
              <a:t>ХВАЛА НА ПАЖЊИ!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285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" y="1524000"/>
            <a:ext cx="10081260" cy="4873752"/>
          </a:xfrm>
        </p:spPr>
        <p:txBody>
          <a:bodyPr/>
          <a:lstStyle/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pPr marL="0" indent="0">
              <a:buNone/>
            </a:pPr>
            <a:r>
              <a:rPr lang="sr-Cyrl-BA" sz="3200" dirty="0" smtClean="0"/>
              <a:t>Да ли нам је увијек циљ минимизирање ризика?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6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1. Појам ризика и приноса </a:t>
            </a:r>
            <a:r>
              <a:rPr lang="sr-Cyrl-BA" dirty="0" smtClean="0"/>
              <a:t>финансијских </a:t>
            </a:r>
            <a:r>
              <a:rPr lang="sr-Cyrl-BA" dirty="0"/>
              <a:t>инструмената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8076" y="1905000"/>
            <a:ext cx="10659524" cy="4797552"/>
          </a:xfrm>
        </p:spPr>
        <p:txBody>
          <a:bodyPr/>
          <a:lstStyle/>
          <a:p>
            <a:r>
              <a:rPr lang="sr-Cyrl-BA" dirty="0" smtClean="0"/>
              <a:t>Статистички посматрано, ризик је вјероватноћа да ће стварна стопа приноса одређене ХОВ одступати од очекиване стопе приноса</a:t>
            </a:r>
          </a:p>
          <a:p>
            <a:r>
              <a:rPr lang="sr-Cyrl-BA" dirty="0" smtClean="0"/>
              <a:t>Несигурност остварења очекиваног или захтијеваног резултата инвестирања новчаних средстава у фин.имовину, уз претпоставку да је вјероватноћу остварења свих резултата могуће квантификовати одговарајућим статистичким распоредом вјероватноће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Мјера </a:t>
            </a:r>
            <a:r>
              <a:rPr lang="sr-Cyrl-BA" dirty="0"/>
              <a:t>ризика </a:t>
            </a:r>
            <a:r>
              <a:rPr lang="sr-Cyrl-BA" dirty="0" smtClean="0"/>
              <a:t>ХОВ је стандардна девијација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/>
              <a:t>1. Појам ризика и приноса </a:t>
            </a:r>
            <a:r>
              <a:rPr lang="sr-Cyrl-BA" b="1" dirty="0" smtClean="0"/>
              <a:t>финансијских </a:t>
            </a:r>
            <a:r>
              <a:rPr lang="sr-Cyrl-BA" b="1" dirty="0"/>
              <a:t>инструмената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7220" y="1600200"/>
                <a:ext cx="10584180" cy="5105400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/>
                  <a:t>Стандардна девијација ХОВ:</a:t>
                </a:r>
              </a:p>
              <a:p>
                <a:endParaRPr lang="sr-Cyrl-BA" dirty="0"/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  <m:r>
                          <a:rPr lang="en-US" b="1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sr-Cyrl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гдје </a:t>
                </a:r>
                <a:r>
                  <a:rPr lang="sr-Cyrl-BA" dirty="0"/>
                  <a:t>је</a:t>
                </a:r>
                <a:r>
                  <a:rPr lang="sr-Cyrl-BA" dirty="0" smtClean="0"/>
                  <a:t>: </a:t>
                </a:r>
                <a:r>
                  <a:rPr lang="en-US" dirty="0" smtClean="0"/>
                  <a:t>𝜎</a:t>
                </a:r>
                <a:r>
                  <a:rPr lang="sr-Cyrl-BA" dirty="0" smtClean="0"/>
                  <a:t> </a:t>
                </a:r>
                <a:r>
                  <a:rPr lang="sr-Latn-BA" dirty="0" smtClean="0"/>
                  <a:t>-</a:t>
                </a:r>
                <a:r>
                  <a:rPr lang="sr-Cyrl-BA" dirty="0" smtClean="0"/>
                  <a:t> </a:t>
                </a:r>
                <a:r>
                  <a:rPr lang="sr-Cyrl-BA" dirty="0"/>
                  <a:t>стандардна </a:t>
                </a:r>
                <a:r>
                  <a:rPr lang="sr-Cyrl-BA" dirty="0" smtClean="0"/>
                  <a:t>девијација</a:t>
                </a:r>
                <a:endParaRPr lang="sr-Latn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:r>
                  <a:rPr lang="sr-Latn-BA" dirty="0" smtClean="0"/>
                  <a:t>E(r) </a:t>
                </a:r>
                <a:r>
                  <a:rPr lang="sr-Cyrl-BA" dirty="0" smtClean="0"/>
                  <a:t>- очекивани принос</a:t>
                </a:r>
                <a:endParaRPr lang="sr-Latn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baseline="-25000" dirty="0" smtClean="0"/>
                  <a:t> </a:t>
                </a:r>
                <a:r>
                  <a:rPr lang="sr-Latn-BA" dirty="0" smtClean="0"/>
                  <a:t>- </a:t>
                </a:r>
                <a:r>
                  <a:rPr lang="sr-Cyrl-BA" dirty="0" smtClean="0"/>
                  <a:t>принос за </a:t>
                </a:r>
                <a:r>
                  <a:rPr lang="sr-Latn-BA" dirty="0" smtClean="0"/>
                  <a:t>i</a:t>
                </a:r>
                <a:r>
                  <a:rPr lang="sr-Cyrl-BA" dirty="0" smtClean="0"/>
                  <a:t>-ту вјероватноћу</a:t>
                </a:r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:r>
                  <a:rPr lang="sr-Latn-BA" dirty="0" smtClean="0"/>
                  <a:t>V</a:t>
                </a:r>
                <a:r>
                  <a:rPr lang="en-US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sr-Latn-BA" dirty="0" smtClean="0"/>
                  <a:t>-</a:t>
                </a:r>
                <a:r>
                  <a:rPr lang="sr-Cyrl-BA" dirty="0"/>
                  <a:t> </a:t>
                </a:r>
                <a:r>
                  <a:rPr lang="sr-Cyrl-BA" dirty="0" smtClean="0"/>
                  <a:t>вјероватноћа остварења припадајућег приноса</a:t>
                </a:r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:r>
                  <a:rPr lang="sr-Latn-BA" dirty="0" smtClean="0"/>
                  <a:t>n</a:t>
                </a:r>
                <a:r>
                  <a:rPr lang="sr-Cyrl-BA" dirty="0"/>
                  <a:t> </a:t>
                </a:r>
                <a:r>
                  <a:rPr lang="sr-Latn-BA" dirty="0" smtClean="0"/>
                  <a:t>-</a:t>
                </a:r>
                <a:r>
                  <a:rPr lang="sr-Cyrl-BA" dirty="0" smtClean="0"/>
                  <a:t> укупан број вјероватноћа.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7220" y="1600200"/>
                <a:ext cx="10584180" cy="5105400"/>
              </a:xfrm>
              <a:blipFill rotWithShape="0">
                <a:blip r:embed="rId2"/>
                <a:stretch>
                  <a:fillRect l="-864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12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2. Ризик и принос портфолија </a:t>
            </a:r>
            <a:r>
              <a:rPr lang="sr-Latn-BA" b="1" dirty="0" smtClean="0"/>
              <a:t/>
            </a:r>
            <a:br>
              <a:rPr lang="sr-Latn-BA" b="1" dirty="0" smtClean="0"/>
            </a:br>
            <a:r>
              <a:rPr lang="sr-Cyrl-BA" b="1" dirty="0" smtClean="0"/>
              <a:t>финансијских инструмената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10165080" cy="4949952"/>
          </a:xfrm>
        </p:spPr>
        <p:txBody>
          <a:bodyPr/>
          <a:lstStyle/>
          <a:p>
            <a:r>
              <a:rPr lang="sr-Cyrl-BA" dirty="0" smtClean="0"/>
              <a:t>Портфолио је скуп двије или више ХОВ или неке друге имовине различитих врста и карактеристика које посједује неки инвеститор на финансијском тржишту</a:t>
            </a:r>
          </a:p>
          <a:p>
            <a:endParaRPr lang="sr-Cyrl-BA" dirty="0"/>
          </a:p>
          <a:p>
            <a:r>
              <a:rPr lang="sr-Cyrl-BA" dirty="0" smtClean="0"/>
              <a:t>Колика је стандардна девијација приноса ХОВ које чине оптимални портфолио инвеститора са високим нивоом аверзије према ризику?</a:t>
            </a:r>
          </a:p>
        </p:txBody>
      </p:sp>
    </p:spTree>
    <p:extLst>
      <p:ext uri="{BB962C8B-B14F-4D97-AF65-F5344CB8AC3E}">
        <p14:creationId xmlns:p14="http://schemas.microsoft.com/office/powerpoint/2010/main" val="203747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8755380" cy="4873752"/>
          </a:xfrm>
        </p:spPr>
        <p:txBody>
          <a:bodyPr/>
          <a:lstStyle/>
          <a:p>
            <a:r>
              <a:rPr lang="sr-Cyrl-BA" dirty="0"/>
              <a:t>Диверзификација представља комбиновање двије или више </a:t>
            </a:r>
            <a:r>
              <a:rPr lang="sr-Cyrl-BA" dirty="0" smtClean="0"/>
              <a:t>ХОВ </a:t>
            </a:r>
            <a:r>
              <a:rPr lang="sr-Cyrl-BA" dirty="0"/>
              <a:t>чији се </a:t>
            </a:r>
            <a:r>
              <a:rPr lang="sr-Cyrl-BA" dirty="0" smtClean="0"/>
              <a:t>приноси крећу </a:t>
            </a:r>
            <a:r>
              <a:rPr lang="sr-Cyrl-BA" dirty="0"/>
              <a:t>у различитом смјеру тако да се појединачни </a:t>
            </a:r>
            <a:r>
              <a:rPr lang="sr-Cyrl-BA" dirty="0" smtClean="0"/>
              <a:t>ризици међусобно </a:t>
            </a:r>
            <a:r>
              <a:rPr lang="sr-Cyrl-BA" dirty="0"/>
              <a:t>компензују, те је због тога укупан ризик портфолија мањи од простог збира ризика свих ХОВ у том портфолију</a:t>
            </a:r>
            <a:r>
              <a:rPr lang="sr-Cyrl-BA" dirty="0" smtClean="0"/>
              <a:t>.</a:t>
            </a:r>
            <a:endParaRPr lang="sr-Cyrl-BA" dirty="0"/>
          </a:p>
        </p:txBody>
      </p:sp>
      <p:sp>
        <p:nvSpPr>
          <p:cNvPr id="7" name="Cloud Callout 6"/>
          <p:cNvSpPr/>
          <p:nvPr/>
        </p:nvSpPr>
        <p:spPr>
          <a:xfrm rot="1555415">
            <a:off x="8275568" y="3693532"/>
            <a:ext cx="3911816" cy="29131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07145" y="44196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/>
              <a:t>Не стављајте     сва јаја у једну кошару!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83" y="387261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/>
              <a:t>2. Ризик и  принос портфолија финансијских инструмената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" y="1752600"/>
            <a:ext cx="10584180" cy="4873752"/>
          </a:xfrm>
        </p:spPr>
        <p:txBody>
          <a:bodyPr>
            <a:normAutofit lnSpcReduction="10000"/>
          </a:bodyPr>
          <a:lstStyle/>
          <a:p>
            <a:r>
              <a:rPr lang="sr-Cyrl-BA" dirty="0"/>
              <a:t>Ризик портфолија ХОВ зависи од ризика ХОВ које чине тај портфолио и </a:t>
            </a:r>
            <a:r>
              <a:rPr lang="sr-Cyrl-BA" b="1" dirty="0"/>
              <a:t>веза</a:t>
            </a:r>
            <a:r>
              <a:rPr lang="sr-Cyrl-BA" dirty="0"/>
              <a:t> између очекиваних приноса ХОВ у портфолију</a:t>
            </a:r>
            <a:r>
              <a:rPr lang="sr-Cyrl-BA" dirty="0" smtClean="0"/>
              <a:t>.</a:t>
            </a:r>
          </a:p>
          <a:p>
            <a:r>
              <a:rPr lang="sr-Cyrl-BA" b="1" dirty="0" smtClean="0"/>
              <a:t>Коефицијент корелације </a:t>
            </a:r>
            <a:r>
              <a:rPr lang="sr-Cyrl-BA" dirty="0" smtClean="0"/>
              <a:t>показује степен у којем се приноси двије ХОВ крећу у истом смјеру (-1 до 1).</a:t>
            </a:r>
          </a:p>
          <a:p>
            <a:endParaRPr lang="sr-Cyrl-BA" dirty="0"/>
          </a:p>
          <a:p>
            <a:r>
              <a:rPr lang="sr-Cyrl-BA" dirty="0" smtClean="0"/>
              <a:t>Шта значи када је коефицијент корелације:</a:t>
            </a:r>
          </a:p>
          <a:p>
            <a:pPr lvl="1"/>
            <a:r>
              <a:rPr lang="sr-Cyrl-BA" dirty="0" smtClean="0"/>
              <a:t>мањи од 0, </a:t>
            </a:r>
          </a:p>
          <a:p>
            <a:pPr lvl="1"/>
            <a:r>
              <a:rPr lang="sr-Cyrl-BA" dirty="0" smtClean="0"/>
              <a:t>већи од 0, </a:t>
            </a:r>
          </a:p>
          <a:p>
            <a:pPr lvl="1"/>
            <a:r>
              <a:rPr lang="sr-Cyrl-BA" dirty="0" smtClean="0"/>
              <a:t>0,</a:t>
            </a:r>
          </a:p>
          <a:p>
            <a:pPr lvl="1"/>
            <a:r>
              <a:rPr lang="sr-Cyrl-BA" dirty="0" smtClean="0"/>
              <a:t>1,</a:t>
            </a:r>
          </a:p>
          <a:p>
            <a:pPr lvl="1"/>
            <a:r>
              <a:rPr lang="sr-Cyrl-BA" dirty="0" smtClean="0"/>
              <a:t>-1?</a:t>
            </a:r>
          </a:p>
          <a:p>
            <a:r>
              <a:rPr lang="sr-Cyrl-BA" dirty="0" smtClean="0"/>
              <a:t>Када су присутни ефекти диверзификације?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6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28600"/>
            <a:ext cx="10081260" cy="1066800"/>
          </a:xfrm>
        </p:spPr>
        <p:txBody>
          <a:bodyPr>
            <a:normAutofit/>
          </a:bodyPr>
          <a:lstStyle/>
          <a:p>
            <a:pPr algn="ctr"/>
            <a:r>
              <a:rPr lang="sr-Cyrl-BA" b="1" dirty="0"/>
              <a:t>2. Ризик и  принос портфолија финансијских инструмената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7220" y="1447800"/>
                <a:ext cx="10660380" cy="5334000"/>
              </a:xfrm>
            </p:spPr>
            <p:txBody>
              <a:bodyPr>
                <a:normAutofit/>
              </a:bodyPr>
              <a:lstStyle/>
              <a:p>
                <a:r>
                  <a:rPr lang="sr-Cyrl-BA" sz="2000" dirty="0" smtClean="0"/>
                  <a:t>За израчунавање </a:t>
                </a:r>
                <a:r>
                  <a:rPr lang="sr-Cyrl-BA" sz="2000" b="1" dirty="0" smtClean="0"/>
                  <a:t>варијансе портфолија </a:t>
                </a:r>
                <a:r>
                  <a:rPr lang="sr-Cyrl-BA" sz="2000" dirty="0" smtClean="0"/>
                  <a:t>користи се формула:</a:t>
                </a:r>
                <a:r>
                  <a:rPr lang="sr-Latn-BA" sz="2000" dirty="0" smtClean="0"/>
                  <a:t> </a:t>
                </a:r>
                <a:r>
                  <a:rPr lang="sr-Cyrl-BA" sz="2000" dirty="0" smtClean="0"/>
                  <a:t>	</a:t>
                </a:r>
                <a:endParaRPr lang="sr-Latn-BA" sz="2000" dirty="0" smtClean="0"/>
              </a:p>
              <a:p>
                <a:endParaRPr lang="sr-Latn-BA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sr-Cyrl-BA" sz="2000" dirty="0" smtClean="0"/>
                  <a:t>гдје је:  </a:t>
                </a:r>
                <a:r>
                  <a:rPr lang="en-US" sz="2000" dirty="0" smtClean="0"/>
                  <a:t>𝜎</a:t>
                </a:r>
                <a:r>
                  <a:rPr lang="sr-Latn-BA" sz="2000" baseline="-25000" dirty="0" smtClean="0"/>
                  <a:t>p</a:t>
                </a:r>
                <a:r>
                  <a:rPr lang="sr-Cyrl-BA" sz="2000" baseline="-25000" dirty="0" smtClean="0"/>
                  <a:t> </a:t>
                </a:r>
                <a:r>
                  <a:rPr lang="sr-Cyrl-BA" sz="2000" dirty="0" smtClean="0"/>
                  <a:t>-</a:t>
                </a:r>
                <a:r>
                  <a:rPr lang="sr-Latn-BA" sz="2000" dirty="0" smtClean="0"/>
                  <a:t> </a:t>
                </a:r>
                <a:r>
                  <a:rPr lang="sr-Cyrl-BA" sz="2000" dirty="0" smtClean="0"/>
                  <a:t>стандардна девијација портфолија;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sr-Cyrl-BA" sz="2000" dirty="0" smtClean="0"/>
                  <a:t>	</a:t>
                </a:r>
                <a:r>
                  <a:rPr lang="sr-Latn-BA" sz="2000" dirty="0" smtClean="0"/>
                  <a:t>𝜔</a:t>
                </a:r>
                <a:r>
                  <a:rPr lang="sr-Cyrl-BA" sz="2000" baseline="-25000" dirty="0" smtClean="0"/>
                  <a:t>а</a:t>
                </a:r>
                <a:r>
                  <a:rPr lang="sr-Latn-BA" sz="2000" dirty="0" smtClean="0"/>
                  <a:t> </a:t>
                </a:r>
                <a:r>
                  <a:rPr lang="sr-Cyrl-BA" sz="2000" dirty="0" smtClean="0"/>
                  <a:t>– учешће ХОВ </a:t>
                </a:r>
                <a:r>
                  <a:rPr lang="sr-Latn-BA" sz="2000" dirty="0" smtClean="0"/>
                  <a:t>a</a:t>
                </a:r>
                <a:r>
                  <a:rPr lang="sr-Cyrl-BA" sz="2000" dirty="0" smtClean="0"/>
                  <a:t> </a:t>
                </a:r>
                <a:r>
                  <a:rPr lang="sr-Cyrl-BA" sz="2000" dirty="0" smtClean="0"/>
                  <a:t>у портфолију;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sr-Cyrl-BA" sz="2000" dirty="0" smtClean="0"/>
                  <a:t>	</a:t>
                </a:r>
                <a:r>
                  <a:rPr lang="sr-Latn-BA" sz="2000" dirty="0" smtClean="0"/>
                  <a:t>𝜔</a:t>
                </a:r>
                <a:r>
                  <a:rPr lang="sr-Latn-BA" sz="2000" baseline="-25000" dirty="0"/>
                  <a:t>b</a:t>
                </a:r>
                <a:r>
                  <a:rPr lang="sr-Latn-BA" sz="2000" dirty="0" smtClean="0"/>
                  <a:t> </a:t>
                </a:r>
                <a:r>
                  <a:rPr lang="sr-Cyrl-BA" sz="2000" dirty="0" smtClean="0"/>
                  <a:t>– учешће ХОВ </a:t>
                </a:r>
                <a:r>
                  <a:rPr lang="sr-Latn-BA" sz="2000" dirty="0" smtClean="0"/>
                  <a:t>b</a:t>
                </a:r>
                <a:r>
                  <a:rPr lang="sr-Cyrl-BA" sz="2000" dirty="0" smtClean="0"/>
                  <a:t> </a:t>
                </a:r>
                <a:r>
                  <a:rPr lang="sr-Cyrl-BA" sz="2000" dirty="0" smtClean="0"/>
                  <a:t>у портфолију</a:t>
                </a:r>
                <a:r>
                  <a:rPr lang="sr-Latn-BA" sz="2000" dirty="0" smtClean="0"/>
                  <a:t>;</a:t>
                </a:r>
                <a:r>
                  <a:rPr lang="sr-Cyrl-BA" sz="2000" dirty="0" smtClean="0"/>
                  <a:t> </a:t>
                </a:r>
                <a:endParaRPr lang="sr-Latn-BA" sz="2000" dirty="0" smtClean="0"/>
              </a:p>
              <a:p>
                <a:pPr marL="0" indent="0">
                  <a:buNone/>
                </a:pPr>
                <a:r>
                  <a:rPr lang="sr-Cyrl-BA" sz="2000" dirty="0" smtClean="0"/>
                  <a:t>	</a:t>
                </a:r>
                <a:r>
                  <a:rPr lang="en-US" sz="2000" dirty="0" smtClean="0"/>
                  <a:t>𝜎</a:t>
                </a:r>
                <a:r>
                  <a:rPr lang="sr-Latn-BA" sz="2000" baseline="-25000" dirty="0" smtClean="0"/>
                  <a:t>ab</a:t>
                </a:r>
                <a:r>
                  <a:rPr lang="sr-Cyrl-BA" sz="2000" baseline="-25000" dirty="0" smtClean="0"/>
                  <a:t> </a:t>
                </a:r>
                <a:r>
                  <a:rPr lang="sr-Cyrl-BA" sz="2000" dirty="0" smtClean="0"/>
                  <a:t>- коваријанса приноса ХОВ </a:t>
                </a:r>
                <a:r>
                  <a:rPr lang="sr-Latn-BA" sz="2000" dirty="0" smtClean="0"/>
                  <a:t>a</a:t>
                </a:r>
                <a:r>
                  <a:rPr lang="sr-Cyrl-BA" sz="2000" dirty="0" smtClean="0"/>
                  <a:t> </a:t>
                </a:r>
                <a:r>
                  <a:rPr lang="sr-Cyrl-BA" sz="2000" dirty="0" smtClean="0"/>
                  <a:t>и</a:t>
                </a:r>
                <a:r>
                  <a:rPr lang="sr-Latn-BA" sz="2000" dirty="0"/>
                  <a:t> </a:t>
                </a:r>
                <a:r>
                  <a:rPr lang="sr-Latn-BA" sz="2000" dirty="0" smtClean="0"/>
                  <a:t>b</a:t>
                </a:r>
                <a:r>
                  <a:rPr lang="sr-Cyrl-BA" sz="2000" dirty="0" smtClean="0"/>
                  <a:t>.</a:t>
                </a:r>
                <a:r>
                  <a:rPr lang="sr-Latn-BA" sz="2000" dirty="0" smtClean="0"/>
                  <a:t> </a:t>
                </a:r>
                <a:endParaRPr lang="en-US" sz="2000" dirty="0"/>
              </a:p>
              <a:p>
                <a:r>
                  <a:rPr lang="sr-Cyrl-BA" sz="2000" dirty="0" smtClean="0"/>
                  <a:t>За израчунавање </a:t>
                </a:r>
                <a:r>
                  <a:rPr lang="sr-Cyrl-BA" sz="2000" b="1" dirty="0" smtClean="0"/>
                  <a:t>коваријансе</a:t>
                </a:r>
                <a:r>
                  <a:rPr lang="sr-Cyrl-BA" sz="2000" dirty="0" smtClean="0"/>
                  <a:t> између очекиваног приноса </a:t>
                </a:r>
                <a:r>
                  <a:rPr lang="sr-Cyrl-BA" sz="2000" dirty="0"/>
                  <a:t>ХОВ </a:t>
                </a:r>
                <a:r>
                  <a:rPr lang="sr-Latn-BA" sz="2000" dirty="0" smtClean="0"/>
                  <a:t>a</a:t>
                </a:r>
                <a:r>
                  <a:rPr lang="sr-Cyrl-BA" sz="2000" dirty="0" smtClean="0"/>
                  <a:t> </a:t>
                </a:r>
                <a:r>
                  <a:rPr lang="sr-Cyrl-BA" sz="2000" dirty="0"/>
                  <a:t>и</a:t>
                </a:r>
                <a:r>
                  <a:rPr lang="sr-Latn-BA" sz="2000" dirty="0"/>
                  <a:t> </a:t>
                </a:r>
                <a:r>
                  <a:rPr lang="sr-Latn-BA" sz="2000" dirty="0" smtClean="0"/>
                  <a:t>b</a:t>
                </a:r>
                <a:r>
                  <a:rPr lang="sr-Cyrl-BA" sz="2000" dirty="0" smtClean="0"/>
                  <a:t> </a:t>
                </a:r>
                <a:r>
                  <a:rPr lang="sr-Cyrl-BA" sz="2000" dirty="0" smtClean="0"/>
                  <a:t>користимо: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sr-Latn-BA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1" i="1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sr-Latn-BA" sz="2000" b="1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sr-Latn-BA" sz="2000" b="1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sr-Cyrl-BA" sz="2000" dirty="0"/>
                  <a:t>гдје је</a:t>
                </a:r>
                <a:r>
                  <a:rPr lang="sr-Cyrl-BA" sz="2000" dirty="0" smtClean="0"/>
                  <a:t>: </a:t>
                </a:r>
                <a:r>
                  <a:rPr lang="en-US" sz="2000" dirty="0" smtClean="0"/>
                  <a:t>𝜎</a:t>
                </a:r>
                <a:r>
                  <a:rPr lang="sr-Latn-BA" sz="2000" baseline="-25000" dirty="0" smtClean="0"/>
                  <a:t>ab</a:t>
                </a:r>
                <a:r>
                  <a:rPr lang="sr-Cyrl-BA" sz="2000" baseline="-25000" dirty="0" smtClean="0"/>
                  <a:t> </a:t>
                </a:r>
                <a:r>
                  <a:rPr lang="sr-Cyrl-BA" sz="2000" dirty="0" smtClean="0"/>
                  <a:t>- </a:t>
                </a:r>
                <a:r>
                  <a:rPr lang="sr-Cyrl-BA" sz="2000" dirty="0"/>
                  <a:t>коваријанса </a:t>
                </a:r>
                <a:r>
                  <a:rPr lang="sr-Cyrl-BA" sz="2000" dirty="0" smtClean="0"/>
                  <a:t>приноса </a:t>
                </a:r>
                <a:r>
                  <a:rPr lang="sr-Cyrl-BA" sz="2000" dirty="0"/>
                  <a:t>ХОВ </a:t>
                </a:r>
                <a:r>
                  <a:rPr lang="sr-Latn-BA" sz="2000" dirty="0" smtClean="0"/>
                  <a:t>a</a:t>
                </a:r>
                <a:r>
                  <a:rPr lang="sr-Cyrl-BA" sz="2000" dirty="0" smtClean="0"/>
                  <a:t> </a:t>
                </a:r>
                <a:r>
                  <a:rPr lang="sr-Cyrl-BA" sz="2000" dirty="0"/>
                  <a:t>и</a:t>
                </a:r>
                <a:r>
                  <a:rPr lang="sr-Latn-BA" sz="2000" dirty="0"/>
                  <a:t> </a:t>
                </a:r>
                <a:r>
                  <a:rPr lang="sr-Latn-BA" sz="2000" dirty="0" smtClean="0"/>
                  <a:t>b</a:t>
                </a:r>
                <a:r>
                  <a:rPr lang="sr-Cyrl-BA" sz="2000" dirty="0" smtClean="0"/>
                  <a:t>;</a:t>
                </a:r>
                <a:endParaRPr lang="sr-Cyrl-BA" sz="2000" dirty="0" smtClean="0"/>
              </a:p>
              <a:p>
                <a:pPr marL="0" indent="0">
                  <a:buNone/>
                </a:pPr>
                <a:r>
                  <a:rPr lang="sr-Cyrl-BA" sz="2000" dirty="0" smtClean="0"/>
                  <a:t>	</a:t>
                </a:r>
                <a:r>
                  <a:rPr lang="el-GR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1" i="1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sr-Latn-BA" sz="2000" baseline="-25000" dirty="0" smtClean="0"/>
                  <a:t>ab</a:t>
                </a:r>
                <a:r>
                  <a:rPr lang="sr-Cyrl-BA" sz="2000" baseline="-25000" dirty="0" smtClean="0"/>
                  <a:t> </a:t>
                </a:r>
                <a:r>
                  <a:rPr lang="sr-Cyrl-BA" sz="2000" dirty="0" smtClean="0"/>
                  <a:t>- коефицијент корелације очекиваних приноса ХОВ </a:t>
                </a:r>
                <a:r>
                  <a:rPr lang="sr-Latn-BA" sz="2000" dirty="0" smtClean="0"/>
                  <a:t>a</a:t>
                </a:r>
                <a:r>
                  <a:rPr lang="sr-Cyrl-BA" sz="2000" dirty="0" smtClean="0"/>
                  <a:t> </a:t>
                </a:r>
                <a:r>
                  <a:rPr lang="sr-Cyrl-BA" sz="2000" dirty="0"/>
                  <a:t>и</a:t>
                </a:r>
                <a:r>
                  <a:rPr lang="sr-Latn-BA" sz="2000" dirty="0"/>
                  <a:t> </a:t>
                </a:r>
                <a:r>
                  <a:rPr lang="sr-Latn-BA" sz="2000" dirty="0" smtClean="0"/>
                  <a:t>b</a:t>
                </a:r>
                <a:r>
                  <a:rPr lang="sr-Cyrl-BA" sz="2000" dirty="0" smtClean="0"/>
                  <a:t>;</a:t>
                </a:r>
                <a:endParaRPr lang="sr-Cyrl-BA" sz="2000" dirty="0" smtClean="0"/>
              </a:p>
              <a:p>
                <a:pPr marL="0" indent="0">
                  <a:buNone/>
                </a:pPr>
                <a:r>
                  <a:rPr lang="sr-Cyrl-BA" sz="2000" dirty="0" smtClean="0"/>
                  <a:t>	</a:t>
                </a:r>
                <a:r>
                  <a:rPr lang="en-US" sz="2000" dirty="0" smtClean="0"/>
                  <a:t>𝜎</a:t>
                </a:r>
                <a:r>
                  <a:rPr lang="sr-Latn-BA" sz="2000" baseline="-25000" dirty="0" smtClean="0"/>
                  <a:t>a</a:t>
                </a:r>
                <a:r>
                  <a:rPr lang="sr-Cyrl-BA" sz="2000" baseline="-25000" dirty="0" smtClean="0"/>
                  <a:t> </a:t>
                </a:r>
                <a:r>
                  <a:rPr lang="sr-Cyrl-BA" sz="2000" dirty="0" smtClean="0"/>
                  <a:t>-</a:t>
                </a:r>
                <a:r>
                  <a:rPr lang="sr-Latn-BA" sz="2000" dirty="0" smtClean="0"/>
                  <a:t> </a:t>
                </a:r>
                <a:r>
                  <a:rPr lang="sr-Cyrl-BA" sz="2000" dirty="0"/>
                  <a:t>стандардна девијација </a:t>
                </a:r>
                <a:r>
                  <a:rPr lang="sr-Cyrl-BA" sz="2000" dirty="0" smtClean="0"/>
                  <a:t>ХОВ </a:t>
                </a:r>
                <a:r>
                  <a:rPr lang="sr-Latn-BA" sz="2000" dirty="0" smtClean="0"/>
                  <a:t>a</a:t>
                </a:r>
                <a:r>
                  <a:rPr lang="sr-Cyrl-BA" sz="2000" dirty="0" smtClean="0"/>
                  <a:t>;</a:t>
                </a:r>
                <a:endParaRPr lang="sr-Cyrl-BA" sz="2000" dirty="0" smtClean="0"/>
              </a:p>
              <a:p>
                <a:pPr marL="0" indent="0">
                  <a:buNone/>
                </a:pPr>
                <a:r>
                  <a:rPr lang="sr-Cyrl-BA" sz="2000" dirty="0" smtClean="0"/>
                  <a:t>	</a:t>
                </a:r>
                <a:r>
                  <a:rPr lang="en-US" sz="2000" dirty="0" smtClean="0"/>
                  <a:t>𝜎</a:t>
                </a:r>
                <a:r>
                  <a:rPr lang="sr-Latn-BA" sz="2000" baseline="-25000" dirty="0" smtClean="0"/>
                  <a:t>b</a:t>
                </a:r>
                <a:r>
                  <a:rPr lang="sr-Cyrl-BA" sz="2000" baseline="-25000" dirty="0" smtClean="0"/>
                  <a:t> </a:t>
                </a:r>
                <a:r>
                  <a:rPr lang="sr-Cyrl-BA" sz="2000" dirty="0" smtClean="0"/>
                  <a:t>-</a:t>
                </a:r>
                <a:r>
                  <a:rPr lang="sr-Latn-BA" sz="2000" dirty="0" smtClean="0"/>
                  <a:t> </a:t>
                </a:r>
                <a:r>
                  <a:rPr lang="sr-Cyrl-BA" sz="2000" dirty="0" smtClean="0"/>
                  <a:t>стандардна девијација</a:t>
                </a:r>
                <a:r>
                  <a:rPr lang="sr-Latn-BA" sz="2000" dirty="0" smtClean="0"/>
                  <a:t> </a:t>
                </a:r>
                <a:r>
                  <a:rPr lang="sr-Cyrl-BA" sz="2000" dirty="0" smtClean="0"/>
                  <a:t>ХОВ </a:t>
                </a:r>
                <a:r>
                  <a:rPr lang="sr-Latn-BA" sz="2000" dirty="0" smtClean="0"/>
                  <a:t>b</a:t>
                </a:r>
                <a:r>
                  <a:rPr lang="sr-Cyrl-BA" sz="2000" dirty="0" smtClean="0"/>
                  <a:t>.</a:t>
                </a:r>
                <a:endParaRPr lang="sr-Cyrl-BA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7220" y="1447800"/>
                <a:ext cx="10660380" cy="5334000"/>
              </a:xfrm>
              <a:blipFill rotWithShape="0">
                <a:blip r:embed="rId2"/>
                <a:stretch>
                  <a:fillRect l="-572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ariance of a Portfolio with 2 Stocks (with description)&quot; Photographic  Print for Sale by moneyneedly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39200" r="2978" b="52800"/>
          <a:stretch/>
        </p:blipFill>
        <p:spPr bwMode="auto">
          <a:xfrm>
            <a:off x="762001" y="1981200"/>
            <a:ext cx="4724400" cy="5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1034</Words>
  <Application>Microsoft Office PowerPoint</Application>
  <PresentationFormat>Custom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Cambria Math</vt:lpstr>
      <vt:lpstr>Century Schoolbook</vt:lpstr>
      <vt:lpstr>Wingdings</vt:lpstr>
      <vt:lpstr>Wingdings 2</vt:lpstr>
      <vt:lpstr>Oriel</vt:lpstr>
      <vt:lpstr>Ризик и принос финансијских инструмената</vt:lpstr>
      <vt:lpstr>1. Појам ризика и приноса финансијских инструмената</vt:lpstr>
      <vt:lpstr>PowerPoint Presentation</vt:lpstr>
      <vt:lpstr>1. Појам ризика и приноса финансијских инструмената</vt:lpstr>
      <vt:lpstr>1. Појам ризика и приноса финансијских инструмената</vt:lpstr>
      <vt:lpstr>2. Ризик и принос портфолија  финансијских инструмената</vt:lpstr>
      <vt:lpstr>PowerPoint Presentation</vt:lpstr>
      <vt:lpstr>2. Ризик и  принос портфолија финансијских инструмената</vt:lpstr>
      <vt:lpstr>2. Ризик и  принос портфолија финансијских инструмената</vt:lpstr>
      <vt:lpstr>2. Ризик и  принос портфолија финансијских инструмената</vt:lpstr>
      <vt:lpstr>2. Ризик и  принос портфолија финансијских инструмената</vt:lpstr>
      <vt:lpstr>2.1. Формирање ефикасног портфолија</vt:lpstr>
      <vt:lpstr>2.1. Формирање ефикасног портфолија</vt:lpstr>
      <vt:lpstr>2.2. Линија алокације капитала - CAL</vt:lpstr>
      <vt:lpstr>2.3. Кретање функције корисности за инвеститора</vt:lpstr>
      <vt:lpstr>2.3. Кретање функције корисности за инвеститора</vt:lpstr>
      <vt:lpstr>PowerPoint Presentation</vt:lpstr>
      <vt:lpstr>2.4. Линија тржишта капитала - CML</vt:lpstr>
      <vt:lpstr>2.5. Системски и несистемски ризик</vt:lpstr>
      <vt:lpstr>3. CAPM (Capital Asset Pricing Model) </vt:lpstr>
      <vt:lpstr>3.1. Бета</vt:lpstr>
      <vt:lpstr>3.2. Карактеристичан правац</vt:lpstr>
      <vt:lpstr>3.3. Формула CAPM</vt:lpstr>
      <vt:lpstr>3.4. Линија тржишта хартија од вриједности- SML</vt:lpstr>
      <vt:lpstr>4. APT (Arbitrage Pricing Theory)</vt:lpstr>
      <vt:lpstr>4. APT (Arbitrage Pricing Theory)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ГЛОБАЛНО ФИНАНСИЈСКО ТРЖИШТЕ</dc:title>
  <dc:creator>Дијана Дуроњић</dc:creator>
  <cp:lastModifiedBy>AK</cp:lastModifiedBy>
  <cp:revision>200</cp:revision>
  <dcterms:created xsi:type="dcterms:W3CDTF">2017-10-25T10:07:30Z</dcterms:created>
  <dcterms:modified xsi:type="dcterms:W3CDTF">2023-12-21T11:57:13Z</dcterms:modified>
</cp:coreProperties>
</file>