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46"/>
  </p:notesMasterIdLst>
  <p:sldIdLst>
    <p:sldId id="256" r:id="rId2"/>
    <p:sldId id="257" r:id="rId3"/>
    <p:sldId id="259" r:id="rId4"/>
    <p:sldId id="258" r:id="rId5"/>
    <p:sldId id="260" r:id="rId6"/>
    <p:sldId id="261" r:id="rId7"/>
    <p:sldId id="30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79" r:id="rId27"/>
    <p:sldId id="280" r:id="rId28"/>
    <p:sldId id="281" r:id="rId29"/>
    <p:sldId id="286" r:id="rId30"/>
    <p:sldId id="285" r:id="rId31"/>
    <p:sldId id="284" r:id="rId32"/>
    <p:sldId id="283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20" autoAdjust="0"/>
  </p:normalViewPr>
  <p:slideViewPr>
    <p:cSldViewPr snapToGrid="0" snapToObjects="1">
      <p:cViewPr varScale="1">
        <p:scale>
          <a:sx n="102" d="100"/>
          <a:sy n="102" d="100"/>
        </p:scale>
        <p:origin x="19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Todorovic" userId="b456dcb4c43cc0e5" providerId="LiveId" clId="{82DD1C87-57E7-4742-BA31-5FA904572842}"/>
    <pc:docChg chg="addSld delSld modSld">
      <pc:chgData name="Igor Todorovic" userId="b456dcb4c43cc0e5" providerId="LiveId" clId="{82DD1C87-57E7-4742-BA31-5FA904572842}" dt="2021-03-16T06:52:46.859" v="15" actId="2696"/>
      <pc:docMkLst>
        <pc:docMk/>
      </pc:docMkLst>
      <pc:sldChg chg="new del">
        <pc:chgData name="Igor Todorovic" userId="b456dcb4c43cc0e5" providerId="LiveId" clId="{82DD1C87-57E7-4742-BA31-5FA904572842}" dt="2021-03-16T06:52:46.859" v="15" actId="2696"/>
        <pc:sldMkLst>
          <pc:docMk/>
          <pc:sldMk cId="3404201322" sldId="299"/>
        </pc:sldMkLst>
      </pc:sldChg>
      <pc:sldChg chg="modSp new mod">
        <pc:chgData name="Igor Todorovic" userId="b456dcb4c43cc0e5" providerId="LiveId" clId="{82DD1C87-57E7-4742-BA31-5FA904572842}" dt="2021-03-16T06:52:40.201" v="14" actId="20577"/>
        <pc:sldMkLst>
          <pc:docMk/>
          <pc:sldMk cId="2607298927" sldId="300"/>
        </pc:sldMkLst>
        <pc:spChg chg="mod">
          <ac:chgData name="Igor Todorovic" userId="b456dcb4c43cc0e5" providerId="LiveId" clId="{82DD1C87-57E7-4742-BA31-5FA904572842}" dt="2021-03-16T06:52:40.201" v="14" actId="20577"/>
          <ac:spMkLst>
            <pc:docMk/>
            <pc:sldMk cId="2607298927" sldId="300"/>
            <ac:spMk id="2" creationId="{D06A8BA7-0AEC-5042-8DB1-CA207EB73BF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DFE09-543B-6D44-98DB-5DFA5113AD42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B5EAE-6533-264B-8D96-84A4CAF7CDDC}">
      <dgm:prSet phldrT="[Text]"/>
      <dgm:spPr/>
      <dgm:t>
        <a:bodyPr/>
        <a:lstStyle/>
        <a:p>
          <a:r>
            <a:rPr lang="en-US" dirty="0" err="1"/>
            <a:t>Troškovi</a:t>
          </a:r>
          <a:endParaRPr lang="en-US" dirty="0"/>
        </a:p>
      </dgm:t>
    </dgm:pt>
    <dgm:pt modelId="{D6309314-0422-F74F-8DA9-36CA4521D477}" type="parTrans" cxnId="{32E0260A-994F-5B4B-94C0-E81700C20845}">
      <dgm:prSet/>
      <dgm:spPr/>
      <dgm:t>
        <a:bodyPr/>
        <a:lstStyle/>
        <a:p>
          <a:endParaRPr lang="en-US"/>
        </a:p>
      </dgm:t>
    </dgm:pt>
    <dgm:pt modelId="{EC23744A-F253-FD4A-BD55-1FBF87766A31}" type="sibTrans" cxnId="{32E0260A-994F-5B4B-94C0-E81700C20845}">
      <dgm:prSet/>
      <dgm:spPr/>
      <dgm:t>
        <a:bodyPr/>
        <a:lstStyle/>
        <a:p>
          <a:endParaRPr lang="en-US"/>
        </a:p>
      </dgm:t>
    </dgm:pt>
    <dgm:pt modelId="{BFC32CCE-8727-5547-8F8E-1C28541F4515}">
      <dgm:prSet phldrT="[Text]"/>
      <dgm:spPr/>
      <dgm:t>
        <a:bodyPr/>
        <a:lstStyle/>
        <a:p>
          <a:r>
            <a:rPr lang="en-US" dirty="0" err="1"/>
            <a:t>Vremenski</a:t>
          </a:r>
          <a:r>
            <a:rPr lang="en-US" dirty="0"/>
            <a:t> </a:t>
          </a:r>
          <a:r>
            <a:rPr lang="en-US" dirty="0" err="1"/>
            <a:t>okvir</a:t>
          </a:r>
          <a:endParaRPr lang="en-US" dirty="0"/>
        </a:p>
      </dgm:t>
    </dgm:pt>
    <dgm:pt modelId="{89A4A782-3CA4-CE4A-893F-759EE90988C3}" type="parTrans" cxnId="{22C1B946-3E67-B74F-A764-C567E940E6CE}">
      <dgm:prSet/>
      <dgm:spPr/>
      <dgm:t>
        <a:bodyPr/>
        <a:lstStyle/>
        <a:p>
          <a:endParaRPr lang="en-US"/>
        </a:p>
      </dgm:t>
    </dgm:pt>
    <dgm:pt modelId="{83C10F09-FABD-A045-8BEF-FB553DA129E2}" type="sibTrans" cxnId="{22C1B946-3E67-B74F-A764-C567E940E6CE}">
      <dgm:prSet/>
      <dgm:spPr/>
      <dgm:t>
        <a:bodyPr/>
        <a:lstStyle/>
        <a:p>
          <a:endParaRPr lang="en-US"/>
        </a:p>
      </dgm:t>
    </dgm:pt>
    <dgm:pt modelId="{EAA5BCDB-35E8-964B-B503-AD83A5F98972}">
      <dgm:prSet phldrT="[Text]"/>
      <dgm:spPr/>
      <dgm:t>
        <a:bodyPr/>
        <a:lstStyle/>
        <a:p>
          <a:r>
            <a:rPr lang="en-US" dirty="0" err="1"/>
            <a:t>Ciljevi</a:t>
          </a:r>
          <a:r>
            <a:rPr lang="en-US" dirty="0"/>
            <a:t> (</a:t>
          </a:r>
          <a:r>
            <a:rPr lang="en-US" dirty="0" err="1"/>
            <a:t>zahtjevi</a:t>
          </a:r>
          <a:r>
            <a:rPr lang="en-US" dirty="0"/>
            <a:t> </a:t>
          </a:r>
          <a:r>
            <a:rPr lang="en-US" dirty="0" err="1"/>
            <a:t>korisnika</a:t>
          </a:r>
          <a:r>
            <a:rPr lang="en-US" dirty="0"/>
            <a:t>)</a:t>
          </a:r>
        </a:p>
      </dgm:t>
    </dgm:pt>
    <dgm:pt modelId="{E10BA697-82D4-384C-9975-AA81F32E39D3}" type="parTrans" cxnId="{6CFFA79F-2FEC-F447-A631-E390EFFA9463}">
      <dgm:prSet/>
      <dgm:spPr/>
      <dgm:t>
        <a:bodyPr/>
        <a:lstStyle/>
        <a:p>
          <a:endParaRPr lang="en-US"/>
        </a:p>
      </dgm:t>
    </dgm:pt>
    <dgm:pt modelId="{09A08487-64E8-DB4F-A2D1-26BFA3DC0891}" type="sibTrans" cxnId="{6CFFA79F-2FEC-F447-A631-E390EFFA9463}">
      <dgm:prSet/>
      <dgm:spPr/>
      <dgm:t>
        <a:bodyPr/>
        <a:lstStyle/>
        <a:p>
          <a:endParaRPr lang="en-US"/>
        </a:p>
      </dgm:t>
    </dgm:pt>
    <dgm:pt modelId="{A22DDBAF-79F1-BE41-8C2A-F14E49B2E9D8}" type="pres">
      <dgm:prSet presAssocID="{7FCDFE09-543B-6D44-98DB-5DFA5113AD42}" presName="cycle" presStyleCnt="0">
        <dgm:presLayoutVars>
          <dgm:dir/>
          <dgm:resizeHandles val="exact"/>
        </dgm:presLayoutVars>
      </dgm:prSet>
      <dgm:spPr/>
    </dgm:pt>
    <dgm:pt modelId="{677F9A6D-D858-3D40-9A08-36CC21DD08CF}" type="pres">
      <dgm:prSet presAssocID="{935B5EAE-6533-264B-8D96-84A4CAF7CDDC}" presName="node" presStyleLbl="node1" presStyleIdx="0" presStyleCnt="3" custScaleX="52624" custScaleY="58442" custRadScaleRad="135267" custRadScaleInc="-8278">
        <dgm:presLayoutVars>
          <dgm:bulletEnabled val="1"/>
        </dgm:presLayoutVars>
      </dgm:prSet>
      <dgm:spPr/>
    </dgm:pt>
    <dgm:pt modelId="{B98BC2FD-097F-7D4E-9A11-AB68083A6067}" type="pres">
      <dgm:prSet presAssocID="{EC23744A-F253-FD4A-BD55-1FBF87766A31}" presName="sibTrans" presStyleLbl="sibTrans2D1" presStyleIdx="0" presStyleCnt="3" custLinFactNeighborX="13212"/>
      <dgm:spPr/>
    </dgm:pt>
    <dgm:pt modelId="{168A3A28-6368-A94F-B0FB-522B54C33EBF}" type="pres">
      <dgm:prSet presAssocID="{EC23744A-F253-FD4A-BD55-1FBF87766A31}" presName="connectorText" presStyleLbl="sibTrans2D1" presStyleIdx="0" presStyleCnt="3"/>
      <dgm:spPr/>
    </dgm:pt>
    <dgm:pt modelId="{1A4B0089-CB09-0442-8451-2413A63DF069}" type="pres">
      <dgm:prSet presAssocID="{BFC32CCE-8727-5547-8F8E-1C28541F4515}" presName="node" presStyleLbl="node1" presStyleIdx="1" presStyleCnt="3" custScaleX="57102" custScaleY="57307" custRadScaleRad="164128" custRadScaleInc="-11846">
        <dgm:presLayoutVars>
          <dgm:bulletEnabled val="1"/>
        </dgm:presLayoutVars>
      </dgm:prSet>
      <dgm:spPr/>
    </dgm:pt>
    <dgm:pt modelId="{8A569897-B449-B445-B65E-F51CC979FB02}" type="pres">
      <dgm:prSet presAssocID="{83C10F09-FABD-A045-8BEF-FB553DA129E2}" presName="sibTrans" presStyleLbl="sibTrans2D1" presStyleIdx="1" presStyleCnt="3"/>
      <dgm:spPr/>
    </dgm:pt>
    <dgm:pt modelId="{8F3D19F4-4D04-864B-B9FE-F1C14AC35BFA}" type="pres">
      <dgm:prSet presAssocID="{83C10F09-FABD-A045-8BEF-FB553DA129E2}" presName="connectorText" presStyleLbl="sibTrans2D1" presStyleIdx="1" presStyleCnt="3"/>
      <dgm:spPr/>
    </dgm:pt>
    <dgm:pt modelId="{1365FDFB-9B18-DE49-AB37-1A14525923F3}" type="pres">
      <dgm:prSet presAssocID="{EAA5BCDB-35E8-964B-B503-AD83A5F98972}" presName="node" presStyleLbl="node1" presStyleIdx="2" presStyleCnt="3" custScaleX="55604" custScaleY="62560" custRadScaleRad="158154" custRadScaleInc="12306">
        <dgm:presLayoutVars>
          <dgm:bulletEnabled val="1"/>
        </dgm:presLayoutVars>
      </dgm:prSet>
      <dgm:spPr/>
    </dgm:pt>
    <dgm:pt modelId="{31F825CD-4B33-1E41-8A4F-A0F9B034470F}" type="pres">
      <dgm:prSet presAssocID="{09A08487-64E8-DB4F-A2D1-26BFA3DC0891}" presName="sibTrans" presStyleLbl="sibTrans2D1" presStyleIdx="2" presStyleCnt="3" custLinFactNeighborX="-35578" custLinFactNeighborY="-8230"/>
      <dgm:spPr/>
    </dgm:pt>
    <dgm:pt modelId="{03B6C3CA-1D89-0D4E-9374-ACA13A15CE2A}" type="pres">
      <dgm:prSet presAssocID="{09A08487-64E8-DB4F-A2D1-26BFA3DC0891}" presName="connectorText" presStyleLbl="sibTrans2D1" presStyleIdx="2" presStyleCnt="3"/>
      <dgm:spPr/>
    </dgm:pt>
  </dgm:ptLst>
  <dgm:cxnLst>
    <dgm:cxn modelId="{4BF2AF02-847D-4445-A75B-7B7905EA8BC8}" type="presOf" srcId="{83C10F09-FABD-A045-8BEF-FB553DA129E2}" destId="{8A569897-B449-B445-B65E-F51CC979FB02}" srcOrd="0" destOrd="0" presId="urn:microsoft.com/office/officeart/2005/8/layout/cycle2"/>
    <dgm:cxn modelId="{32E0260A-994F-5B4B-94C0-E81700C20845}" srcId="{7FCDFE09-543B-6D44-98DB-5DFA5113AD42}" destId="{935B5EAE-6533-264B-8D96-84A4CAF7CDDC}" srcOrd="0" destOrd="0" parTransId="{D6309314-0422-F74F-8DA9-36CA4521D477}" sibTransId="{EC23744A-F253-FD4A-BD55-1FBF87766A31}"/>
    <dgm:cxn modelId="{E788AE25-6912-4D46-BEA1-2F1FCBB408F6}" type="presOf" srcId="{BFC32CCE-8727-5547-8F8E-1C28541F4515}" destId="{1A4B0089-CB09-0442-8451-2413A63DF069}" srcOrd="0" destOrd="0" presId="urn:microsoft.com/office/officeart/2005/8/layout/cycle2"/>
    <dgm:cxn modelId="{F5547026-7B90-984A-B0F6-843918BFFBB4}" type="presOf" srcId="{EAA5BCDB-35E8-964B-B503-AD83A5F98972}" destId="{1365FDFB-9B18-DE49-AB37-1A14525923F3}" srcOrd="0" destOrd="0" presId="urn:microsoft.com/office/officeart/2005/8/layout/cycle2"/>
    <dgm:cxn modelId="{F5BC312D-1B90-C542-9EE6-D84192ADA368}" type="presOf" srcId="{09A08487-64E8-DB4F-A2D1-26BFA3DC0891}" destId="{31F825CD-4B33-1E41-8A4F-A0F9B034470F}" srcOrd="0" destOrd="0" presId="urn:microsoft.com/office/officeart/2005/8/layout/cycle2"/>
    <dgm:cxn modelId="{2481763D-CE6C-FF45-9C6B-814B1155F17F}" type="presOf" srcId="{7FCDFE09-543B-6D44-98DB-5DFA5113AD42}" destId="{A22DDBAF-79F1-BE41-8C2A-F14E49B2E9D8}" srcOrd="0" destOrd="0" presId="urn:microsoft.com/office/officeart/2005/8/layout/cycle2"/>
    <dgm:cxn modelId="{22C1B946-3E67-B74F-A764-C567E940E6CE}" srcId="{7FCDFE09-543B-6D44-98DB-5DFA5113AD42}" destId="{BFC32CCE-8727-5547-8F8E-1C28541F4515}" srcOrd="1" destOrd="0" parTransId="{89A4A782-3CA4-CE4A-893F-759EE90988C3}" sibTransId="{83C10F09-FABD-A045-8BEF-FB553DA129E2}"/>
    <dgm:cxn modelId="{D9E80379-D9B7-244D-B61C-7839031D0F89}" type="presOf" srcId="{EC23744A-F253-FD4A-BD55-1FBF87766A31}" destId="{168A3A28-6368-A94F-B0FB-522B54C33EBF}" srcOrd="1" destOrd="0" presId="urn:microsoft.com/office/officeart/2005/8/layout/cycle2"/>
    <dgm:cxn modelId="{6CFFA79F-2FEC-F447-A631-E390EFFA9463}" srcId="{7FCDFE09-543B-6D44-98DB-5DFA5113AD42}" destId="{EAA5BCDB-35E8-964B-B503-AD83A5F98972}" srcOrd="2" destOrd="0" parTransId="{E10BA697-82D4-384C-9975-AA81F32E39D3}" sibTransId="{09A08487-64E8-DB4F-A2D1-26BFA3DC0891}"/>
    <dgm:cxn modelId="{251FC4C4-7089-5448-B891-5DB4C85A5714}" type="presOf" srcId="{935B5EAE-6533-264B-8D96-84A4CAF7CDDC}" destId="{677F9A6D-D858-3D40-9A08-36CC21DD08CF}" srcOrd="0" destOrd="0" presId="urn:microsoft.com/office/officeart/2005/8/layout/cycle2"/>
    <dgm:cxn modelId="{03B70ACA-28B0-6F4C-8FDD-DB6F6A9BD7F2}" type="presOf" srcId="{EC23744A-F253-FD4A-BD55-1FBF87766A31}" destId="{B98BC2FD-097F-7D4E-9A11-AB68083A6067}" srcOrd="0" destOrd="0" presId="urn:microsoft.com/office/officeart/2005/8/layout/cycle2"/>
    <dgm:cxn modelId="{452F91E6-9228-7742-8757-89FF2B2D4B9B}" type="presOf" srcId="{83C10F09-FABD-A045-8BEF-FB553DA129E2}" destId="{8F3D19F4-4D04-864B-B9FE-F1C14AC35BFA}" srcOrd="1" destOrd="0" presId="urn:microsoft.com/office/officeart/2005/8/layout/cycle2"/>
    <dgm:cxn modelId="{91B920F1-16F1-AD44-8F0A-4C23E8174351}" type="presOf" srcId="{09A08487-64E8-DB4F-A2D1-26BFA3DC0891}" destId="{03B6C3CA-1D89-0D4E-9374-ACA13A15CE2A}" srcOrd="1" destOrd="0" presId="urn:microsoft.com/office/officeart/2005/8/layout/cycle2"/>
    <dgm:cxn modelId="{257534C9-D8B5-DF4C-AE82-C928E77297F5}" type="presParOf" srcId="{A22DDBAF-79F1-BE41-8C2A-F14E49B2E9D8}" destId="{677F9A6D-D858-3D40-9A08-36CC21DD08CF}" srcOrd="0" destOrd="0" presId="urn:microsoft.com/office/officeart/2005/8/layout/cycle2"/>
    <dgm:cxn modelId="{33972C08-BD18-E046-9863-751176732041}" type="presParOf" srcId="{A22DDBAF-79F1-BE41-8C2A-F14E49B2E9D8}" destId="{B98BC2FD-097F-7D4E-9A11-AB68083A6067}" srcOrd="1" destOrd="0" presId="urn:microsoft.com/office/officeart/2005/8/layout/cycle2"/>
    <dgm:cxn modelId="{E354C5B5-6163-0C48-8DD7-31027B56450E}" type="presParOf" srcId="{B98BC2FD-097F-7D4E-9A11-AB68083A6067}" destId="{168A3A28-6368-A94F-B0FB-522B54C33EBF}" srcOrd="0" destOrd="0" presId="urn:microsoft.com/office/officeart/2005/8/layout/cycle2"/>
    <dgm:cxn modelId="{A73D63C7-0D1A-3B4A-A0EA-2DF810D59137}" type="presParOf" srcId="{A22DDBAF-79F1-BE41-8C2A-F14E49B2E9D8}" destId="{1A4B0089-CB09-0442-8451-2413A63DF069}" srcOrd="2" destOrd="0" presId="urn:microsoft.com/office/officeart/2005/8/layout/cycle2"/>
    <dgm:cxn modelId="{DB64FB03-12FB-A344-93B6-6F457F9FFD97}" type="presParOf" srcId="{A22DDBAF-79F1-BE41-8C2A-F14E49B2E9D8}" destId="{8A569897-B449-B445-B65E-F51CC979FB02}" srcOrd="3" destOrd="0" presId="urn:microsoft.com/office/officeart/2005/8/layout/cycle2"/>
    <dgm:cxn modelId="{15A03FBD-A696-EC4B-B9D8-1741EE6DCECE}" type="presParOf" srcId="{8A569897-B449-B445-B65E-F51CC979FB02}" destId="{8F3D19F4-4D04-864B-B9FE-F1C14AC35BFA}" srcOrd="0" destOrd="0" presId="urn:microsoft.com/office/officeart/2005/8/layout/cycle2"/>
    <dgm:cxn modelId="{13DFF038-7A7F-294C-8D80-2F6682337E65}" type="presParOf" srcId="{A22DDBAF-79F1-BE41-8C2A-F14E49B2E9D8}" destId="{1365FDFB-9B18-DE49-AB37-1A14525923F3}" srcOrd="4" destOrd="0" presId="urn:microsoft.com/office/officeart/2005/8/layout/cycle2"/>
    <dgm:cxn modelId="{D878CD42-B978-C643-8682-6E544DFFF98D}" type="presParOf" srcId="{A22DDBAF-79F1-BE41-8C2A-F14E49B2E9D8}" destId="{31F825CD-4B33-1E41-8A4F-A0F9B034470F}" srcOrd="5" destOrd="0" presId="urn:microsoft.com/office/officeart/2005/8/layout/cycle2"/>
    <dgm:cxn modelId="{3F474219-75A0-D248-B0FF-C07C90234D4C}" type="presParOf" srcId="{31F825CD-4B33-1E41-8A4F-A0F9B034470F}" destId="{03B6C3CA-1D89-0D4E-9374-ACA13A15CE2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0A6CB-D8E9-8B4B-ADCA-5638AA0E5885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4CABF-A428-5B46-A311-C4ECDE40DAFA}">
      <dgm:prSet phldrT="[Text]"/>
      <dgm:spPr/>
      <dgm:t>
        <a:bodyPr/>
        <a:lstStyle/>
        <a:p>
          <a:r>
            <a:rPr lang="en-US" dirty="0" err="1"/>
            <a:t>Planiranje</a:t>
          </a:r>
          <a:r>
            <a:rPr lang="en-US" dirty="0"/>
            <a:t> </a:t>
          </a:r>
          <a:r>
            <a:rPr lang="en-US" dirty="0" err="1"/>
            <a:t>kaliteta</a:t>
          </a:r>
          <a:endParaRPr lang="en-US" dirty="0"/>
        </a:p>
      </dgm:t>
    </dgm:pt>
    <dgm:pt modelId="{06E7833D-61C6-954A-AF7B-ED641EBA0521}" type="parTrans" cxnId="{D655BA39-3A74-0247-912A-1BA33924B83D}">
      <dgm:prSet/>
      <dgm:spPr/>
      <dgm:t>
        <a:bodyPr/>
        <a:lstStyle/>
        <a:p>
          <a:endParaRPr lang="en-US"/>
        </a:p>
      </dgm:t>
    </dgm:pt>
    <dgm:pt modelId="{529C26F9-C58C-334D-8605-A1630AD7C755}" type="sibTrans" cxnId="{D655BA39-3A74-0247-912A-1BA33924B83D}">
      <dgm:prSet/>
      <dgm:spPr/>
      <dgm:t>
        <a:bodyPr/>
        <a:lstStyle/>
        <a:p>
          <a:endParaRPr lang="en-US"/>
        </a:p>
      </dgm:t>
    </dgm:pt>
    <dgm:pt modelId="{0E098C5D-790D-D847-918D-775E3CA78B3A}">
      <dgm:prSet phldrT="[Text]"/>
      <dgm:spPr/>
      <dgm:t>
        <a:bodyPr/>
        <a:lstStyle/>
        <a:p>
          <a:r>
            <a:rPr lang="en-US" dirty="0" err="1"/>
            <a:t>Identifikovanje</a:t>
          </a:r>
          <a:r>
            <a:rPr lang="en-US" dirty="0"/>
            <a:t> </a:t>
          </a:r>
          <a:r>
            <a:rPr lang="en-US" dirty="0" err="1"/>
            <a:t>standarda</a:t>
          </a:r>
          <a:endParaRPr lang="en-US" dirty="0"/>
        </a:p>
      </dgm:t>
    </dgm:pt>
    <dgm:pt modelId="{1034317B-9332-8A44-860A-C7DAD9676591}" type="parTrans" cxnId="{B882545A-617B-514A-9FE8-77D603FCD64B}">
      <dgm:prSet/>
      <dgm:spPr/>
      <dgm:t>
        <a:bodyPr/>
        <a:lstStyle/>
        <a:p>
          <a:endParaRPr lang="en-US"/>
        </a:p>
      </dgm:t>
    </dgm:pt>
    <dgm:pt modelId="{C88E65A1-80B5-7F4C-A602-C0CED8DC16F3}" type="sibTrans" cxnId="{B882545A-617B-514A-9FE8-77D603FCD64B}">
      <dgm:prSet/>
      <dgm:spPr/>
      <dgm:t>
        <a:bodyPr/>
        <a:lstStyle/>
        <a:p>
          <a:endParaRPr lang="en-US"/>
        </a:p>
      </dgm:t>
    </dgm:pt>
    <dgm:pt modelId="{4360CA7B-3F84-514F-9F40-AD970EA9B9F3}">
      <dgm:prSet phldrT="[Text]"/>
      <dgm:spPr/>
      <dgm:t>
        <a:bodyPr/>
        <a:lstStyle/>
        <a:p>
          <a:r>
            <a:rPr lang="en-US" dirty="0" err="1"/>
            <a:t>Obezbjeđivanje</a:t>
          </a:r>
          <a:r>
            <a:rPr lang="en-US" dirty="0"/>
            <a:t> </a:t>
          </a:r>
          <a:r>
            <a:rPr lang="en-US" dirty="0" err="1"/>
            <a:t>kvaliteta</a:t>
          </a:r>
          <a:endParaRPr lang="en-US" dirty="0"/>
        </a:p>
      </dgm:t>
    </dgm:pt>
    <dgm:pt modelId="{5DCC0370-98CD-B941-9553-AB92C2F45E68}" type="parTrans" cxnId="{03719D52-D769-8049-A160-00492840F8F5}">
      <dgm:prSet/>
      <dgm:spPr/>
      <dgm:t>
        <a:bodyPr/>
        <a:lstStyle/>
        <a:p>
          <a:endParaRPr lang="en-US"/>
        </a:p>
      </dgm:t>
    </dgm:pt>
    <dgm:pt modelId="{C54C2B7A-FC61-EF48-8078-9C3F8A0EAF35}" type="sibTrans" cxnId="{03719D52-D769-8049-A160-00492840F8F5}">
      <dgm:prSet/>
      <dgm:spPr/>
      <dgm:t>
        <a:bodyPr/>
        <a:lstStyle/>
        <a:p>
          <a:endParaRPr lang="en-US"/>
        </a:p>
      </dgm:t>
    </dgm:pt>
    <dgm:pt modelId="{1CB60DBC-5ACA-CA44-A761-7DE530B19C96}">
      <dgm:prSet phldrT="[Text]"/>
      <dgm:spPr/>
      <dgm:t>
        <a:bodyPr/>
        <a:lstStyle/>
        <a:p>
          <a:r>
            <a:rPr lang="en-US" dirty="0" err="1"/>
            <a:t>Ocjenjivanje</a:t>
          </a:r>
          <a:r>
            <a:rPr lang="en-US" dirty="0"/>
            <a:t> </a:t>
          </a:r>
          <a:r>
            <a:rPr lang="en-US" dirty="0" err="1"/>
            <a:t>performansi</a:t>
          </a:r>
          <a:r>
            <a:rPr lang="en-US" dirty="0"/>
            <a:t> </a:t>
          </a:r>
          <a:r>
            <a:rPr lang="en-US" dirty="0" err="1"/>
            <a:t>projekta</a:t>
          </a:r>
          <a:endParaRPr lang="en-US" dirty="0"/>
        </a:p>
      </dgm:t>
    </dgm:pt>
    <dgm:pt modelId="{35528652-4060-354C-B2AC-D8CF5448DE38}" type="parTrans" cxnId="{5F7F7D9D-9B4B-674B-B308-7A1E6D40F64C}">
      <dgm:prSet/>
      <dgm:spPr/>
      <dgm:t>
        <a:bodyPr/>
        <a:lstStyle/>
        <a:p>
          <a:endParaRPr lang="en-US"/>
        </a:p>
      </dgm:t>
    </dgm:pt>
    <dgm:pt modelId="{6121C0AF-2BE3-5744-B6C4-089E149B43EC}" type="sibTrans" cxnId="{5F7F7D9D-9B4B-674B-B308-7A1E6D40F64C}">
      <dgm:prSet/>
      <dgm:spPr/>
      <dgm:t>
        <a:bodyPr/>
        <a:lstStyle/>
        <a:p>
          <a:endParaRPr lang="en-US"/>
        </a:p>
      </dgm:t>
    </dgm:pt>
    <dgm:pt modelId="{410C2177-629B-C549-89F6-56A1659136B8}">
      <dgm:prSet phldrT="[Text]"/>
      <dgm:spPr/>
      <dgm:t>
        <a:bodyPr/>
        <a:lstStyle/>
        <a:p>
          <a:r>
            <a:rPr lang="en-US" dirty="0" err="1"/>
            <a:t>Kontrola</a:t>
          </a:r>
          <a:r>
            <a:rPr lang="en-US" dirty="0"/>
            <a:t> </a:t>
          </a:r>
          <a:r>
            <a:rPr lang="en-US" dirty="0" err="1"/>
            <a:t>kvaliteta</a:t>
          </a:r>
          <a:endParaRPr lang="en-US" dirty="0"/>
        </a:p>
      </dgm:t>
    </dgm:pt>
    <dgm:pt modelId="{A99F4AFF-9A6D-A143-BFFC-294D6CAD4E28}" type="parTrans" cxnId="{4A75E1E4-F758-4A4A-883B-BF165CB8D171}">
      <dgm:prSet/>
      <dgm:spPr/>
      <dgm:t>
        <a:bodyPr/>
        <a:lstStyle/>
        <a:p>
          <a:endParaRPr lang="en-US"/>
        </a:p>
      </dgm:t>
    </dgm:pt>
    <dgm:pt modelId="{4B2A3481-99DC-D347-8F11-80EEA93AEFAE}" type="sibTrans" cxnId="{4A75E1E4-F758-4A4A-883B-BF165CB8D171}">
      <dgm:prSet/>
      <dgm:spPr/>
      <dgm:t>
        <a:bodyPr/>
        <a:lstStyle/>
        <a:p>
          <a:endParaRPr lang="en-US"/>
        </a:p>
      </dgm:t>
    </dgm:pt>
    <dgm:pt modelId="{05FCF277-D6F3-E24C-951C-CF727E8BE265}">
      <dgm:prSet phldrT="[Text]"/>
      <dgm:spPr/>
      <dgm:t>
        <a:bodyPr/>
        <a:lstStyle/>
        <a:p>
          <a:r>
            <a:rPr lang="en-US" dirty="0" err="1"/>
            <a:t>Nadgledanje</a:t>
          </a:r>
          <a:r>
            <a:rPr lang="en-US" dirty="0"/>
            <a:t> </a:t>
          </a:r>
          <a:r>
            <a:rPr lang="en-US" dirty="0" err="1"/>
            <a:t>rezultata</a:t>
          </a:r>
          <a:r>
            <a:rPr lang="en-US" dirty="0"/>
            <a:t> </a:t>
          </a:r>
          <a:r>
            <a:rPr lang="en-US" dirty="0" err="1"/>
            <a:t>usaglašavanja</a:t>
          </a:r>
          <a:r>
            <a:rPr lang="en-US" dirty="0"/>
            <a:t> </a:t>
          </a:r>
          <a:r>
            <a:rPr lang="en-US" dirty="0" err="1"/>
            <a:t>sa</a:t>
          </a:r>
          <a:r>
            <a:rPr lang="en-US" dirty="0"/>
            <a:t> </a:t>
          </a:r>
          <a:r>
            <a:rPr lang="en-US" dirty="0" err="1"/>
            <a:t>standardima</a:t>
          </a:r>
          <a:endParaRPr lang="en-US" dirty="0"/>
        </a:p>
      </dgm:t>
    </dgm:pt>
    <dgm:pt modelId="{D49B7971-84C4-B345-8F9A-367D219A11F6}" type="parTrans" cxnId="{5F3241A3-CDFF-994B-8F14-A93A0B08F754}">
      <dgm:prSet/>
      <dgm:spPr/>
      <dgm:t>
        <a:bodyPr/>
        <a:lstStyle/>
        <a:p>
          <a:endParaRPr lang="en-US"/>
        </a:p>
      </dgm:t>
    </dgm:pt>
    <dgm:pt modelId="{37A33089-6E8B-444B-8CC0-F7E960910D28}" type="sibTrans" cxnId="{5F3241A3-CDFF-994B-8F14-A93A0B08F754}">
      <dgm:prSet/>
      <dgm:spPr/>
      <dgm:t>
        <a:bodyPr/>
        <a:lstStyle/>
        <a:p>
          <a:endParaRPr lang="en-US"/>
        </a:p>
      </dgm:t>
    </dgm:pt>
    <dgm:pt modelId="{04AE44BC-9B2C-4A4E-A974-AE3A68D136BD}">
      <dgm:prSet phldrT="[Text]"/>
      <dgm:spPr/>
      <dgm:t>
        <a:bodyPr/>
        <a:lstStyle/>
        <a:p>
          <a:r>
            <a:rPr lang="en-US" dirty="0"/>
            <a:t>Plan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zadovoljavanje</a:t>
          </a:r>
          <a:r>
            <a:rPr lang="en-US" dirty="0"/>
            <a:t> </a:t>
          </a:r>
          <a:r>
            <a:rPr lang="en-US" dirty="0" err="1"/>
            <a:t>standarda</a:t>
          </a:r>
          <a:endParaRPr lang="en-US" dirty="0"/>
        </a:p>
      </dgm:t>
    </dgm:pt>
    <dgm:pt modelId="{79A391DD-329D-0043-A474-81A4A92BB36C}" type="parTrans" cxnId="{E5DDBC4A-24C3-4C40-B579-7B33A48AB7CD}">
      <dgm:prSet/>
      <dgm:spPr/>
      <dgm:t>
        <a:bodyPr/>
        <a:lstStyle/>
        <a:p>
          <a:endParaRPr lang="en-US"/>
        </a:p>
      </dgm:t>
    </dgm:pt>
    <dgm:pt modelId="{92615908-E639-0D4C-B815-8041B4D6D155}" type="sibTrans" cxnId="{E5DDBC4A-24C3-4C40-B579-7B33A48AB7CD}">
      <dgm:prSet/>
      <dgm:spPr/>
      <dgm:t>
        <a:bodyPr/>
        <a:lstStyle/>
        <a:p>
          <a:endParaRPr lang="en-US"/>
        </a:p>
      </dgm:t>
    </dgm:pt>
    <dgm:pt modelId="{C55DFAEC-1227-8E44-BD3F-6C3FC7A5AD34}">
      <dgm:prSet phldrT="[Text]"/>
      <dgm:spPr/>
      <dgm:t>
        <a:bodyPr/>
        <a:lstStyle/>
        <a:p>
          <a:r>
            <a:rPr lang="en-US" dirty="0" err="1"/>
            <a:t>Obezbjeđivanje</a:t>
          </a:r>
          <a:r>
            <a:rPr lang="en-US" dirty="0"/>
            <a:t> </a:t>
          </a:r>
          <a:r>
            <a:rPr lang="en-US" dirty="0" err="1"/>
            <a:t>zadovoljavanja</a:t>
          </a:r>
          <a:r>
            <a:rPr lang="en-US" dirty="0"/>
            <a:t> </a:t>
          </a:r>
          <a:r>
            <a:rPr lang="en-US" dirty="0" err="1"/>
            <a:t>standarda</a:t>
          </a:r>
          <a:endParaRPr lang="en-US" dirty="0"/>
        </a:p>
      </dgm:t>
    </dgm:pt>
    <dgm:pt modelId="{C73BA8F2-18E4-704E-BA02-C029E3AD113A}" type="parTrans" cxnId="{FD6A1390-340D-4F48-9227-9A117EB875B2}">
      <dgm:prSet/>
      <dgm:spPr/>
      <dgm:t>
        <a:bodyPr/>
        <a:lstStyle/>
        <a:p>
          <a:endParaRPr lang="en-US"/>
        </a:p>
      </dgm:t>
    </dgm:pt>
    <dgm:pt modelId="{AEC79229-E92A-3B43-8A58-D4109D0D5B50}" type="sibTrans" cxnId="{FD6A1390-340D-4F48-9227-9A117EB875B2}">
      <dgm:prSet/>
      <dgm:spPr/>
      <dgm:t>
        <a:bodyPr/>
        <a:lstStyle/>
        <a:p>
          <a:endParaRPr lang="en-US"/>
        </a:p>
      </dgm:t>
    </dgm:pt>
    <dgm:pt modelId="{34260F80-2B63-BC47-8632-9DD5BC90E0AE}">
      <dgm:prSet phldrT="[Text]"/>
      <dgm:spPr/>
      <dgm:t>
        <a:bodyPr/>
        <a:lstStyle/>
        <a:p>
          <a:r>
            <a:rPr lang="en-US" dirty="0" err="1"/>
            <a:t>Identifikovanje</a:t>
          </a:r>
          <a:r>
            <a:rPr lang="en-US" dirty="0"/>
            <a:t> </a:t>
          </a:r>
          <a:r>
            <a:rPr lang="en-US" dirty="0" err="1"/>
            <a:t>načina</a:t>
          </a:r>
          <a:r>
            <a:rPr lang="en-US" dirty="0"/>
            <a:t>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unapređenje</a:t>
          </a:r>
          <a:r>
            <a:rPr lang="en-US" dirty="0"/>
            <a:t> </a:t>
          </a:r>
          <a:r>
            <a:rPr lang="en-US" dirty="0" err="1"/>
            <a:t>kvaliteta</a:t>
          </a:r>
          <a:endParaRPr lang="en-US" dirty="0"/>
        </a:p>
      </dgm:t>
    </dgm:pt>
    <dgm:pt modelId="{A1B76D62-7BDC-F649-B64E-EEB1CD8D34D1}" type="parTrans" cxnId="{7A7B05D9-D8EC-1248-8F55-C1DE7135A031}">
      <dgm:prSet/>
      <dgm:spPr/>
      <dgm:t>
        <a:bodyPr/>
        <a:lstStyle/>
        <a:p>
          <a:endParaRPr lang="en-US"/>
        </a:p>
      </dgm:t>
    </dgm:pt>
    <dgm:pt modelId="{F45B210E-42FE-BA48-AE29-C9BDA3A3BEA9}" type="sibTrans" cxnId="{7A7B05D9-D8EC-1248-8F55-C1DE7135A031}">
      <dgm:prSet/>
      <dgm:spPr/>
      <dgm:t>
        <a:bodyPr/>
        <a:lstStyle/>
        <a:p>
          <a:endParaRPr lang="en-US"/>
        </a:p>
      </dgm:t>
    </dgm:pt>
    <dgm:pt modelId="{C5277B08-DDBC-4040-A270-D8F3A2A2B4CF}" type="pres">
      <dgm:prSet presAssocID="{8BA0A6CB-D8E9-8B4B-ADCA-5638AA0E5885}" presName="linearFlow" presStyleCnt="0">
        <dgm:presLayoutVars>
          <dgm:dir/>
          <dgm:animLvl val="lvl"/>
          <dgm:resizeHandles val="exact"/>
        </dgm:presLayoutVars>
      </dgm:prSet>
      <dgm:spPr/>
    </dgm:pt>
    <dgm:pt modelId="{9FDD2A32-D9DE-7141-B1EC-03778505CBE0}" type="pres">
      <dgm:prSet presAssocID="{1BA4CABF-A428-5B46-A311-C4ECDE40DAFA}" presName="composite" presStyleCnt="0"/>
      <dgm:spPr/>
    </dgm:pt>
    <dgm:pt modelId="{E4BA75A4-433D-AF44-844C-BE35FAA40306}" type="pres">
      <dgm:prSet presAssocID="{1BA4CABF-A428-5B46-A311-C4ECDE40DAF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17112A6-9D41-0149-8543-1957321A1881}" type="pres">
      <dgm:prSet presAssocID="{1BA4CABF-A428-5B46-A311-C4ECDE40DAFA}" presName="parSh" presStyleLbl="node1" presStyleIdx="0" presStyleCnt="3"/>
      <dgm:spPr/>
    </dgm:pt>
    <dgm:pt modelId="{4AA4F9ED-D5BE-7A49-8BDF-8C0A905440A8}" type="pres">
      <dgm:prSet presAssocID="{1BA4CABF-A428-5B46-A311-C4ECDE40DAFA}" presName="desTx" presStyleLbl="fgAcc1" presStyleIdx="0" presStyleCnt="3">
        <dgm:presLayoutVars>
          <dgm:bulletEnabled val="1"/>
        </dgm:presLayoutVars>
      </dgm:prSet>
      <dgm:spPr/>
    </dgm:pt>
    <dgm:pt modelId="{57C06354-4577-6542-AF21-BD1FFDBCBCA9}" type="pres">
      <dgm:prSet presAssocID="{529C26F9-C58C-334D-8605-A1630AD7C755}" presName="sibTrans" presStyleLbl="sibTrans2D1" presStyleIdx="0" presStyleCnt="2"/>
      <dgm:spPr/>
    </dgm:pt>
    <dgm:pt modelId="{68638C7B-BACA-2E4C-A971-201175AE3512}" type="pres">
      <dgm:prSet presAssocID="{529C26F9-C58C-334D-8605-A1630AD7C755}" presName="connTx" presStyleLbl="sibTrans2D1" presStyleIdx="0" presStyleCnt="2"/>
      <dgm:spPr/>
    </dgm:pt>
    <dgm:pt modelId="{C99244BD-C6A7-B44D-A7A3-FED3D17EDCC3}" type="pres">
      <dgm:prSet presAssocID="{4360CA7B-3F84-514F-9F40-AD970EA9B9F3}" presName="composite" presStyleCnt="0"/>
      <dgm:spPr/>
    </dgm:pt>
    <dgm:pt modelId="{BA4030E1-0429-8E49-B55E-73508A65B044}" type="pres">
      <dgm:prSet presAssocID="{4360CA7B-3F84-514F-9F40-AD970EA9B9F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68F3BD9-DF14-2F48-BDF0-84FF28130D21}" type="pres">
      <dgm:prSet presAssocID="{4360CA7B-3F84-514F-9F40-AD970EA9B9F3}" presName="parSh" presStyleLbl="node1" presStyleIdx="1" presStyleCnt="3"/>
      <dgm:spPr/>
    </dgm:pt>
    <dgm:pt modelId="{61D43154-2B24-3340-BD5B-15CBCC5D2F2F}" type="pres">
      <dgm:prSet presAssocID="{4360CA7B-3F84-514F-9F40-AD970EA9B9F3}" presName="desTx" presStyleLbl="fgAcc1" presStyleIdx="1" presStyleCnt="3">
        <dgm:presLayoutVars>
          <dgm:bulletEnabled val="1"/>
        </dgm:presLayoutVars>
      </dgm:prSet>
      <dgm:spPr/>
    </dgm:pt>
    <dgm:pt modelId="{4B7C1992-E7BB-F44A-AD4E-6B16FA9C22FE}" type="pres">
      <dgm:prSet presAssocID="{C54C2B7A-FC61-EF48-8078-9C3F8A0EAF35}" presName="sibTrans" presStyleLbl="sibTrans2D1" presStyleIdx="1" presStyleCnt="2"/>
      <dgm:spPr/>
    </dgm:pt>
    <dgm:pt modelId="{917571F1-1490-E048-BAF2-E4CE73AED3F0}" type="pres">
      <dgm:prSet presAssocID="{C54C2B7A-FC61-EF48-8078-9C3F8A0EAF35}" presName="connTx" presStyleLbl="sibTrans2D1" presStyleIdx="1" presStyleCnt="2"/>
      <dgm:spPr/>
    </dgm:pt>
    <dgm:pt modelId="{61266766-B6E2-1341-8BE2-07E35A9439FB}" type="pres">
      <dgm:prSet presAssocID="{410C2177-629B-C549-89F6-56A1659136B8}" presName="composite" presStyleCnt="0"/>
      <dgm:spPr/>
    </dgm:pt>
    <dgm:pt modelId="{53AD2FDE-AA16-CA44-860E-FA0850FBACBE}" type="pres">
      <dgm:prSet presAssocID="{410C2177-629B-C549-89F6-56A1659136B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453C8BB-AE4C-8C40-A907-009F8E3114B6}" type="pres">
      <dgm:prSet presAssocID="{410C2177-629B-C549-89F6-56A1659136B8}" presName="parSh" presStyleLbl="node1" presStyleIdx="2" presStyleCnt="3"/>
      <dgm:spPr/>
    </dgm:pt>
    <dgm:pt modelId="{08F97CA6-D397-3B46-9B20-02FF6161426D}" type="pres">
      <dgm:prSet presAssocID="{410C2177-629B-C549-89F6-56A1659136B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A882711A-E605-7741-80A6-1A56A3093032}" type="presOf" srcId="{529C26F9-C58C-334D-8605-A1630AD7C755}" destId="{57C06354-4577-6542-AF21-BD1FFDBCBCA9}" srcOrd="0" destOrd="0" presId="urn:microsoft.com/office/officeart/2005/8/layout/process3"/>
    <dgm:cxn modelId="{7E3EEC1E-B25E-4540-86B5-FD3ED297D8FD}" type="presOf" srcId="{8BA0A6CB-D8E9-8B4B-ADCA-5638AA0E5885}" destId="{C5277B08-DDBC-4040-A270-D8F3A2A2B4CF}" srcOrd="0" destOrd="0" presId="urn:microsoft.com/office/officeart/2005/8/layout/process3"/>
    <dgm:cxn modelId="{D655BA39-3A74-0247-912A-1BA33924B83D}" srcId="{8BA0A6CB-D8E9-8B4B-ADCA-5638AA0E5885}" destId="{1BA4CABF-A428-5B46-A311-C4ECDE40DAFA}" srcOrd="0" destOrd="0" parTransId="{06E7833D-61C6-954A-AF7B-ED641EBA0521}" sibTransId="{529C26F9-C58C-334D-8605-A1630AD7C755}"/>
    <dgm:cxn modelId="{4F97F347-8BF5-5942-9187-AB802C0C697C}" type="presOf" srcId="{1BA4CABF-A428-5B46-A311-C4ECDE40DAFA}" destId="{E4BA75A4-433D-AF44-844C-BE35FAA40306}" srcOrd="0" destOrd="0" presId="urn:microsoft.com/office/officeart/2005/8/layout/process3"/>
    <dgm:cxn modelId="{E5DDBC4A-24C3-4C40-B579-7B33A48AB7CD}" srcId="{1BA4CABF-A428-5B46-A311-C4ECDE40DAFA}" destId="{04AE44BC-9B2C-4A4E-A974-AE3A68D136BD}" srcOrd="1" destOrd="0" parTransId="{79A391DD-329D-0043-A474-81A4A92BB36C}" sibTransId="{92615908-E639-0D4C-B815-8041B4D6D155}"/>
    <dgm:cxn modelId="{9E15CE4C-932D-9745-B1C0-0FEA7F9A010A}" type="presOf" srcId="{C54C2B7A-FC61-EF48-8078-9C3F8A0EAF35}" destId="{4B7C1992-E7BB-F44A-AD4E-6B16FA9C22FE}" srcOrd="0" destOrd="0" presId="urn:microsoft.com/office/officeart/2005/8/layout/process3"/>
    <dgm:cxn modelId="{03719D52-D769-8049-A160-00492840F8F5}" srcId="{8BA0A6CB-D8E9-8B4B-ADCA-5638AA0E5885}" destId="{4360CA7B-3F84-514F-9F40-AD970EA9B9F3}" srcOrd="1" destOrd="0" parTransId="{5DCC0370-98CD-B941-9553-AB92C2F45E68}" sibTransId="{C54C2B7A-FC61-EF48-8078-9C3F8A0EAF35}"/>
    <dgm:cxn modelId="{CB7BA058-80B9-0446-8402-0D9BA3284034}" type="presOf" srcId="{04AE44BC-9B2C-4A4E-A974-AE3A68D136BD}" destId="{4AA4F9ED-D5BE-7A49-8BDF-8C0A905440A8}" srcOrd="0" destOrd="1" presId="urn:microsoft.com/office/officeart/2005/8/layout/process3"/>
    <dgm:cxn modelId="{74FE4059-EA6A-2749-BADD-3ED79DDDF8DB}" type="presOf" srcId="{4360CA7B-3F84-514F-9F40-AD970EA9B9F3}" destId="{868F3BD9-DF14-2F48-BDF0-84FF28130D21}" srcOrd="1" destOrd="0" presId="urn:microsoft.com/office/officeart/2005/8/layout/process3"/>
    <dgm:cxn modelId="{B882545A-617B-514A-9FE8-77D603FCD64B}" srcId="{1BA4CABF-A428-5B46-A311-C4ECDE40DAFA}" destId="{0E098C5D-790D-D847-918D-775E3CA78B3A}" srcOrd="0" destOrd="0" parTransId="{1034317B-9332-8A44-860A-C7DAD9676591}" sibTransId="{C88E65A1-80B5-7F4C-A602-C0CED8DC16F3}"/>
    <dgm:cxn modelId="{F31CC15D-0B4F-874D-85ED-5669FC942A4B}" type="presOf" srcId="{4360CA7B-3F84-514F-9F40-AD970EA9B9F3}" destId="{BA4030E1-0429-8E49-B55E-73508A65B044}" srcOrd="0" destOrd="0" presId="urn:microsoft.com/office/officeart/2005/8/layout/process3"/>
    <dgm:cxn modelId="{B379548D-1DC3-E54D-AA48-1A4985739332}" type="presOf" srcId="{C54C2B7A-FC61-EF48-8078-9C3F8A0EAF35}" destId="{917571F1-1490-E048-BAF2-E4CE73AED3F0}" srcOrd="1" destOrd="0" presId="urn:microsoft.com/office/officeart/2005/8/layout/process3"/>
    <dgm:cxn modelId="{FD6A1390-340D-4F48-9227-9A117EB875B2}" srcId="{4360CA7B-3F84-514F-9F40-AD970EA9B9F3}" destId="{C55DFAEC-1227-8E44-BD3F-6C3FC7A5AD34}" srcOrd="1" destOrd="0" parTransId="{C73BA8F2-18E4-704E-BA02-C029E3AD113A}" sibTransId="{AEC79229-E92A-3B43-8A58-D4109D0D5B50}"/>
    <dgm:cxn modelId="{66A5C295-40BF-9C4A-A776-9D2442607860}" type="presOf" srcId="{C55DFAEC-1227-8E44-BD3F-6C3FC7A5AD34}" destId="{61D43154-2B24-3340-BD5B-15CBCC5D2F2F}" srcOrd="0" destOrd="1" presId="urn:microsoft.com/office/officeart/2005/8/layout/process3"/>
    <dgm:cxn modelId="{5F7F7D9D-9B4B-674B-B308-7A1E6D40F64C}" srcId="{4360CA7B-3F84-514F-9F40-AD970EA9B9F3}" destId="{1CB60DBC-5ACA-CA44-A761-7DE530B19C96}" srcOrd="0" destOrd="0" parTransId="{35528652-4060-354C-B2AC-D8CF5448DE38}" sibTransId="{6121C0AF-2BE3-5744-B6C4-089E149B43EC}"/>
    <dgm:cxn modelId="{5F3241A3-CDFF-994B-8F14-A93A0B08F754}" srcId="{410C2177-629B-C549-89F6-56A1659136B8}" destId="{05FCF277-D6F3-E24C-951C-CF727E8BE265}" srcOrd="0" destOrd="0" parTransId="{D49B7971-84C4-B345-8F9A-367D219A11F6}" sibTransId="{37A33089-6E8B-444B-8CC0-F7E960910D28}"/>
    <dgm:cxn modelId="{C66DA9A9-B49C-8848-9535-6B8884304903}" type="presOf" srcId="{1CB60DBC-5ACA-CA44-A761-7DE530B19C96}" destId="{61D43154-2B24-3340-BD5B-15CBCC5D2F2F}" srcOrd="0" destOrd="0" presId="urn:microsoft.com/office/officeart/2005/8/layout/process3"/>
    <dgm:cxn modelId="{7A059DAC-165C-D44C-9A09-04ACF1739699}" type="presOf" srcId="{05FCF277-D6F3-E24C-951C-CF727E8BE265}" destId="{08F97CA6-D397-3B46-9B20-02FF6161426D}" srcOrd="0" destOrd="0" presId="urn:microsoft.com/office/officeart/2005/8/layout/process3"/>
    <dgm:cxn modelId="{395C12B1-B2C4-9D47-8614-92E4987F2189}" type="presOf" srcId="{1BA4CABF-A428-5B46-A311-C4ECDE40DAFA}" destId="{F17112A6-9D41-0149-8543-1957321A1881}" srcOrd="1" destOrd="0" presId="urn:microsoft.com/office/officeart/2005/8/layout/process3"/>
    <dgm:cxn modelId="{0F9CC8B2-F604-244F-9585-6E209127352B}" type="presOf" srcId="{0E098C5D-790D-D847-918D-775E3CA78B3A}" destId="{4AA4F9ED-D5BE-7A49-8BDF-8C0A905440A8}" srcOrd="0" destOrd="0" presId="urn:microsoft.com/office/officeart/2005/8/layout/process3"/>
    <dgm:cxn modelId="{58AF66B8-F839-4446-A467-DF2584E48C1F}" type="presOf" srcId="{410C2177-629B-C549-89F6-56A1659136B8}" destId="{53AD2FDE-AA16-CA44-860E-FA0850FBACBE}" srcOrd="0" destOrd="0" presId="urn:microsoft.com/office/officeart/2005/8/layout/process3"/>
    <dgm:cxn modelId="{BF9724C4-964E-E84E-91BD-D8342BCFB57C}" type="presOf" srcId="{529C26F9-C58C-334D-8605-A1630AD7C755}" destId="{68638C7B-BACA-2E4C-A971-201175AE3512}" srcOrd="1" destOrd="0" presId="urn:microsoft.com/office/officeart/2005/8/layout/process3"/>
    <dgm:cxn modelId="{DA8F27D4-6F09-DD4A-B6AF-359FABFF5693}" type="presOf" srcId="{34260F80-2B63-BC47-8632-9DD5BC90E0AE}" destId="{08F97CA6-D397-3B46-9B20-02FF6161426D}" srcOrd="0" destOrd="1" presId="urn:microsoft.com/office/officeart/2005/8/layout/process3"/>
    <dgm:cxn modelId="{7A7B05D9-D8EC-1248-8F55-C1DE7135A031}" srcId="{410C2177-629B-C549-89F6-56A1659136B8}" destId="{34260F80-2B63-BC47-8632-9DD5BC90E0AE}" srcOrd="1" destOrd="0" parTransId="{A1B76D62-7BDC-F649-B64E-EEB1CD8D34D1}" sibTransId="{F45B210E-42FE-BA48-AE29-C9BDA3A3BEA9}"/>
    <dgm:cxn modelId="{4A75E1E4-F758-4A4A-883B-BF165CB8D171}" srcId="{8BA0A6CB-D8E9-8B4B-ADCA-5638AA0E5885}" destId="{410C2177-629B-C549-89F6-56A1659136B8}" srcOrd="2" destOrd="0" parTransId="{A99F4AFF-9A6D-A143-BFFC-294D6CAD4E28}" sibTransId="{4B2A3481-99DC-D347-8F11-80EEA93AEFAE}"/>
    <dgm:cxn modelId="{0F9C9DF9-0E3D-3D47-965B-FEFD9B56B612}" type="presOf" srcId="{410C2177-629B-C549-89F6-56A1659136B8}" destId="{F453C8BB-AE4C-8C40-A907-009F8E3114B6}" srcOrd="1" destOrd="0" presId="urn:microsoft.com/office/officeart/2005/8/layout/process3"/>
    <dgm:cxn modelId="{A7A548EB-EB64-2543-BFD0-876964665DE5}" type="presParOf" srcId="{C5277B08-DDBC-4040-A270-D8F3A2A2B4CF}" destId="{9FDD2A32-D9DE-7141-B1EC-03778505CBE0}" srcOrd="0" destOrd="0" presId="urn:microsoft.com/office/officeart/2005/8/layout/process3"/>
    <dgm:cxn modelId="{6109D7DA-40A6-474B-86F6-8AD0F44F1EA4}" type="presParOf" srcId="{9FDD2A32-D9DE-7141-B1EC-03778505CBE0}" destId="{E4BA75A4-433D-AF44-844C-BE35FAA40306}" srcOrd="0" destOrd="0" presId="urn:microsoft.com/office/officeart/2005/8/layout/process3"/>
    <dgm:cxn modelId="{24A625D2-26ED-1243-AB3E-0C1E5D79804A}" type="presParOf" srcId="{9FDD2A32-D9DE-7141-B1EC-03778505CBE0}" destId="{F17112A6-9D41-0149-8543-1957321A1881}" srcOrd="1" destOrd="0" presId="urn:microsoft.com/office/officeart/2005/8/layout/process3"/>
    <dgm:cxn modelId="{691A7EC2-9333-9C40-90ED-F0CF9D4D59E0}" type="presParOf" srcId="{9FDD2A32-D9DE-7141-B1EC-03778505CBE0}" destId="{4AA4F9ED-D5BE-7A49-8BDF-8C0A905440A8}" srcOrd="2" destOrd="0" presId="urn:microsoft.com/office/officeart/2005/8/layout/process3"/>
    <dgm:cxn modelId="{7159DA34-66F3-404A-A0EA-D437879893F7}" type="presParOf" srcId="{C5277B08-DDBC-4040-A270-D8F3A2A2B4CF}" destId="{57C06354-4577-6542-AF21-BD1FFDBCBCA9}" srcOrd="1" destOrd="0" presId="urn:microsoft.com/office/officeart/2005/8/layout/process3"/>
    <dgm:cxn modelId="{80972A66-6F55-A842-A27A-79C18FDA36A9}" type="presParOf" srcId="{57C06354-4577-6542-AF21-BD1FFDBCBCA9}" destId="{68638C7B-BACA-2E4C-A971-201175AE3512}" srcOrd="0" destOrd="0" presId="urn:microsoft.com/office/officeart/2005/8/layout/process3"/>
    <dgm:cxn modelId="{6312982C-D3E0-4E47-AAB9-F64FDCA987A3}" type="presParOf" srcId="{C5277B08-DDBC-4040-A270-D8F3A2A2B4CF}" destId="{C99244BD-C6A7-B44D-A7A3-FED3D17EDCC3}" srcOrd="2" destOrd="0" presId="urn:microsoft.com/office/officeart/2005/8/layout/process3"/>
    <dgm:cxn modelId="{B06A18A5-85FD-CF45-8B63-1B1CDD0EF359}" type="presParOf" srcId="{C99244BD-C6A7-B44D-A7A3-FED3D17EDCC3}" destId="{BA4030E1-0429-8E49-B55E-73508A65B044}" srcOrd="0" destOrd="0" presId="urn:microsoft.com/office/officeart/2005/8/layout/process3"/>
    <dgm:cxn modelId="{DC47E9D2-0685-CC4B-BDFF-68D68982634E}" type="presParOf" srcId="{C99244BD-C6A7-B44D-A7A3-FED3D17EDCC3}" destId="{868F3BD9-DF14-2F48-BDF0-84FF28130D21}" srcOrd="1" destOrd="0" presId="urn:microsoft.com/office/officeart/2005/8/layout/process3"/>
    <dgm:cxn modelId="{E037718E-B02F-F24D-9651-622FCDD3E85A}" type="presParOf" srcId="{C99244BD-C6A7-B44D-A7A3-FED3D17EDCC3}" destId="{61D43154-2B24-3340-BD5B-15CBCC5D2F2F}" srcOrd="2" destOrd="0" presId="urn:microsoft.com/office/officeart/2005/8/layout/process3"/>
    <dgm:cxn modelId="{5CCEB032-B94E-CF42-8A1E-317A40C8236D}" type="presParOf" srcId="{C5277B08-DDBC-4040-A270-D8F3A2A2B4CF}" destId="{4B7C1992-E7BB-F44A-AD4E-6B16FA9C22FE}" srcOrd="3" destOrd="0" presId="urn:microsoft.com/office/officeart/2005/8/layout/process3"/>
    <dgm:cxn modelId="{DB4045BF-CE02-4849-8A2B-C13117DF172A}" type="presParOf" srcId="{4B7C1992-E7BB-F44A-AD4E-6B16FA9C22FE}" destId="{917571F1-1490-E048-BAF2-E4CE73AED3F0}" srcOrd="0" destOrd="0" presId="urn:microsoft.com/office/officeart/2005/8/layout/process3"/>
    <dgm:cxn modelId="{C9008391-9B9A-DE49-8F06-B3AEF64AA38D}" type="presParOf" srcId="{C5277B08-DDBC-4040-A270-D8F3A2A2B4CF}" destId="{61266766-B6E2-1341-8BE2-07E35A9439FB}" srcOrd="4" destOrd="0" presId="urn:microsoft.com/office/officeart/2005/8/layout/process3"/>
    <dgm:cxn modelId="{700BDAD0-FF8A-DD4C-82B9-79F60156B891}" type="presParOf" srcId="{61266766-B6E2-1341-8BE2-07E35A9439FB}" destId="{53AD2FDE-AA16-CA44-860E-FA0850FBACBE}" srcOrd="0" destOrd="0" presId="urn:microsoft.com/office/officeart/2005/8/layout/process3"/>
    <dgm:cxn modelId="{A4C78A36-9D39-C243-9D13-5F70ED0684F4}" type="presParOf" srcId="{61266766-B6E2-1341-8BE2-07E35A9439FB}" destId="{F453C8BB-AE4C-8C40-A907-009F8E3114B6}" srcOrd="1" destOrd="0" presId="urn:microsoft.com/office/officeart/2005/8/layout/process3"/>
    <dgm:cxn modelId="{DB1C964C-41F6-AB44-A095-ED5DA66954B6}" type="presParOf" srcId="{61266766-B6E2-1341-8BE2-07E35A9439FB}" destId="{08F97CA6-D397-3B46-9B20-02FF6161426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B910F-3A54-1847-AC66-138BEEB8D4BF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F8B34F75-E65C-764F-82D0-F852BE1EAB71}">
      <dgm:prSet phldrT="[Text]"/>
      <dgm:spPr/>
      <dgm:t>
        <a:bodyPr/>
        <a:lstStyle/>
        <a:p>
          <a:r>
            <a:rPr lang="en-US" dirty="0" err="1"/>
            <a:t>Fukcionalnost</a:t>
          </a:r>
          <a:endParaRPr lang="en-US" dirty="0"/>
        </a:p>
      </dgm:t>
    </dgm:pt>
    <dgm:pt modelId="{9833088E-5D86-6A43-B660-67160804FD38}" type="parTrans" cxnId="{4895DF01-BEA7-1F43-BCB4-CE5C301AABB5}">
      <dgm:prSet/>
      <dgm:spPr/>
      <dgm:t>
        <a:bodyPr/>
        <a:lstStyle/>
        <a:p>
          <a:endParaRPr lang="en-US"/>
        </a:p>
      </dgm:t>
    </dgm:pt>
    <dgm:pt modelId="{B7F8D7CA-44B8-A640-ABDF-97B33DA4CB97}" type="sibTrans" cxnId="{4895DF01-BEA7-1F43-BCB4-CE5C301AABB5}">
      <dgm:prSet/>
      <dgm:spPr/>
      <dgm:t>
        <a:bodyPr/>
        <a:lstStyle/>
        <a:p>
          <a:endParaRPr lang="en-US"/>
        </a:p>
      </dgm:t>
    </dgm:pt>
    <dgm:pt modelId="{7D6A9867-0492-944A-8BF2-CC5B9010B8A4}">
      <dgm:prSet phldrT="[Text]"/>
      <dgm:spPr/>
      <dgm:t>
        <a:bodyPr/>
        <a:lstStyle/>
        <a:p>
          <a:r>
            <a:rPr lang="en-US" dirty="0" err="1"/>
            <a:t>Prikladnost</a:t>
          </a:r>
          <a:r>
            <a:rPr lang="en-US" dirty="0"/>
            <a:t>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upotrebu</a:t>
          </a:r>
          <a:endParaRPr lang="en-US" dirty="0"/>
        </a:p>
      </dgm:t>
    </dgm:pt>
    <dgm:pt modelId="{70FA4AE4-D6D4-2D49-9010-F89AA5C66FC3}" type="parTrans" cxnId="{16685C02-C07E-D64D-98E1-36705BC466D3}">
      <dgm:prSet/>
      <dgm:spPr/>
      <dgm:t>
        <a:bodyPr/>
        <a:lstStyle/>
        <a:p>
          <a:endParaRPr lang="en-US"/>
        </a:p>
      </dgm:t>
    </dgm:pt>
    <dgm:pt modelId="{3004863C-87C2-A94C-8198-3B3DAA21E2E4}" type="sibTrans" cxnId="{16685C02-C07E-D64D-98E1-36705BC466D3}">
      <dgm:prSet/>
      <dgm:spPr/>
      <dgm:t>
        <a:bodyPr/>
        <a:lstStyle/>
        <a:p>
          <a:endParaRPr lang="en-US"/>
        </a:p>
      </dgm:t>
    </dgm:pt>
    <dgm:pt modelId="{1F149186-3E6D-E949-A5AE-5035F0DD135A}">
      <dgm:prSet phldrT="[Text]"/>
      <dgm:spPr/>
      <dgm:t>
        <a:bodyPr/>
        <a:lstStyle/>
        <a:p>
          <a:r>
            <a:rPr lang="en-US" dirty="0" err="1"/>
            <a:t>Prikladnost</a:t>
          </a:r>
          <a:r>
            <a:rPr lang="en-US" dirty="0"/>
            <a:t>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održavanje</a:t>
          </a:r>
          <a:endParaRPr lang="en-US" dirty="0"/>
        </a:p>
      </dgm:t>
    </dgm:pt>
    <dgm:pt modelId="{4984D8DE-2E7F-A149-BD8C-343374DE5907}" type="parTrans" cxnId="{C8B91BC9-B261-DB43-B033-F992DF93C947}">
      <dgm:prSet/>
      <dgm:spPr/>
      <dgm:t>
        <a:bodyPr/>
        <a:lstStyle/>
        <a:p>
          <a:endParaRPr lang="en-US"/>
        </a:p>
      </dgm:t>
    </dgm:pt>
    <dgm:pt modelId="{B531CC7A-E8A1-134B-AF28-E4FD5BD8214B}" type="sibTrans" cxnId="{C8B91BC9-B261-DB43-B033-F992DF93C947}">
      <dgm:prSet/>
      <dgm:spPr/>
      <dgm:t>
        <a:bodyPr/>
        <a:lstStyle/>
        <a:p>
          <a:endParaRPr lang="en-US"/>
        </a:p>
      </dgm:t>
    </dgm:pt>
    <dgm:pt modelId="{77AFBD9F-E668-6841-A609-53D2AC670C45}">
      <dgm:prSet phldrT="[Text]"/>
      <dgm:spPr/>
      <dgm:t>
        <a:bodyPr/>
        <a:lstStyle/>
        <a:p>
          <a:r>
            <a:rPr lang="en-US" dirty="0" err="1"/>
            <a:t>Pouzdanost</a:t>
          </a:r>
          <a:endParaRPr lang="en-US" dirty="0"/>
        </a:p>
      </dgm:t>
    </dgm:pt>
    <dgm:pt modelId="{5311442A-97E5-CC41-B117-45B1DC64A3BA}" type="parTrans" cxnId="{5267CB68-FCE9-0C4C-A50F-7E3FDAE03D05}">
      <dgm:prSet/>
      <dgm:spPr/>
      <dgm:t>
        <a:bodyPr/>
        <a:lstStyle/>
        <a:p>
          <a:endParaRPr lang="en-US"/>
        </a:p>
      </dgm:t>
    </dgm:pt>
    <dgm:pt modelId="{8E3BF32E-FE69-EF43-9C04-C24C20977F50}" type="sibTrans" cxnId="{5267CB68-FCE9-0C4C-A50F-7E3FDAE03D05}">
      <dgm:prSet/>
      <dgm:spPr/>
      <dgm:t>
        <a:bodyPr/>
        <a:lstStyle/>
        <a:p>
          <a:endParaRPr lang="en-US"/>
        </a:p>
      </dgm:t>
    </dgm:pt>
    <dgm:pt modelId="{61BF6845-2D5E-564A-ADD9-3462811902B0}">
      <dgm:prSet phldrT="[Text]"/>
      <dgm:spPr/>
      <dgm:t>
        <a:bodyPr/>
        <a:lstStyle/>
        <a:p>
          <a:r>
            <a:rPr lang="en-US" dirty="0" err="1"/>
            <a:t>Efikasnost</a:t>
          </a:r>
          <a:endParaRPr lang="en-US" dirty="0"/>
        </a:p>
      </dgm:t>
    </dgm:pt>
    <dgm:pt modelId="{BE731EAF-8291-3E4C-8DCD-DEBFFB38FC50}" type="parTrans" cxnId="{0DEFFCED-FA9B-4F48-ADC7-265A2F75680D}">
      <dgm:prSet/>
      <dgm:spPr/>
      <dgm:t>
        <a:bodyPr/>
        <a:lstStyle/>
        <a:p>
          <a:endParaRPr lang="en-US"/>
        </a:p>
      </dgm:t>
    </dgm:pt>
    <dgm:pt modelId="{FA8A738C-925B-5D4B-A2F2-8BBF9431AA71}" type="sibTrans" cxnId="{0DEFFCED-FA9B-4F48-ADC7-265A2F75680D}">
      <dgm:prSet/>
      <dgm:spPr/>
      <dgm:t>
        <a:bodyPr/>
        <a:lstStyle/>
        <a:p>
          <a:endParaRPr lang="en-US"/>
        </a:p>
      </dgm:t>
    </dgm:pt>
    <dgm:pt modelId="{05C0068F-AD0E-804F-AE06-B255D0386A43}">
      <dgm:prSet phldrT="[Text]"/>
      <dgm:spPr/>
      <dgm:t>
        <a:bodyPr/>
        <a:lstStyle/>
        <a:p>
          <a:r>
            <a:rPr lang="en-US" dirty="0" err="1"/>
            <a:t>Prenosivost</a:t>
          </a:r>
          <a:endParaRPr lang="en-US" dirty="0"/>
        </a:p>
      </dgm:t>
    </dgm:pt>
    <dgm:pt modelId="{7795F9CC-4295-C941-825D-199D45EA3255}" type="parTrans" cxnId="{751BE0CF-36A0-7246-8BAE-9950274F5004}">
      <dgm:prSet/>
      <dgm:spPr/>
      <dgm:t>
        <a:bodyPr/>
        <a:lstStyle/>
        <a:p>
          <a:endParaRPr lang="en-US"/>
        </a:p>
      </dgm:t>
    </dgm:pt>
    <dgm:pt modelId="{C8354065-2F4F-B64B-AA86-84D5D783E16A}" type="sibTrans" cxnId="{751BE0CF-36A0-7246-8BAE-9950274F5004}">
      <dgm:prSet/>
      <dgm:spPr/>
      <dgm:t>
        <a:bodyPr/>
        <a:lstStyle/>
        <a:p>
          <a:endParaRPr lang="en-US"/>
        </a:p>
      </dgm:t>
    </dgm:pt>
    <dgm:pt modelId="{CD5F3157-B8F5-4D45-8018-DBEC2FBA31D7}" type="pres">
      <dgm:prSet presAssocID="{49CB910F-3A54-1847-AC66-138BEEB8D4BF}" presName="compositeShape" presStyleCnt="0">
        <dgm:presLayoutVars>
          <dgm:chMax val="7"/>
          <dgm:dir/>
          <dgm:resizeHandles val="exact"/>
        </dgm:presLayoutVars>
      </dgm:prSet>
      <dgm:spPr/>
    </dgm:pt>
    <dgm:pt modelId="{170030B3-F95D-874B-AF32-40713770DEC5}" type="pres">
      <dgm:prSet presAssocID="{49CB910F-3A54-1847-AC66-138BEEB8D4BF}" presName="wedge1" presStyleLbl="node1" presStyleIdx="0" presStyleCnt="6"/>
      <dgm:spPr/>
    </dgm:pt>
    <dgm:pt modelId="{6E1AD243-5CE7-204A-8CD8-C4D60B33A8B1}" type="pres">
      <dgm:prSet presAssocID="{49CB910F-3A54-1847-AC66-138BEEB8D4BF}" presName="dummy1a" presStyleCnt="0"/>
      <dgm:spPr/>
    </dgm:pt>
    <dgm:pt modelId="{8E90D5FC-A993-2C45-8E36-C27EC8A51ED3}" type="pres">
      <dgm:prSet presAssocID="{49CB910F-3A54-1847-AC66-138BEEB8D4BF}" presName="dummy1b" presStyleCnt="0"/>
      <dgm:spPr/>
    </dgm:pt>
    <dgm:pt modelId="{15E0C993-9959-DD4C-9BBA-6EA99F276D40}" type="pres">
      <dgm:prSet presAssocID="{49CB910F-3A54-1847-AC66-138BEEB8D4B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B8F3347-D38B-6C4E-889C-E0EDBC6903E2}" type="pres">
      <dgm:prSet presAssocID="{49CB910F-3A54-1847-AC66-138BEEB8D4BF}" presName="wedge2" presStyleLbl="node1" presStyleIdx="1" presStyleCnt="6"/>
      <dgm:spPr/>
    </dgm:pt>
    <dgm:pt modelId="{9C92E619-E810-D04A-9A78-6AA52C5F9308}" type="pres">
      <dgm:prSet presAssocID="{49CB910F-3A54-1847-AC66-138BEEB8D4BF}" presName="dummy2a" presStyleCnt="0"/>
      <dgm:spPr/>
    </dgm:pt>
    <dgm:pt modelId="{3ED4DB1F-A11D-CF43-A6FA-0070DFA55B15}" type="pres">
      <dgm:prSet presAssocID="{49CB910F-3A54-1847-AC66-138BEEB8D4BF}" presName="dummy2b" presStyleCnt="0"/>
      <dgm:spPr/>
    </dgm:pt>
    <dgm:pt modelId="{B440C21C-9F41-9F43-8BD0-5CAF0EEC1A17}" type="pres">
      <dgm:prSet presAssocID="{49CB910F-3A54-1847-AC66-138BEEB8D4B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B218A0F-BE85-5C44-A2A1-4150BEC7F9A1}" type="pres">
      <dgm:prSet presAssocID="{49CB910F-3A54-1847-AC66-138BEEB8D4BF}" presName="wedge3" presStyleLbl="node1" presStyleIdx="2" presStyleCnt="6"/>
      <dgm:spPr/>
    </dgm:pt>
    <dgm:pt modelId="{4DB5239E-085A-EC40-81FA-B5C1080A9012}" type="pres">
      <dgm:prSet presAssocID="{49CB910F-3A54-1847-AC66-138BEEB8D4BF}" presName="dummy3a" presStyleCnt="0"/>
      <dgm:spPr/>
    </dgm:pt>
    <dgm:pt modelId="{9ACECB0B-31A3-EB49-B91F-960EDF335546}" type="pres">
      <dgm:prSet presAssocID="{49CB910F-3A54-1847-AC66-138BEEB8D4BF}" presName="dummy3b" presStyleCnt="0"/>
      <dgm:spPr/>
    </dgm:pt>
    <dgm:pt modelId="{ED3E5A36-D528-624C-870E-83B61D4B745F}" type="pres">
      <dgm:prSet presAssocID="{49CB910F-3A54-1847-AC66-138BEEB8D4B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09049CB-332C-9C4B-A26B-692EB7B4CD58}" type="pres">
      <dgm:prSet presAssocID="{49CB910F-3A54-1847-AC66-138BEEB8D4BF}" presName="wedge4" presStyleLbl="node1" presStyleIdx="3" presStyleCnt="6"/>
      <dgm:spPr/>
    </dgm:pt>
    <dgm:pt modelId="{F89A3295-D334-8D46-924B-EC36808AB5DB}" type="pres">
      <dgm:prSet presAssocID="{49CB910F-3A54-1847-AC66-138BEEB8D4BF}" presName="dummy4a" presStyleCnt="0"/>
      <dgm:spPr/>
    </dgm:pt>
    <dgm:pt modelId="{96432E4B-4148-B449-B936-362693A82CFF}" type="pres">
      <dgm:prSet presAssocID="{49CB910F-3A54-1847-AC66-138BEEB8D4BF}" presName="dummy4b" presStyleCnt="0"/>
      <dgm:spPr/>
    </dgm:pt>
    <dgm:pt modelId="{DA2802CD-AB4D-5044-8611-DAB49E5041EF}" type="pres">
      <dgm:prSet presAssocID="{49CB910F-3A54-1847-AC66-138BEEB8D4B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4D0F139-1195-2644-9B3D-2031365CA58F}" type="pres">
      <dgm:prSet presAssocID="{49CB910F-3A54-1847-AC66-138BEEB8D4BF}" presName="wedge5" presStyleLbl="node1" presStyleIdx="4" presStyleCnt="6"/>
      <dgm:spPr/>
    </dgm:pt>
    <dgm:pt modelId="{1E3C6F7E-4CE4-9B44-97B6-3A404B687003}" type="pres">
      <dgm:prSet presAssocID="{49CB910F-3A54-1847-AC66-138BEEB8D4BF}" presName="dummy5a" presStyleCnt="0"/>
      <dgm:spPr/>
    </dgm:pt>
    <dgm:pt modelId="{21743E09-2F8A-984E-9EC2-769822A45784}" type="pres">
      <dgm:prSet presAssocID="{49CB910F-3A54-1847-AC66-138BEEB8D4BF}" presName="dummy5b" presStyleCnt="0"/>
      <dgm:spPr/>
    </dgm:pt>
    <dgm:pt modelId="{A59767ED-BD04-D240-AAA6-3A039C22C04E}" type="pres">
      <dgm:prSet presAssocID="{49CB910F-3A54-1847-AC66-138BEEB8D4B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7C4260B-4181-D643-9EAC-DEB9308CF395}" type="pres">
      <dgm:prSet presAssocID="{49CB910F-3A54-1847-AC66-138BEEB8D4BF}" presName="wedge6" presStyleLbl="node1" presStyleIdx="5" presStyleCnt="6"/>
      <dgm:spPr/>
    </dgm:pt>
    <dgm:pt modelId="{3EDDA81F-6870-C64A-B608-1557DF07A598}" type="pres">
      <dgm:prSet presAssocID="{49CB910F-3A54-1847-AC66-138BEEB8D4BF}" presName="dummy6a" presStyleCnt="0"/>
      <dgm:spPr/>
    </dgm:pt>
    <dgm:pt modelId="{7D8CAF5B-0AA8-2B49-974C-49FB02EC8B49}" type="pres">
      <dgm:prSet presAssocID="{49CB910F-3A54-1847-AC66-138BEEB8D4BF}" presName="dummy6b" presStyleCnt="0"/>
      <dgm:spPr/>
    </dgm:pt>
    <dgm:pt modelId="{5EB3FFB8-9B33-394F-A1CC-8C3766BF16AE}" type="pres">
      <dgm:prSet presAssocID="{49CB910F-3A54-1847-AC66-138BEEB8D4B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9B0522E5-1E96-0D4B-81F2-909670F4A306}" type="pres">
      <dgm:prSet presAssocID="{B7F8D7CA-44B8-A640-ABDF-97B33DA4CB97}" presName="arrowWedge1" presStyleLbl="fgSibTrans2D1" presStyleIdx="0" presStyleCnt="6"/>
      <dgm:spPr/>
    </dgm:pt>
    <dgm:pt modelId="{7A9F9EA1-D1A4-B148-9FDB-6452418CC996}" type="pres">
      <dgm:prSet presAssocID="{8E3BF32E-FE69-EF43-9C04-C24C20977F50}" presName="arrowWedge2" presStyleLbl="fgSibTrans2D1" presStyleIdx="1" presStyleCnt="6"/>
      <dgm:spPr/>
    </dgm:pt>
    <dgm:pt modelId="{612E1625-E2DB-A241-98F3-B57F4F51CFB0}" type="pres">
      <dgm:prSet presAssocID="{3004863C-87C2-A94C-8198-3B3DAA21E2E4}" presName="arrowWedge3" presStyleLbl="fgSibTrans2D1" presStyleIdx="2" presStyleCnt="6"/>
      <dgm:spPr/>
    </dgm:pt>
    <dgm:pt modelId="{8A714D43-7309-554F-AF12-305BBBC42710}" type="pres">
      <dgm:prSet presAssocID="{FA8A738C-925B-5D4B-A2F2-8BBF9431AA71}" presName="arrowWedge4" presStyleLbl="fgSibTrans2D1" presStyleIdx="3" presStyleCnt="6"/>
      <dgm:spPr/>
    </dgm:pt>
    <dgm:pt modelId="{54A27104-86B0-314F-8AE3-A4EF28A74BC9}" type="pres">
      <dgm:prSet presAssocID="{B531CC7A-E8A1-134B-AF28-E4FD5BD8214B}" presName="arrowWedge5" presStyleLbl="fgSibTrans2D1" presStyleIdx="4" presStyleCnt="6"/>
      <dgm:spPr/>
    </dgm:pt>
    <dgm:pt modelId="{063F0209-02FA-EE4D-A27A-3F5D6F9C291C}" type="pres">
      <dgm:prSet presAssocID="{C8354065-2F4F-B64B-AA86-84D5D783E16A}" presName="arrowWedge6" presStyleLbl="fgSibTrans2D1" presStyleIdx="5" presStyleCnt="6"/>
      <dgm:spPr/>
    </dgm:pt>
  </dgm:ptLst>
  <dgm:cxnLst>
    <dgm:cxn modelId="{4895DF01-BEA7-1F43-BCB4-CE5C301AABB5}" srcId="{49CB910F-3A54-1847-AC66-138BEEB8D4BF}" destId="{F8B34F75-E65C-764F-82D0-F852BE1EAB71}" srcOrd="0" destOrd="0" parTransId="{9833088E-5D86-6A43-B660-67160804FD38}" sibTransId="{B7F8D7CA-44B8-A640-ABDF-97B33DA4CB97}"/>
    <dgm:cxn modelId="{16685C02-C07E-D64D-98E1-36705BC466D3}" srcId="{49CB910F-3A54-1847-AC66-138BEEB8D4BF}" destId="{7D6A9867-0492-944A-8BF2-CC5B9010B8A4}" srcOrd="2" destOrd="0" parTransId="{70FA4AE4-D6D4-2D49-9010-F89AA5C66FC3}" sibTransId="{3004863C-87C2-A94C-8198-3B3DAA21E2E4}"/>
    <dgm:cxn modelId="{48B37F05-025F-E243-9E8A-F702BF1409CD}" type="presOf" srcId="{77AFBD9F-E668-6841-A609-53D2AC670C45}" destId="{3B8F3347-D38B-6C4E-889C-E0EDBC6903E2}" srcOrd="0" destOrd="0" presId="urn:microsoft.com/office/officeart/2005/8/layout/cycle8"/>
    <dgm:cxn modelId="{F6BF891F-D26D-CE4D-9BDF-3D98FB314139}" type="presOf" srcId="{49CB910F-3A54-1847-AC66-138BEEB8D4BF}" destId="{CD5F3157-B8F5-4D45-8018-DBEC2FBA31D7}" srcOrd="0" destOrd="0" presId="urn:microsoft.com/office/officeart/2005/8/layout/cycle8"/>
    <dgm:cxn modelId="{D7D7E634-7C38-D948-85F1-1151AA4D3E17}" type="presOf" srcId="{1F149186-3E6D-E949-A5AE-5035F0DD135A}" destId="{A59767ED-BD04-D240-AAA6-3A039C22C04E}" srcOrd="1" destOrd="0" presId="urn:microsoft.com/office/officeart/2005/8/layout/cycle8"/>
    <dgm:cxn modelId="{48967E4A-8683-0C48-8CC7-CE3849C22001}" type="presOf" srcId="{05C0068F-AD0E-804F-AE06-B255D0386A43}" destId="{87C4260B-4181-D643-9EAC-DEB9308CF395}" srcOrd="0" destOrd="0" presId="urn:microsoft.com/office/officeart/2005/8/layout/cycle8"/>
    <dgm:cxn modelId="{1E1B6262-979B-8E43-9F3E-3ED3A3382E98}" type="presOf" srcId="{7D6A9867-0492-944A-8BF2-CC5B9010B8A4}" destId="{3B218A0F-BE85-5C44-A2A1-4150BEC7F9A1}" srcOrd="0" destOrd="0" presId="urn:microsoft.com/office/officeart/2005/8/layout/cycle8"/>
    <dgm:cxn modelId="{5267CB68-FCE9-0C4C-A50F-7E3FDAE03D05}" srcId="{49CB910F-3A54-1847-AC66-138BEEB8D4BF}" destId="{77AFBD9F-E668-6841-A609-53D2AC670C45}" srcOrd="1" destOrd="0" parTransId="{5311442A-97E5-CC41-B117-45B1DC64A3BA}" sibTransId="{8E3BF32E-FE69-EF43-9C04-C24C20977F50}"/>
    <dgm:cxn modelId="{328D7E6E-DA4A-364C-AF06-7319BCA42240}" type="presOf" srcId="{61BF6845-2D5E-564A-ADD9-3462811902B0}" destId="{909049CB-332C-9C4B-A26B-692EB7B4CD58}" srcOrd="0" destOrd="0" presId="urn:microsoft.com/office/officeart/2005/8/layout/cycle8"/>
    <dgm:cxn modelId="{C095CE71-E5D0-CB47-81D8-613F0433766E}" type="presOf" srcId="{77AFBD9F-E668-6841-A609-53D2AC670C45}" destId="{B440C21C-9F41-9F43-8BD0-5CAF0EEC1A17}" srcOrd="1" destOrd="0" presId="urn:microsoft.com/office/officeart/2005/8/layout/cycle8"/>
    <dgm:cxn modelId="{667EC690-AA38-1842-9570-D09846AFF1F5}" type="presOf" srcId="{61BF6845-2D5E-564A-ADD9-3462811902B0}" destId="{DA2802CD-AB4D-5044-8611-DAB49E5041EF}" srcOrd="1" destOrd="0" presId="urn:microsoft.com/office/officeart/2005/8/layout/cycle8"/>
    <dgm:cxn modelId="{C8ECECA5-ABCA-CA48-B9F6-B2D78D789C90}" type="presOf" srcId="{7D6A9867-0492-944A-8BF2-CC5B9010B8A4}" destId="{ED3E5A36-D528-624C-870E-83B61D4B745F}" srcOrd="1" destOrd="0" presId="urn:microsoft.com/office/officeart/2005/8/layout/cycle8"/>
    <dgm:cxn modelId="{F4FEDAC0-F822-0A4F-984A-0E26580E0D47}" type="presOf" srcId="{05C0068F-AD0E-804F-AE06-B255D0386A43}" destId="{5EB3FFB8-9B33-394F-A1CC-8C3766BF16AE}" srcOrd="1" destOrd="0" presId="urn:microsoft.com/office/officeart/2005/8/layout/cycle8"/>
    <dgm:cxn modelId="{4E0C54C8-AAD9-154C-9D66-05BBE1840305}" type="presOf" srcId="{1F149186-3E6D-E949-A5AE-5035F0DD135A}" destId="{74D0F139-1195-2644-9B3D-2031365CA58F}" srcOrd="0" destOrd="0" presId="urn:microsoft.com/office/officeart/2005/8/layout/cycle8"/>
    <dgm:cxn modelId="{C8B91BC9-B261-DB43-B033-F992DF93C947}" srcId="{49CB910F-3A54-1847-AC66-138BEEB8D4BF}" destId="{1F149186-3E6D-E949-A5AE-5035F0DD135A}" srcOrd="4" destOrd="0" parTransId="{4984D8DE-2E7F-A149-BD8C-343374DE5907}" sibTransId="{B531CC7A-E8A1-134B-AF28-E4FD5BD8214B}"/>
    <dgm:cxn modelId="{751BE0CF-36A0-7246-8BAE-9950274F5004}" srcId="{49CB910F-3A54-1847-AC66-138BEEB8D4BF}" destId="{05C0068F-AD0E-804F-AE06-B255D0386A43}" srcOrd="5" destOrd="0" parTransId="{7795F9CC-4295-C941-825D-199D45EA3255}" sibTransId="{C8354065-2F4F-B64B-AA86-84D5D783E16A}"/>
    <dgm:cxn modelId="{B5C615EC-FE5D-1641-A5D9-63345140765B}" type="presOf" srcId="{F8B34F75-E65C-764F-82D0-F852BE1EAB71}" destId="{170030B3-F95D-874B-AF32-40713770DEC5}" srcOrd="0" destOrd="0" presId="urn:microsoft.com/office/officeart/2005/8/layout/cycle8"/>
    <dgm:cxn modelId="{0DEFFCED-FA9B-4F48-ADC7-265A2F75680D}" srcId="{49CB910F-3A54-1847-AC66-138BEEB8D4BF}" destId="{61BF6845-2D5E-564A-ADD9-3462811902B0}" srcOrd="3" destOrd="0" parTransId="{BE731EAF-8291-3E4C-8DCD-DEBFFB38FC50}" sibTransId="{FA8A738C-925B-5D4B-A2F2-8BBF9431AA71}"/>
    <dgm:cxn modelId="{407093F8-4B65-474B-9413-B4CD0B137F78}" type="presOf" srcId="{F8B34F75-E65C-764F-82D0-F852BE1EAB71}" destId="{15E0C993-9959-DD4C-9BBA-6EA99F276D40}" srcOrd="1" destOrd="0" presId="urn:microsoft.com/office/officeart/2005/8/layout/cycle8"/>
    <dgm:cxn modelId="{52E23F74-39A7-1846-BF00-32592AC7151F}" type="presParOf" srcId="{CD5F3157-B8F5-4D45-8018-DBEC2FBA31D7}" destId="{170030B3-F95D-874B-AF32-40713770DEC5}" srcOrd="0" destOrd="0" presId="urn:microsoft.com/office/officeart/2005/8/layout/cycle8"/>
    <dgm:cxn modelId="{ADE55168-81DD-D541-A7F3-5DF48966B243}" type="presParOf" srcId="{CD5F3157-B8F5-4D45-8018-DBEC2FBA31D7}" destId="{6E1AD243-5CE7-204A-8CD8-C4D60B33A8B1}" srcOrd="1" destOrd="0" presId="urn:microsoft.com/office/officeart/2005/8/layout/cycle8"/>
    <dgm:cxn modelId="{0B11F26D-72A1-D646-AD33-F69E8334141E}" type="presParOf" srcId="{CD5F3157-B8F5-4D45-8018-DBEC2FBA31D7}" destId="{8E90D5FC-A993-2C45-8E36-C27EC8A51ED3}" srcOrd="2" destOrd="0" presId="urn:microsoft.com/office/officeart/2005/8/layout/cycle8"/>
    <dgm:cxn modelId="{B4A17E90-E751-3742-9022-0889102B8D5B}" type="presParOf" srcId="{CD5F3157-B8F5-4D45-8018-DBEC2FBA31D7}" destId="{15E0C993-9959-DD4C-9BBA-6EA99F276D40}" srcOrd="3" destOrd="0" presId="urn:microsoft.com/office/officeart/2005/8/layout/cycle8"/>
    <dgm:cxn modelId="{CDE66504-2ED5-DB4A-9367-179F2EAD69CD}" type="presParOf" srcId="{CD5F3157-B8F5-4D45-8018-DBEC2FBA31D7}" destId="{3B8F3347-D38B-6C4E-889C-E0EDBC6903E2}" srcOrd="4" destOrd="0" presId="urn:microsoft.com/office/officeart/2005/8/layout/cycle8"/>
    <dgm:cxn modelId="{49651D3F-B6A7-2640-B50D-201CB23FF9BE}" type="presParOf" srcId="{CD5F3157-B8F5-4D45-8018-DBEC2FBA31D7}" destId="{9C92E619-E810-D04A-9A78-6AA52C5F9308}" srcOrd="5" destOrd="0" presId="urn:microsoft.com/office/officeart/2005/8/layout/cycle8"/>
    <dgm:cxn modelId="{020D5218-6946-BB49-97C1-BE332699631A}" type="presParOf" srcId="{CD5F3157-B8F5-4D45-8018-DBEC2FBA31D7}" destId="{3ED4DB1F-A11D-CF43-A6FA-0070DFA55B15}" srcOrd="6" destOrd="0" presId="urn:microsoft.com/office/officeart/2005/8/layout/cycle8"/>
    <dgm:cxn modelId="{43C3D187-F323-F349-8D62-97873E4EEC18}" type="presParOf" srcId="{CD5F3157-B8F5-4D45-8018-DBEC2FBA31D7}" destId="{B440C21C-9F41-9F43-8BD0-5CAF0EEC1A17}" srcOrd="7" destOrd="0" presId="urn:microsoft.com/office/officeart/2005/8/layout/cycle8"/>
    <dgm:cxn modelId="{3782E3C3-91EF-6749-9DEC-AAA7912BE74F}" type="presParOf" srcId="{CD5F3157-B8F5-4D45-8018-DBEC2FBA31D7}" destId="{3B218A0F-BE85-5C44-A2A1-4150BEC7F9A1}" srcOrd="8" destOrd="0" presId="urn:microsoft.com/office/officeart/2005/8/layout/cycle8"/>
    <dgm:cxn modelId="{5089D285-A694-FB4C-803A-EADAF6FCE388}" type="presParOf" srcId="{CD5F3157-B8F5-4D45-8018-DBEC2FBA31D7}" destId="{4DB5239E-085A-EC40-81FA-B5C1080A9012}" srcOrd="9" destOrd="0" presId="urn:microsoft.com/office/officeart/2005/8/layout/cycle8"/>
    <dgm:cxn modelId="{B709F267-7AA2-5049-AA55-174562F96054}" type="presParOf" srcId="{CD5F3157-B8F5-4D45-8018-DBEC2FBA31D7}" destId="{9ACECB0B-31A3-EB49-B91F-960EDF335546}" srcOrd="10" destOrd="0" presId="urn:microsoft.com/office/officeart/2005/8/layout/cycle8"/>
    <dgm:cxn modelId="{41636409-3DE7-504B-B683-A418A1E6B10D}" type="presParOf" srcId="{CD5F3157-B8F5-4D45-8018-DBEC2FBA31D7}" destId="{ED3E5A36-D528-624C-870E-83B61D4B745F}" srcOrd="11" destOrd="0" presId="urn:microsoft.com/office/officeart/2005/8/layout/cycle8"/>
    <dgm:cxn modelId="{047D4937-BE5A-5448-8F2C-8E14F8612D8A}" type="presParOf" srcId="{CD5F3157-B8F5-4D45-8018-DBEC2FBA31D7}" destId="{909049CB-332C-9C4B-A26B-692EB7B4CD58}" srcOrd="12" destOrd="0" presId="urn:microsoft.com/office/officeart/2005/8/layout/cycle8"/>
    <dgm:cxn modelId="{745C78C8-CE00-B144-9612-E0DD16324F7B}" type="presParOf" srcId="{CD5F3157-B8F5-4D45-8018-DBEC2FBA31D7}" destId="{F89A3295-D334-8D46-924B-EC36808AB5DB}" srcOrd="13" destOrd="0" presId="urn:microsoft.com/office/officeart/2005/8/layout/cycle8"/>
    <dgm:cxn modelId="{101930E9-3C40-9549-A126-C8097385B093}" type="presParOf" srcId="{CD5F3157-B8F5-4D45-8018-DBEC2FBA31D7}" destId="{96432E4B-4148-B449-B936-362693A82CFF}" srcOrd="14" destOrd="0" presId="urn:microsoft.com/office/officeart/2005/8/layout/cycle8"/>
    <dgm:cxn modelId="{4EA77413-FD4D-0547-BEB0-B20B3EC452FF}" type="presParOf" srcId="{CD5F3157-B8F5-4D45-8018-DBEC2FBA31D7}" destId="{DA2802CD-AB4D-5044-8611-DAB49E5041EF}" srcOrd="15" destOrd="0" presId="urn:microsoft.com/office/officeart/2005/8/layout/cycle8"/>
    <dgm:cxn modelId="{33A53BDF-68C7-5A44-A0D6-576D9AE5A54A}" type="presParOf" srcId="{CD5F3157-B8F5-4D45-8018-DBEC2FBA31D7}" destId="{74D0F139-1195-2644-9B3D-2031365CA58F}" srcOrd="16" destOrd="0" presId="urn:microsoft.com/office/officeart/2005/8/layout/cycle8"/>
    <dgm:cxn modelId="{7AA95FDD-848B-A34B-A297-F6867B375E0E}" type="presParOf" srcId="{CD5F3157-B8F5-4D45-8018-DBEC2FBA31D7}" destId="{1E3C6F7E-4CE4-9B44-97B6-3A404B687003}" srcOrd="17" destOrd="0" presId="urn:microsoft.com/office/officeart/2005/8/layout/cycle8"/>
    <dgm:cxn modelId="{C8C46BAC-0E7E-8745-B5D1-4E9C9186AA6E}" type="presParOf" srcId="{CD5F3157-B8F5-4D45-8018-DBEC2FBA31D7}" destId="{21743E09-2F8A-984E-9EC2-769822A45784}" srcOrd="18" destOrd="0" presId="urn:microsoft.com/office/officeart/2005/8/layout/cycle8"/>
    <dgm:cxn modelId="{C8624191-10F4-354F-A64C-CB2D3D8734AC}" type="presParOf" srcId="{CD5F3157-B8F5-4D45-8018-DBEC2FBA31D7}" destId="{A59767ED-BD04-D240-AAA6-3A039C22C04E}" srcOrd="19" destOrd="0" presId="urn:microsoft.com/office/officeart/2005/8/layout/cycle8"/>
    <dgm:cxn modelId="{5982B490-2D0F-954D-A10B-6BFC8488C234}" type="presParOf" srcId="{CD5F3157-B8F5-4D45-8018-DBEC2FBA31D7}" destId="{87C4260B-4181-D643-9EAC-DEB9308CF395}" srcOrd="20" destOrd="0" presId="urn:microsoft.com/office/officeart/2005/8/layout/cycle8"/>
    <dgm:cxn modelId="{94CE7307-A40E-B04D-9FBC-8EB233AB362C}" type="presParOf" srcId="{CD5F3157-B8F5-4D45-8018-DBEC2FBA31D7}" destId="{3EDDA81F-6870-C64A-B608-1557DF07A598}" srcOrd="21" destOrd="0" presId="urn:microsoft.com/office/officeart/2005/8/layout/cycle8"/>
    <dgm:cxn modelId="{902F0D92-5026-2B40-A86F-CDE3DA03C621}" type="presParOf" srcId="{CD5F3157-B8F5-4D45-8018-DBEC2FBA31D7}" destId="{7D8CAF5B-0AA8-2B49-974C-49FB02EC8B49}" srcOrd="22" destOrd="0" presId="urn:microsoft.com/office/officeart/2005/8/layout/cycle8"/>
    <dgm:cxn modelId="{41E1F470-79A6-FD47-BBDC-E32A82CC3E55}" type="presParOf" srcId="{CD5F3157-B8F5-4D45-8018-DBEC2FBA31D7}" destId="{5EB3FFB8-9B33-394F-A1CC-8C3766BF16AE}" srcOrd="23" destOrd="0" presId="urn:microsoft.com/office/officeart/2005/8/layout/cycle8"/>
    <dgm:cxn modelId="{6D21BA59-F808-864C-91F4-B0CCA4689199}" type="presParOf" srcId="{CD5F3157-B8F5-4D45-8018-DBEC2FBA31D7}" destId="{9B0522E5-1E96-0D4B-81F2-909670F4A306}" srcOrd="24" destOrd="0" presId="urn:microsoft.com/office/officeart/2005/8/layout/cycle8"/>
    <dgm:cxn modelId="{71A80A29-0A05-054D-BAD5-4A20BFBEEAEA}" type="presParOf" srcId="{CD5F3157-B8F5-4D45-8018-DBEC2FBA31D7}" destId="{7A9F9EA1-D1A4-B148-9FDB-6452418CC996}" srcOrd="25" destOrd="0" presId="urn:microsoft.com/office/officeart/2005/8/layout/cycle8"/>
    <dgm:cxn modelId="{63AEAD23-E4E1-EC45-B8ED-A701A6FC0167}" type="presParOf" srcId="{CD5F3157-B8F5-4D45-8018-DBEC2FBA31D7}" destId="{612E1625-E2DB-A241-98F3-B57F4F51CFB0}" srcOrd="26" destOrd="0" presId="urn:microsoft.com/office/officeart/2005/8/layout/cycle8"/>
    <dgm:cxn modelId="{7937266E-592D-AE45-9C75-70A977192AE5}" type="presParOf" srcId="{CD5F3157-B8F5-4D45-8018-DBEC2FBA31D7}" destId="{8A714D43-7309-554F-AF12-305BBBC42710}" srcOrd="27" destOrd="0" presId="urn:microsoft.com/office/officeart/2005/8/layout/cycle8"/>
    <dgm:cxn modelId="{2DB9972C-AF0F-EE4E-B4FD-7FAC083577C0}" type="presParOf" srcId="{CD5F3157-B8F5-4D45-8018-DBEC2FBA31D7}" destId="{54A27104-86B0-314F-8AE3-A4EF28A74BC9}" srcOrd="28" destOrd="0" presId="urn:microsoft.com/office/officeart/2005/8/layout/cycle8"/>
    <dgm:cxn modelId="{4DC49036-7B52-7748-80FE-B05775893280}" type="presParOf" srcId="{CD5F3157-B8F5-4D45-8018-DBEC2FBA31D7}" destId="{063F0209-02FA-EE4D-A27A-3F5D6F9C291C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F9A6D-D858-3D40-9A08-36CC21DD08CF}">
      <dsp:nvSpPr>
        <dsp:cNvPr id="0" name=""/>
        <dsp:cNvSpPr/>
      </dsp:nvSpPr>
      <dsp:spPr>
        <a:xfrm>
          <a:off x="2967173" y="0"/>
          <a:ext cx="989759" cy="10991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Troškovi</a:t>
          </a:r>
          <a:endParaRPr lang="en-US" sz="1100" kern="1200" dirty="0"/>
        </a:p>
      </dsp:txBody>
      <dsp:txXfrm>
        <a:off x="3112120" y="160972"/>
        <a:ext cx="699865" cy="777241"/>
      </dsp:txXfrm>
    </dsp:sp>
    <dsp:sp modelId="{B98BC2FD-097F-7D4E-9A11-AB68083A6067}">
      <dsp:nvSpPr>
        <dsp:cNvPr id="0" name=""/>
        <dsp:cNvSpPr/>
      </dsp:nvSpPr>
      <dsp:spPr>
        <a:xfrm rot="3038313">
          <a:off x="4147790" y="1812125"/>
          <a:ext cx="1658812" cy="634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182619" y="1865463"/>
        <a:ext cx="1468380" cy="380864"/>
      </dsp:txXfrm>
    </dsp:sp>
    <dsp:sp modelId="{1A4B0089-CB09-0442-8451-2413A63DF069}">
      <dsp:nvSpPr>
        <dsp:cNvPr id="0" name=""/>
        <dsp:cNvSpPr/>
      </dsp:nvSpPr>
      <dsp:spPr>
        <a:xfrm>
          <a:off x="5584599" y="3252893"/>
          <a:ext cx="1073982" cy="1077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Vremenski</a:t>
          </a:r>
          <a:r>
            <a:rPr lang="en-US" sz="1100" kern="1200" dirty="0"/>
            <a:t> </a:t>
          </a:r>
          <a:r>
            <a:rPr lang="en-US" sz="1100" kern="1200" dirty="0" err="1"/>
            <a:t>okvir</a:t>
          </a:r>
          <a:endParaRPr lang="en-US" sz="1100" kern="1200" dirty="0"/>
        </a:p>
      </dsp:txBody>
      <dsp:txXfrm>
        <a:off x="5741880" y="3410739"/>
        <a:ext cx="759420" cy="762146"/>
      </dsp:txXfrm>
    </dsp:sp>
    <dsp:sp modelId="{8A569897-B449-B445-B65E-F51CC979FB02}">
      <dsp:nvSpPr>
        <dsp:cNvPr id="0" name=""/>
        <dsp:cNvSpPr/>
      </dsp:nvSpPr>
      <dsp:spPr>
        <a:xfrm rot="10835002">
          <a:off x="2740707" y="3450232"/>
          <a:ext cx="2009770" cy="634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931134" y="3578156"/>
        <a:ext cx="1819338" cy="380864"/>
      </dsp:txXfrm>
    </dsp:sp>
    <dsp:sp modelId="{1365FDFB-9B18-DE49-AB37-1A14525923F3}">
      <dsp:nvSpPr>
        <dsp:cNvPr id="0" name=""/>
        <dsp:cNvSpPr/>
      </dsp:nvSpPr>
      <dsp:spPr>
        <a:xfrm>
          <a:off x="747016" y="3154094"/>
          <a:ext cx="1045808" cy="11766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Ciljevi</a:t>
          </a:r>
          <a:r>
            <a:rPr lang="en-US" sz="1100" kern="1200" dirty="0"/>
            <a:t> (</a:t>
          </a:r>
          <a:r>
            <a:rPr lang="en-US" sz="1100" kern="1200" dirty="0" err="1"/>
            <a:t>zahtjevi</a:t>
          </a:r>
          <a:r>
            <a:rPr lang="en-US" sz="1100" kern="1200" dirty="0"/>
            <a:t> </a:t>
          </a:r>
          <a:r>
            <a:rPr lang="en-US" sz="1100" kern="1200" dirty="0" err="1"/>
            <a:t>korisnika</a:t>
          </a:r>
          <a:r>
            <a:rPr lang="en-US" sz="1100" kern="1200" dirty="0"/>
            <a:t>)</a:t>
          </a:r>
        </a:p>
      </dsp:txBody>
      <dsp:txXfrm>
        <a:off x="900171" y="3326408"/>
        <a:ext cx="739498" cy="832009"/>
      </dsp:txXfrm>
    </dsp:sp>
    <dsp:sp modelId="{31F825CD-4B33-1E41-8A4F-A0F9B034470F}">
      <dsp:nvSpPr>
        <dsp:cNvPr id="0" name=""/>
        <dsp:cNvSpPr/>
      </dsp:nvSpPr>
      <dsp:spPr>
        <a:xfrm rot="18268368">
          <a:off x="1092187" y="1796454"/>
          <a:ext cx="1472355" cy="634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133509" y="2001905"/>
        <a:ext cx="1281923" cy="380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112A6-9D41-0149-8543-1957321A1881}">
      <dsp:nvSpPr>
        <dsp:cNvPr id="0" name=""/>
        <dsp:cNvSpPr/>
      </dsp:nvSpPr>
      <dsp:spPr>
        <a:xfrm>
          <a:off x="4320" y="990735"/>
          <a:ext cx="1964455" cy="88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Planiranje</a:t>
          </a:r>
          <a:r>
            <a:rPr lang="en-US" sz="1500" kern="1200" dirty="0"/>
            <a:t> </a:t>
          </a:r>
          <a:r>
            <a:rPr lang="en-US" sz="1500" kern="1200" dirty="0" err="1"/>
            <a:t>kaliteta</a:t>
          </a:r>
          <a:endParaRPr lang="en-US" sz="1500" kern="1200" dirty="0"/>
        </a:p>
      </dsp:txBody>
      <dsp:txXfrm>
        <a:off x="4320" y="990735"/>
        <a:ext cx="1964455" cy="586779"/>
      </dsp:txXfrm>
    </dsp:sp>
    <dsp:sp modelId="{4AA4F9ED-D5BE-7A49-8BDF-8C0A905440A8}">
      <dsp:nvSpPr>
        <dsp:cNvPr id="0" name=""/>
        <dsp:cNvSpPr/>
      </dsp:nvSpPr>
      <dsp:spPr>
        <a:xfrm>
          <a:off x="406678" y="1577515"/>
          <a:ext cx="1964455" cy="2079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Identifikovanje</a:t>
          </a:r>
          <a:r>
            <a:rPr lang="en-US" sz="1500" kern="1200" dirty="0"/>
            <a:t> </a:t>
          </a:r>
          <a:r>
            <a:rPr lang="en-US" sz="1500" kern="1200" dirty="0" err="1"/>
            <a:t>standarda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Plan </a:t>
          </a:r>
          <a:r>
            <a:rPr lang="en-US" sz="1500" kern="1200" dirty="0" err="1"/>
            <a:t>za</a:t>
          </a:r>
          <a:r>
            <a:rPr lang="en-US" sz="1500" kern="1200" dirty="0"/>
            <a:t> </a:t>
          </a:r>
          <a:r>
            <a:rPr lang="en-US" sz="1500" kern="1200" dirty="0" err="1"/>
            <a:t>zadovoljavanje</a:t>
          </a:r>
          <a:r>
            <a:rPr lang="en-US" sz="1500" kern="1200" dirty="0"/>
            <a:t> </a:t>
          </a:r>
          <a:r>
            <a:rPr lang="en-US" sz="1500" kern="1200" dirty="0" err="1"/>
            <a:t>standarda</a:t>
          </a:r>
          <a:endParaRPr lang="en-US" sz="1500" kern="1200" dirty="0"/>
        </a:p>
      </dsp:txBody>
      <dsp:txXfrm>
        <a:off x="464215" y="1635052"/>
        <a:ext cx="1849381" cy="1964875"/>
      </dsp:txXfrm>
    </dsp:sp>
    <dsp:sp modelId="{57C06354-4577-6542-AF21-BD1FFDBCBCA9}">
      <dsp:nvSpPr>
        <dsp:cNvPr id="0" name=""/>
        <dsp:cNvSpPr/>
      </dsp:nvSpPr>
      <dsp:spPr>
        <a:xfrm>
          <a:off x="2266580" y="1039579"/>
          <a:ext cx="631345" cy="489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266580" y="1137397"/>
        <a:ext cx="484617" cy="293456"/>
      </dsp:txXfrm>
    </dsp:sp>
    <dsp:sp modelId="{868F3BD9-DF14-2F48-BDF0-84FF28130D21}">
      <dsp:nvSpPr>
        <dsp:cNvPr id="0" name=""/>
        <dsp:cNvSpPr/>
      </dsp:nvSpPr>
      <dsp:spPr>
        <a:xfrm>
          <a:off x="3159993" y="990735"/>
          <a:ext cx="1964455" cy="88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Obezbjeđivanje</a:t>
          </a:r>
          <a:r>
            <a:rPr lang="en-US" sz="1500" kern="1200" dirty="0"/>
            <a:t> </a:t>
          </a:r>
          <a:r>
            <a:rPr lang="en-US" sz="1500" kern="1200" dirty="0" err="1"/>
            <a:t>kvaliteta</a:t>
          </a:r>
          <a:endParaRPr lang="en-US" sz="1500" kern="1200" dirty="0"/>
        </a:p>
      </dsp:txBody>
      <dsp:txXfrm>
        <a:off x="3159993" y="990735"/>
        <a:ext cx="1964455" cy="586779"/>
      </dsp:txXfrm>
    </dsp:sp>
    <dsp:sp modelId="{61D43154-2B24-3340-BD5B-15CBCC5D2F2F}">
      <dsp:nvSpPr>
        <dsp:cNvPr id="0" name=""/>
        <dsp:cNvSpPr/>
      </dsp:nvSpPr>
      <dsp:spPr>
        <a:xfrm>
          <a:off x="3562351" y="1577515"/>
          <a:ext cx="1964455" cy="2079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Ocjenjivanje</a:t>
          </a:r>
          <a:r>
            <a:rPr lang="en-US" sz="1500" kern="1200" dirty="0"/>
            <a:t> </a:t>
          </a:r>
          <a:r>
            <a:rPr lang="en-US" sz="1500" kern="1200" dirty="0" err="1"/>
            <a:t>performansi</a:t>
          </a:r>
          <a:r>
            <a:rPr lang="en-US" sz="1500" kern="1200" dirty="0"/>
            <a:t> </a:t>
          </a:r>
          <a:r>
            <a:rPr lang="en-US" sz="1500" kern="1200" dirty="0" err="1"/>
            <a:t>projekta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Obezbjeđivanje</a:t>
          </a:r>
          <a:r>
            <a:rPr lang="en-US" sz="1500" kern="1200" dirty="0"/>
            <a:t> </a:t>
          </a:r>
          <a:r>
            <a:rPr lang="en-US" sz="1500" kern="1200" dirty="0" err="1"/>
            <a:t>zadovoljavanja</a:t>
          </a:r>
          <a:r>
            <a:rPr lang="en-US" sz="1500" kern="1200" dirty="0"/>
            <a:t> </a:t>
          </a:r>
          <a:r>
            <a:rPr lang="en-US" sz="1500" kern="1200" dirty="0" err="1"/>
            <a:t>standarda</a:t>
          </a:r>
          <a:endParaRPr lang="en-US" sz="1500" kern="1200" dirty="0"/>
        </a:p>
      </dsp:txBody>
      <dsp:txXfrm>
        <a:off x="3619888" y="1635052"/>
        <a:ext cx="1849381" cy="1964875"/>
      </dsp:txXfrm>
    </dsp:sp>
    <dsp:sp modelId="{4B7C1992-E7BB-F44A-AD4E-6B16FA9C22FE}">
      <dsp:nvSpPr>
        <dsp:cNvPr id="0" name=""/>
        <dsp:cNvSpPr/>
      </dsp:nvSpPr>
      <dsp:spPr>
        <a:xfrm>
          <a:off x="5422252" y="1039579"/>
          <a:ext cx="631345" cy="489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422252" y="1137397"/>
        <a:ext cx="484617" cy="293456"/>
      </dsp:txXfrm>
    </dsp:sp>
    <dsp:sp modelId="{F453C8BB-AE4C-8C40-A907-009F8E3114B6}">
      <dsp:nvSpPr>
        <dsp:cNvPr id="0" name=""/>
        <dsp:cNvSpPr/>
      </dsp:nvSpPr>
      <dsp:spPr>
        <a:xfrm>
          <a:off x="6315665" y="990735"/>
          <a:ext cx="1964455" cy="88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Kontrola</a:t>
          </a:r>
          <a:r>
            <a:rPr lang="en-US" sz="1500" kern="1200" dirty="0"/>
            <a:t> </a:t>
          </a:r>
          <a:r>
            <a:rPr lang="en-US" sz="1500" kern="1200" dirty="0" err="1"/>
            <a:t>kvaliteta</a:t>
          </a:r>
          <a:endParaRPr lang="en-US" sz="1500" kern="1200" dirty="0"/>
        </a:p>
      </dsp:txBody>
      <dsp:txXfrm>
        <a:off x="6315665" y="990735"/>
        <a:ext cx="1964455" cy="586779"/>
      </dsp:txXfrm>
    </dsp:sp>
    <dsp:sp modelId="{08F97CA6-D397-3B46-9B20-02FF6161426D}">
      <dsp:nvSpPr>
        <dsp:cNvPr id="0" name=""/>
        <dsp:cNvSpPr/>
      </dsp:nvSpPr>
      <dsp:spPr>
        <a:xfrm>
          <a:off x="6718024" y="1577515"/>
          <a:ext cx="1964455" cy="2079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Nadgledanje</a:t>
          </a:r>
          <a:r>
            <a:rPr lang="en-US" sz="1500" kern="1200" dirty="0"/>
            <a:t> </a:t>
          </a:r>
          <a:r>
            <a:rPr lang="en-US" sz="1500" kern="1200" dirty="0" err="1"/>
            <a:t>rezultata</a:t>
          </a:r>
          <a:r>
            <a:rPr lang="en-US" sz="1500" kern="1200" dirty="0"/>
            <a:t> </a:t>
          </a:r>
          <a:r>
            <a:rPr lang="en-US" sz="1500" kern="1200" dirty="0" err="1"/>
            <a:t>usaglašavanja</a:t>
          </a:r>
          <a:r>
            <a:rPr lang="en-US" sz="1500" kern="1200" dirty="0"/>
            <a:t> </a:t>
          </a:r>
          <a:r>
            <a:rPr lang="en-US" sz="1500" kern="1200" dirty="0" err="1"/>
            <a:t>sa</a:t>
          </a:r>
          <a:r>
            <a:rPr lang="en-US" sz="1500" kern="1200" dirty="0"/>
            <a:t> </a:t>
          </a:r>
          <a:r>
            <a:rPr lang="en-US" sz="1500" kern="1200" dirty="0" err="1"/>
            <a:t>standardima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Identifikovanje</a:t>
          </a:r>
          <a:r>
            <a:rPr lang="en-US" sz="1500" kern="1200" dirty="0"/>
            <a:t> </a:t>
          </a:r>
          <a:r>
            <a:rPr lang="en-US" sz="1500" kern="1200" dirty="0" err="1"/>
            <a:t>načina</a:t>
          </a:r>
          <a:r>
            <a:rPr lang="en-US" sz="1500" kern="1200" dirty="0"/>
            <a:t> </a:t>
          </a:r>
          <a:r>
            <a:rPr lang="en-US" sz="1500" kern="1200" dirty="0" err="1"/>
            <a:t>za</a:t>
          </a:r>
          <a:r>
            <a:rPr lang="en-US" sz="1500" kern="1200" dirty="0"/>
            <a:t> </a:t>
          </a:r>
          <a:r>
            <a:rPr lang="en-US" sz="1500" kern="1200" dirty="0" err="1"/>
            <a:t>unapređenje</a:t>
          </a:r>
          <a:r>
            <a:rPr lang="en-US" sz="1500" kern="1200" dirty="0"/>
            <a:t> </a:t>
          </a:r>
          <a:r>
            <a:rPr lang="en-US" sz="1500" kern="1200" dirty="0" err="1"/>
            <a:t>kvaliteta</a:t>
          </a:r>
          <a:endParaRPr lang="en-US" sz="1500" kern="1200" dirty="0"/>
        </a:p>
      </dsp:txBody>
      <dsp:txXfrm>
        <a:off x="6775561" y="1635052"/>
        <a:ext cx="1849381" cy="1964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030B3-F95D-874B-AF32-40713770DEC5}">
      <dsp:nvSpPr>
        <dsp:cNvPr id="0" name=""/>
        <dsp:cNvSpPr/>
      </dsp:nvSpPr>
      <dsp:spPr>
        <a:xfrm>
          <a:off x="2166737" y="278716"/>
          <a:ext cx="3975154" cy="3975154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Fukcionalnost</a:t>
          </a:r>
          <a:endParaRPr lang="en-US" sz="1200" kern="1200" dirty="0"/>
        </a:p>
      </dsp:txBody>
      <dsp:txXfrm>
        <a:off x="4248961" y="786495"/>
        <a:ext cx="1041111" cy="804495"/>
      </dsp:txXfrm>
    </dsp:sp>
    <dsp:sp modelId="{3B8F3347-D38B-6C4E-889C-E0EDBC6903E2}">
      <dsp:nvSpPr>
        <dsp:cNvPr id="0" name=""/>
        <dsp:cNvSpPr/>
      </dsp:nvSpPr>
      <dsp:spPr>
        <a:xfrm>
          <a:off x="2214060" y="360586"/>
          <a:ext cx="3975154" cy="3975154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Pouzdanost</a:t>
          </a:r>
          <a:endParaRPr lang="en-US" sz="1200" kern="1200" dirty="0"/>
        </a:p>
      </dsp:txBody>
      <dsp:txXfrm>
        <a:off x="4911487" y="1969577"/>
        <a:ext cx="1088435" cy="780833"/>
      </dsp:txXfrm>
    </dsp:sp>
    <dsp:sp modelId="{3B218A0F-BE85-5C44-A2A1-4150BEC7F9A1}">
      <dsp:nvSpPr>
        <dsp:cNvPr id="0" name=""/>
        <dsp:cNvSpPr/>
      </dsp:nvSpPr>
      <dsp:spPr>
        <a:xfrm>
          <a:off x="2166737" y="442455"/>
          <a:ext cx="3975154" cy="3975154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Prikladnost</a:t>
          </a:r>
          <a:r>
            <a:rPr lang="en-US" sz="1200" kern="1200" dirty="0"/>
            <a:t> </a:t>
          </a:r>
          <a:r>
            <a:rPr lang="en-US" sz="1200" kern="1200" dirty="0" err="1"/>
            <a:t>za</a:t>
          </a:r>
          <a:r>
            <a:rPr lang="en-US" sz="1200" kern="1200" dirty="0"/>
            <a:t> </a:t>
          </a:r>
          <a:r>
            <a:rPr lang="en-US" sz="1200" kern="1200" dirty="0" err="1"/>
            <a:t>upotrebu</a:t>
          </a:r>
          <a:endParaRPr lang="en-US" sz="1200" kern="1200" dirty="0"/>
        </a:p>
      </dsp:txBody>
      <dsp:txXfrm>
        <a:off x="4248961" y="3128997"/>
        <a:ext cx="1041111" cy="804495"/>
      </dsp:txXfrm>
    </dsp:sp>
    <dsp:sp modelId="{909049CB-332C-9C4B-A26B-692EB7B4CD58}">
      <dsp:nvSpPr>
        <dsp:cNvPr id="0" name=""/>
        <dsp:cNvSpPr/>
      </dsp:nvSpPr>
      <dsp:spPr>
        <a:xfrm>
          <a:off x="2072090" y="442455"/>
          <a:ext cx="3975154" cy="3975154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Efikasnost</a:t>
          </a:r>
          <a:endParaRPr lang="en-US" sz="1200" kern="1200" dirty="0"/>
        </a:p>
      </dsp:txBody>
      <dsp:txXfrm>
        <a:off x="2923909" y="3128997"/>
        <a:ext cx="1041111" cy="804495"/>
      </dsp:txXfrm>
    </dsp:sp>
    <dsp:sp modelId="{74D0F139-1195-2644-9B3D-2031365CA58F}">
      <dsp:nvSpPr>
        <dsp:cNvPr id="0" name=""/>
        <dsp:cNvSpPr/>
      </dsp:nvSpPr>
      <dsp:spPr>
        <a:xfrm>
          <a:off x="2024767" y="360586"/>
          <a:ext cx="3975154" cy="3975154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Prikladnost</a:t>
          </a:r>
          <a:r>
            <a:rPr lang="en-US" sz="1200" kern="1200" dirty="0"/>
            <a:t> </a:t>
          </a:r>
          <a:r>
            <a:rPr lang="en-US" sz="1200" kern="1200" dirty="0" err="1"/>
            <a:t>za</a:t>
          </a:r>
          <a:r>
            <a:rPr lang="en-US" sz="1200" kern="1200" dirty="0"/>
            <a:t> </a:t>
          </a:r>
          <a:r>
            <a:rPr lang="en-US" sz="1200" kern="1200" dirty="0" err="1"/>
            <a:t>održavanje</a:t>
          </a:r>
          <a:endParaRPr lang="en-US" sz="1200" kern="1200" dirty="0"/>
        </a:p>
      </dsp:txBody>
      <dsp:txXfrm>
        <a:off x="2214060" y="1969577"/>
        <a:ext cx="1088435" cy="780833"/>
      </dsp:txXfrm>
    </dsp:sp>
    <dsp:sp modelId="{87C4260B-4181-D643-9EAC-DEB9308CF395}">
      <dsp:nvSpPr>
        <dsp:cNvPr id="0" name=""/>
        <dsp:cNvSpPr/>
      </dsp:nvSpPr>
      <dsp:spPr>
        <a:xfrm>
          <a:off x="2072090" y="278716"/>
          <a:ext cx="3975154" cy="3975154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Prenosivost</a:t>
          </a:r>
          <a:endParaRPr lang="en-US" sz="1200" kern="1200" dirty="0"/>
        </a:p>
      </dsp:txBody>
      <dsp:txXfrm>
        <a:off x="2923909" y="786495"/>
        <a:ext cx="1041111" cy="804495"/>
      </dsp:txXfrm>
    </dsp:sp>
    <dsp:sp modelId="{9B0522E5-1E96-0D4B-81F2-909670F4A306}">
      <dsp:nvSpPr>
        <dsp:cNvPr id="0" name=""/>
        <dsp:cNvSpPr/>
      </dsp:nvSpPr>
      <dsp:spPr>
        <a:xfrm>
          <a:off x="1920511" y="32635"/>
          <a:ext cx="4467316" cy="446731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9F9EA1-D1A4-B148-9FDB-6452418CC996}">
      <dsp:nvSpPr>
        <dsp:cNvPr id="0" name=""/>
        <dsp:cNvSpPr/>
      </dsp:nvSpPr>
      <dsp:spPr>
        <a:xfrm>
          <a:off x="1967834" y="114505"/>
          <a:ext cx="4467316" cy="446731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2E1625-E2DB-A241-98F3-B57F4F51CFB0}">
      <dsp:nvSpPr>
        <dsp:cNvPr id="0" name=""/>
        <dsp:cNvSpPr/>
      </dsp:nvSpPr>
      <dsp:spPr>
        <a:xfrm>
          <a:off x="1920511" y="196374"/>
          <a:ext cx="4467316" cy="446731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14D43-7309-554F-AF12-305BBBC42710}">
      <dsp:nvSpPr>
        <dsp:cNvPr id="0" name=""/>
        <dsp:cNvSpPr/>
      </dsp:nvSpPr>
      <dsp:spPr>
        <a:xfrm>
          <a:off x="1826155" y="196374"/>
          <a:ext cx="4467316" cy="446731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A27104-86B0-314F-8AE3-A4EF28A74BC9}">
      <dsp:nvSpPr>
        <dsp:cNvPr id="0" name=""/>
        <dsp:cNvSpPr/>
      </dsp:nvSpPr>
      <dsp:spPr>
        <a:xfrm>
          <a:off x="1778831" y="114505"/>
          <a:ext cx="4467316" cy="446731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3F0209-02FA-EE4D-A27A-3F5D6F9C291C}">
      <dsp:nvSpPr>
        <dsp:cNvPr id="0" name=""/>
        <dsp:cNvSpPr/>
      </dsp:nvSpPr>
      <dsp:spPr>
        <a:xfrm>
          <a:off x="1826155" y="32635"/>
          <a:ext cx="4467316" cy="446731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2AF6C-42F9-5644-9F77-B3C4403A767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A0FA3-C149-8A4F-8EEB-310CCD030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2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  <p:sldLayoutId id="2147484077" r:id="rId18"/>
    <p:sldLayoutId id="2147484078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4346221"/>
            <a:ext cx="7135368" cy="911391"/>
          </a:xfrm>
        </p:spPr>
        <p:txBody>
          <a:bodyPr>
            <a:normAutofit/>
          </a:bodyPr>
          <a:lstStyle/>
          <a:p>
            <a:r>
              <a:rPr lang="en-US" dirty="0" err="1"/>
              <a:t>Kvalitet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7135368" cy="621792"/>
          </a:xfrm>
        </p:spPr>
        <p:txBody>
          <a:bodyPr>
            <a:normAutofit/>
          </a:bodyPr>
          <a:lstStyle/>
          <a:p>
            <a:r>
              <a:rPr lang="en-US" sz="1800" dirty="0"/>
              <a:t>Prof. </a:t>
            </a:r>
            <a:r>
              <a:rPr lang="en-US" sz="1800" dirty="0" err="1"/>
              <a:t>dr</a:t>
            </a:r>
            <a:r>
              <a:rPr lang="en-US" sz="1800" dirty="0"/>
              <a:t> Igor </a:t>
            </a:r>
            <a:r>
              <a:rPr lang="en-US" sz="1800" dirty="0" err="1"/>
              <a:t>Todorović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231444" y="2432503"/>
            <a:ext cx="5305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MENADŽMENT</a:t>
            </a:r>
          </a:p>
          <a:p>
            <a:pPr algn="ctr"/>
            <a:r>
              <a:rPr lang="en-US" sz="4800" dirty="0"/>
              <a:t>KVALITETA</a:t>
            </a:r>
          </a:p>
        </p:txBody>
      </p:sp>
    </p:spTree>
    <p:extLst>
      <p:ext uri="{BB962C8B-B14F-4D97-AF65-F5344CB8AC3E}">
        <p14:creationId xmlns:p14="http://schemas.microsoft.com/office/powerpoint/2010/main" val="151586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Schoolbook" charset="0"/>
              </a:rPr>
              <a:t>1930 – Dodge and </a:t>
            </a:r>
            <a:r>
              <a:rPr lang="en-US" dirty="0" err="1">
                <a:latin typeface="Century Schoolbook" charset="0"/>
              </a:rPr>
              <a:t>Roming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Uvode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planove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uzorkovanja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cilju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određivanja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prikaladnosti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serije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isporuku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korisnicima</a:t>
            </a:r>
            <a:r>
              <a:rPr lang="en-US" dirty="0">
                <a:latin typeface="Century Schoolbook" charset="0"/>
              </a:rPr>
              <a:t>. </a:t>
            </a:r>
            <a:r>
              <a:rPr lang="en-US" dirty="0" err="1">
                <a:latin typeface="Century Schoolbook" charset="0"/>
              </a:rPr>
              <a:t>Metoda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temelji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teoriji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vjerovatnoće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izvođenju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zaključaka</a:t>
            </a:r>
            <a:r>
              <a:rPr lang="en-US" dirty="0">
                <a:latin typeface="Century Schoolbook" charset="0"/>
              </a:rPr>
              <a:t>.</a:t>
            </a:r>
          </a:p>
          <a:p>
            <a:endParaRPr lang="en-US" sz="2200" dirty="0">
              <a:latin typeface="Century Schoolbook" charset="0"/>
            </a:endParaRPr>
          </a:p>
          <a:p>
            <a:r>
              <a:rPr lang="en-US" dirty="0">
                <a:latin typeface="Century Schoolbook" charset="0"/>
              </a:rPr>
              <a:t>1943 – Ishikawa – </a:t>
            </a:r>
            <a:r>
              <a:rPr lang="en-US" dirty="0" err="1">
                <a:latin typeface="Century Schoolbook" charset="0"/>
              </a:rPr>
              <a:t>Pokretač</a:t>
            </a:r>
            <a:r>
              <a:rPr lang="en-US" dirty="0">
                <a:latin typeface="Century Schoolbook" charset="0"/>
              </a:rPr>
              <a:t> QC u </a:t>
            </a:r>
            <a:r>
              <a:rPr lang="en-US" dirty="0" err="1">
                <a:latin typeface="Century Schoolbook" charset="0"/>
              </a:rPr>
              <a:t>Japanu</a:t>
            </a:r>
            <a:r>
              <a:rPr lang="en-US" dirty="0">
                <a:latin typeface="Century Schoolbook" charset="0"/>
              </a:rPr>
              <a:t>. </a:t>
            </a:r>
            <a:r>
              <a:rPr lang="en-US" dirty="0" err="1">
                <a:latin typeface="Century Schoolbook" charset="0"/>
              </a:rPr>
              <a:t>Razvio</a:t>
            </a:r>
            <a:r>
              <a:rPr lang="en-US" dirty="0">
                <a:latin typeface="Century Schoolbook" charset="0"/>
              </a:rPr>
              <a:t> je </a:t>
            </a:r>
            <a:r>
              <a:rPr lang="en-US" dirty="0" err="1">
                <a:latin typeface="Century Schoolbook" charset="0"/>
              </a:rPr>
              <a:t>dijagram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uzroka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posljedice</a:t>
            </a:r>
            <a:r>
              <a:rPr lang="en-US" dirty="0">
                <a:latin typeface="Century Schoolbook" charset="0"/>
              </a:rPr>
              <a:t> (cause-and-effect).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9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Ishikawa o </a:t>
            </a:r>
            <a:r>
              <a:rPr lang="en-GB" dirty="0" err="1"/>
              <a:t>kvalitet</a:t>
            </a:r>
            <a:r>
              <a:rPr lang="sr-Latn-BA" dirty="0"/>
              <a:t>u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>
                <a:latin typeface="Century Schoolbook" charset="0"/>
              </a:rPr>
              <a:t>Kvalitet</a:t>
            </a:r>
            <a:r>
              <a:rPr lang="en-GB" b="1" dirty="0">
                <a:latin typeface="Century Schoolbook" charset="0"/>
              </a:rPr>
              <a:t> je </a:t>
            </a:r>
            <a:r>
              <a:rPr lang="en-GB" b="1" dirty="0" err="1">
                <a:latin typeface="Century Schoolbook" charset="0"/>
              </a:rPr>
              <a:t>ekvivalent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sa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zadovoljstvom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kupca</a:t>
            </a:r>
            <a:r>
              <a:rPr lang="en-GB" b="1" dirty="0">
                <a:latin typeface="Century Schoolbook" charset="0"/>
              </a:rPr>
              <a:t>.</a:t>
            </a:r>
          </a:p>
          <a:p>
            <a:r>
              <a:rPr lang="en-GB" dirty="0" err="1">
                <a:latin typeface="Century Schoolbook" charset="0"/>
              </a:rPr>
              <a:t>Kvalitet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mora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biti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defin</a:t>
            </a:r>
            <a:r>
              <a:rPr lang="en-US" dirty="0" err="1">
                <a:latin typeface="Century Schoolbook" charset="0"/>
              </a:rPr>
              <a:t>isan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opsežno</a:t>
            </a:r>
            <a:r>
              <a:rPr lang="en-GB" dirty="0">
                <a:latin typeface="Century Schoolbook" charset="0"/>
              </a:rPr>
              <a:t>. </a:t>
            </a:r>
            <a:r>
              <a:rPr lang="en-GB" dirty="0" err="1">
                <a:latin typeface="Century Schoolbook" charset="0"/>
              </a:rPr>
              <a:t>Nije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dovoljno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samo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reći</a:t>
            </a:r>
            <a:r>
              <a:rPr lang="en-US" dirty="0">
                <a:latin typeface="Century Schoolbook" charset="0"/>
              </a:rPr>
              <a:t> </a:t>
            </a:r>
            <a:r>
              <a:rPr lang="nb-NO" dirty="0">
                <a:latin typeface="Century Schoolbook" charset="0"/>
              </a:rPr>
              <a:t>da </a:t>
            </a:r>
            <a:r>
              <a:rPr lang="nb-NO" dirty="0" err="1">
                <a:latin typeface="Century Schoolbook" charset="0"/>
              </a:rPr>
              <a:t>je</a:t>
            </a:r>
            <a:r>
              <a:rPr lang="nb-NO" dirty="0">
                <a:latin typeface="Century Schoolbook" charset="0"/>
              </a:rPr>
              <a:t> </a:t>
            </a:r>
            <a:r>
              <a:rPr lang="nb-NO" dirty="0" err="1">
                <a:latin typeface="Century Schoolbook" charset="0"/>
              </a:rPr>
              <a:t>proizvod</a:t>
            </a:r>
            <a:r>
              <a:rPr lang="nb-NO" dirty="0">
                <a:latin typeface="Century Schoolbook" charset="0"/>
              </a:rPr>
              <a:t> </a:t>
            </a:r>
            <a:r>
              <a:rPr lang="nb-NO" dirty="0" err="1">
                <a:latin typeface="Century Schoolbook" charset="0"/>
              </a:rPr>
              <a:t>visok</a:t>
            </a:r>
            <a:r>
              <a:rPr lang="en-US" dirty="0" err="1">
                <a:latin typeface="Century Schoolbook" charset="0"/>
              </a:rPr>
              <a:t>og</a:t>
            </a:r>
            <a:r>
              <a:rPr lang="nb-NO" dirty="0">
                <a:latin typeface="Century Schoolbook" charset="0"/>
              </a:rPr>
              <a:t> kvalitet</a:t>
            </a:r>
            <a:r>
              <a:rPr lang="en-US" dirty="0">
                <a:latin typeface="Century Schoolbook" charset="0"/>
              </a:rPr>
              <a:t>a</a:t>
            </a:r>
            <a:r>
              <a:rPr lang="nb-NO" dirty="0">
                <a:latin typeface="Century Schoolbook" charset="0"/>
              </a:rPr>
              <a:t>. </a:t>
            </a:r>
            <a:r>
              <a:rPr lang="nb-NO" dirty="0" err="1">
                <a:latin typeface="Century Schoolbook" charset="0"/>
              </a:rPr>
              <a:t>Moramo</a:t>
            </a:r>
            <a:r>
              <a:rPr lang="nb-NO" dirty="0">
                <a:latin typeface="Century Schoolbook" charset="0"/>
              </a:rPr>
              <a:t> </a:t>
            </a:r>
            <a:r>
              <a:rPr lang="nb-NO" dirty="0" err="1">
                <a:latin typeface="Century Schoolbook" charset="0"/>
              </a:rPr>
              <a:t>fokusirati</a:t>
            </a:r>
            <a:r>
              <a:rPr lang="nb-NO" dirty="0">
                <a:latin typeface="Century Schoolbook" charset="0"/>
              </a:rPr>
              <a:t> </a:t>
            </a:r>
            <a:r>
              <a:rPr lang="nb-NO" dirty="0" err="1">
                <a:latin typeface="Century Schoolbook" charset="0"/>
              </a:rPr>
              <a:t>pažnju</a:t>
            </a:r>
            <a:r>
              <a:rPr lang="nb-NO" dirty="0">
                <a:latin typeface="Century Schoolbook" charset="0"/>
              </a:rPr>
              <a:t> </a:t>
            </a:r>
            <a:r>
              <a:rPr lang="nb-NO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kvalitet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svakog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aspekta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organizacije</a:t>
            </a:r>
            <a:r>
              <a:rPr lang="en-GB" dirty="0">
                <a:latin typeface="Century Schoolbook" charset="0"/>
              </a:rPr>
              <a:t>.</a:t>
            </a:r>
          </a:p>
          <a:p>
            <a:r>
              <a:rPr lang="en-GB" dirty="0" err="1">
                <a:latin typeface="Century Schoolbook" charset="0"/>
              </a:rPr>
              <a:t>Potrebe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zahtjevi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kupca</a:t>
            </a:r>
            <a:r>
              <a:rPr lang="en-GB" dirty="0">
                <a:latin typeface="Century Schoolbook" charset="0"/>
              </a:rPr>
              <a:t> se </a:t>
            </a:r>
            <a:r>
              <a:rPr lang="en-GB" dirty="0" err="1">
                <a:latin typeface="Century Schoolbook" charset="0"/>
              </a:rPr>
              <a:t>mijenjaju</a:t>
            </a:r>
            <a:r>
              <a:rPr lang="en-GB" dirty="0">
                <a:latin typeface="Century Schoolbook" charset="0"/>
              </a:rPr>
              <a:t>. </a:t>
            </a:r>
            <a:r>
              <a:rPr lang="en-GB" dirty="0" err="1">
                <a:latin typeface="Century Schoolbook" charset="0"/>
              </a:rPr>
              <a:t>Stoga</a:t>
            </a:r>
            <a:r>
              <a:rPr lang="en-GB" dirty="0">
                <a:latin typeface="Century Schoolbook" charset="0"/>
              </a:rPr>
              <a:t>, se </a:t>
            </a:r>
            <a:r>
              <a:rPr lang="en-GB" dirty="0" err="1">
                <a:latin typeface="Century Schoolbook" charset="0"/>
              </a:rPr>
              <a:t>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definicija</a:t>
            </a:r>
            <a:r>
              <a:rPr lang="en-US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kvalitet</a:t>
            </a:r>
            <a:r>
              <a:rPr lang="en-US" dirty="0">
                <a:latin typeface="Century Schoolbook" charset="0"/>
              </a:rPr>
              <a:t>a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uvijek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mijenja</a:t>
            </a:r>
            <a:r>
              <a:rPr lang="en-GB" dirty="0">
                <a:latin typeface="Century Schoolbook" charset="0"/>
              </a:rPr>
              <a:t>.</a:t>
            </a:r>
          </a:p>
          <a:p>
            <a:r>
              <a:rPr lang="en-GB" dirty="0" err="1">
                <a:latin typeface="Century Schoolbook" charset="0"/>
              </a:rPr>
              <a:t>Cijena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proizvoda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ili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usluge</a:t>
            </a:r>
            <a:r>
              <a:rPr lang="en-GB" dirty="0">
                <a:latin typeface="Century Schoolbook" charset="0"/>
              </a:rPr>
              <a:t> je </a:t>
            </a:r>
            <a:r>
              <a:rPr lang="en-GB" dirty="0" err="1">
                <a:latin typeface="Century Schoolbook" charset="0"/>
              </a:rPr>
              <a:t>bitan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dio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kvalitet</a:t>
            </a:r>
            <a:r>
              <a:rPr lang="en-US" dirty="0">
                <a:latin typeface="Century Schoolbook" charset="0"/>
              </a:rPr>
              <a:t>a</a:t>
            </a:r>
            <a:r>
              <a:rPr lang="en-GB" dirty="0">
                <a:latin typeface="Century Schoolbook" charset="0"/>
              </a:rPr>
              <a:t>. </a:t>
            </a:r>
            <a:r>
              <a:rPr lang="en-GB" dirty="0" err="1">
                <a:latin typeface="Century Schoolbook" charset="0"/>
              </a:rPr>
              <a:t>Ako</a:t>
            </a:r>
            <a:r>
              <a:rPr lang="en-GB" dirty="0">
                <a:latin typeface="Century Schoolbook" charset="0"/>
              </a:rPr>
              <a:t> je</a:t>
            </a:r>
            <a:r>
              <a:rPr lang="en-US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proizvod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precijenjen</a:t>
            </a:r>
            <a:r>
              <a:rPr lang="en-GB" dirty="0">
                <a:latin typeface="Century Schoolbook" charset="0"/>
              </a:rPr>
              <a:t> ne </a:t>
            </a:r>
            <a:r>
              <a:rPr lang="en-GB" dirty="0" err="1">
                <a:latin typeface="Century Schoolbook" charset="0"/>
              </a:rPr>
              <a:t>može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pridobiti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zadovoljstvo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kupca</a:t>
            </a:r>
            <a:r>
              <a:rPr lang="en-GB" dirty="0">
                <a:latin typeface="Century School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45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Schoolbook" charset="0"/>
              </a:rPr>
              <a:t>WILLIAM DEMING (1900-1993)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Shewartov</a:t>
            </a:r>
            <a:r>
              <a:rPr lang="en-US" dirty="0"/>
              <a:t> </a:t>
            </a:r>
            <a:r>
              <a:rPr lang="en-US" dirty="0" err="1"/>
              <a:t>sledbenik</a:t>
            </a:r>
            <a:endParaRPr lang="en-US" dirty="0"/>
          </a:p>
          <a:p>
            <a:r>
              <a:rPr lang="en-US" dirty="0" err="1"/>
              <a:t>Precizna</a:t>
            </a:r>
            <a:r>
              <a:rPr lang="en-US" dirty="0"/>
              <a:t> </a:t>
            </a:r>
            <a:r>
              <a:rPr lang="en-US" b="1" dirty="0" err="1"/>
              <a:t>analiza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 err="1"/>
              <a:t>Istraživanje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b="1" dirty="0" err="1"/>
              <a:t>psihologije</a:t>
            </a:r>
            <a:r>
              <a:rPr lang="en-US" dirty="0"/>
              <a:t>,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b="1" dirty="0" err="1"/>
              <a:t>obuke</a:t>
            </a:r>
            <a:r>
              <a:rPr lang="en-US" dirty="0"/>
              <a:t>, </a:t>
            </a:r>
            <a:r>
              <a:rPr lang="en-US" dirty="0" err="1"/>
              <a:t>sistemskih</a:t>
            </a:r>
            <a:r>
              <a:rPr lang="en-US" dirty="0"/>
              <a:t> </a:t>
            </a:r>
            <a:r>
              <a:rPr lang="en-US" b="1" dirty="0" err="1"/>
              <a:t>varijacija</a:t>
            </a:r>
            <a:endParaRPr lang="en-US" b="1" dirty="0"/>
          </a:p>
          <a:p>
            <a:r>
              <a:rPr lang="en-US" dirty="0" err="1"/>
              <a:t>Klijent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prioritet</a:t>
            </a:r>
            <a:endParaRPr lang="en-US" dirty="0"/>
          </a:p>
          <a:p>
            <a:r>
              <a:rPr lang="en-US" dirty="0" err="1"/>
              <a:t>Odbacivanje</a:t>
            </a:r>
            <a:r>
              <a:rPr lang="en-US" dirty="0"/>
              <a:t> </a:t>
            </a:r>
            <a:r>
              <a:rPr lang="en-US" dirty="0" err="1"/>
              <a:t>Tejlorizma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autoritarnih</a:t>
            </a:r>
            <a:r>
              <a:rPr lang="en-US" dirty="0"/>
              <a:t> </a:t>
            </a:r>
            <a:r>
              <a:rPr lang="en-US" dirty="0" err="1"/>
              <a:t>metoda</a:t>
            </a:r>
            <a:endParaRPr lang="en-US" dirty="0"/>
          </a:p>
          <a:p>
            <a:r>
              <a:rPr lang="en-US" dirty="0" err="1"/>
              <a:t>Napisao</a:t>
            </a:r>
            <a:r>
              <a:rPr lang="en-US" dirty="0"/>
              <a:t> 14 </a:t>
            </a:r>
            <a:r>
              <a:rPr lang="en-US" dirty="0" err="1"/>
              <a:t>principa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ukupnim</a:t>
            </a:r>
            <a:r>
              <a:rPr lang="en-US" dirty="0"/>
              <a:t> </a:t>
            </a:r>
            <a:r>
              <a:rPr lang="en-US" dirty="0" err="1"/>
              <a:t>kvalitetom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2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Armand </a:t>
            </a:r>
            <a:r>
              <a:rPr lang="en-US" sz="3200" dirty="0" err="1"/>
              <a:t>Feigenbaum</a:t>
            </a:r>
            <a:r>
              <a:rPr lang="en-US" sz="3200" dirty="0"/>
              <a:t> (1920-)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err="1">
                <a:latin typeface="Century Schoolbook" charset="0"/>
              </a:rPr>
              <a:t>Prvi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koji</a:t>
            </a:r>
            <a:r>
              <a:rPr lang="en-US" dirty="0">
                <a:latin typeface="Century Schoolbook" charset="0"/>
              </a:rPr>
              <a:t> je </a:t>
            </a:r>
            <a:r>
              <a:rPr lang="en-US" dirty="0" err="1">
                <a:latin typeface="Century Schoolbook" charset="0"/>
              </a:rPr>
              <a:t>upotrebio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naziv</a:t>
            </a:r>
            <a:r>
              <a:rPr lang="en-US" dirty="0">
                <a:latin typeface="Century Schoolbook" charset="0"/>
              </a:rPr>
              <a:t> </a:t>
            </a:r>
            <a:r>
              <a:rPr lang="ja-JP" altLang="en-US" dirty="0">
                <a:latin typeface="Century Schoolbook" charset="0"/>
              </a:rPr>
              <a:t>“</a:t>
            </a:r>
            <a:r>
              <a:rPr lang="en-US" dirty="0" err="1">
                <a:latin typeface="Century Schoolbook" charset="0"/>
              </a:rPr>
              <a:t>ukupni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</a:t>
            </a:r>
            <a:r>
              <a:rPr lang="ja-JP" altLang="en-US" dirty="0">
                <a:latin typeface="Century Schoolbook" charset="0"/>
              </a:rPr>
              <a:t>”</a:t>
            </a:r>
            <a:r>
              <a:rPr lang="en-US" dirty="0">
                <a:latin typeface="Century Schoolbook" charset="0"/>
              </a:rPr>
              <a:t> (</a:t>
            </a:r>
            <a:r>
              <a:rPr lang="en-US" dirty="0" err="1">
                <a:latin typeface="Century Schoolbook" charset="0"/>
              </a:rPr>
              <a:t>knjiga</a:t>
            </a:r>
            <a:r>
              <a:rPr lang="sr-Latn-CS" dirty="0">
                <a:latin typeface="Century Schoolbook" charset="0"/>
              </a:rPr>
              <a:t> </a:t>
            </a:r>
            <a:r>
              <a:rPr lang="ja-JP" altLang="en-US" dirty="0">
                <a:latin typeface="Century Schoolbook" charset="0"/>
              </a:rPr>
              <a:t>“</a:t>
            </a: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ukupnog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ja-JP" altLang="en-US" dirty="0">
                <a:latin typeface="Century Schoolbook" charset="0"/>
              </a:rPr>
              <a:t>”</a:t>
            </a:r>
            <a:r>
              <a:rPr lang="en-US" dirty="0">
                <a:latin typeface="Century Schoolbook" charset="0"/>
              </a:rPr>
              <a:t>, 1951)</a:t>
            </a:r>
          </a:p>
          <a:p>
            <a:pPr>
              <a:buFontTx/>
              <a:buNone/>
            </a:pPr>
            <a:r>
              <a:rPr lang="en-US" dirty="0">
                <a:latin typeface="Century Schoolbook" charset="0"/>
              </a:rPr>
              <a:t>•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Feigenbauma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ukupni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</a:t>
            </a:r>
            <a:r>
              <a:rPr lang="en-US" dirty="0">
                <a:latin typeface="Century Schoolbook" charset="0"/>
              </a:rPr>
              <a:t> = </a:t>
            </a:r>
            <a:r>
              <a:rPr lang="ja-JP" altLang="en-US" dirty="0">
                <a:latin typeface="Century Schoolbook" charset="0"/>
              </a:rPr>
              <a:t>“</a:t>
            </a:r>
            <a:r>
              <a:rPr lang="en-US" b="1" dirty="0" err="1">
                <a:latin typeface="Century Schoolbook" charset="0"/>
              </a:rPr>
              <a:t>razvijanje</a:t>
            </a:r>
            <a:r>
              <a:rPr lang="sr-Latn-CS" b="1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b="1" dirty="0" err="1">
                <a:latin typeface="Century Schoolbook" charset="0"/>
              </a:rPr>
              <a:t>održavanje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poboljšanje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ja-JP" altLang="en-US" dirty="0">
                <a:latin typeface="Century Schoolbook" charset="0"/>
              </a:rPr>
              <a:t>”</a:t>
            </a:r>
            <a:endParaRPr lang="en-US" dirty="0">
              <a:latin typeface="Century Schoolbook" charset="0"/>
            </a:endParaRPr>
          </a:p>
          <a:p>
            <a:pPr>
              <a:buFontTx/>
              <a:buNone/>
            </a:pPr>
            <a:r>
              <a:rPr lang="en-US" dirty="0">
                <a:latin typeface="Century Schoolbook" charset="0"/>
              </a:rPr>
              <a:t>• </a:t>
            </a:r>
            <a:r>
              <a:rPr lang="en-US" dirty="0" err="1">
                <a:latin typeface="Century Schoolbook" charset="0"/>
              </a:rPr>
              <a:t>Definisao</a:t>
            </a:r>
            <a:r>
              <a:rPr lang="en-US" dirty="0">
                <a:latin typeface="Century Schoolbook" charset="0"/>
              </a:rPr>
              <a:t> 4 </a:t>
            </a:r>
            <a:r>
              <a:rPr lang="en-US" dirty="0" err="1">
                <a:latin typeface="Century Schoolbook" charset="0"/>
              </a:rPr>
              <a:t>komponente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:</a:t>
            </a:r>
          </a:p>
          <a:p>
            <a:pPr lvl="1"/>
            <a:r>
              <a:rPr lang="en-US" dirty="0">
                <a:latin typeface="Century Schoolbook" charset="0"/>
              </a:rPr>
              <a:t>– </a:t>
            </a:r>
            <a:r>
              <a:rPr lang="en-US" dirty="0" err="1">
                <a:latin typeface="Century Schoolbook" charset="0"/>
              </a:rPr>
              <a:t>Tehničku</a:t>
            </a:r>
            <a:endParaRPr lang="en-US" dirty="0">
              <a:latin typeface="Century Schoolbook" charset="0"/>
            </a:endParaRPr>
          </a:p>
          <a:p>
            <a:pPr lvl="1"/>
            <a:r>
              <a:rPr lang="en-US" dirty="0">
                <a:latin typeface="Century Schoolbook" charset="0"/>
              </a:rPr>
              <a:t>– </a:t>
            </a:r>
            <a:r>
              <a:rPr lang="en-US" dirty="0" err="1">
                <a:latin typeface="Century Schoolbook" charset="0"/>
              </a:rPr>
              <a:t>Administrativnu</a:t>
            </a:r>
            <a:endParaRPr lang="en-US" dirty="0">
              <a:latin typeface="Century Schoolbook" charset="0"/>
            </a:endParaRPr>
          </a:p>
          <a:p>
            <a:pPr lvl="1"/>
            <a:r>
              <a:rPr lang="en-US" dirty="0">
                <a:latin typeface="Century Schoolbook" charset="0"/>
              </a:rPr>
              <a:t>– </a:t>
            </a:r>
            <a:r>
              <a:rPr lang="en-US" dirty="0" err="1">
                <a:latin typeface="Century Schoolbook" charset="0"/>
              </a:rPr>
              <a:t>Ekonomsku</a:t>
            </a:r>
            <a:endParaRPr lang="en-US" dirty="0">
              <a:latin typeface="Century Schoolbook" charset="0"/>
            </a:endParaRPr>
          </a:p>
          <a:p>
            <a:pPr lvl="1"/>
            <a:r>
              <a:rPr lang="en-US" dirty="0">
                <a:latin typeface="Century Schoolbook" charset="0"/>
              </a:rPr>
              <a:t>– </a:t>
            </a:r>
            <a:r>
              <a:rPr lang="en-US" dirty="0" err="1">
                <a:latin typeface="Century Schoolbook" charset="0"/>
              </a:rPr>
              <a:t>Merenje</a:t>
            </a:r>
            <a:r>
              <a:rPr lang="en-US" dirty="0">
                <a:latin typeface="Century Schoolbook" charset="0"/>
              </a:rPr>
              <a:t>/</a:t>
            </a:r>
            <a:r>
              <a:rPr lang="en-US" dirty="0" err="1">
                <a:latin typeface="Century Schoolbook" charset="0"/>
              </a:rPr>
              <a:t>dimenzioniranje</a:t>
            </a:r>
            <a:endParaRPr lang="en-US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1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charset="0"/>
              </a:rPr>
              <a:t>1980 – Taguchi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Uvodi</a:t>
            </a:r>
            <a:r>
              <a:rPr lang="en-US" dirty="0"/>
              <a:t> </a:t>
            </a:r>
            <a:r>
              <a:rPr lang="en-US" dirty="0" err="1"/>
              <a:t>statističke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planiranju</a:t>
            </a:r>
            <a:r>
              <a:rPr lang="en-US" dirty="0"/>
              <a:t> </a:t>
            </a:r>
            <a:r>
              <a:rPr lang="en-US" dirty="0" err="1"/>
              <a:t>eksperimenata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. </a:t>
            </a:r>
            <a:r>
              <a:rPr lang="en-US" dirty="0" err="1"/>
              <a:t>Razvio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dirty="0" err="1"/>
              <a:t>gubitaka</a:t>
            </a:r>
            <a:r>
              <a:rPr lang="en-US" dirty="0"/>
              <a:t> (quality loss function). </a:t>
            </a:r>
          </a:p>
          <a:p>
            <a:r>
              <a:rPr lang="en-US" dirty="0"/>
              <a:t>U SAD-u se </a:t>
            </a:r>
            <a:r>
              <a:rPr lang="en-US" dirty="0" err="1"/>
              <a:t>prihvaća</a:t>
            </a:r>
            <a:r>
              <a:rPr lang="en-US" dirty="0"/>
              <a:t> nova </a:t>
            </a:r>
            <a:r>
              <a:rPr lang="en-US" dirty="0" err="1"/>
              <a:t>filozofija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je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započeo</a:t>
            </a:r>
            <a:r>
              <a:rPr lang="en-US" dirty="0"/>
              <a:t> Deming. </a:t>
            </a:r>
            <a:r>
              <a:rPr lang="en-US" dirty="0" err="1"/>
              <a:t>Uvodi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pojmove</a:t>
            </a:r>
            <a:r>
              <a:rPr lang="en-US" dirty="0"/>
              <a:t> off-line </a:t>
            </a:r>
            <a:r>
              <a:rPr lang="en-US" dirty="0" err="1"/>
              <a:t>i</a:t>
            </a:r>
            <a:r>
              <a:rPr lang="en-US" dirty="0"/>
              <a:t> on-line QC.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3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Schoolbook" charset="0"/>
              </a:rPr>
              <a:t>DEMINGOVIH 14</a:t>
            </a:r>
            <a:r>
              <a:rPr lang="sr-Latn-CS" sz="3200" dirty="0">
                <a:latin typeface="Century Schoolbook" charset="0"/>
              </a:rPr>
              <a:t> </a:t>
            </a:r>
            <a:r>
              <a:rPr lang="en-US" sz="3200" dirty="0">
                <a:latin typeface="Century Schoolbook" charset="0"/>
              </a:rPr>
              <a:t>PRINCIPA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025040" cy="4513594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1- </a:t>
            </a:r>
            <a:r>
              <a:rPr lang="en-US" sz="5600" dirty="0" err="1"/>
              <a:t>Postanite</a:t>
            </a:r>
            <a:r>
              <a:rPr lang="en-US" sz="5600" dirty="0"/>
              <a:t> </a:t>
            </a:r>
            <a:r>
              <a:rPr lang="en-US" sz="5600" dirty="0" err="1"/>
              <a:t>odani</a:t>
            </a:r>
            <a:r>
              <a:rPr lang="en-US" sz="5600" dirty="0"/>
              <a:t> </a:t>
            </a:r>
            <a:r>
              <a:rPr lang="en-US" sz="5600" dirty="0" err="1"/>
              <a:t>svrsi</a:t>
            </a:r>
            <a:r>
              <a:rPr lang="en-US" sz="5600" dirty="0"/>
              <a:t> </a:t>
            </a:r>
            <a:r>
              <a:rPr lang="en-US" sz="5600" dirty="0" err="1"/>
              <a:t>unapređenja</a:t>
            </a:r>
            <a:r>
              <a:rPr lang="en-US" sz="5600" dirty="0"/>
              <a:t> </a:t>
            </a:r>
            <a:r>
              <a:rPr lang="en-US" sz="5600" dirty="0" err="1"/>
              <a:t>kvaliteta</a:t>
            </a:r>
            <a:r>
              <a:rPr lang="en-US" sz="5600" dirty="0"/>
              <a:t> </a:t>
            </a:r>
            <a:r>
              <a:rPr lang="en-US" sz="5600" dirty="0" err="1"/>
              <a:t>proizvoda</a:t>
            </a:r>
            <a:r>
              <a:rPr lang="en-US" sz="5600" dirty="0"/>
              <a:t>, </a:t>
            </a:r>
            <a:r>
              <a:rPr lang="en-US" sz="5600" dirty="0" err="1"/>
              <a:t>sa</a:t>
            </a:r>
            <a:r>
              <a:rPr lang="en-US" sz="5600" dirty="0"/>
              <a:t> </a:t>
            </a:r>
            <a:r>
              <a:rPr lang="en-US" sz="5600" dirty="0" err="1"/>
              <a:t>ciljem</a:t>
            </a:r>
            <a:r>
              <a:rPr lang="en-US" sz="5600" dirty="0"/>
              <a:t> da </a:t>
            </a:r>
            <a:r>
              <a:rPr lang="en-US" sz="5600" dirty="0" err="1"/>
              <a:t>postanete</a:t>
            </a:r>
            <a:r>
              <a:rPr lang="en-US" sz="5600" dirty="0"/>
              <a:t> </a:t>
            </a:r>
            <a:r>
              <a:rPr lang="en-US" sz="5600" dirty="0" err="1"/>
              <a:t>konkurentniji</a:t>
            </a:r>
            <a:endParaRPr lang="en-US" sz="5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2- </a:t>
            </a:r>
            <a:r>
              <a:rPr lang="en-US" sz="5600" dirty="0" err="1"/>
              <a:t>Prihvatiti</a:t>
            </a:r>
            <a:r>
              <a:rPr lang="en-US" sz="5600" dirty="0"/>
              <a:t> novo </a:t>
            </a:r>
            <a:r>
              <a:rPr lang="en-US" sz="5600" dirty="0" err="1"/>
              <a:t>razmišljanje</a:t>
            </a:r>
            <a:r>
              <a:rPr lang="en-US" sz="5600" dirty="0"/>
              <a:t>, </a:t>
            </a:r>
            <a:r>
              <a:rPr lang="en-US" sz="5600" dirty="0" err="1"/>
              <a:t>odnosno</a:t>
            </a:r>
            <a:r>
              <a:rPr lang="en-US" sz="5600" dirty="0"/>
              <a:t> </a:t>
            </a:r>
            <a:r>
              <a:rPr lang="en-US" sz="5600" dirty="0" err="1"/>
              <a:t>filozofiju</a:t>
            </a:r>
            <a:r>
              <a:rPr lang="en-US" sz="56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3- </a:t>
            </a:r>
            <a:r>
              <a:rPr lang="en-US" sz="5600" dirty="0" err="1"/>
              <a:t>Obustaviti</a:t>
            </a:r>
            <a:r>
              <a:rPr lang="en-US" sz="5600" dirty="0"/>
              <a:t> </a:t>
            </a:r>
            <a:r>
              <a:rPr lang="en-US" sz="5600" dirty="0" err="1"/>
              <a:t>masovnu</a:t>
            </a:r>
            <a:r>
              <a:rPr lang="en-US" sz="5600" dirty="0"/>
              <a:t> </a:t>
            </a:r>
            <a:r>
              <a:rPr lang="en-US" sz="5600" dirty="0" err="1"/>
              <a:t>kontrolu</a:t>
            </a:r>
            <a:r>
              <a:rPr lang="en-US" sz="5600" dirty="0"/>
              <a:t> </a:t>
            </a:r>
            <a:r>
              <a:rPr lang="en-US" sz="5600" dirty="0" err="1"/>
              <a:t>radi</a:t>
            </a:r>
            <a:r>
              <a:rPr lang="en-US" sz="5600" dirty="0"/>
              <a:t> </a:t>
            </a:r>
            <a:r>
              <a:rPr lang="en-US" sz="5600" dirty="0" err="1"/>
              <a:t>unapređenja</a:t>
            </a:r>
            <a:r>
              <a:rPr lang="en-US" sz="5600" dirty="0"/>
              <a:t> </a:t>
            </a:r>
            <a:r>
              <a:rPr lang="en-US" sz="5600" dirty="0" err="1"/>
              <a:t>kvalitete</a:t>
            </a:r>
            <a:endParaRPr lang="en-US" sz="5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4- </a:t>
            </a:r>
            <a:r>
              <a:rPr lang="en-US" sz="5600" dirty="0" err="1"/>
              <a:t>Prekinuti</a:t>
            </a:r>
            <a:r>
              <a:rPr lang="en-US" sz="5600" dirty="0"/>
              <a:t> </a:t>
            </a:r>
            <a:r>
              <a:rPr lang="en-US" sz="5600" dirty="0" err="1"/>
              <a:t>ugovaranje</a:t>
            </a:r>
            <a:r>
              <a:rPr lang="en-US" sz="5600" dirty="0"/>
              <a:t> </a:t>
            </a:r>
            <a:r>
              <a:rPr lang="en-US" sz="5600" dirty="0" err="1"/>
              <a:t>nabavki</a:t>
            </a:r>
            <a:r>
              <a:rPr lang="en-US" sz="5600" dirty="0"/>
              <a:t> </a:t>
            </a:r>
            <a:r>
              <a:rPr lang="en-US" sz="5600" dirty="0" err="1"/>
              <a:t>na</a:t>
            </a:r>
            <a:r>
              <a:rPr lang="en-US" sz="5600" dirty="0"/>
              <a:t> </a:t>
            </a:r>
            <a:r>
              <a:rPr lang="en-US" sz="5600" dirty="0" err="1"/>
              <a:t>temelju</a:t>
            </a:r>
            <a:r>
              <a:rPr lang="en-US" sz="5600" dirty="0"/>
              <a:t> </a:t>
            </a:r>
            <a:r>
              <a:rPr lang="en-US" sz="5600" dirty="0" err="1"/>
              <a:t>najnižih</a:t>
            </a:r>
            <a:r>
              <a:rPr lang="en-US" sz="5600" dirty="0"/>
              <a:t> </a:t>
            </a:r>
            <a:r>
              <a:rPr lang="en-US" sz="5600" dirty="0" err="1"/>
              <a:t>cijena</a:t>
            </a:r>
            <a:endParaRPr lang="en-US" sz="5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5- </a:t>
            </a:r>
            <a:r>
              <a:rPr lang="en-US" sz="5600" dirty="0" err="1"/>
              <a:t>Neprekidno</a:t>
            </a:r>
            <a:r>
              <a:rPr lang="en-US" sz="5600" dirty="0"/>
              <a:t> </a:t>
            </a:r>
            <a:r>
              <a:rPr lang="en-US" sz="5600" dirty="0" err="1"/>
              <a:t>unapređivati</a:t>
            </a:r>
            <a:r>
              <a:rPr lang="en-US" sz="5600" dirty="0"/>
              <a:t> </a:t>
            </a:r>
            <a:r>
              <a:rPr lang="en-US" sz="5600" dirty="0" err="1"/>
              <a:t>sistem</a:t>
            </a:r>
            <a:r>
              <a:rPr lang="en-US" sz="56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6- </a:t>
            </a:r>
            <a:r>
              <a:rPr lang="en-US" sz="5600" dirty="0" err="1"/>
              <a:t>Institucionalizirati</a:t>
            </a:r>
            <a:r>
              <a:rPr lang="en-US" sz="5600" dirty="0"/>
              <a:t> </a:t>
            </a:r>
            <a:r>
              <a:rPr lang="en-US" sz="5600" dirty="0" err="1"/>
              <a:t>osposobljavanje</a:t>
            </a:r>
            <a:r>
              <a:rPr lang="en-US" sz="5600" dirty="0"/>
              <a:t> </a:t>
            </a:r>
            <a:r>
              <a:rPr lang="en-US" sz="5600" dirty="0" err="1"/>
              <a:t>za</a:t>
            </a:r>
            <a:r>
              <a:rPr lang="en-US" sz="5600" dirty="0"/>
              <a:t> </a:t>
            </a:r>
            <a:r>
              <a:rPr lang="en-US" sz="5600" dirty="0" err="1"/>
              <a:t>obavljanje</a:t>
            </a:r>
            <a:r>
              <a:rPr lang="en-US" sz="5600" dirty="0"/>
              <a:t> </a:t>
            </a:r>
            <a:r>
              <a:rPr lang="en-US" sz="5600" dirty="0" err="1"/>
              <a:t>posla</a:t>
            </a:r>
            <a:r>
              <a:rPr lang="en-US" sz="56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7- </a:t>
            </a:r>
            <a:r>
              <a:rPr lang="en-US" sz="5600" dirty="0" err="1"/>
              <a:t>Unapređivati</a:t>
            </a:r>
            <a:r>
              <a:rPr lang="en-US" sz="5600" dirty="0"/>
              <a:t> </a:t>
            </a:r>
            <a:r>
              <a:rPr lang="en-US" sz="5600" dirty="0" err="1"/>
              <a:t>rukovođenje</a:t>
            </a:r>
            <a:r>
              <a:rPr lang="en-US" sz="56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8- </a:t>
            </a:r>
            <a:r>
              <a:rPr lang="en-US" sz="5600" dirty="0" err="1"/>
              <a:t>Eliminisati</a:t>
            </a:r>
            <a:r>
              <a:rPr lang="en-US" sz="5600" dirty="0"/>
              <a:t> </a:t>
            </a:r>
            <a:r>
              <a:rPr lang="en-US" sz="5600" dirty="0" err="1"/>
              <a:t>strahopoštovanje</a:t>
            </a:r>
            <a:r>
              <a:rPr lang="en-US" sz="5600" dirty="0"/>
              <a:t> </a:t>
            </a:r>
            <a:r>
              <a:rPr lang="en-US" sz="5600" dirty="0" err="1"/>
              <a:t>i</a:t>
            </a:r>
            <a:r>
              <a:rPr lang="en-US" sz="5600" dirty="0"/>
              <a:t> </a:t>
            </a:r>
            <a:r>
              <a:rPr lang="en-US" sz="5600" dirty="0" err="1"/>
              <a:t>zabrinutost</a:t>
            </a:r>
            <a:r>
              <a:rPr lang="en-US" sz="56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9- </a:t>
            </a:r>
            <a:r>
              <a:rPr lang="en-US" sz="5600" dirty="0" err="1"/>
              <a:t>Onemogućiti</a:t>
            </a:r>
            <a:r>
              <a:rPr lang="en-US" sz="5600" dirty="0"/>
              <a:t> </a:t>
            </a:r>
            <a:r>
              <a:rPr lang="en-US" sz="5600" dirty="0" err="1"/>
              <a:t>barijere</a:t>
            </a:r>
            <a:r>
              <a:rPr lang="en-US" sz="5600" dirty="0"/>
              <a:t> </a:t>
            </a:r>
            <a:r>
              <a:rPr lang="en-US" sz="5600" dirty="0" err="1"/>
              <a:t>između</a:t>
            </a:r>
            <a:r>
              <a:rPr lang="en-US" sz="5600" dirty="0"/>
              <a:t> </a:t>
            </a:r>
            <a:r>
              <a:rPr lang="en-US" sz="5600" dirty="0" err="1"/>
              <a:t>odjela</a:t>
            </a:r>
            <a:r>
              <a:rPr lang="en-US" sz="56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10- </a:t>
            </a:r>
            <a:r>
              <a:rPr lang="en-US" sz="5600" dirty="0" err="1"/>
              <a:t>Eliminisati</a:t>
            </a:r>
            <a:r>
              <a:rPr lang="en-US" sz="5600" dirty="0"/>
              <a:t> </a:t>
            </a:r>
            <a:r>
              <a:rPr lang="en-US" sz="5600" dirty="0" err="1"/>
              <a:t>slogane</a:t>
            </a:r>
            <a:endParaRPr lang="en-US" sz="5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11- </a:t>
            </a:r>
            <a:r>
              <a:rPr lang="en-US" sz="5600" dirty="0" err="1"/>
              <a:t>Eliminisati</a:t>
            </a:r>
            <a:r>
              <a:rPr lang="en-US" sz="5600" dirty="0"/>
              <a:t> </a:t>
            </a:r>
            <a:r>
              <a:rPr lang="en-US" sz="5600" dirty="0" err="1"/>
              <a:t>radne</a:t>
            </a:r>
            <a:r>
              <a:rPr lang="en-US" sz="5600" dirty="0"/>
              <a:t> </a:t>
            </a:r>
            <a:r>
              <a:rPr lang="en-US" sz="5600" dirty="0" err="1"/>
              <a:t>norme</a:t>
            </a:r>
            <a:r>
              <a:rPr lang="en-US" sz="56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12- </a:t>
            </a:r>
            <a:r>
              <a:rPr lang="en-US" sz="5600" dirty="0" err="1"/>
              <a:t>Usmjeriti</a:t>
            </a:r>
            <a:r>
              <a:rPr lang="en-US" sz="5600" dirty="0"/>
              <a:t> </a:t>
            </a:r>
            <a:r>
              <a:rPr lang="en-US" sz="5600" dirty="0" err="1"/>
              <a:t>prepreke</a:t>
            </a:r>
            <a:r>
              <a:rPr lang="en-US" sz="5600" dirty="0"/>
              <a:t> </a:t>
            </a:r>
            <a:r>
              <a:rPr lang="en-US" sz="5600" dirty="0" err="1"/>
              <a:t>prema</a:t>
            </a:r>
            <a:r>
              <a:rPr lang="en-US" sz="5600" dirty="0"/>
              <a:t> </a:t>
            </a:r>
            <a:r>
              <a:rPr lang="en-US" sz="5600" dirty="0" err="1"/>
              <a:t>samosvijesti</a:t>
            </a:r>
            <a:endParaRPr lang="en-US" sz="5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13- </a:t>
            </a:r>
            <a:r>
              <a:rPr lang="en-US" sz="5600" dirty="0" err="1"/>
              <a:t>Institucionalizirati</a:t>
            </a:r>
            <a:r>
              <a:rPr lang="en-US" sz="5600" dirty="0"/>
              <a:t> </a:t>
            </a:r>
            <a:r>
              <a:rPr lang="en-US" sz="5600" dirty="0" err="1"/>
              <a:t>obrazovanje</a:t>
            </a:r>
            <a:r>
              <a:rPr lang="en-US" sz="5600" dirty="0"/>
              <a:t> </a:t>
            </a:r>
            <a:r>
              <a:rPr lang="en-US" sz="5600" dirty="0" err="1"/>
              <a:t>i</a:t>
            </a:r>
            <a:r>
              <a:rPr lang="en-US" sz="5600" dirty="0"/>
              <a:t> </a:t>
            </a:r>
            <a:r>
              <a:rPr lang="en-US" sz="5600" dirty="0" err="1"/>
              <a:t>samounapređenje</a:t>
            </a:r>
            <a:endParaRPr lang="en-US" sz="5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5600" dirty="0"/>
              <a:t>14- </a:t>
            </a:r>
            <a:r>
              <a:rPr lang="en-US" sz="5600" dirty="0" err="1"/>
              <a:t>Uključiti</a:t>
            </a:r>
            <a:r>
              <a:rPr lang="en-US" sz="5600" dirty="0"/>
              <a:t> </a:t>
            </a:r>
            <a:r>
              <a:rPr lang="en-US" sz="5600" dirty="0" err="1"/>
              <a:t>svakoga</a:t>
            </a:r>
            <a:r>
              <a:rPr lang="en-US" sz="5600" dirty="0"/>
              <a:t> u rad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8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entury Schoolbook" charset="0"/>
              </a:rPr>
              <a:t>DEMINGOVE SMRTONOSNE BOLESTI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983625" cy="447217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hr-HR" dirty="0">
                <a:latin typeface="Century Schoolbook" charset="0"/>
              </a:rPr>
              <a:t>Vjerujući u ispravnost svojih 14 tačaka Deming je uočio 7 smrtonosnih bolesti. Te su bolesti raširene u preduzećima širom svijeta i karakteristične su tokom borbe za vrhunski kvalitet i konkurentnost.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hr-HR" dirty="0">
              <a:latin typeface="Century Schoolbook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hr-HR" dirty="0">
                <a:latin typeface="Century Schoolbook" charset="0"/>
              </a:rPr>
              <a:t>Te bolesti govore same za sebe: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r-HR" dirty="0">
                <a:latin typeface="Century Schoolbook" charset="0"/>
              </a:rPr>
              <a:t>nedostatak konzistentnosti ciljeva,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r-HR" dirty="0">
                <a:latin typeface="Century Schoolbook" charset="0"/>
              </a:rPr>
              <a:t>naglašavanje profita kao kratkoročan cilj,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r-HR" dirty="0">
                <a:latin typeface="Century Schoolbook" charset="0"/>
              </a:rPr>
              <a:t>isključivo mjerenje karakterističnih veličina, rigidno rangiranje zasluga i rigidni godišnji pregled nižeg rukovodstva,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r-HR" dirty="0">
                <a:latin typeface="Century Schoolbook" charset="0"/>
              </a:rPr>
              <a:t>pokretljivost rukovodstva,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r-HR" dirty="0">
                <a:latin typeface="Century Schoolbook" charset="0"/>
              </a:rPr>
              <a:t>upravljanje preduzećem isključivo na temelju vidljivih veličina,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r-HR" dirty="0">
                <a:latin typeface="Century Schoolbook" charset="0"/>
              </a:rPr>
              <a:t>prekomjerni troškovi za zaštitu zdravlja zaposlenih i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hr-HR" dirty="0">
                <a:latin typeface="Century Schoolbook" charset="0"/>
              </a:rPr>
              <a:t>prekomjerni troškovi garancija kvaliteta proizvoda. </a:t>
            </a:r>
            <a:endParaRPr lang="en-US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latin typeface="Century Schoolbook" charset="0"/>
              </a:rPr>
              <a:t>OSAM NAČELA UPRAVLJANJA KVALITETOM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charset="0"/>
              <a:buNone/>
            </a:pPr>
            <a:r>
              <a:rPr lang="en-GB" b="1" dirty="0">
                <a:latin typeface="Century Schoolbook" charset="0"/>
              </a:rPr>
              <a:t>1. </a:t>
            </a:r>
            <a:r>
              <a:rPr lang="en-GB" b="1" dirty="0" err="1">
                <a:latin typeface="Century Schoolbook" charset="0"/>
              </a:rPr>
              <a:t>Usmjerenje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prema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kupcu</a:t>
            </a:r>
            <a:r>
              <a:rPr lang="en-GB" b="1" dirty="0">
                <a:latin typeface="Century Schoolbook" charset="0"/>
              </a:rPr>
              <a:t>: </a:t>
            </a:r>
            <a:r>
              <a:rPr lang="en-GB" b="1" dirty="0" err="1">
                <a:latin typeface="Century Schoolbook" charset="0"/>
              </a:rPr>
              <a:t>organizacije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zavise</a:t>
            </a:r>
            <a:r>
              <a:rPr lang="en-GB" b="1" dirty="0">
                <a:latin typeface="Century Schoolbook" charset="0"/>
              </a:rPr>
              <a:t> o </a:t>
            </a:r>
            <a:r>
              <a:rPr lang="en-GB" b="1" dirty="0" err="1">
                <a:latin typeface="Century Schoolbook" charset="0"/>
              </a:rPr>
              <a:t>svojim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kupcima</a:t>
            </a:r>
            <a:r>
              <a:rPr lang="en-GB" b="1" dirty="0">
                <a:latin typeface="Century Schoolbook" charset="0"/>
              </a:rPr>
              <a:t> pa </a:t>
            </a:r>
            <a:r>
              <a:rPr lang="en-GB" b="1" dirty="0" err="1">
                <a:latin typeface="Century Schoolbook" charset="0"/>
              </a:rPr>
              <a:t>stoga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trebaju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razumjeti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sadašnje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buduće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potrebe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kupaca</a:t>
            </a:r>
            <a:r>
              <a:rPr lang="en-GB" dirty="0">
                <a:latin typeface="Century Schoolbook" charset="0"/>
              </a:rPr>
              <a:t>, </a:t>
            </a:r>
            <a:r>
              <a:rPr lang="en-GB" dirty="0" err="1">
                <a:latin typeface="Century Schoolbook" charset="0"/>
              </a:rPr>
              <a:t>trebaju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ispunjavati</a:t>
            </a:r>
            <a:r>
              <a:rPr lang="en-US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njihove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zahtjeve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težiti</a:t>
            </a:r>
            <a:r>
              <a:rPr lang="en-GB" dirty="0">
                <a:latin typeface="Century Schoolbook" charset="0"/>
              </a:rPr>
              <a:t> da </a:t>
            </a:r>
            <a:r>
              <a:rPr lang="en-GB" dirty="0" err="1">
                <a:latin typeface="Century Schoolbook" charset="0"/>
              </a:rPr>
              <a:t>nadmaše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njihova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očekivanja</a:t>
            </a:r>
            <a:r>
              <a:rPr lang="en-GB" dirty="0">
                <a:latin typeface="Century Schoolbook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vi-VN" b="1" dirty="0">
                <a:latin typeface="Times New Roman" charset="0"/>
              </a:rPr>
              <a:t>2. Rukovođenje: rukovo</a:t>
            </a:r>
            <a:r>
              <a:rPr lang="en-US" b="1" dirty="0" err="1">
                <a:latin typeface="Times New Roman" charset="0"/>
              </a:rPr>
              <a:t>dioci</a:t>
            </a:r>
            <a:r>
              <a:rPr lang="vi-VN" b="1" dirty="0">
                <a:latin typeface="Times New Roman" charset="0"/>
              </a:rPr>
              <a:t> stvaraju okruženje u kojem se ljudi mogu u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potpunosti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uključiti</a:t>
            </a:r>
            <a:r>
              <a:rPr lang="en-GB" dirty="0">
                <a:latin typeface="Century Schoolbook" charset="0"/>
              </a:rPr>
              <a:t> u </a:t>
            </a:r>
            <a:r>
              <a:rPr lang="en-GB" dirty="0" err="1">
                <a:latin typeface="Century Schoolbook" charset="0"/>
              </a:rPr>
              <a:t>ostvarivanje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ciljeva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organizacije</a:t>
            </a:r>
            <a:r>
              <a:rPr lang="en-GB" dirty="0">
                <a:latin typeface="Century Schoolbook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en-GB" b="1" dirty="0">
                <a:latin typeface="Century Schoolbook" charset="0"/>
              </a:rPr>
              <a:t>3. </a:t>
            </a:r>
            <a:r>
              <a:rPr lang="en-GB" b="1" dirty="0" err="1">
                <a:latin typeface="Century Schoolbook" charset="0"/>
              </a:rPr>
              <a:t>Angažman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ljudi</a:t>
            </a:r>
            <a:r>
              <a:rPr lang="en-GB" b="1" dirty="0">
                <a:latin typeface="Century Schoolbook" charset="0"/>
              </a:rPr>
              <a:t>: </a:t>
            </a:r>
            <a:r>
              <a:rPr lang="en-GB" b="1" dirty="0" err="1">
                <a:latin typeface="Century Schoolbook" charset="0"/>
              </a:rPr>
              <a:t>ljudi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na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svim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nivoima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su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temelj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organizacije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treba</a:t>
            </a:r>
            <a:r>
              <a:rPr lang="en-US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omogućiti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njihov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potpun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angažman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uz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korištenje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njihovih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sposobnosti</a:t>
            </a:r>
            <a:r>
              <a:rPr lang="en-GB" dirty="0">
                <a:latin typeface="Century Schoolbook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en-GB" b="1" dirty="0">
                <a:latin typeface="Century Schoolbook" charset="0"/>
              </a:rPr>
              <a:t>4. </a:t>
            </a:r>
            <a:r>
              <a:rPr lang="en-GB" b="1" dirty="0" err="1">
                <a:latin typeface="Century Schoolbook" charset="0"/>
              </a:rPr>
              <a:t>Procesni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pristup</a:t>
            </a:r>
            <a:r>
              <a:rPr lang="en-GB" b="1" dirty="0">
                <a:latin typeface="Century Schoolbook" charset="0"/>
              </a:rPr>
              <a:t>: </a:t>
            </a:r>
            <a:r>
              <a:rPr lang="en-GB" b="1" dirty="0" err="1">
                <a:latin typeface="Century Schoolbook" charset="0"/>
              </a:rPr>
              <a:t>željeni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rezultat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efikasnije</a:t>
            </a:r>
            <a:r>
              <a:rPr lang="en-GB" b="1" dirty="0">
                <a:latin typeface="Century Schoolbook" charset="0"/>
              </a:rPr>
              <a:t> se </a:t>
            </a:r>
            <a:r>
              <a:rPr lang="en-GB" b="1" dirty="0" err="1">
                <a:latin typeface="Century Schoolbook" charset="0"/>
              </a:rPr>
              <a:t>postiže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kada</a:t>
            </a:r>
            <a:r>
              <a:rPr lang="en-GB" b="1" dirty="0">
                <a:latin typeface="Century Schoolbook" charset="0"/>
              </a:rPr>
              <a:t> se </a:t>
            </a:r>
            <a:r>
              <a:rPr lang="en-GB" b="1" dirty="0" err="1">
                <a:latin typeface="Century Schoolbook" charset="0"/>
              </a:rPr>
              <a:t>povezanim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resursima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aktivnostima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upravlja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kao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procesom</a:t>
            </a:r>
            <a:r>
              <a:rPr lang="en-GB" dirty="0">
                <a:latin typeface="Century School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463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latin typeface="Century Schoolbook" charset="0"/>
              </a:rPr>
              <a:t>OSAM NAČELA UPRAVLJANJA KVALITETOM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GB" b="1" dirty="0">
                <a:latin typeface="Century Schoolbook" charset="0"/>
              </a:rPr>
              <a:t>5. S</a:t>
            </a:r>
            <a:r>
              <a:rPr lang="en-US" b="1" dirty="0" err="1">
                <a:latin typeface="Century Schoolbook" charset="0"/>
              </a:rPr>
              <a:t>istemski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pristup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upravljanju</a:t>
            </a:r>
            <a:r>
              <a:rPr lang="en-GB" b="1" dirty="0">
                <a:latin typeface="Century Schoolbook" charset="0"/>
              </a:rPr>
              <a:t>: </a:t>
            </a:r>
            <a:r>
              <a:rPr lang="en-GB" b="1" dirty="0" err="1">
                <a:latin typeface="Century Schoolbook" charset="0"/>
              </a:rPr>
              <a:t>identifikacija</a:t>
            </a:r>
            <a:r>
              <a:rPr lang="en-GB" b="1" dirty="0">
                <a:latin typeface="Century Schoolbook" charset="0"/>
              </a:rPr>
              <a:t>, </a:t>
            </a:r>
            <a:r>
              <a:rPr lang="en-GB" b="1" dirty="0" err="1">
                <a:latin typeface="Century Schoolbook" charset="0"/>
              </a:rPr>
              <a:t>razumijevanje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i</a:t>
            </a:r>
            <a:r>
              <a:rPr lang="en-GB" b="1" dirty="0">
                <a:latin typeface="Century Schoolbook" charset="0"/>
              </a:rPr>
              <a:t> </a:t>
            </a:r>
            <a:r>
              <a:rPr lang="en-GB" b="1" dirty="0" err="1">
                <a:latin typeface="Century Schoolbook" charset="0"/>
              </a:rPr>
              <a:t>upravljanje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sistemom</a:t>
            </a:r>
            <a:r>
              <a:rPr lang="vi-VN" dirty="0">
                <a:latin typeface="Times New Roman" charset="0"/>
              </a:rPr>
              <a:t> međusobno povezanih procesa za određeni cilj pridonosi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efikasnosti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i</a:t>
            </a:r>
            <a:r>
              <a:rPr lang="en-GB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efektivnosti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organizacije</a:t>
            </a:r>
            <a:r>
              <a:rPr lang="en-GB" dirty="0">
                <a:latin typeface="Century Schoolbook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pl-PL" b="1" dirty="0">
                <a:latin typeface="Century Schoolbook" charset="0"/>
              </a:rPr>
              <a:t>6. </a:t>
            </a:r>
            <a:r>
              <a:rPr lang="pl-PL" b="1" dirty="0" err="1">
                <a:latin typeface="Century Schoolbook" charset="0"/>
              </a:rPr>
              <a:t>Stalno</a:t>
            </a:r>
            <a:r>
              <a:rPr lang="pl-PL" b="1" dirty="0">
                <a:latin typeface="Century Schoolbook" charset="0"/>
              </a:rPr>
              <a:t> </a:t>
            </a:r>
            <a:r>
              <a:rPr lang="pl-PL" b="1" dirty="0" err="1">
                <a:latin typeface="Century Schoolbook" charset="0"/>
              </a:rPr>
              <a:t>poboljšavanje</a:t>
            </a:r>
            <a:r>
              <a:rPr lang="pl-PL" b="1" dirty="0">
                <a:latin typeface="Century Schoolbook" charset="0"/>
              </a:rPr>
              <a:t>: </a:t>
            </a:r>
            <a:r>
              <a:rPr lang="pl-PL" b="1" dirty="0" err="1">
                <a:latin typeface="Century Schoolbook" charset="0"/>
              </a:rPr>
              <a:t>stalno</a:t>
            </a:r>
            <a:r>
              <a:rPr lang="pl-PL" b="1" dirty="0">
                <a:latin typeface="Century Schoolbook" charset="0"/>
              </a:rPr>
              <a:t> </a:t>
            </a:r>
            <a:r>
              <a:rPr lang="pl-PL" b="1" dirty="0" err="1">
                <a:latin typeface="Century Schoolbook" charset="0"/>
              </a:rPr>
              <a:t>poboljšavanje</a:t>
            </a:r>
            <a:r>
              <a:rPr lang="pl-PL" b="1" dirty="0">
                <a:latin typeface="Century Schoolbook" charset="0"/>
              </a:rPr>
              <a:t> je </a:t>
            </a:r>
            <a:r>
              <a:rPr lang="pl-PL" b="1" dirty="0" err="1">
                <a:latin typeface="Century Schoolbook" charset="0"/>
              </a:rPr>
              <a:t>trajni</a:t>
            </a:r>
            <a:r>
              <a:rPr lang="pl-PL" b="1" dirty="0">
                <a:latin typeface="Century Schoolbook" charset="0"/>
              </a:rPr>
              <a:t> </a:t>
            </a:r>
            <a:r>
              <a:rPr lang="pl-PL" b="1" dirty="0" err="1">
                <a:latin typeface="Century Schoolbook" charset="0"/>
              </a:rPr>
              <a:t>cilj</a:t>
            </a:r>
            <a:r>
              <a:rPr lang="pl-PL" b="1" dirty="0">
                <a:latin typeface="Century Schoolbook" charset="0"/>
              </a:rPr>
              <a:t> </a:t>
            </a:r>
            <a:r>
              <a:rPr lang="pl-PL" b="1" dirty="0" err="1">
                <a:latin typeface="Century Schoolbook" charset="0"/>
              </a:rPr>
              <a:t>organizacije</a:t>
            </a:r>
            <a:r>
              <a:rPr lang="pl-PL" b="1" dirty="0">
                <a:latin typeface="Century Schoolbook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pt-BR" b="1" dirty="0">
                <a:latin typeface="Century Schoolbook" charset="0"/>
              </a:rPr>
              <a:t>7. </a:t>
            </a:r>
            <a:r>
              <a:rPr lang="pt-BR" b="1" dirty="0" err="1">
                <a:latin typeface="Century Schoolbook" charset="0"/>
              </a:rPr>
              <a:t>Činjenični</a:t>
            </a:r>
            <a:r>
              <a:rPr lang="pt-BR" b="1" dirty="0">
                <a:latin typeface="Century Schoolbook" charset="0"/>
              </a:rPr>
              <a:t> </a:t>
            </a:r>
            <a:r>
              <a:rPr lang="pt-BR" b="1" dirty="0" err="1">
                <a:latin typeface="Century Schoolbook" charset="0"/>
              </a:rPr>
              <a:t>pristup</a:t>
            </a:r>
            <a:r>
              <a:rPr lang="pt-BR" b="1" dirty="0">
                <a:latin typeface="Century Schoolbook" charset="0"/>
              </a:rPr>
              <a:t> </a:t>
            </a:r>
            <a:r>
              <a:rPr lang="pt-BR" b="1" dirty="0" err="1">
                <a:latin typeface="Century Schoolbook" charset="0"/>
              </a:rPr>
              <a:t>odlučivanju</a:t>
            </a:r>
            <a:r>
              <a:rPr lang="pt-BR" b="1" dirty="0">
                <a:latin typeface="Century Schoolbook" charset="0"/>
              </a:rPr>
              <a:t>: </a:t>
            </a:r>
            <a:r>
              <a:rPr lang="pt-BR" b="1" dirty="0" err="1">
                <a:latin typeface="Century Schoolbook" charset="0"/>
              </a:rPr>
              <a:t>efikasne</a:t>
            </a:r>
            <a:r>
              <a:rPr lang="pt-BR" b="1" dirty="0">
                <a:latin typeface="Century Schoolbook" charset="0"/>
              </a:rPr>
              <a:t> </a:t>
            </a:r>
            <a:r>
              <a:rPr lang="pt-BR" b="1" dirty="0" err="1">
                <a:latin typeface="Century Schoolbook" charset="0"/>
              </a:rPr>
              <a:t>odluke</a:t>
            </a:r>
            <a:r>
              <a:rPr lang="pt-BR" b="1" dirty="0">
                <a:latin typeface="Century Schoolbook" charset="0"/>
              </a:rPr>
              <a:t> </a:t>
            </a:r>
            <a:r>
              <a:rPr lang="pt-BR" b="1" dirty="0" err="1">
                <a:latin typeface="Century Schoolbook" charset="0"/>
              </a:rPr>
              <a:t>temelje</a:t>
            </a:r>
            <a:r>
              <a:rPr lang="pt-BR" b="1" dirty="0">
                <a:latin typeface="Century Schoolbook" charset="0"/>
              </a:rPr>
              <a:t> se na </a:t>
            </a:r>
            <a:r>
              <a:rPr lang="pt-BR" b="1" dirty="0" err="1">
                <a:latin typeface="Century Schoolbook" charset="0"/>
              </a:rPr>
              <a:t>analizama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podataka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i</a:t>
            </a:r>
            <a:r>
              <a:rPr lang="en-GB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informacija</a:t>
            </a:r>
            <a:r>
              <a:rPr lang="en-GB" dirty="0">
                <a:latin typeface="Century Schoolbook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pl-PL" b="1" dirty="0">
                <a:latin typeface="Century Schoolbook" charset="0"/>
              </a:rPr>
              <a:t>8. </a:t>
            </a:r>
            <a:r>
              <a:rPr lang="pl-PL" b="1" dirty="0" err="1">
                <a:latin typeface="Century Schoolbook" charset="0"/>
              </a:rPr>
              <a:t>Međusobno</a:t>
            </a:r>
            <a:r>
              <a:rPr lang="pl-PL" b="1" dirty="0">
                <a:latin typeface="Century Schoolbook" charset="0"/>
              </a:rPr>
              <a:t> </a:t>
            </a:r>
            <a:r>
              <a:rPr lang="pl-PL" b="1" dirty="0" err="1">
                <a:latin typeface="Century Schoolbook" charset="0"/>
              </a:rPr>
              <a:t>korisni</a:t>
            </a:r>
            <a:r>
              <a:rPr lang="pl-PL" b="1" dirty="0">
                <a:latin typeface="Century Schoolbook" charset="0"/>
              </a:rPr>
              <a:t> odnosi s </a:t>
            </a:r>
            <a:r>
              <a:rPr lang="pl-PL" b="1" dirty="0" err="1">
                <a:latin typeface="Century Schoolbook" charset="0"/>
              </a:rPr>
              <a:t>dobavljačima</a:t>
            </a:r>
            <a:r>
              <a:rPr lang="pl-PL" b="1" dirty="0">
                <a:latin typeface="Century Schoolbook" charset="0"/>
              </a:rPr>
              <a:t>: </a:t>
            </a:r>
            <a:r>
              <a:rPr lang="pl-PL" b="1" dirty="0" err="1">
                <a:latin typeface="Century Schoolbook" charset="0"/>
              </a:rPr>
              <a:t>mogućnost</a:t>
            </a:r>
            <a:r>
              <a:rPr lang="pl-PL" b="1" dirty="0">
                <a:latin typeface="Century Schoolbook" charset="0"/>
              </a:rPr>
              <a:t> </a:t>
            </a:r>
            <a:r>
              <a:rPr lang="pl-PL" b="1" dirty="0" err="1">
                <a:latin typeface="Century Schoolbook" charset="0"/>
              </a:rPr>
              <a:t>organizacije</a:t>
            </a:r>
            <a:r>
              <a:rPr lang="pl-PL" b="1" dirty="0">
                <a:latin typeface="Century Schoolbook" charset="0"/>
              </a:rPr>
              <a:t> i </a:t>
            </a:r>
            <a:r>
              <a:rPr lang="vi-VN" dirty="0">
                <a:latin typeface="Times New Roman" charset="0"/>
              </a:rPr>
              <a:t>njenih dobavljača da stvore vrijednost povećana je međusobnim korisnim</a:t>
            </a:r>
            <a:r>
              <a:rPr lang="en-US" dirty="0">
                <a:latin typeface="Century Schoolbook" charset="0"/>
              </a:rPr>
              <a:t> </a:t>
            </a:r>
            <a:r>
              <a:rPr lang="en-GB" dirty="0" err="1">
                <a:latin typeface="Century Schoolbook" charset="0"/>
              </a:rPr>
              <a:t>odnosima</a:t>
            </a:r>
            <a:r>
              <a:rPr lang="en-GB" dirty="0">
                <a:latin typeface="Century School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15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Century Schoolbook" charset="0"/>
              </a:rPr>
              <a:t>KVALITETA PREMA UČINKU STAJALIŠTA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07950" y="2812502"/>
            <a:ext cx="8785225" cy="2881312"/>
            <a:chOff x="158" y="436"/>
            <a:chExt cx="5534" cy="181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292" y="436"/>
              <a:ext cx="3085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58" y="1207"/>
              <a:ext cx="1270" cy="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610" y="1207"/>
              <a:ext cx="1270" cy="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061" y="1207"/>
              <a:ext cx="1270" cy="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422" y="1207"/>
              <a:ext cx="1270" cy="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793" y="1842"/>
              <a:ext cx="907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837" y="1842"/>
              <a:ext cx="907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880" y="1842"/>
              <a:ext cx="907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1111" y="1026"/>
              <a:ext cx="49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154" y="102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061" y="1026"/>
              <a:ext cx="72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833" y="1026"/>
              <a:ext cx="145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1292" y="1616"/>
              <a:ext cx="49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245" y="161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472" y="1616"/>
              <a:ext cx="63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429" y="482"/>
              <a:ext cx="272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r-HR" b="1"/>
                <a:t>KVALITETA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hr-HR" sz="1400" b="1"/>
                <a:t>(PREMA UČINKU STAJALIŠTA)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249" y="1207"/>
              <a:ext cx="113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sz="1600" b="1"/>
                <a:t>SA STAJALIŠTA POTROŠAČA</a:t>
              </a: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701" y="1207"/>
              <a:ext cx="113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sz="1600" b="1"/>
                <a:t>SA STAJALIŠTA PROIZVOĐAČA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152" y="1207"/>
              <a:ext cx="113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sz="1600" b="1"/>
                <a:t>SA STAJALIŠTA TRŽIŠTA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468" y="1207"/>
              <a:ext cx="113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sz="1600" b="1"/>
                <a:t>SA STAJALIŠTA DRUŠTVA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793" y="1842"/>
              <a:ext cx="9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sz="1600" b="1"/>
                <a:t>Kvaliteta koncepcije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1837" y="1842"/>
              <a:ext cx="9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sz="1600" b="1"/>
                <a:t>Kvaliteta konstrukcije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2880" y="1842"/>
              <a:ext cx="9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sz="1600" b="1"/>
                <a:t>Kvaliteta izrade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65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POTENCIJALNI PROBLEMI ZBOG KOJIH SE UVODI SISTEM KVALITETA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Dosadašnja</a:t>
            </a:r>
            <a:r>
              <a:rPr lang="en-US" dirty="0"/>
              <a:t> </a:t>
            </a:r>
            <a:r>
              <a:rPr lang="en-US" dirty="0" err="1"/>
              <a:t>vizija</a:t>
            </a:r>
            <a:r>
              <a:rPr lang="en-US" dirty="0"/>
              <a:t>/</a:t>
            </a:r>
            <a:r>
              <a:rPr lang="en-US" dirty="0" err="1"/>
              <a:t>misija</a:t>
            </a:r>
            <a:r>
              <a:rPr lang="en-US" dirty="0"/>
              <a:t>/</a:t>
            </a:r>
            <a:r>
              <a:rPr lang="en-US" dirty="0" err="1"/>
              <a:t>strategija</a:t>
            </a:r>
            <a:r>
              <a:rPr lang="en-US" dirty="0"/>
              <a:t>/</a:t>
            </a:r>
            <a:r>
              <a:rPr lang="en-US" dirty="0" err="1"/>
              <a:t>politika</a:t>
            </a:r>
            <a:endParaRPr lang="en-US" dirty="0"/>
          </a:p>
          <a:p>
            <a:r>
              <a:rPr lang="en-US" dirty="0" err="1"/>
              <a:t>Nedovoljna</a:t>
            </a:r>
            <a:r>
              <a:rPr lang="en-US" dirty="0"/>
              <a:t> </a:t>
            </a:r>
            <a:r>
              <a:rPr lang="en-US" dirty="0" err="1"/>
              <a:t>odgovornost</a:t>
            </a:r>
            <a:r>
              <a:rPr lang="en-US" dirty="0"/>
              <a:t> u </a:t>
            </a:r>
            <a:r>
              <a:rPr lang="en-US" dirty="0" err="1"/>
              <a:t>radu</a:t>
            </a:r>
            <a:endParaRPr lang="en-US" dirty="0"/>
          </a:p>
          <a:p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dokumentovan</a:t>
            </a:r>
            <a:endParaRPr lang="en-US" dirty="0"/>
          </a:p>
          <a:p>
            <a:r>
              <a:rPr lang="en-US" dirty="0" err="1"/>
              <a:t>Introvertni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u </a:t>
            </a:r>
            <a:r>
              <a:rPr lang="en-US" dirty="0" err="1"/>
              <a:t>poslovanju</a:t>
            </a:r>
            <a:r>
              <a:rPr lang="en-US" dirty="0"/>
              <a:t> (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unutrašnji</a:t>
            </a:r>
            <a:r>
              <a:rPr lang="en-US" dirty="0"/>
              <a:t> </a:t>
            </a:r>
            <a:r>
              <a:rPr lang="en-US" dirty="0" err="1"/>
              <a:t>svijet</a:t>
            </a:r>
            <a:r>
              <a:rPr lang="en-US" dirty="0"/>
              <a:t>, </a:t>
            </a:r>
            <a:r>
              <a:rPr lang="en-US" dirty="0" err="1"/>
              <a:t>ideje</a:t>
            </a:r>
            <a:r>
              <a:rPr lang="en-US" dirty="0"/>
              <a:t>, </a:t>
            </a:r>
            <a:r>
              <a:rPr lang="en-US" dirty="0" err="1"/>
              <a:t>sjećanja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emocije</a:t>
            </a:r>
            <a:r>
              <a:rPr lang="en-US" dirty="0"/>
              <a:t>)</a:t>
            </a:r>
          </a:p>
          <a:p>
            <a:r>
              <a:rPr lang="en-US" dirty="0" err="1"/>
              <a:t>Nedovoljna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programske</a:t>
            </a:r>
            <a:r>
              <a:rPr lang="en-US" dirty="0"/>
              <a:t> </a:t>
            </a:r>
            <a:r>
              <a:rPr lang="en-US" dirty="0" err="1"/>
              <a:t>opreme</a:t>
            </a:r>
            <a:endParaRPr lang="en-US" dirty="0"/>
          </a:p>
          <a:p>
            <a:r>
              <a:rPr lang="en-US" dirty="0" err="1"/>
              <a:t>Visoki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održavanja</a:t>
            </a:r>
            <a:r>
              <a:rPr lang="en-US" dirty="0"/>
              <a:t>  </a:t>
            </a:r>
            <a:r>
              <a:rPr lang="en-US" dirty="0" err="1"/>
              <a:t>programske</a:t>
            </a:r>
            <a:r>
              <a:rPr lang="en-US" dirty="0"/>
              <a:t> </a:t>
            </a:r>
            <a:r>
              <a:rPr lang="en-US" dirty="0" err="1"/>
              <a:t>opreme</a:t>
            </a:r>
            <a:endParaRPr lang="en-US" dirty="0"/>
          </a:p>
          <a:p>
            <a:r>
              <a:rPr lang="en-US" dirty="0" err="1"/>
              <a:t>Nedovoljan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programske</a:t>
            </a:r>
            <a:r>
              <a:rPr lang="en-US" dirty="0"/>
              <a:t> </a:t>
            </a:r>
            <a:r>
              <a:rPr lang="en-US" dirty="0" err="1"/>
              <a:t>opreme</a:t>
            </a:r>
            <a:endParaRPr lang="en-US" dirty="0"/>
          </a:p>
          <a:p>
            <a:r>
              <a:rPr lang="en-US" dirty="0" err="1"/>
              <a:t>Problemi</a:t>
            </a:r>
            <a:r>
              <a:rPr lang="en-US" dirty="0"/>
              <a:t> u </a:t>
            </a:r>
            <a:r>
              <a:rPr lang="en-US" dirty="0" err="1"/>
              <a:t>zadovoljstvu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zaposlenih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6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charset="0"/>
              <a:buAutoNum type="alphaUcPeriod"/>
            </a:pPr>
            <a:r>
              <a:rPr lang="hr-HR" b="1" i="1" dirty="0">
                <a:latin typeface="Century Schoolbook" charset="0"/>
              </a:rPr>
              <a:t>Kvaliteta s gledišta potrošača:</a:t>
            </a:r>
            <a:r>
              <a:rPr lang="hr-HR" dirty="0">
                <a:latin typeface="Century Schoolbook" charset="0"/>
              </a:rPr>
              <a:t> nivo ugrađene uporabne vrijednosti proizvoda ili usluge do koje ona zadovoljava određenu potrebu (luksuzna, kvalitetna, niskokvalitetna roba).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lphaUcPeriod" startAt="2"/>
            </a:pPr>
            <a:r>
              <a:rPr lang="hr-HR" b="1" i="1" dirty="0">
                <a:latin typeface="Century Schoolbook" charset="0"/>
              </a:rPr>
              <a:t>Kvaliteta s gledišta proizvođača:</a:t>
            </a:r>
            <a:r>
              <a:rPr lang="hr-HR" dirty="0">
                <a:latin typeface="Century Schoolbook" charset="0"/>
              </a:rPr>
              <a:t> mjera koja pokazuje koliko je proizvod uspio: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hr-HR" u="sng" dirty="0">
                <a:latin typeface="Century Schoolbook" charset="0"/>
              </a:rPr>
              <a:t>Koncepcijski</a:t>
            </a:r>
            <a:r>
              <a:rPr lang="hr-HR" b="1" dirty="0">
                <a:latin typeface="Century Schoolbook" charset="0"/>
              </a:rPr>
              <a:t> </a:t>
            </a:r>
            <a:r>
              <a:rPr lang="hr-HR" dirty="0">
                <a:latin typeface="Century Schoolbook" charset="0"/>
              </a:rPr>
              <a:t>(idejni projekt)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hr-HR" u="sng" dirty="0">
                <a:latin typeface="Century Schoolbook" charset="0"/>
              </a:rPr>
              <a:t>Konstrukcijski</a:t>
            </a:r>
            <a:r>
              <a:rPr lang="hr-HR" dirty="0">
                <a:latin typeface="Century Schoolbook" charset="0"/>
              </a:rPr>
              <a:t> (odnos upotrebnih vrijednosti dva koncepcijski ista proizvoda)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hr-HR" u="sng" dirty="0">
                <a:latin typeface="Century Schoolbook" charset="0"/>
              </a:rPr>
              <a:t>Kvaliteta izrade</a:t>
            </a:r>
            <a:r>
              <a:rPr lang="hr-HR" dirty="0">
                <a:latin typeface="Century Schoolbook" charset="0"/>
              </a:rPr>
              <a:t> (realizacija kvalitete koncepcije i konstrukcije)</a:t>
            </a:r>
          </a:p>
        </p:txBody>
      </p:sp>
    </p:spTree>
    <p:extLst>
      <p:ext uri="{BB962C8B-B14F-4D97-AF65-F5344CB8AC3E}">
        <p14:creationId xmlns:p14="http://schemas.microsoft.com/office/powerpoint/2010/main" val="2694780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charset="0"/>
              <a:buAutoNum type="alphaUcPeriod" startAt="3"/>
            </a:pPr>
            <a:r>
              <a:rPr lang="hr-HR" b="1" i="1" dirty="0">
                <a:latin typeface="Century Schoolbook" charset="0"/>
              </a:rPr>
              <a:t>Kvaliteta s gledišta tržišta:</a:t>
            </a:r>
            <a:r>
              <a:rPr lang="hr-HR" dirty="0">
                <a:latin typeface="Century Schoolbook" charset="0"/>
              </a:rPr>
              <a:t> stepen do kojeg određena roba zadovoljava određenog kupca u odnosu prema istovrsnoj robi konkurenata.</a:t>
            </a:r>
          </a:p>
          <a:p>
            <a:pPr marL="609600" indent="-609600">
              <a:buFont typeface="Wingdings" charset="0"/>
              <a:buAutoNum type="alphaUcPeriod" startAt="3"/>
            </a:pPr>
            <a:r>
              <a:rPr lang="hr-HR" b="1" i="1" dirty="0">
                <a:latin typeface="Century Schoolbook" charset="0"/>
              </a:rPr>
              <a:t>Kvaliteta s gledišta društva:</a:t>
            </a:r>
            <a:r>
              <a:rPr lang="hr-HR" dirty="0">
                <a:latin typeface="Century Schoolbook" charset="0"/>
              </a:rPr>
              <a:t> stepen do kojeg su određeni proizvodi i usluge prošli akt kupoprodaje i potvrdili se kao roba, ostvarivši pritom profit. </a:t>
            </a:r>
          </a:p>
        </p:txBody>
      </p:sp>
    </p:spTree>
    <p:extLst>
      <p:ext uri="{BB962C8B-B14F-4D97-AF65-F5344CB8AC3E}">
        <p14:creationId xmlns:p14="http://schemas.microsoft.com/office/powerpoint/2010/main" val="622327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Krug </a:t>
            </a:r>
            <a:r>
              <a:rPr lang="en-US" dirty="0" err="1"/>
              <a:t>kvaliteta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92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Krug </a:t>
            </a:r>
            <a:r>
              <a:rPr lang="en-US" dirty="0" err="1"/>
              <a:t>kvaliteta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latin typeface="Century Schoolbook" charset="0"/>
              </a:rPr>
              <a:t>Krug </a:t>
            </a:r>
            <a:r>
              <a:rPr lang="en-US" b="1" i="1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 (</a:t>
            </a:r>
            <a:r>
              <a:rPr lang="en-US" dirty="0" err="1">
                <a:latin typeface="Century Schoolbook" charset="0"/>
              </a:rPr>
              <a:t>eng.</a:t>
            </a:r>
            <a:r>
              <a:rPr lang="en-US" dirty="0">
                <a:latin typeface="Century Schoolbook" charset="0"/>
              </a:rPr>
              <a:t> </a:t>
            </a:r>
            <a:r>
              <a:rPr lang="en-US" i="1" dirty="0">
                <a:latin typeface="Century Schoolbook" charset="0"/>
              </a:rPr>
              <a:t>quality loop</a:t>
            </a:r>
            <a:r>
              <a:rPr lang="en-US" dirty="0">
                <a:latin typeface="Century Schoolbook" charset="0"/>
              </a:rPr>
              <a:t>) je </a:t>
            </a:r>
            <a:r>
              <a:rPr lang="en-US" dirty="0" err="1">
                <a:latin typeface="Century Schoolbook" charset="0"/>
              </a:rPr>
              <a:t>konceptualni</a:t>
            </a:r>
            <a:r>
              <a:rPr lang="en-US" dirty="0">
                <a:latin typeface="Century Schoolbook" charset="0"/>
              </a:rPr>
              <a:t>. model </a:t>
            </a:r>
            <a:r>
              <a:rPr lang="en-US" dirty="0" err="1">
                <a:latin typeface="Century Schoolbook" charset="0"/>
              </a:rPr>
              <a:t>međusobnih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aktivnosti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uticaja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različitim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fazama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nastajanja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, od </a:t>
            </a:r>
            <a:r>
              <a:rPr lang="en-US" dirty="0" err="1">
                <a:latin typeface="Century Schoolbook" charset="0"/>
              </a:rPr>
              <a:t>utvrđivanja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zahtjeva</a:t>
            </a:r>
            <a:r>
              <a:rPr lang="en-US" dirty="0">
                <a:latin typeface="Century Schoolbook" charset="0"/>
              </a:rPr>
              <a:t> do </a:t>
            </a:r>
            <a:r>
              <a:rPr lang="en-US" dirty="0" err="1">
                <a:latin typeface="Century Schoolbook" charset="0"/>
              </a:rPr>
              <a:t>ocjene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njihovog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ispunjenja</a:t>
            </a:r>
            <a:r>
              <a:rPr lang="en-US" dirty="0">
                <a:latin typeface="Century Schoolbook" charset="0"/>
              </a:rPr>
              <a:t> </a:t>
            </a:r>
          </a:p>
          <a:p>
            <a:r>
              <a:rPr lang="en-US" dirty="0" err="1">
                <a:latin typeface="Century Schoolbook" charset="0"/>
              </a:rPr>
              <a:t>Kako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ovaj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krug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opisuje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nastajanje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jednom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(</a:t>
            </a:r>
            <a:r>
              <a:rPr lang="en-US" dirty="0" err="1">
                <a:latin typeface="Century Schoolbook" charset="0"/>
              </a:rPr>
              <a:t>poluproizvoda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intelektualnog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usluge</a:t>
            </a:r>
            <a:r>
              <a:rPr lang="en-US" dirty="0">
                <a:latin typeface="Century Schoolbook" charset="0"/>
              </a:rPr>
              <a:t>) </a:t>
            </a:r>
            <a:r>
              <a:rPr lang="en-US" dirty="0" err="1">
                <a:latin typeface="Century Schoolbook" charset="0"/>
              </a:rPr>
              <a:t>proizilazi</a:t>
            </a:r>
            <a:r>
              <a:rPr lang="en-US" dirty="0">
                <a:latin typeface="Century Schoolbook" charset="0"/>
              </a:rPr>
              <a:t> da </a:t>
            </a:r>
            <a:r>
              <a:rPr lang="en-US" dirty="0" err="1">
                <a:latin typeface="Century Schoolbook" charset="0"/>
              </a:rPr>
              <a:t>će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naredni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krug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drugi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biti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višem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nivou</a:t>
            </a:r>
            <a:r>
              <a:rPr lang="en-US" dirty="0">
                <a:latin typeface="Century Schoolbook" charset="0"/>
              </a:rPr>
              <a:t> od </a:t>
            </a:r>
            <a:r>
              <a:rPr lang="en-US" dirty="0" err="1">
                <a:latin typeface="Century Schoolbook" charset="0"/>
              </a:rPr>
              <a:t>prvog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odnosno</a:t>
            </a:r>
            <a:r>
              <a:rPr lang="en-US" dirty="0">
                <a:latin typeface="Century Schoolbook" charset="0"/>
              </a:rPr>
              <a:t> da se </a:t>
            </a:r>
            <a:r>
              <a:rPr lang="en-US" dirty="0" err="1">
                <a:latin typeface="Century Schoolbook" charset="0"/>
              </a:rPr>
              <a:t>može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razmatrati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spirala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umjesto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kruga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3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Krug </a:t>
            </a:r>
            <a:r>
              <a:rPr lang="en-US" dirty="0" err="1"/>
              <a:t>kvaliteta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971269"/>
              </p:ext>
            </p:extLst>
          </p:nvPr>
        </p:nvGraphicFramePr>
        <p:xfrm>
          <a:off x="871914" y="2209800"/>
          <a:ext cx="5845175" cy="433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5770866" imgH="4276859" progId="Visio.Drawing.11">
                  <p:embed/>
                </p:oleObj>
              </mc:Choice>
              <mc:Fallback>
                <p:oleObj name="Visio" r:id="rId3" imgW="5770866" imgH="4276859" progId="Visio.Drawing.11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914" y="2209800"/>
                        <a:ext cx="5845175" cy="433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943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Schoolbook" charset="0"/>
              </a:rPr>
              <a:t>KVALITET REZULTATA PROCESA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Schoolbook" charset="0"/>
              </a:rPr>
              <a:t>KVALITET POLUPROIZVODA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448598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Kvalitet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poluproizvoda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nastaje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slijedećim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radnim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sistemima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sz="1700" dirty="0">
                <a:latin typeface="Century Schoolbook" charset="0"/>
              </a:rPr>
              <a:t>1.   </a:t>
            </a:r>
            <a:r>
              <a:rPr lang="en-US" sz="1700" b="1" i="1" dirty="0">
                <a:latin typeface="Century Schoolbook" charset="0"/>
              </a:rPr>
              <a:t>IT</a:t>
            </a:r>
            <a:r>
              <a:rPr lang="en-US" sz="1700" dirty="0">
                <a:latin typeface="Century Schoolbook" charset="0"/>
              </a:rPr>
              <a:t>- </a:t>
            </a:r>
            <a:r>
              <a:rPr lang="en-US" sz="1700" dirty="0" err="1">
                <a:latin typeface="Century Schoolbook" charset="0"/>
              </a:rPr>
              <a:t>istraživanje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tržišnih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potreba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za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poluproizvodima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na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tržištu</a:t>
            </a:r>
            <a:r>
              <a:rPr lang="en-US" sz="1700" dirty="0">
                <a:latin typeface="Century Schoolbook" charset="0"/>
              </a:rPr>
              <a:t>,</a:t>
            </a:r>
            <a:endParaRPr lang="en-GB" sz="1700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sz="1700" dirty="0">
                <a:latin typeface="Century Schoolbook" charset="0"/>
              </a:rPr>
              <a:t>2.   </a:t>
            </a:r>
            <a:r>
              <a:rPr lang="en-US" sz="1700" b="1" i="1" dirty="0">
                <a:latin typeface="Century Schoolbook" charset="0"/>
              </a:rPr>
              <a:t>R</a:t>
            </a:r>
            <a:r>
              <a:rPr lang="en-US" sz="1700" dirty="0">
                <a:latin typeface="Century Schoolbook" charset="0"/>
              </a:rPr>
              <a:t>	- </a:t>
            </a:r>
            <a:r>
              <a:rPr lang="en-US" sz="1700" dirty="0" err="1">
                <a:latin typeface="Century Schoolbook" charset="0"/>
              </a:rPr>
              <a:t>razvoj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prototipova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istraženog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poluproizvoda</a:t>
            </a:r>
            <a:r>
              <a:rPr lang="en-US" sz="1700" dirty="0">
                <a:latin typeface="Century Schoolbook" charset="0"/>
              </a:rPr>
              <a:t>,</a:t>
            </a:r>
            <a:endParaRPr lang="en-GB" sz="1700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sz="1700" dirty="0">
                <a:latin typeface="Century Schoolbook" charset="0"/>
              </a:rPr>
              <a:t>3.   </a:t>
            </a:r>
            <a:r>
              <a:rPr lang="en-US" sz="1700" b="1" i="1" dirty="0">
                <a:latin typeface="Century Schoolbook" charset="0"/>
              </a:rPr>
              <a:t>P</a:t>
            </a:r>
            <a:r>
              <a:rPr lang="en-US" sz="1700" dirty="0">
                <a:latin typeface="Century Schoolbook" charset="0"/>
              </a:rPr>
              <a:t>	- </a:t>
            </a:r>
            <a:r>
              <a:rPr lang="en-US" sz="1700" dirty="0" err="1">
                <a:latin typeface="Century Schoolbook" charset="0"/>
              </a:rPr>
              <a:t>planiranje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i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priprema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poslovanja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proizvodnje</a:t>
            </a:r>
            <a:r>
              <a:rPr lang="en-US" sz="1700" dirty="0">
                <a:latin typeface="Century Schoolbook" charset="0"/>
              </a:rPr>
              <a:t>, </a:t>
            </a:r>
            <a:endParaRPr lang="en-GB" sz="1700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sz="1700" dirty="0">
                <a:latin typeface="Century Schoolbook" charset="0"/>
              </a:rPr>
              <a:t>4.   </a:t>
            </a:r>
            <a:r>
              <a:rPr lang="en-US" sz="1700" b="1" i="1" dirty="0">
                <a:latin typeface="Century Schoolbook" charset="0"/>
              </a:rPr>
              <a:t>N</a:t>
            </a:r>
            <a:r>
              <a:rPr lang="en-US" sz="1700" dirty="0">
                <a:latin typeface="Century Schoolbook" charset="0"/>
              </a:rPr>
              <a:t>	 - </a:t>
            </a:r>
            <a:r>
              <a:rPr lang="en-US" sz="1700" dirty="0" err="1">
                <a:latin typeface="Century Schoolbook" charset="0"/>
              </a:rPr>
              <a:t>nabavka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i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skladištenje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materijala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i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opreme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za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izradu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poluproizvoda</a:t>
            </a:r>
            <a:r>
              <a:rPr lang="en-US" sz="1700" dirty="0">
                <a:latin typeface="Century Schoolbook" charset="0"/>
              </a:rPr>
              <a:t>,</a:t>
            </a:r>
            <a:endParaRPr lang="en-GB" sz="1700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sz="1700" dirty="0">
                <a:latin typeface="Century Schoolbook" charset="0"/>
              </a:rPr>
              <a:t>5.   </a:t>
            </a:r>
            <a:r>
              <a:rPr lang="en-US" sz="1700" b="1" i="1" dirty="0">
                <a:latin typeface="Century Schoolbook" charset="0"/>
              </a:rPr>
              <a:t>TR</a:t>
            </a:r>
            <a:r>
              <a:rPr lang="en-US" sz="1700" dirty="0">
                <a:latin typeface="Century Schoolbook" charset="0"/>
              </a:rPr>
              <a:t>- </a:t>
            </a:r>
            <a:r>
              <a:rPr lang="en-US" sz="1700" dirty="0" err="1">
                <a:latin typeface="Century Schoolbook" charset="0"/>
              </a:rPr>
              <a:t>spoljni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i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unutrašnji</a:t>
            </a:r>
            <a:r>
              <a:rPr lang="en-US" sz="1700" dirty="0">
                <a:latin typeface="Century Schoolbook" charset="0"/>
              </a:rPr>
              <a:t> transport </a:t>
            </a:r>
            <a:r>
              <a:rPr lang="en-US" sz="1700" dirty="0" err="1">
                <a:latin typeface="Century Schoolbook" charset="0"/>
              </a:rPr>
              <a:t>sirovina</a:t>
            </a:r>
            <a:r>
              <a:rPr lang="en-US" sz="1700" dirty="0">
                <a:latin typeface="Century Schoolbook" charset="0"/>
              </a:rPr>
              <a:t>, </a:t>
            </a:r>
            <a:r>
              <a:rPr lang="en-US" sz="1700" dirty="0" err="1">
                <a:latin typeface="Century Schoolbook" charset="0"/>
              </a:rPr>
              <a:t>opreme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i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poluproizvoda</a:t>
            </a:r>
            <a:r>
              <a:rPr lang="en-US" sz="1700" dirty="0">
                <a:latin typeface="Century Schoolbook" charset="0"/>
              </a:rPr>
              <a:t>,</a:t>
            </a:r>
            <a:endParaRPr lang="en-GB" sz="1700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sz="1700" dirty="0">
                <a:latin typeface="Century Schoolbook" charset="0"/>
              </a:rPr>
              <a:t>6.   </a:t>
            </a:r>
            <a:r>
              <a:rPr lang="en-US" sz="1700" b="1" i="1" dirty="0">
                <a:latin typeface="Century Schoolbook" charset="0"/>
              </a:rPr>
              <a:t>M</a:t>
            </a:r>
            <a:r>
              <a:rPr lang="en-US" sz="1700" dirty="0">
                <a:latin typeface="Century Schoolbook" charset="0"/>
              </a:rPr>
              <a:t>- </a:t>
            </a:r>
            <a:r>
              <a:rPr lang="en-US" sz="1700" dirty="0" err="1">
                <a:latin typeface="Century Schoolbook" charset="0"/>
              </a:rPr>
              <a:t>skladište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za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sirovinu</a:t>
            </a:r>
            <a:r>
              <a:rPr lang="en-US" sz="1700" dirty="0">
                <a:latin typeface="Century Schoolbook" charset="0"/>
              </a:rPr>
              <a:t>, </a:t>
            </a:r>
            <a:r>
              <a:rPr lang="en-US" sz="1700" dirty="0" err="1">
                <a:latin typeface="Century Schoolbook" charset="0"/>
              </a:rPr>
              <a:t>opremu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i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poluproizvode</a:t>
            </a:r>
            <a:r>
              <a:rPr lang="en-US" sz="1700" dirty="0">
                <a:latin typeface="Century Schoolbook" charset="0"/>
              </a:rPr>
              <a:t>,</a:t>
            </a:r>
            <a:endParaRPr lang="en-GB" sz="1700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sz="1700" dirty="0">
                <a:latin typeface="Century Schoolbook" charset="0"/>
              </a:rPr>
              <a:t>7</a:t>
            </a:r>
            <a:r>
              <a:rPr lang="en-US" sz="1700" b="1" i="1" dirty="0">
                <a:latin typeface="Century Schoolbook" charset="0"/>
              </a:rPr>
              <a:t>.   TE</a:t>
            </a:r>
            <a:r>
              <a:rPr lang="en-US" sz="1700" dirty="0">
                <a:latin typeface="Century Schoolbook" charset="0"/>
              </a:rPr>
              <a:t>- </a:t>
            </a:r>
            <a:r>
              <a:rPr lang="en-US" sz="1700" dirty="0" err="1">
                <a:latin typeface="Century Schoolbook" charset="0"/>
              </a:rPr>
              <a:t>tehnologija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izrade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poluproizvoda</a:t>
            </a:r>
            <a:r>
              <a:rPr lang="en-US" sz="1700" dirty="0">
                <a:latin typeface="Century Schoolbook" charset="0"/>
              </a:rPr>
              <a:t>,</a:t>
            </a:r>
            <a:endParaRPr lang="en-GB" sz="1700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sz="1700" dirty="0">
                <a:latin typeface="Century Schoolbook" charset="0"/>
              </a:rPr>
              <a:t>8.   </a:t>
            </a:r>
            <a:r>
              <a:rPr lang="en-US" sz="1700" b="1" i="1" dirty="0">
                <a:latin typeface="Century Schoolbook" charset="0"/>
              </a:rPr>
              <a:t>QC</a:t>
            </a:r>
            <a:r>
              <a:rPr lang="en-US" sz="1700" dirty="0">
                <a:latin typeface="Century Schoolbook" charset="0"/>
              </a:rPr>
              <a:t>- </a:t>
            </a:r>
            <a:r>
              <a:rPr lang="en-US" sz="1700" dirty="0" err="1">
                <a:latin typeface="Century Schoolbook" charset="0"/>
              </a:rPr>
              <a:t>upravljanje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kvalitetom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poluproizvoda</a:t>
            </a:r>
            <a:r>
              <a:rPr lang="en-US" sz="1700" dirty="0">
                <a:latin typeface="Century Schoolbook" charset="0"/>
              </a:rPr>
              <a:t>,</a:t>
            </a:r>
            <a:endParaRPr lang="en-GB" sz="1700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sz="1700" dirty="0">
                <a:latin typeface="Century Schoolbook" charset="0"/>
              </a:rPr>
              <a:t>9.   </a:t>
            </a:r>
            <a:r>
              <a:rPr lang="en-US" sz="1700" b="1" i="1" dirty="0">
                <a:latin typeface="Century Schoolbook" charset="0"/>
              </a:rPr>
              <a:t>D</a:t>
            </a:r>
            <a:r>
              <a:rPr lang="en-US" sz="1700" dirty="0">
                <a:latin typeface="Century Schoolbook" charset="0"/>
              </a:rPr>
              <a:t>	- </a:t>
            </a:r>
            <a:r>
              <a:rPr lang="en-US" sz="1700" dirty="0" err="1">
                <a:latin typeface="Century Schoolbook" charset="0"/>
              </a:rPr>
              <a:t>prodaja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i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distribucija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poluproizvoda</a:t>
            </a:r>
            <a:r>
              <a:rPr lang="en-US" sz="1700" dirty="0">
                <a:latin typeface="Century Schoolbook" charset="0"/>
              </a:rPr>
              <a:t>,</a:t>
            </a:r>
            <a:endParaRPr lang="en-GB" sz="1700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sz="1700" dirty="0">
                <a:latin typeface="Century Schoolbook" charset="0"/>
              </a:rPr>
              <a:t>10. </a:t>
            </a:r>
            <a:r>
              <a:rPr lang="en-US" sz="1700" b="1" i="1" dirty="0">
                <a:latin typeface="Century Schoolbook" charset="0"/>
              </a:rPr>
              <a:t>U</a:t>
            </a:r>
            <a:r>
              <a:rPr lang="en-US" sz="1700" dirty="0">
                <a:latin typeface="Century Schoolbook" charset="0"/>
              </a:rPr>
              <a:t>	- </a:t>
            </a:r>
            <a:r>
              <a:rPr lang="en-US" sz="1700" dirty="0" err="1">
                <a:latin typeface="Century Schoolbook" charset="0"/>
              </a:rPr>
              <a:t>ugradnja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poluproizvoda</a:t>
            </a:r>
            <a:r>
              <a:rPr lang="en-US" sz="1700" dirty="0">
                <a:latin typeface="Century Schoolbook" charset="0"/>
              </a:rPr>
              <a:t> u </a:t>
            </a:r>
            <a:r>
              <a:rPr lang="en-US" sz="1700" dirty="0" err="1">
                <a:latin typeface="Century Schoolbook" charset="0"/>
              </a:rPr>
              <a:t>sklop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proizvoda</a:t>
            </a:r>
            <a:r>
              <a:rPr lang="en-US" sz="1700" dirty="0">
                <a:latin typeface="Century Schoolbook" charset="0"/>
              </a:rPr>
              <a:t>,</a:t>
            </a:r>
            <a:endParaRPr lang="en-GB" sz="1700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sz="1700" dirty="0">
                <a:latin typeface="Century Schoolbook" charset="0"/>
              </a:rPr>
              <a:t>11. </a:t>
            </a:r>
            <a:r>
              <a:rPr lang="en-US" sz="1700" b="1" i="1" dirty="0">
                <a:latin typeface="Century Schoolbook" charset="0"/>
              </a:rPr>
              <a:t>E</a:t>
            </a:r>
            <a:r>
              <a:rPr lang="en-US" sz="1700" dirty="0">
                <a:latin typeface="Century Schoolbook" charset="0"/>
              </a:rPr>
              <a:t>	- </a:t>
            </a:r>
            <a:r>
              <a:rPr lang="en-US" sz="1700" dirty="0" err="1">
                <a:latin typeface="Century Schoolbook" charset="0"/>
              </a:rPr>
              <a:t>korištenje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poluproizvoda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kod</a:t>
            </a:r>
            <a:r>
              <a:rPr lang="en-US" sz="1700" dirty="0">
                <a:latin typeface="Century Schoolbook" charset="0"/>
              </a:rPr>
              <a:t> </a:t>
            </a:r>
            <a:r>
              <a:rPr lang="en-US" sz="1700" dirty="0" err="1">
                <a:latin typeface="Century Schoolbook" charset="0"/>
              </a:rPr>
              <a:t>kupaca</a:t>
            </a:r>
            <a:r>
              <a:rPr lang="en-US" sz="1700" dirty="0">
                <a:latin typeface="Century Schoolbook" charset="0"/>
              </a:rPr>
              <a:t> (</a:t>
            </a:r>
            <a:r>
              <a:rPr lang="en-US" sz="1700" dirty="0" err="1">
                <a:latin typeface="Century Schoolbook" charset="0"/>
              </a:rPr>
              <a:t>korisnika</a:t>
            </a:r>
            <a:r>
              <a:rPr lang="en-US" sz="1700" dirty="0">
                <a:latin typeface="Century Schoolbook" charset="0"/>
              </a:rPr>
              <a:t>).</a:t>
            </a:r>
            <a:endParaRPr lang="en-GB" sz="1700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10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Schoolbook" charset="0"/>
              </a:rPr>
              <a:t>KVALITET POLUPROIZVODA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Kvalitet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poluproizvoda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nastaje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slijedećim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nivoima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I	 </a:t>
            </a:r>
            <a:r>
              <a:rPr lang="en-US" dirty="0" err="1">
                <a:latin typeface="Century Schoolbook" charset="0"/>
              </a:rPr>
              <a:t>nalaženje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ideja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II	 </a:t>
            </a:r>
            <a:r>
              <a:rPr lang="en-US" dirty="0" err="1">
                <a:latin typeface="Century Schoolbook" charset="0"/>
              </a:rPr>
              <a:t>projektovanje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III	 </a:t>
            </a:r>
            <a:r>
              <a:rPr lang="en-US" dirty="0" err="1">
                <a:latin typeface="Century Schoolbook" charset="0"/>
              </a:rPr>
              <a:t>planiranje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priprema</a:t>
            </a:r>
            <a:r>
              <a:rPr lang="en-US" dirty="0">
                <a:latin typeface="Century Schoolbook" charset="0"/>
              </a:rPr>
              <a:t>,	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IV	 </a:t>
            </a:r>
            <a:r>
              <a:rPr lang="en-US" dirty="0" err="1">
                <a:latin typeface="Century Schoolbook" charset="0"/>
              </a:rPr>
              <a:t>izrada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kontrolisanje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V	 </a:t>
            </a:r>
            <a:r>
              <a:rPr lang="en-US" dirty="0" err="1">
                <a:latin typeface="Century Schoolbook" charset="0"/>
              </a:rPr>
              <a:t>isporučivanje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56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>
                <a:latin typeface="Century Schoolbook" charset="0"/>
              </a:rPr>
              <a:t>SHEMA POSLOVNOG SISTEMA U STVARANJU KVALITETA POLUPROIZVODA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386376"/>
              </p:ext>
            </p:extLst>
          </p:nvPr>
        </p:nvGraphicFramePr>
        <p:xfrm>
          <a:off x="457199" y="2209800"/>
          <a:ext cx="6653955" cy="418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5817712" imgH="4006771" progId="Visio.Drawing.11">
                  <p:embed/>
                </p:oleObj>
              </mc:Choice>
              <mc:Fallback>
                <p:oleObj name="Visio" r:id="rId3" imgW="5817712" imgH="4006771" progId="Visio.Drawing.11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2209800"/>
                        <a:ext cx="6653955" cy="4182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852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charset="0"/>
              </a:rPr>
              <a:t>KVALITET PROIZVODA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632454" cy="39163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Kvalitet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nastaje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slijedećim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radnim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sistemima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1.   </a:t>
            </a:r>
            <a:r>
              <a:rPr lang="en-US" b="1" i="1" dirty="0">
                <a:latin typeface="Century Schoolbook" charset="0"/>
              </a:rPr>
              <a:t>IT  </a:t>
            </a:r>
            <a:r>
              <a:rPr lang="en-US" dirty="0">
                <a:latin typeface="Century Schoolbook" charset="0"/>
              </a:rPr>
              <a:t>- </a:t>
            </a:r>
            <a:r>
              <a:rPr lang="en-US" dirty="0" err="1">
                <a:latin typeface="Century Schoolbook" charset="0"/>
              </a:rPr>
              <a:t>istraživanje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tržišnih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potreba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proizvodima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tržištu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2.   </a:t>
            </a:r>
            <a:r>
              <a:rPr lang="en-US" b="1" i="1" dirty="0">
                <a:latin typeface="Century Schoolbook" charset="0"/>
              </a:rPr>
              <a:t>R</a:t>
            </a:r>
            <a:r>
              <a:rPr lang="en-US" dirty="0">
                <a:latin typeface="Century Schoolbook" charset="0"/>
              </a:rPr>
              <a:t>	- </a:t>
            </a:r>
            <a:r>
              <a:rPr lang="en-US" dirty="0" err="1">
                <a:latin typeface="Century Schoolbook" charset="0"/>
              </a:rPr>
              <a:t>razvoj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prototipova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istraženog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3.   </a:t>
            </a:r>
            <a:r>
              <a:rPr lang="en-US" b="1" i="1" dirty="0">
                <a:latin typeface="Century Schoolbook" charset="0"/>
              </a:rPr>
              <a:t>K	- </a:t>
            </a:r>
            <a:r>
              <a:rPr lang="en-US" dirty="0" err="1">
                <a:latin typeface="Century Schoolbook" charset="0"/>
              </a:rPr>
              <a:t>konstruisanje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osnovu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razvijenog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prototipa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4.   </a:t>
            </a:r>
            <a:r>
              <a:rPr lang="en-US" b="1" i="1" dirty="0">
                <a:latin typeface="Century Schoolbook" charset="0"/>
              </a:rPr>
              <a:t>P</a:t>
            </a:r>
            <a:r>
              <a:rPr lang="en-US" dirty="0">
                <a:latin typeface="Century Schoolbook" charset="0"/>
              </a:rPr>
              <a:t>	- </a:t>
            </a:r>
            <a:r>
              <a:rPr lang="en-US" dirty="0" err="1">
                <a:latin typeface="Century Schoolbook" charset="0"/>
              </a:rPr>
              <a:t>planiranje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priprema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proizvodnje</a:t>
            </a:r>
            <a:r>
              <a:rPr lang="en-US" dirty="0">
                <a:latin typeface="Century Schoolbook" charset="0"/>
              </a:rPr>
              <a:t> ,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5.   </a:t>
            </a:r>
            <a:r>
              <a:rPr lang="en-US" b="1" i="1" dirty="0">
                <a:latin typeface="Century Schoolbook" charset="0"/>
              </a:rPr>
              <a:t>N</a:t>
            </a:r>
            <a:r>
              <a:rPr lang="en-US" dirty="0">
                <a:latin typeface="Century Schoolbook" charset="0"/>
              </a:rPr>
              <a:t>	- </a:t>
            </a:r>
            <a:r>
              <a:rPr lang="en-US" dirty="0" err="1">
                <a:latin typeface="Century Schoolbook" charset="0"/>
              </a:rPr>
              <a:t>nabavka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sirovine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opreme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izradu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6.   </a:t>
            </a:r>
            <a:r>
              <a:rPr lang="en-US" b="1" i="1" dirty="0">
                <a:latin typeface="Century Schoolbook" charset="0"/>
              </a:rPr>
              <a:t>TR</a:t>
            </a:r>
            <a:r>
              <a:rPr lang="en-US" dirty="0">
                <a:latin typeface="Century Schoolbook" charset="0"/>
              </a:rPr>
              <a:t>- </a:t>
            </a:r>
            <a:r>
              <a:rPr lang="en-US" dirty="0" err="1">
                <a:latin typeface="Century Schoolbook" charset="0"/>
              </a:rPr>
              <a:t>spoljni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unutrašnji</a:t>
            </a:r>
            <a:r>
              <a:rPr lang="en-US" dirty="0">
                <a:latin typeface="Century Schoolbook" charset="0"/>
              </a:rPr>
              <a:t> transport </a:t>
            </a:r>
            <a:r>
              <a:rPr lang="en-US" dirty="0" err="1">
                <a:latin typeface="Century Schoolbook" charset="0"/>
              </a:rPr>
              <a:t>sirovina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7.   </a:t>
            </a:r>
            <a:r>
              <a:rPr lang="en-US" b="1" i="1" dirty="0">
                <a:latin typeface="Century Schoolbook" charset="0"/>
              </a:rPr>
              <a:t>M</a:t>
            </a:r>
            <a:r>
              <a:rPr lang="en-US" dirty="0">
                <a:latin typeface="Century Schoolbook" charset="0"/>
              </a:rPr>
              <a:t>	- </a:t>
            </a:r>
            <a:r>
              <a:rPr lang="en-US" dirty="0" err="1">
                <a:latin typeface="Century Schoolbook" charset="0"/>
              </a:rPr>
              <a:t>skladište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sirovinu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opremu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poluproizvode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proizvode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8</a:t>
            </a:r>
            <a:r>
              <a:rPr lang="en-US" b="1" i="1" dirty="0">
                <a:latin typeface="Century Schoolbook" charset="0"/>
              </a:rPr>
              <a:t>.   TE</a:t>
            </a:r>
            <a:r>
              <a:rPr lang="en-US" dirty="0">
                <a:latin typeface="Century Schoolbook" charset="0"/>
              </a:rPr>
              <a:t> - </a:t>
            </a:r>
            <a:r>
              <a:rPr lang="en-US" dirty="0" err="1">
                <a:latin typeface="Century Schoolbook" charset="0"/>
              </a:rPr>
              <a:t>tehnologija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izrade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dijelova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montaža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9.   </a:t>
            </a:r>
            <a:r>
              <a:rPr lang="en-US" b="1" i="1" dirty="0">
                <a:latin typeface="Century Schoolbook" charset="0"/>
              </a:rPr>
              <a:t>QC</a:t>
            </a:r>
            <a:r>
              <a:rPr lang="en-US" dirty="0">
                <a:latin typeface="Century Schoolbook" charset="0"/>
              </a:rPr>
              <a:t>- </a:t>
            </a:r>
            <a:r>
              <a:rPr lang="en-US" dirty="0" err="1">
                <a:latin typeface="Century Schoolbook" charset="0"/>
              </a:rPr>
              <a:t>upravljanje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10. </a:t>
            </a:r>
            <a:r>
              <a:rPr lang="en-US" b="1" i="1" dirty="0">
                <a:latin typeface="Century Schoolbook" charset="0"/>
              </a:rPr>
              <a:t>D</a:t>
            </a:r>
            <a:r>
              <a:rPr lang="en-US" dirty="0">
                <a:latin typeface="Century Schoolbook" charset="0"/>
              </a:rPr>
              <a:t>	- </a:t>
            </a:r>
            <a:r>
              <a:rPr lang="en-US" dirty="0" err="1">
                <a:latin typeface="Century Schoolbook" charset="0"/>
              </a:rPr>
              <a:t>pakovanje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prodaja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distribucija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11. </a:t>
            </a:r>
            <a:r>
              <a:rPr lang="en-US" b="1" i="1" dirty="0">
                <a:latin typeface="Century Schoolbook" charset="0"/>
              </a:rPr>
              <a:t>U</a:t>
            </a:r>
            <a:r>
              <a:rPr lang="en-US" dirty="0">
                <a:latin typeface="Century Schoolbook" charset="0"/>
              </a:rPr>
              <a:t>	- </a:t>
            </a:r>
            <a:r>
              <a:rPr lang="en-US" dirty="0" err="1">
                <a:latin typeface="Century Schoolbook" charset="0"/>
              </a:rPr>
              <a:t>ugradnja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montaža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mjestu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korištenja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12. </a:t>
            </a:r>
            <a:r>
              <a:rPr lang="en-US" b="1" i="1" dirty="0">
                <a:latin typeface="Century Schoolbook" charset="0"/>
              </a:rPr>
              <a:t>S </a:t>
            </a:r>
            <a:r>
              <a:rPr lang="en-US" dirty="0">
                <a:latin typeface="Century Schoolbook" charset="0"/>
              </a:rPr>
              <a:t>	- </a:t>
            </a:r>
            <a:r>
              <a:rPr lang="en-US" dirty="0" err="1">
                <a:latin typeface="Century Schoolbook" charset="0"/>
              </a:rPr>
              <a:t>servisiranje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održavanje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13. </a:t>
            </a:r>
            <a:r>
              <a:rPr lang="en-US" b="1" i="1" dirty="0">
                <a:latin typeface="Century Schoolbook" charset="0"/>
              </a:rPr>
              <a:t>E</a:t>
            </a:r>
            <a:r>
              <a:rPr lang="en-US" dirty="0">
                <a:latin typeface="Century Schoolbook" charset="0"/>
              </a:rPr>
              <a:t>	 - </a:t>
            </a:r>
            <a:r>
              <a:rPr lang="en-US" dirty="0" err="1">
                <a:latin typeface="Century Schoolbook" charset="0"/>
              </a:rPr>
              <a:t>eksploatisanje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kod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kupaca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korisnika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2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Kvalitet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762747" cy="41132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ISO 9000:2005: "</a:t>
            </a:r>
            <a:r>
              <a:rPr lang="en-US" b="1" dirty="0" err="1"/>
              <a:t>Kvaliteta</a:t>
            </a:r>
            <a:r>
              <a:rPr lang="en-US" b="1" dirty="0"/>
              <a:t> je </a:t>
            </a:r>
            <a:r>
              <a:rPr lang="en-US" b="1" dirty="0" err="1"/>
              <a:t>stepen</a:t>
            </a:r>
            <a:r>
              <a:rPr lang="en-US" b="1" dirty="0"/>
              <a:t> do </a:t>
            </a:r>
            <a:r>
              <a:rPr lang="en-US" b="1" dirty="0" err="1"/>
              <a:t>kojeg</a:t>
            </a:r>
            <a:r>
              <a:rPr lang="en-US" b="1" dirty="0"/>
              <a:t> </a:t>
            </a:r>
            <a:r>
              <a:rPr lang="en-US" b="1" dirty="0" err="1"/>
              <a:t>skup</a:t>
            </a:r>
            <a:r>
              <a:rPr lang="en-US" b="1" dirty="0"/>
              <a:t> </a:t>
            </a:r>
            <a:r>
              <a:rPr lang="en-US" b="1" dirty="0" err="1"/>
              <a:t>svojstava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karakteristika</a:t>
            </a:r>
            <a:r>
              <a:rPr lang="en-US" b="1" dirty="0"/>
              <a:t> </a:t>
            </a:r>
            <a:r>
              <a:rPr lang="en-US" b="1" dirty="0" err="1"/>
              <a:t>izvjesnog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, </a:t>
            </a:r>
            <a:r>
              <a:rPr lang="en-US" b="1" dirty="0" err="1"/>
              <a:t>procesa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usluge</a:t>
            </a:r>
            <a:r>
              <a:rPr lang="en-US" b="1" dirty="0"/>
              <a:t> </a:t>
            </a:r>
            <a:r>
              <a:rPr lang="en-US" b="1" dirty="0" err="1"/>
              <a:t>ispunjava</a:t>
            </a:r>
            <a:r>
              <a:rPr lang="en-US" b="1" dirty="0"/>
              <a:t> </a:t>
            </a:r>
            <a:r>
              <a:rPr lang="en-US" b="1" dirty="0" err="1"/>
              <a:t>zahtjeve</a:t>
            </a:r>
            <a:r>
              <a:rPr lang="en-US" b="1" dirty="0"/>
              <a:t> </a:t>
            </a:r>
            <a:r>
              <a:rPr lang="en-US" b="1" dirty="0" err="1"/>
              <a:t>korisnika</a:t>
            </a:r>
            <a:r>
              <a:rPr lang="en-US" b="1" dirty="0"/>
              <a:t>”.</a:t>
            </a:r>
          </a:p>
          <a:p>
            <a:endParaRPr lang="en-US" dirty="0"/>
          </a:p>
          <a:p>
            <a:pPr lvl="1"/>
            <a:r>
              <a:rPr lang="en-US" dirty="0" err="1"/>
              <a:t>Napomena</a:t>
            </a:r>
            <a:r>
              <a:rPr lang="en-US" dirty="0"/>
              <a:t> 1: </a:t>
            </a:r>
            <a:r>
              <a:rPr lang="en-US" dirty="0" err="1"/>
              <a:t>pojam</a:t>
            </a:r>
            <a:r>
              <a:rPr lang="en-US" dirty="0"/>
              <a:t> </a:t>
            </a:r>
            <a:r>
              <a:rPr lang="en-US" b="1" dirty="0" err="1"/>
              <a:t>kvalitet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s </a:t>
            </a:r>
            <a:r>
              <a:rPr lang="en-US" dirty="0" err="1"/>
              <a:t>pridjevima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nedovoljan</a:t>
            </a:r>
            <a:r>
              <a:rPr lang="en-US" dirty="0"/>
              <a:t>, </a:t>
            </a:r>
            <a:r>
              <a:rPr lang="en-US" dirty="0" err="1"/>
              <a:t>dobar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izvrstan</a:t>
            </a:r>
            <a:r>
              <a:rPr lang="en-US" dirty="0"/>
              <a:t>;  </a:t>
            </a:r>
          </a:p>
          <a:p>
            <a:pPr lvl="1"/>
            <a:r>
              <a:rPr lang="en-US" dirty="0" err="1"/>
              <a:t>Napomena</a:t>
            </a:r>
            <a:r>
              <a:rPr lang="en-US" dirty="0"/>
              <a:t> 2: </a:t>
            </a:r>
            <a:r>
              <a:rPr lang="en-US" b="1" dirty="0" err="1"/>
              <a:t>svojstvo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postojanje</a:t>
            </a:r>
            <a:r>
              <a:rPr lang="en-US" dirty="0"/>
              <a:t> u </a:t>
            </a:r>
            <a:r>
              <a:rPr lang="en-US" dirty="0" err="1"/>
              <a:t>nečemu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stalna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; </a:t>
            </a:r>
          </a:p>
          <a:p>
            <a:pPr lvl="1"/>
            <a:r>
              <a:rPr lang="en-US" dirty="0" err="1"/>
              <a:t>Napomena</a:t>
            </a:r>
            <a:r>
              <a:rPr lang="en-US" dirty="0"/>
              <a:t> 3. </a:t>
            </a:r>
            <a:r>
              <a:rPr lang="en-US" b="1" dirty="0" err="1"/>
              <a:t>karakteristika</a:t>
            </a:r>
            <a:r>
              <a:rPr lang="en-US" dirty="0"/>
              <a:t>, </a:t>
            </a:r>
            <a:r>
              <a:rPr lang="en-US" dirty="0" err="1"/>
              <a:t>svojstvo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osnovi</a:t>
            </a:r>
            <a:r>
              <a:rPr lang="en-US" dirty="0"/>
              <a:t> </a:t>
            </a:r>
            <a:r>
              <a:rPr lang="en-US" dirty="0" err="1"/>
              <a:t>kojega</a:t>
            </a:r>
            <a:r>
              <a:rPr lang="en-US" dirty="0"/>
              <a:t> se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Napomena</a:t>
            </a:r>
            <a:r>
              <a:rPr lang="en-US" dirty="0"/>
              <a:t> 4. </a:t>
            </a:r>
            <a:r>
              <a:rPr lang="en-US" b="1" dirty="0" err="1"/>
              <a:t>zahtjev</a:t>
            </a:r>
            <a:r>
              <a:rPr lang="en-US" dirty="0"/>
              <a:t>,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očekivanje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navedeno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uopšteno</a:t>
            </a:r>
            <a:r>
              <a:rPr lang="en-US" dirty="0"/>
              <a:t> </a:t>
            </a:r>
            <a:r>
              <a:rPr lang="en-US" dirty="0" err="1"/>
              <a:t>podrazumijeva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je </a:t>
            </a:r>
            <a:r>
              <a:rPr lang="en-US" dirty="0" err="1"/>
              <a:t>obavezno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70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charset="0"/>
              </a:rPr>
              <a:t>KVALITET PROIZVODA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Kvalitet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nastaje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slijedećim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nivoima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I	</a:t>
            </a:r>
            <a:r>
              <a:rPr lang="en-US" dirty="0" err="1">
                <a:latin typeface="Century Schoolbook" charset="0"/>
              </a:rPr>
              <a:t>nalaženje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ideja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II	</a:t>
            </a:r>
            <a:r>
              <a:rPr lang="en-US" dirty="0" err="1">
                <a:latin typeface="Century Schoolbook" charset="0"/>
              </a:rPr>
              <a:t>projektovanje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III	</a:t>
            </a:r>
            <a:r>
              <a:rPr lang="en-US" dirty="0" err="1">
                <a:latin typeface="Century Schoolbook" charset="0"/>
              </a:rPr>
              <a:t>planiranje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priprema</a:t>
            </a:r>
            <a:r>
              <a:rPr lang="en-US" dirty="0">
                <a:latin typeface="Century Schoolbook" charset="0"/>
              </a:rPr>
              <a:t>,	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IV	</a:t>
            </a:r>
            <a:r>
              <a:rPr lang="en-US" dirty="0" err="1">
                <a:latin typeface="Century Schoolbook" charset="0"/>
              </a:rPr>
              <a:t>izrada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kontrolisanje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V	</a:t>
            </a:r>
            <a:r>
              <a:rPr lang="en-US" dirty="0" err="1">
                <a:latin typeface="Century Schoolbook" charset="0"/>
              </a:rPr>
              <a:t>isporučivanje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26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charset="0"/>
              </a:rPr>
              <a:t>KVALITET PROIZVODA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210514"/>
              </p:ext>
            </p:extLst>
          </p:nvPr>
        </p:nvGraphicFramePr>
        <p:xfrm>
          <a:off x="457199" y="2301519"/>
          <a:ext cx="7065962" cy="383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6843783" imgH="3718951" progId="Visio.Drawing.11">
                  <p:embed/>
                </p:oleObj>
              </mc:Choice>
              <mc:Fallback>
                <p:oleObj name="Visio" r:id="rId3" imgW="6843783" imgH="3718951" progId="Visio.Drawing.11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2301519"/>
                        <a:ext cx="7065962" cy="3833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4080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Schoolbook" charset="0"/>
              </a:rPr>
              <a:t>SVOJSTVA I KARAKTERISTIKE PROIZVODA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entury Schoolbook" charset="0"/>
              </a:rPr>
              <a:t>Kvalitet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obuhvata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skupove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svojstava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karakteristika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. </a:t>
            </a:r>
            <a:endParaRPr lang="en-US" b="1" i="1" dirty="0">
              <a:latin typeface="Century Schoolbook" charset="0"/>
            </a:endParaRPr>
          </a:p>
          <a:p>
            <a:pPr>
              <a:buNone/>
            </a:pPr>
            <a:r>
              <a:rPr lang="en-US" b="1" i="1" dirty="0" err="1">
                <a:latin typeface="Century Schoolbook" charset="0"/>
              </a:rPr>
              <a:t>Svojstva</a:t>
            </a:r>
            <a:r>
              <a:rPr lang="en-US" b="1" i="1" dirty="0">
                <a:latin typeface="Century Schoolbook" charset="0"/>
              </a:rPr>
              <a:t> </a:t>
            </a:r>
            <a:r>
              <a:rPr lang="en-US" b="1" i="1" dirty="0" err="1">
                <a:latin typeface="Century Schoolbook" charset="0"/>
              </a:rPr>
              <a:t>kvaliteta</a:t>
            </a:r>
            <a:r>
              <a:rPr lang="en-US" b="1" i="1" dirty="0">
                <a:latin typeface="Century Schoolbook" charset="0"/>
              </a:rPr>
              <a:t> </a:t>
            </a:r>
            <a:r>
              <a:rPr lang="en-US" b="1" i="1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raznovrsna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trajna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bitna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obilježja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pri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čemu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neka</a:t>
            </a:r>
            <a:r>
              <a:rPr lang="en-US" dirty="0">
                <a:latin typeface="Century Schoolbook" charset="0"/>
              </a:rPr>
              <a:t> od </a:t>
            </a:r>
            <a:r>
              <a:rPr lang="en-US" dirty="0" err="1">
                <a:latin typeface="Century Schoolbook" charset="0"/>
              </a:rPr>
              <a:t>njih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mogu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da </a:t>
            </a:r>
            <a:r>
              <a:rPr lang="en-US" dirty="0" err="1">
                <a:latin typeface="Century Schoolbook" charset="0"/>
              </a:rPr>
              <a:t>mjere</a:t>
            </a:r>
            <a:r>
              <a:rPr lang="en-US" dirty="0">
                <a:latin typeface="Century Schoolbook" charset="0"/>
              </a:rPr>
              <a:t>, a </a:t>
            </a:r>
            <a:r>
              <a:rPr lang="en-US" dirty="0" err="1">
                <a:latin typeface="Century Schoolbook" charset="0"/>
              </a:rPr>
              <a:t>druga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samo</a:t>
            </a:r>
            <a:r>
              <a:rPr lang="en-US" dirty="0">
                <a:latin typeface="Century Schoolbook" charset="0"/>
              </a:rPr>
              <a:t> da </a:t>
            </a:r>
            <a:r>
              <a:rPr lang="en-US" dirty="0" err="1">
                <a:latin typeface="Century Schoolbook" charset="0"/>
              </a:rPr>
              <a:t>ocijene</a:t>
            </a:r>
            <a:r>
              <a:rPr lang="en-US" dirty="0">
                <a:latin typeface="Century Schoolbook" charset="0"/>
              </a:rPr>
              <a:t>.</a:t>
            </a:r>
          </a:p>
          <a:p>
            <a:pPr>
              <a:buNone/>
            </a:pPr>
            <a:r>
              <a:rPr lang="en-US" b="1" i="1" dirty="0" err="1">
                <a:latin typeface="Century Schoolbook" charset="0"/>
              </a:rPr>
              <a:t>Karakteristike</a:t>
            </a:r>
            <a:r>
              <a:rPr lang="en-US" b="1" i="1" dirty="0">
                <a:latin typeface="Century Schoolbook" charset="0"/>
              </a:rPr>
              <a:t> </a:t>
            </a:r>
            <a:r>
              <a:rPr lang="en-US" b="1" i="1" dirty="0" err="1">
                <a:latin typeface="Century Schoolbook" charset="0"/>
              </a:rPr>
              <a:t>kvaliteta</a:t>
            </a:r>
            <a:r>
              <a:rPr lang="en-US" b="1" i="1" dirty="0">
                <a:latin typeface="Century Schoolbook" charset="0"/>
              </a:rPr>
              <a:t> </a:t>
            </a:r>
            <a:r>
              <a:rPr lang="en-US" b="1" i="1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raznovrsna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promjenljiva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bitna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obilježja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čemu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takođe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neka</a:t>
            </a:r>
            <a:r>
              <a:rPr lang="en-US" dirty="0">
                <a:latin typeface="Century Schoolbook" charset="0"/>
              </a:rPr>
              <a:t> od </a:t>
            </a:r>
            <a:r>
              <a:rPr lang="en-US" dirty="0" err="1">
                <a:latin typeface="Century Schoolbook" charset="0"/>
              </a:rPr>
              <a:t>njih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mogu</a:t>
            </a:r>
            <a:r>
              <a:rPr lang="en-US" dirty="0">
                <a:latin typeface="Century Schoolbook" charset="0"/>
              </a:rPr>
              <a:t> da </a:t>
            </a:r>
            <a:r>
              <a:rPr lang="en-US" dirty="0" err="1">
                <a:latin typeface="Century Schoolbook" charset="0"/>
              </a:rPr>
              <a:t>mjere</a:t>
            </a:r>
            <a:r>
              <a:rPr lang="en-US" dirty="0">
                <a:latin typeface="Century Schoolbook" charset="0"/>
              </a:rPr>
              <a:t>, a </a:t>
            </a:r>
            <a:r>
              <a:rPr lang="en-US" dirty="0" err="1">
                <a:latin typeface="Century Schoolbook" charset="0"/>
              </a:rPr>
              <a:t>druga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samo</a:t>
            </a:r>
            <a:r>
              <a:rPr lang="en-US" dirty="0">
                <a:latin typeface="Century Schoolbook" charset="0"/>
              </a:rPr>
              <a:t> da </a:t>
            </a:r>
            <a:r>
              <a:rPr lang="en-US" dirty="0" err="1">
                <a:latin typeface="Century Schoolbook" charset="0"/>
              </a:rPr>
              <a:t>ocijene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44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sz="2800" i="1" dirty="0" err="1"/>
              <a:t>Pregled</a:t>
            </a:r>
            <a:r>
              <a:rPr lang="en-US" sz="2800" i="1" dirty="0"/>
              <a:t> </a:t>
            </a:r>
            <a:r>
              <a:rPr lang="en-US" sz="2800" i="1" dirty="0" err="1"/>
              <a:t>nekih</a:t>
            </a:r>
            <a:r>
              <a:rPr lang="en-US" sz="2800" i="1" dirty="0"/>
              <a:t> </a:t>
            </a:r>
            <a:r>
              <a:rPr lang="en-US" sz="2800" i="1" dirty="0" err="1"/>
              <a:t>opštih</a:t>
            </a:r>
            <a:r>
              <a:rPr lang="en-US" sz="2800" i="1" dirty="0"/>
              <a:t> </a:t>
            </a:r>
            <a:r>
              <a:rPr lang="en-US" sz="2800" i="1" dirty="0" err="1"/>
              <a:t>svojstava</a:t>
            </a:r>
            <a:r>
              <a:rPr lang="en-US" sz="2800" i="1" dirty="0"/>
              <a:t> </a:t>
            </a:r>
            <a:r>
              <a:rPr lang="en-US" sz="2800" i="1" dirty="0" err="1"/>
              <a:t>kvaliteta</a:t>
            </a:r>
            <a:r>
              <a:rPr lang="en-US" sz="2800" i="1" dirty="0"/>
              <a:t> </a:t>
            </a:r>
            <a:r>
              <a:rPr lang="en-US" sz="2800" i="1" dirty="0" err="1"/>
              <a:t>proizvoda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139017"/>
              </p:ext>
            </p:extLst>
          </p:nvPr>
        </p:nvGraphicFramePr>
        <p:xfrm>
          <a:off x="457199" y="1775165"/>
          <a:ext cx="7740805" cy="5082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4527406" imgH="5794670" progId="Visio.Drawing.11">
                  <p:embed/>
                </p:oleObj>
              </mc:Choice>
              <mc:Fallback>
                <p:oleObj name="Visio" r:id="rId3" imgW="4527406" imgH="5794670" progId="Visio.Drawing.11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1775165"/>
                        <a:ext cx="7740805" cy="5082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74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sz="2800" i="1" dirty="0" err="1"/>
              <a:t>Pregled</a:t>
            </a:r>
            <a:r>
              <a:rPr lang="en-US" sz="2800" i="1" dirty="0"/>
              <a:t> </a:t>
            </a:r>
            <a:r>
              <a:rPr lang="en-US" sz="2800" i="1" dirty="0" err="1"/>
              <a:t>nekih</a:t>
            </a:r>
            <a:r>
              <a:rPr lang="en-US" sz="2800" i="1" dirty="0"/>
              <a:t> </a:t>
            </a:r>
            <a:r>
              <a:rPr lang="en-US" sz="2800" i="1" dirty="0" err="1"/>
              <a:t>opštih</a:t>
            </a:r>
            <a:r>
              <a:rPr lang="en-US" sz="2800" i="1" dirty="0"/>
              <a:t> </a:t>
            </a:r>
            <a:r>
              <a:rPr lang="en-US" sz="2800" i="1" dirty="0" err="1"/>
              <a:t>karakteristika</a:t>
            </a:r>
            <a:r>
              <a:rPr lang="en-US" sz="2800" i="1" dirty="0"/>
              <a:t> </a:t>
            </a:r>
            <a:r>
              <a:rPr lang="en-US" sz="2800" i="1" dirty="0" err="1"/>
              <a:t>kvaliteta</a:t>
            </a:r>
            <a:r>
              <a:rPr lang="en-US" sz="2800" i="1" dirty="0"/>
              <a:t> </a:t>
            </a:r>
            <a:r>
              <a:rPr lang="en-US" sz="2800" i="1" dirty="0" err="1"/>
              <a:t>proizvoda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42959"/>
              </p:ext>
            </p:extLst>
          </p:nvPr>
        </p:nvGraphicFramePr>
        <p:xfrm>
          <a:off x="983189" y="1511788"/>
          <a:ext cx="5264612" cy="524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3205365" imgH="5146589" progId="Visio.Drawing.11">
                  <p:embed/>
                </p:oleObj>
              </mc:Choice>
              <mc:Fallback>
                <p:oleObj name="Visio" r:id="rId3" imgW="3205365" imgH="5146589" progId="Visio.Drawing.11">
                  <p:embed/>
                  <p:pic>
                    <p:nvPicPr>
                      <p:cNvPr id="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189" y="1511788"/>
                        <a:ext cx="5264612" cy="52453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347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charset="0"/>
              </a:rPr>
              <a:t>KVALITET USLUGA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sz="1800" dirty="0" err="1">
                <a:latin typeface="Century Schoolbook" charset="0"/>
              </a:rPr>
              <a:t>Kvalitet</a:t>
            </a:r>
            <a:r>
              <a:rPr lang="en-US" sz="1800" dirty="0">
                <a:latin typeface="Century Schoolbook" charset="0"/>
              </a:rPr>
              <a:t> </a:t>
            </a:r>
            <a:r>
              <a:rPr lang="en-US" sz="1800" dirty="0" err="1">
                <a:latin typeface="Century Schoolbook" charset="0"/>
              </a:rPr>
              <a:t>usluga</a:t>
            </a:r>
            <a:r>
              <a:rPr lang="en-US" sz="1800" dirty="0">
                <a:latin typeface="Century Schoolbook" charset="0"/>
              </a:rPr>
              <a:t> </a:t>
            </a:r>
            <a:r>
              <a:rPr lang="en-US" sz="1800" dirty="0" err="1">
                <a:latin typeface="Century Schoolbook" charset="0"/>
              </a:rPr>
              <a:t>nastaje</a:t>
            </a:r>
            <a:r>
              <a:rPr lang="en-US" sz="1800" dirty="0">
                <a:latin typeface="Century Schoolbook" charset="0"/>
              </a:rPr>
              <a:t> u </a:t>
            </a:r>
            <a:r>
              <a:rPr lang="en-US" sz="1800" dirty="0" err="1">
                <a:latin typeface="Century Schoolbook" charset="0"/>
              </a:rPr>
              <a:t>slijedećim</a:t>
            </a:r>
            <a:r>
              <a:rPr lang="en-US" sz="1800" dirty="0">
                <a:latin typeface="Century Schoolbook" charset="0"/>
              </a:rPr>
              <a:t> </a:t>
            </a:r>
            <a:r>
              <a:rPr lang="en-US" sz="1800" dirty="0" err="1">
                <a:latin typeface="Century Schoolbook" charset="0"/>
              </a:rPr>
              <a:t>radnim</a:t>
            </a:r>
            <a:r>
              <a:rPr lang="en-US" sz="1800" dirty="0">
                <a:latin typeface="Century Schoolbook" charset="0"/>
              </a:rPr>
              <a:t> </a:t>
            </a:r>
            <a:r>
              <a:rPr lang="en-US" sz="1800" dirty="0" err="1">
                <a:latin typeface="Century Schoolbook" charset="0"/>
              </a:rPr>
              <a:t>sistemima</a:t>
            </a:r>
            <a:r>
              <a:rPr lang="en-US" sz="1800" dirty="0">
                <a:latin typeface="Century Schoolbook" charset="0"/>
              </a:rPr>
              <a:t>:</a:t>
            </a:r>
            <a:endParaRPr lang="en-GB" sz="1800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dirty="0">
                <a:latin typeface="Century Schoolbook" charset="0"/>
              </a:rPr>
              <a:t>1.   </a:t>
            </a:r>
            <a:r>
              <a:rPr lang="en-US" b="1" i="1" dirty="0">
                <a:latin typeface="Century Schoolbook" charset="0"/>
              </a:rPr>
              <a:t>IT</a:t>
            </a:r>
            <a:r>
              <a:rPr lang="en-US" dirty="0">
                <a:latin typeface="Century Schoolbook" charset="0"/>
              </a:rPr>
              <a:t>- </a:t>
            </a:r>
            <a:r>
              <a:rPr lang="en-US" dirty="0" err="1">
                <a:latin typeface="Century Schoolbook" charset="0"/>
              </a:rPr>
              <a:t>istraživanje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tržišnih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potreba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uslugama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tržištu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dirty="0">
                <a:latin typeface="Century Schoolbook" charset="0"/>
              </a:rPr>
              <a:t>2.   </a:t>
            </a:r>
            <a:r>
              <a:rPr lang="en-US" b="1" i="1" dirty="0">
                <a:latin typeface="Century Schoolbook" charset="0"/>
              </a:rPr>
              <a:t>R</a:t>
            </a:r>
            <a:r>
              <a:rPr lang="en-US" dirty="0">
                <a:latin typeface="Century Schoolbook" charset="0"/>
              </a:rPr>
              <a:t>	- </a:t>
            </a:r>
            <a:r>
              <a:rPr lang="en-US" dirty="0" err="1">
                <a:latin typeface="Century Schoolbook" charset="0"/>
              </a:rPr>
              <a:t>razvoj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projektovanje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istraženih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usluga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dirty="0">
                <a:latin typeface="Century Schoolbook" charset="0"/>
              </a:rPr>
              <a:t>3.   </a:t>
            </a:r>
            <a:r>
              <a:rPr lang="en-US" b="1" i="1" dirty="0">
                <a:latin typeface="Century Schoolbook" charset="0"/>
              </a:rPr>
              <a:t>P</a:t>
            </a:r>
            <a:r>
              <a:rPr lang="en-US" dirty="0">
                <a:latin typeface="Century Schoolbook" charset="0"/>
              </a:rPr>
              <a:t>	- </a:t>
            </a:r>
            <a:r>
              <a:rPr lang="en-US" dirty="0" err="1">
                <a:latin typeface="Century Schoolbook" charset="0"/>
              </a:rPr>
              <a:t>planiranje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priprema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usluživanja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dirty="0">
                <a:latin typeface="Century Schoolbook" charset="0"/>
              </a:rPr>
              <a:t>4.   </a:t>
            </a:r>
            <a:r>
              <a:rPr lang="en-US" b="1" i="1" dirty="0">
                <a:latin typeface="Century Schoolbook" charset="0"/>
              </a:rPr>
              <a:t>N</a:t>
            </a:r>
            <a:r>
              <a:rPr lang="en-US" dirty="0">
                <a:latin typeface="Century Schoolbook" charset="0"/>
              </a:rPr>
              <a:t>	- </a:t>
            </a:r>
            <a:r>
              <a:rPr lang="en-US" dirty="0" err="1">
                <a:latin typeface="Century Schoolbook" charset="0"/>
              </a:rPr>
              <a:t>nabavka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sirovine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opreme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usluživanje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dirty="0">
                <a:latin typeface="Century Schoolbook" charset="0"/>
              </a:rPr>
              <a:t>5.   </a:t>
            </a:r>
            <a:r>
              <a:rPr lang="en-US" b="1" i="1" dirty="0">
                <a:latin typeface="Century Schoolbook" charset="0"/>
              </a:rPr>
              <a:t>TR</a:t>
            </a:r>
            <a:r>
              <a:rPr lang="en-US" dirty="0">
                <a:latin typeface="Century Schoolbook" charset="0"/>
              </a:rPr>
              <a:t>- </a:t>
            </a:r>
            <a:r>
              <a:rPr lang="en-US" dirty="0" err="1">
                <a:latin typeface="Century Schoolbook" charset="0"/>
              </a:rPr>
              <a:t>spoljni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unutrašnji</a:t>
            </a:r>
            <a:r>
              <a:rPr lang="en-US" dirty="0">
                <a:latin typeface="Century Schoolbook" charset="0"/>
              </a:rPr>
              <a:t> transport </a:t>
            </a:r>
            <a:r>
              <a:rPr lang="en-US" dirty="0" err="1">
                <a:latin typeface="Century Schoolbook" charset="0"/>
              </a:rPr>
              <a:t>sirovina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opreme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dirty="0">
                <a:latin typeface="Century Schoolbook" charset="0"/>
              </a:rPr>
              <a:t>6.   </a:t>
            </a:r>
            <a:r>
              <a:rPr lang="en-US" b="1" i="1" dirty="0">
                <a:latin typeface="Century Schoolbook" charset="0"/>
              </a:rPr>
              <a:t>M</a:t>
            </a:r>
            <a:r>
              <a:rPr lang="en-US" dirty="0">
                <a:latin typeface="Century Schoolbook" charset="0"/>
              </a:rPr>
              <a:t>- </a:t>
            </a:r>
            <a:r>
              <a:rPr lang="en-US" dirty="0" err="1">
                <a:latin typeface="Century Schoolbook" charset="0"/>
              </a:rPr>
              <a:t>skladište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sirovinu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opremu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dirty="0">
                <a:latin typeface="Century Schoolbook" charset="0"/>
              </a:rPr>
              <a:t>7</a:t>
            </a:r>
            <a:r>
              <a:rPr lang="en-US" b="1" i="1" dirty="0">
                <a:latin typeface="Century Schoolbook" charset="0"/>
              </a:rPr>
              <a:t>.   TE</a:t>
            </a:r>
            <a:r>
              <a:rPr lang="en-US" dirty="0">
                <a:latin typeface="Century Schoolbook" charset="0"/>
              </a:rPr>
              <a:t>- </a:t>
            </a:r>
            <a:r>
              <a:rPr lang="en-US" dirty="0" err="1">
                <a:latin typeface="Century Schoolbook" charset="0"/>
              </a:rPr>
              <a:t>usluživanje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dirty="0">
                <a:latin typeface="Century Schoolbook" charset="0"/>
              </a:rPr>
              <a:t>8.   </a:t>
            </a:r>
            <a:r>
              <a:rPr lang="en-US" b="1" i="1" dirty="0">
                <a:latin typeface="Century Schoolbook" charset="0"/>
              </a:rPr>
              <a:t>QC - </a:t>
            </a:r>
            <a:r>
              <a:rPr lang="en-US" dirty="0" err="1">
                <a:latin typeface="Century Schoolbook" charset="0"/>
              </a:rPr>
              <a:t>upravljanje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usluživanju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dirty="0">
                <a:latin typeface="Century Schoolbook" charset="0"/>
              </a:rPr>
              <a:t>9.   </a:t>
            </a:r>
            <a:r>
              <a:rPr lang="en-US" b="1" i="1" dirty="0">
                <a:latin typeface="Century Schoolbook" charset="0"/>
              </a:rPr>
              <a:t>D</a:t>
            </a:r>
            <a:r>
              <a:rPr lang="en-US" dirty="0">
                <a:latin typeface="Century Schoolbook" charset="0"/>
              </a:rPr>
              <a:t>	- </a:t>
            </a:r>
            <a:r>
              <a:rPr lang="en-US" dirty="0" err="1">
                <a:latin typeface="Century Schoolbook" charset="0"/>
              </a:rPr>
              <a:t>pakovanje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prodaja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distribucija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usluga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 lvl="1">
              <a:buFont typeface="Wingdings 2" charset="0"/>
              <a:buNone/>
            </a:pPr>
            <a:r>
              <a:rPr lang="en-US" dirty="0">
                <a:latin typeface="Century Schoolbook" charset="0"/>
              </a:rPr>
              <a:t>10. </a:t>
            </a:r>
            <a:r>
              <a:rPr lang="en-US" b="1" i="1" dirty="0">
                <a:latin typeface="Century Schoolbook" charset="0"/>
              </a:rPr>
              <a:t>E</a:t>
            </a:r>
            <a:r>
              <a:rPr lang="en-US" dirty="0">
                <a:latin typeface="Century Schoolbook" charset="0"/>
              </a:rPr>
              <a:t>	- </a:t>
            </a:r>
            <a:r>
              <a:rPr lang="en-US" dirty="0" err="1">
                <a:latin typeface="Century Schoolbook" charset="0"/>
              </a:rPr>
              <a:t>eksploatisanje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usluga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kod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kupaca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korisnika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4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charset="0"/>
              </a:rPr>
              <a:t>KVALITET USLUGA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Kvalitet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usluga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nastaje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slijedećim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nivoima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I	</a:t>
            </a:r>
            <a:r>
              <a:rPr lang="en-US" dirty="0" err="1">
                <a:latin typeface="Century Schoolbook" charset="0"/>
              </a:rPr>
              <a:t>nalaženje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ideja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II	</a:t>
            </a:r>
            <a:r>
              <a:rPr lang="en-US" dirty="0" err="1">
                <a:latin typeface="Century Schoolbook" charset="0"/>
              </a:rPr>
              <a:t>projektovanje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III	</a:t>
            </a:r>
            <a:r>
              <a:rPr lang="en-US" dirty="0" err="1">
                <a:latin typeface="Century Schoolbook" charset="0"/>
              </a:rPr>
              <a:t>planiranje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priprema</a:t>
            </a:r>
            <a:r>
              <a:rPr lang="en-US" dirty="0">
                <a:latin typeface="Century Schoolbook" charset="0"/>
              </a:rPr>
              <a:t>,	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IV	</a:t>
            </a:r>
            <a:r>
              <a:rPr lang="en-US" dirty="0" err="1">
                <a:latin typeface="Century Schoolbook" charset="0"/>
              </a:rPr>
              <a:t>usluživanje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kontrolisanje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V	</a:t>
            </a:r>
            <a:r>
              <a:rPr lang="en-US" dirty="0" err="1">
                <a:latin typeface="Century Schoolbook" charset="0"/>
              </a:rPr>
              <a:t>isporučivanje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77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charset="0"/>
              </a:rPr>
              <a:t>KVALITET USLUGA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2237"/>
              </p:ext>
            </p:extLst>
          </p:nvPr>
        </p:nvGraphicFramePr>
        <p:xfrm>
          <a:off x="457199" y="2212107"/>
          <a:ext cx="7329487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5298956" imgH="3344418" progId="Visio.Drawing.11">
                  <p:embed/>
                </p:oleObj>
              </mc:Choice>
              <mc:Fallback>
                <p:oleObj name="Visio" r:id="rId3" imgW="5298956" imgH="3344418" progId="Visio.Drawing.11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2212107"/>
                        <a:ext cx="7329487" cy="400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29283" y="6314656"/>
            <a:ext cx="657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Shema</a:t>
            </a:r>
            <a:r>
              <a:rPr lang="en-US" i="1" dirty="0"/>
              <a:t> </a:t>
            </a:r>
            <a:r>
              <a:rPr lang="en-US" i="1" dirty="0" err="1"/>
              <a:t>poslovnog</a:t>
            </a:r>
            <a:r>
              <a:rPr lang="en-US" i="1" dirty="0"/>
              <a:t> </a:t>
            </a:r>
            <a:r>
              <a:rPr lang="en-US" i="1" dirty="0" err="1"/>
              <a:t>sistema</a:t>
            </a:r>
            <a:r>
              <a:rPr lang="en-US" i="1" dirty="0"/>
              <a:t> u </a:t>
            </a:r>
            <a:r>
              <a:rPr lang="en-US" i="1" dirty="0" err="1"/>
              <a:t>stvaranju</a:t>
            </a:r>
            <a:r>
              <a:rPr lang="en-US" i="1" dirty="0"/>
              <a:t> </a:t>
            </a:r>
            <a:r>
              <a:rPr lang="en-US" i="1" dirty="0" err="1"/>
              <a:t>kvaliteta</a:t>
            </a:r>
            <a:r>
              <a:rPr lang="en-US" i="1" dirty="0"/>
              <a:t> </a:t>
            </a:r>
            <a:r>
              <a:rPr lang="en-US" i="1" dirty="0" err="1"/>
              <a:t>usluga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18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KVALITET SOFTVERA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537912"/>
              </p:ext>
            </p:extLst>
          </p:nvPr>
        </p:nvGraphicFramePr>
        <p:xfrm>
          <a:off x="511822" y="2264418"/>
          <a:ext cx="6903062" cy="433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963224" y="3809620"/>
            <a:ext cx="1952722" cy="1693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KVALITET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7364" y="3645765"/>
            <a:ext cx="1906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Trougao</a:t>
            </a:r>
            <a:r>
              <a:rPr lang="en-US" dirty="0"/>
              <a:t> </a:t>
            </a:r>
            <a:r>
              <a:rPr lang="en-US" dirty="0" err="1"/>
              <a:t>projektnog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22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Proces</a:t>
            </a:r>
            <a:r>
              <a:rPr lang="en-US" sz="3200" dirty="0"/>
              <a:t> </a:t>
            </a:r>
            <a:r>
              <a:rPr lang="en-US" sz="3200" dirty="0" err="1"/>
              <a:t>upravljanja</a:t>
            </a:r>
            <a:r>
              <a:rPr lang="en-US" sz="3200" dirty="0"/>
              <a:t> </a:t>
            </a:r>
            <a:r>
              <a:rPr lang="en-US" sz="3200" dirty="0" err="1"/>
              <a:t>kvalitetom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1137"/>
              </p:ext>
            </p:extLst>
          </p:nvPr>
        </p:nvGraphicFramePr>
        <p:xfrm>
          <a:off x="457200" y="220980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27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Kvalitet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ne-</a:t>
            </a:r>
            <a:r>
              <a:rPr lang="en-US" dirty="0" err="1"/>
              <a:t>kvalitet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 li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prihvatiti</a:t>
            </a:r>
            <a:r>
              <a:rPr lang="en-US" dirty="0"/>
              <a:t> 1% ne-</a:t>
            </a:r>
            <a:r>
              <a:rPr lang="en-US" dirty="0" err="1"/>
              <a:t>kvaliteta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9034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ocjenu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softvera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302862"/>
              </p:ext>
            </p:extLst>
          </p:nvPr>
        </p:nvGraphicFramePr>
        <p:xfrm>
          <a:off x="457198" y="2057400"/>
          <a:ext cx="8213983" cy="473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523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Ishikawa </a:t>
            </a:r>
            <a:r>
              <a:rPr lang="en-US" dirty="0" err="1"/>
              <a:t>dijagram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Ishikawa </a:t>
            </a:r>
            <a:r>
              <a:rPr lang="en-US" dirty="0" err="1"/>
              <a:t>dijagram</a:t>
            </a:r>
            <a:r>
              <a:rPr lang="en-US" dirty="0"/>
              <a:t> je </a:t>
            </a:r>
            <a:r>
              <a:rPr lang="en-US" dirty="0" err="1"/>
              <a:t>grafički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jednostavan</a:t>
            </a:r>
            <a:r>
              <a:rPr lang="en-US" dirty="0"/>
              <a:t>, </a:t>
            </a:r>
            <a:r>
              <a:rPr lang="en-US" dirty="0" err="1"/>
              <a:t>sistematičan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pregledan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preduslove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posljedice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/>
              <a:t>otkrivanja</a:t>
            </a:r>
            <a:r>
              <a:rPr lang="en-US" dirty="0"/>
              <a:t> </a:t>
            </a:r>
            <a:r>
              <a:rPr lang="en-US" dirty="0" err="1"/>
              <a:t>glavnih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nastalog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109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Ishikawa </a:t>
            </a:r>
            <a:r>
              <a:rPr lang="en-US" dirty="0" err="1"/>
              <a:t>dijagram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 </a:t>
            </a:r>
            <a:r>
              <a:rPr lang="en-US" dirty="0" err="1"/>
              <a:t>upotrebljava</a:t>
            </a:r>
            <a:r>
              <a:rPr lang="en-US" dirty="0"/>
              <a:t> u </a:t>
            </a:r>
            <a:r>
              <a:rPr lang="en-US" dirty="0" err="1"/>
              <a:t>sledećim</a:t>
            </a:r>
            <a:r>
              <a:rPr lang="en-US" dirty="0"/>
              <a:t> </a:t>
            </a:r>
            <a:r>
              <a:rPr lang="en-US" dirty="0" err="1"/>
              <a:t>područjima</a:t>
            </a:r>
            <a:r>
              <a:rPr lang="en-US" dirty="0"/>
              <a:t>:</a:t>
            </a:r>
          </a:p>
          <a:p>
            <a:pPr lvl="1" algn="just"/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organizacijom</a:t>
            </a:r>
            <a:r>
              <a:rPr lang="en-US" dirty="0"/>
              <a:t> – </a:t>
            </a:r>
            <a:r>
              <a:rPr lang="en-US" dirty="0" err="1"/>
              <a:t>identifikacija</a:t>
            </a:r>
            <a:r>
              <a:rPr lang="en-US" dirty="0"/>
              <a:t> </a:t>
            </a:r>
            <a:r>
              <a:rPr lang="en-US" dirty="0" err="1"/>
              <a:t>stvarnih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posljedice</a:t>
            </a:r>
            <a:r>
              <a:rPr lang="en-US" dirty="0"/>
              <a:t> (</a:t>
            </a:r>
            <a:r>
              <a:rPr lang="en-US" dirty="0" err="1"/>
              <a:t>stanja</a:t>
            </a:r>
            <a:r>
              <a:rPr lang="en-US" dirty="0"/>
              <a:t>) </a:t>
            </a:r>
            <a:r>
              <a:rPr lang="en-US" dirty="0" err="1"/>
              <a:t>organizacije</a:t>
            </a:r>
            <a:r>
              <a:rPr lang="en-US" dirty="0"/>
              <a:t>,</a:t>
            </a:r>
          </a:p>
          <a:p>
            <a:pPr lvl="1" algn="just"/>
            <a:r>
              <a:rPr lang="en-US" dirty="0"/>
              <a:t>marketing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–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uzročno-posljedičnih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u </a:t>
            </a:r>
            <a:r>
              <a:rPr lang="en-US" dirty="0" err="1"/>
              <a:t>odnosima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okolinom</a:t>
            </a:r>
            <a:r>
              <a:rPr lang="en-US" dirty="0"/>
              <a:t>,</a:t>
            </a:r>
          </a:p>
          <a:p>
            <a:pPr lvl="1" algn="just"/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vršenje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–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rangiranje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odstupanja</a:t>
            </a:r>
            <a:r>
              <a:rPr lang="en-US" dirty="0"/>
              <a:t> od </a:t>
            </a:r>
            <a:r>
              <a:rPr lang="en-US" dirty="0" err="1"/>
              <a:t>projektovanih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uslova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ostvarenje</a:t>
            </a:r>
            <a:r>
              <a:rPr lang="en-US" dirty="0"/>
              <a:t> </a:t>
            </a:r>
            <a:r>
              <a:rPr lang="en-US" dirty="0" err="1"/>
              <a:t>željenog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,</a:t>
            </a:r>
          </a:p>
          <a:p>
            <a:pPr lvl="1" algn="just"/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– </a:t>
            </a:r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neostvarenje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uslova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skraćenje</a:t>
            </a:r>
            <a:r>
              <a:rPr lang="en-US" dirty="0"/>
              <a:t> </a:t>
            </a:r>
            <a:r>
              <a:rPr lang="en-US" dirty="0" err="1"/>
              <a:t>ciklusa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slično</a:t>
            </a:r>
            <a:r>
              <a:rPr lang="en-US" dirty="0"/>
              <a:t>,</a:t>
            </a:r>
          </a:p>
          <a:p>
            <a:pPr lvl="1" algn="just"/>
            <a:r>
              <a:rPr lang="en-US" dirty="0" err="1"/>
              <a:t>eksploatacija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servisiranje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– </a:t>
            </a:r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otkaza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kvara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968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Ishikawa </a:t>
            </a:r>
            <a:r>
              <a:rPr lang="en-US" dirty="0" err="1"/>
              <a:t>dijagram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6645" r="6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3882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Postupak</a:t>
            </a:r>
            <a:r>
              <a:rPr lang="en-US" dirty="0"/>
              <a:t> Lorenz-a (Pareto </a:t>
            </a:r>
            <a:r>
              <a:rPr lang="en-US" dirty="0" err="1"/>
              <a:t>dijagram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9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Ukoliko</a:t>
            </a:r>
            <a:r>
              <a:rPr lang="en-US" dirty="0"/>
              <a:t> je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“DA”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 </a:t>
            </a:r>
            <a:r>
              <a:rPr lang="en-US" dirty="0" err="1"/>
              <a:t>primjeru</a:t>
            </a:r>
            <a:r>
              <a:rPr lang="en-US" dirty="0"/>
              <a:t> </a:t>
            </a:r>
            <a:r>
              <a:rPr lang="en-US" dirty="0" err="1"/>
              <a:t>Francuske</a:t>
            </a:r>
            <a:r>
              <a:rPr lang="en-US" dirty="0"/>
              <a:t> </a:t>
            </a:r>
          </a:p>
          <a:p>
            <a:pPr marL="228600" lvl="1" indent="0">
              <a:buNone/>
            </a:pPr>
            <a:r>
              <a:rPr lang="en-US" dirty="0" err="1"/>
              <a:t>svakoga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prihvatate</a:t>
            </a:r>
            <a:r>
              <a:rPr lang="en-US" dirty="0"/>
              <a:t> 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14 </a:t>
            </a:r>
            <a:r>
              <a:rPr lang="en-US" dirty="0" err="1"/>
              <a:t>minuta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50 000 </a:t>
            </a:r>
            <a:r>
              <a:rPr lang="en-US" dirty="0" err="1"/>
              <a:t>predmeta</a:t>
            </a:r>
            <a:r>
              <a:rPr lang="en-US" dirty="0"/>
              <a:t> </a:t>
            </a:r>
            <a:r>
              <a:rPr lang="en-US" dirty="0" err="1"/>
              <a:t>izgubljenih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pošte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loša</a:t>
            </a:r>
            <a:r>
              <a:rPr lang="en-US" dirty="0"/>
              <a:t> </a:t>
            </a:r>
            <a:r>
              <a:rPr lang="en-US" dirty="0" err="1"/>
              <a:t>sletanja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Pariski</a:t>
            </a:r>
            <a:r>
              <a:rPr lang="en-US" dirty="0"/>
              <a:t> </a:t>
            </a:r>
            <a:r>
              <a:rPr lang="en-US" dirty="0" err="1"/>
              <a:t>aerodrom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novorođenčadi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ispala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ruku</a:t>
            </a:r>
            <a:r>
              <a:rPr lang="en-US" dirty="0"/>
              <a:t> </a:t>
            </a:r>
            <a:r>
              <a:rPr lang="en-US" dirty="0" err="1"/>
              <a:t>babica</a:t>
            </a:r>
            <a:r>
              <a:rPr lang="en-US" dirty="0"/>
              <a:t> I</a:t>
            </a:r>
          </a:p>
          <a:p>
            <a:pPr lvl="1"/>
            <a:r>
              <a:rPr lang="en-US" dirty="0"/>
              <a:t>600 000 </a:t>
            </a:r>
            <a:r>
              <a:rPr lang="en-US" dirty="0" err="1"/>
              <a:t>obroka</a:t>
            </a:r>
            <a:r>
              <a:rPr lang="en-US" dirty="0"/>
              <a:t> </a:t>
            </a:r>
            <a:r>
              <a:rPr lang="en-US" dirty="0" err="1"/>
              <a:t>zagađenih</a:t>
            </a:r>
            <a:r>
              <a:rPr lang="en-US" dirty="0"/>
              <a:t> </a:t>
            </a:r>
            <a:r>
              <a:rPr lang="en-US" dirty="0" err="1"/>
              <a:t>bakterijama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4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1704" y="1187293"/>
            <a:ext cx="3534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1% ne-</a:t>
            </a:r>
            <a:r>
              <a:rPr lang="en-US" sz="2800" b="1" dirty="0" err="1">
                <a:solidFill>
                  <a:srgbClr val="FF0000"/>
                </a:solidFill>
              </a:rPr>
              <a:t>kvaliteta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69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8BA7-0AEC-5042-8DB1-CA207EB7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874" y="2793304"/>
            <a:ext cx="6274373" cy="1202499"/>
          </a:xfrm>
        </p:spPr>
        <p:txBody>
          <a:bodyPr/>
          <a:lstStyle/>
          <a:p>
            <a:pPr algn="ctr"/>
            <a:r>
              <a:rPr lang="en-BA" dirty="0"/>
              <a:t>COVID-19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6430D-7FF7-E847-8CD1-C9F5AFB42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260729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Istorija</a:t>
            </a:r>
            <a:r>
              <a:rPr lang="en-US" dirty="0"/>
              <a:t> </a:t>
            </a:r>
            <a:r>
              <a:rPr lang="en-US" dirty="0" err="1"/>
              <a:t>kvaliteta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entury Schoolbook" charset="0"/>
              </a:rPr>
              <a:t>1875- Taylor</a:t>
            </a:r>
          </a:p>
          <a:p>
            <a:pPr lvl="1"/>
            <a:r>
              <a:rPr lang="en-US" sz="2000" dirty="0" err="1">
                <a:latin typeface="Century Schoolbook" charset="0"/>
              </a:rPr>
              <a:t>Pojava</a:t>
            </a:r>
            <a:r>
              <a:rPr lang="en-US" sz="2000" dirty="0">
                <a:latin typeface="Century Schoolbook" charset="0"/>
              </a:rPr>
              <a:t> </a:t>
            </a:r>
            <a:r>
              <a:rPr lang="en-US" sz="2000" dirty="0" err="1">
                <a:latin typeface="Century Schoolbook" charset="0"/>
              </a:rPr>
              <a:t>koncepta</a:t>
            </a:r>
            <a:r>
              <a:rPr lang="en-US" sz="2000" dirty="0">
                <a:latin typeface="Century Schoolbook" charset="0"/>
              </a:rPr>
              <a:t> </a:t>
            </a:r>
            <a:r>
              <a:rPr lang="en-US" sz="2000" dirty="0" err="1">
                <a:latin typeface="Century Schoolbook" charset="0"/>
              </a:rPr>
              <a:t>i</a:t>
            </a:r>
            <a:r>
              <a:rPr lang="en-US" sz="2000" dirty="0">
                <a:latin typeface="Century Schoolbook" charset="0"/>
              </a:rPr>
              <a:t> </a:t>
            </a:r>
            <a:r>
              <a:rPr lang="en-US" sz="2000" dirty="0" err="1">
                <a:latin typeface="Century Schoolbook" charset="0"/>
              </a:rPr>
              <a:t>metoda</a:t>
            </a:r>
            <a:r>
              <a:rPr lang="en-US" sz="2000" dirty="0">
                <a:latin typeface="Century Schoolbook" charset="0"/>
              </a:rPr>
              <a:t> </a:t>
            </a:r>
            <a:r>
              <a:rPr lang="en-US" sz="2000" dirty="0" err="1">
                <a:latin typeface="Century Schoolbook" charset="0"/>
              </a:rPr>
              <a:t>masovne</a:t>
            </a:r>
            <a:r>
              <a:rPr lang="en-US" sz="2000" dirty="0">
                <a:latin typeface="Century Schoolbook" charset="0"/>
              </a:rPr>
              <a:t> </a:t>
            </a:r>
            <a:r>
              <a:rPr lang="en-US" sz="2000" dirty="0" err="1">
                <a:latin typeface="Century Schoolbook" charset="0"/>
              </a:rPr>
              <a:t>proizvodnje</a:t>
            </a:r>
            <a:r>
              <a:rPr lang="en-US" sz="2000" dirty="0">
                <a:latin typeface="Century Schoolbook" charset="0"/>
              </a:rPr>
              <a:t> – </a:t>
            </a:r>
            <a:r>
              <a:rPr lang="en-US" sz="2000" dirty="0" err="1">
                <a:latin typeface="Century Schoolbook" charset="0"/>
              </a:rPr>
              <a:t>mijenja</a:t>
            </a:r>
            <a:r>
              <a:rPr lang="en-US" sz="2000" dirty="0">
                <a:latin typeface="Century Schoolbook" charset="0"/>
              </a:rPr>
              <a:t> se </a:t>
            </a:r>
            <a:r>
              <a:rPr lang="en-US" sz="2000" dirty="0" err="1">
                <a:latin typeface="Century Schoolbook" charset="0"/>
              </a:rPr>
              <a:t>filozofija</a:t>
            </a:r>
            <a:r>
              <a:rPr lang="en-US" sz="2000" dirty="0">
                <a:latin typeface="Century Schoolbook" charset="0"/>
              </a:rPr>
              <a:t> </a:t>
            </a:r>
            <a:r>
              <a:rPr lang="en-US" sz="2000" dirty="0" err="1">
                <a:latin typeface="Century Schoolbook" charset="0"/>
              </a:rPr>
              <a:t>proizvodnje</a:t>
            </a:r>
            <a:r>
              <a:rPr lang="en-US" sz="2000" dirty="0">
                <a:latin typeface="Century Schoolbook" charset="0"/>
              </a:rPr>
              <a:t> (</a:t>
            </a:r>
            <a:r>
              <a:rPr lang="en-US" sz="2000" dirty="0" err="1">
                <a:latin typeface="Century Schoolbook" charset="0"/>
              </a:rPr>
              <a:t>organizacije</a:t>
            </a:r>
            <a:r>
              <a:rPr lang="en-US" sz="2000" dirty="0">
                <a:latin typeface="Century Schoolbook" charset="0"/>
              </a:rPr>
              <a:t>), a </a:t>
            </a:r>
            <a:r>
              <a:rPr lang="en-US" sz="2000" dirty="0" err="1">
                <a:latin typeface="Century Schoolbook" charset="0"/>
              </a:rPr>
              <a:t>sa</a:t>
            </a:r>
            <a:r>
              <a:rPr lang="en-US" sz="2000" dirty="0">
                <a:latin typeface="Century Schoolbook" charset="0"/>
              </a:rPr>
              <a:t> </a:t>
            </a:r>
            <a:r>
              <a:rPr lang="en-US" sz="2000" dirty="0" err="1">
                <a:latin typeface="Century Schoolbook" charset="0"/>
              </a:rPr>
              <a:t>tim</a:t>
            </a:r>
            <a:r>
              <a:rPr lang="en-US" sz="2000" dirty="0">
                <a:latin typeface="Century Schoolbook" charset="0"/>
              </a:rPr>
              <a:t> </a:t>
            </a:r>
            <a:r>
              <a:rPr lang="en-US" sz="2000" dirty="0" err="1">
                <a:latin typeface="Century Schoolbook" charset="0"/>
              </a:rPr>
              <a:t>i</a:t>
            </a:r>
            <a:r>
              <a:rPr lang="en-US" sz="2000" dirty="0">
                <a:latin typeface="Century Schoolbook" charset="0"/>
              </a:rPr>
              <a:t> </a:t>
            </a:r>
            <a:r>
              <a:rPr lang="en-US" sz="2000" dirty="0" err="1">
                <a:latin typeface="Century Schoolbook" charset="0"/>
              </a:rPr>
              <a:t>filozofija</a:t>
            </a:r>
            <a:r>
              <a:rPr lang="en-US" sz="2000" dirty="0">
                <a:latin typeface="Century Schoolbook" charset="0"/>
              </a:rPr>
              <a:t> QC-a.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2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Schoolbook" charset="0"/>
              </a:rPr>
              <a:t>WALTER SHEWART (1891-1967)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latin typeface="Century Schoolbook" charset="0"/>
              </a:rPr>
              <a:t>Pokušao</a:t>
            </a:r>
            <a:r>
              <a:rPr lang="en-US" dirty="0">
                <a:latin typeface="Century Schoolbook" charset="0"/>
              </a:rPr>
              <a:t> da </a:t>
            </a:r>
            <a:r>
              <a:rPr lang="en-US" dirty="0" err="1">
                <a:latin typeface="Century Schoolbook" charset="0"/>
              </a:rPr>
              <a:t>shvati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kako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kontrolisati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</a:t>
            </a:r>
            <a:r>
              <a:rPr lang="sr-Latn-C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proizvedenih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velikim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serijama</a:t>
            </a:r>
            <a:endParaRPr lang="en-US" dirty="0">
              <a:latin typeface="Century Schoolbook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Shewart</a:t>
            </a:r>
            <a:r>
              <a:rPr lang="en-US" dirty="0">
                <a:latin typeface="Century Schoolbook" charset="0"/>
              </a:rPr>
              <a:t>-a, </a:t>
            </a:r>
            <a:r>
              <a:rPr lang="en-US" dirty="0" err="1">
                <a:latin typeface="Century Schoolbook" charset="0"/>
              </a:rPr>
              <a:t>kontrolisanje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 je </a:t>
            </a:r>
            <a:r>
              <a:rPr lang="en-US" dirty="0" err="1">
                <a:latin typeface="Century Schoolbook" charset="0"/>
              </a:rPr>
              <a:t>bilo</a:t>
            </a:r>
            <a:r>
              <a:rPr lang="sr-Latn-C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pitanje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statističkog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praćenja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varijacija</a:t>
            </a:r>
            <a:r>
              <a:rPr lang="en-US" dirty="0">
                <a:latin typeface="Century Schoolbook" charset="0"/>
              </a:rPr>
              <a:t> u</a:t>
            </a:r>
            <a:r>
              <a:rPr lang="sr-Latn-C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karakteristikama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endParaRPr lang="en-US" dirty="0">
              <a:latin typeface="Century Schoolbook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Century Schoolbook" charset="0"/>
              </a:rPr>
              <a:t>Traženje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uzroka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varijacija</a:t>
            </a:r>
            <a:endParaRPr lang="en-US" dirty="0">
              <a:latin typeface="Century Schoolbook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Century Schoolbook" charset="0"/>
              </a:rPr>
              <a:t>Analiziranje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svih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koraka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datom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procesu</a:t>
            </a:r>
            <a:endParaRPr lang="en-US" dirty="0">
              <a:latin typeface="Century Schoolbook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Century Schoolbook" charset="0"/>
              </a:rPr>
              <a:t>Uključivanje</a:t>
            </a:r>
            <a:r>
              <a:rPr lang="en-US" dirty="0">
                <a:latin typeface="Century Schoolbook" charset="0"/>
              </a:rPr>
              <a:t> SVIH </a:t>
            </a:r>
            <a:r>
              <a:rPr lang="en-US" dirty="0" err="1">
                <a:latin typeface="Century Schoolbook" charset="0"/>
              </a:rPr>
              <a:t>nadležnih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osoba</a:t>
            </a:r>
            <a:endParaRPr lang="en-US" dirty="0">
              <a:latin typeface="Century Schoolbook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Century Schoolbook" charset="0"/>
              </a:rPr>
              <a:t>Objedinio</a:t>
            </a:r>
            <a:r>
              <a:rPr lang="en-US" dirty="0">
                <a:latin typeface="Century Schoolbook" charset="0"/>
              </a:rPr>
              <a:t> je discipline: </a:t>
            </a:r>
            <a:r>
              <a:rPr lang="en-US" dirty="0" err="1">
                <a:latin typeface="Century Schoolbook" charset="0"/>
              </a:rPr>
              <a:t>statistiku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inženjerstvo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ekonomiju</a:t>
            </a:r>
            <a:r>
              <a:rPr lang="en-US" dirty="0">
                <a:latin typeface="Century Schoolbook" charset="0"/>
              </a:rPr>
              <a:t> (</a:t>
            </a:r>
            <a:r>
              <a:rPr lang="en-US" dirty="0" err="1">
                <a:latin typeface="Century Schoolbook" charset="0"/>
              </a:rPr>
              <a:t>otac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statističke</a:t>
            </a:r>
            <a:r>
              <a:rPr lang="en-US" dirty="0">
                <a:latin typeface="Century Schoolbook" charset="0"/>
              </a:rPr>
              <a:t> QC).</a:t>
            </a:r>
          </a:p>
        </p:txBody>
      </p:sp>
    </p:spTree>
    <p:extLst>
      <p:ext uri="{BB962C8B-B14F-4D97-AF65-F5344CB8AC3E}">
        <p14:creationId xmlns:p14="http://schemas.microsoft.com/office/powerpoint/2010/main" val="224832261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568</TotalTime>
  <Words>1976</Words>
  <Application>Microsoft Macintosh PowerPoint</Application>
  <PresentationFormat>On-screen Show (4:3)</PresentationFormat>
  <Paragraphs>238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Century Gothic</vt:lpstr>
      <vt:lpstr>Century Schoolbook</vt:lpstr>
      <vt:lpstr>Times New Roman</vt:lpstr>
      <vt:lpstr>Wingdings</vt:lpstr>
      <vt:lpstr>Wingdings 2</vt:lpstr>
      <vt:lpstr>Plaza</vt:lpstr>
      <vt:lpstr>Visio</vt:lpstr>
      <vt:lpstr>Kvalitet</vt:lpstr>
      <vt:lpstr>POTENCIJALNI PROBLEMI ZBOG KOJIH SE UVODI SISTEM KVALITETA</vt:lpstr>
      <vt:lpstr>Kvalitet</vt:lpstr>
      <vt:lpstr>Kvalitet  i ne-kvalitet</vt:lpstr>
      <vt:lpstr>Ukoliko je vaš odgovor “DA”</vt:lpstr>
      <vt:lpstr>PowerPoint Presentation</vt:lpstr>
      <vt:lpstr>COVID-19 ?</vt:lpstr>
      <vt:lpstr>Istorija kvaliteta</vt:lpstr>
      <vt:lpstr>WALTER SHEWART (1891-1967)</vt:lpstr>
      <vt:lpstr>PowerPoint Presentation</vt:lpstr>
      <vt:lpstr>Ishikawa o kvalitetu:</vt:lpstr>
      <vt:lpstr>WILLIAM DEMING (1900-1993)</vt:lpstr>
      <vt:lpstr>Armand Feigenbaum (1920-)</vt:lpstr>
      <vt:lpstr>1980 – Taguchi</vt:lpstr>
      <vt:lpstr>DEMINGOVIH 14 PRINCIPA</vt:lpstr>
      <vt:lpstr>DEMINGOVE SMRTONOSNE BOLESTI</vt:lpstr>
      <vt:lpstr>OSAM NAČELA UPRAVLJANJA KVALITETOM</vt:lpstr>
      <vt:lpstr>OSAM NAČELA UPRAVLJANJA KVALITETOM</vt:lpstr>
      <vt:lpstr>KVALITETA PREMA UČINKU STAJALIŠTA</vt:lpstr>
      <vt:lpstr>PowerPoint Presentation</vt:lpstr>
      <vt:lpstr>PowerPoint Presentation</vt:lpstr>
      <vt:lpstr>Krug kvaliteta</vt:lpstr>
      <vt:lpstr>Krug kvaliteta</vt:lpstr>
      <vt:lpstr>Krug kvaliteta</vt:lpstr>
      <vt:lpstr>KVALITET REZULTATA PROCESA</vt:lpstr>
      <vt:lpstr>KVALITET POLUPROIZVODA</vt:lpstr>
      <vt:lpstr>KVALITET POLUPROIZVODA</vt:lpstr>
      <vt:lpstr>SHEMA POSLOVNOG SISTEMA U STVARANJU KVALITETA POLUPROIZVODA</vt:lpstr>
      <vt:lpstr>KVALITET PROIZVODA</vt:lpstr>
      <vt:lpstr>KVALITET PROIZVODA</vt:lpstr>
      <vt:lpstr>KVALITET PROIZVODA</vt:lpstr>
      <vt:lpstr>SVOJSTVA I KARAKTERISTIKE PROIZVODA</vt:lpstr>
      <vt:lpstr>Pregled nekih opštih svojstava kvaliteta proizvoda</vt:lpstr>
      <vt:lpstr>Pregled nekih opštih karakteristika kvaliteta proizvoda</vt:lpstr>
      <vt:lpstr>KVALITET USLUGA</vt:lpstr>
      <vt:lpstr>KVALITET USLUGA</vt:lpstr>
      <vt:lpstr>KVALITET USLUGA</vt:lpstr>
      <vt:lpstr>KVALITET SOFTVERA</vt:lpstr>
      <vt:lpstr>Proces upravljanja kvalitetom</vt:lpstr>
      <vt:lpstr>Elementi za ocjenu kvaliteta softvera</vt:lpstr>
      <vt:lpstr>Ishikawa dijagram</vt:lpstr>
      <vt:lpstr>Ishikawa dijagram</vt:lpstr>
      <vt:lpstr>Ishikawa dijagram</vt:lpstr>
      <vt:lpstr>Postupak Lorenz-a (Pareto dijagram)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Menadžment kvaliteta</dc:title>
  <dc:creator>Igor Todorovic</dc:creator>
  <cp:lastModifiedBy>Igor Todorovic</cp:lastModifiedBy>
  <cp:revision>44</cp:revision>
  <dcterms:created xsi:type="dcterms:W3CDTF">2014-10-07T06:43:10Z</dcterms:created>
  <dcterms:modified xsi:type="dcterms:W3CDTF">2021-03-16T06:53:11Z</dcterms:modified>
</cp:coreProperties>
</file>