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259" r:id="rId4"/>
    <p:sldId id="260" r:id="rId5"/>
    <p:sldId id="261" r:id="rId6"/>
    <p:sldId id="262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4B515-57A9-574B-AF34-8C13AADFDA08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FEE7-F06A-A94D-8E71-587D51DF6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27F44F-2EDD-164C-B8D1-37684DE998D7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FE9252-68BC-9745-8730-79069A7880F6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Most severe financial crisis since 1930s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Great Depression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Failure of businesses: from small family-owned businesses to global conglomerates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Severe decline in corporate and individual consumer wealth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Significant decline in economic activity and employment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rgbClr val="FF0000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CRISIS IN INVESTOR CONFIDENCE UNDERMINING INTEGRITY OF MARKET AND ECONOMY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from individual investor (e.g. investing in retirement plans) to large institutional investors</a:t>
            </a:r>
            <a:endParaRPr lang="en-US" b="1">
              <a:solidFill>
                <a:srgbClr val="FF0000"/>
              </a:solidFill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Common element in most corporate failures: weaknesses in corporate governance structures, </a:t>
            </a:r>
            <a:r>
              <a:rPr lang="en-US" u="sng">
                <a:latin typeface="Calibri" charset="0"/>
              </a:rPr>
              <a:t>highlighting deficiencies/failures</a:t>
            </a:r>
            <a:r>
              <a:rPr lang="en-US">
                <a:latin typeface="Calibri" charset="0"/>
              </a:rPr>
              <a:t> in: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Oversight/supervision and internal control/audit mechanisms in companies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Financial transparency (e.g. integrity of financial statements)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Sound decision-making processes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 Mechanisms by which company manages risk</a:t>
            </a:r>
          </a:p>
          <a:p>
            <a:pPr>
              <a:lnSpc>
                <a:spcPct val="90000"/>
              </a:lnSpc>
              <a:buFont typeface="Calibri" charset="0"/>
              <a:buAutoNum type="alphaLcPeriod"/>
            </a:pPr>
            <a:r>
              <a:rPr lang="en-US">
                <a:latin typeface="Calibri" charset="0"/>
              </a:rPr>
              <a:t>Ability to respond effectively to </a:t>
            </a:r>
            <a:r>
              <a:rPr lang="en-US" b="1">
                <a:latin typeface="Calibri" charset="0"/>
              </a:rPr>
              <a:t>both</a:t>
            </a:r>
            <a:r>
              <a:rPr lang="en-US">
                <a:latin typeface="Calibri" charset="0"/>
              </a:rPr>
              <a:t> opportunity </a:t>
            </a:r>
            <a:r>
              <a:rPr lang="en-US" b="1">
                <a:latin typeface="Calibri" charset="0"/>
              </a:rPr>
              <a:t>and </a:t>
            </a:r>
            <a:r>
              <a:rPr lang="en-US">
                <a:latin typeface="Calibri" charset="0"/>
              </a:rPr>
              <a:t>threats/risks/crisis, etc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PRINCIPLES OF GOOD CORPORATE GOVERNANCE APPLY TO </a:t>
            </a:r>
            <a:r>
              <a:rPr lang="en-US" b="1" u="sng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 COMPANIES - BUT THE MECHANISMS BY WHICH THE PRINCIPLES ARE APPLIED WILL VARY FROM ONE TYPE OF COMPANY TO ANOTHER</a:t>
            </a:r>
          </a:p>
          <a:p>
            <a:pPr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84CCCF-3DDF-D347-8035-BE0550D90DB7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Heavier supervision usually kicks in once the crisis is well under way.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86E68F-A82F-1C43-AAD5-20A05ADD26DB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41C9F1-FF3B-7E40-8AC0-419184232097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A74150-5F0F-A244-9748-F3B2E13E5911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Cyrl-C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berza.com/v2/Pages/docview.aspx?page=scorecar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KORPORATIVNO UPRAVLJANJE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/>
              <a:t>Prof. </a:t>
            </a:r>
            <a:r>
              <a:rPr lang="en-US" sz="2400" dirty="0" err="1"/>
              <a:t>dr</a:t>
            </a:r>
            <a:r>
              <a:rPr lang="en-US" sz="2400" dirty="0"/>
              <a:t> Igor </a:t>
            </a:r>
            <a:r>
              <a:rPr lang="en-US" sz="2400" dirty="0" err="1"/>
              <a:t>Todorović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09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007755" y="2205711"/>
            <a:ext cx="69714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Latn-CS" sz="3200" dirty="0"/>
              <a:t>Dužnička</a:t>
            </a:r>
            <a:r>
              <a:rPr lang="en-US" sz="3200" dirty="0"/>
              <a:t> </a:t>
            </a:r>
            <a:r>
              <a:rPr lang="sr-Latn-CS" sz="3200" dirty="0"/>
              <a:t>kriza</a:t>
            </a:r>
            <a:r>
              <a:rPr lang="en-US" sz="3200" dirty="0"/>
              <a:t> – 2007</a:t>
            </a:r>
            <a:r>
              <a:rPr lang="sr-Latn-CS" sz="3200" dirty="0"/>
              <a:t>. godine</a:t>
            </a:r>
            <a:endParaRPr lang="en-US" sz="3200" dirty="0"/>
          </a:p>
          <a:p>
            <a:pPr algn="ctr"/>
            <a:r>
              <a:rPr lang="en-US" sz="3200" dirty="0"/>
              <a:t>Global</a:t>
            </a:r>
            <a:r>
              <a:rPr lang="sr-Latn-CS" sz="3200" dirty="0"/>
              <a:t>na ekonomska kriza</a:t>
            </a:r>
            <a:r>
              <a:rPr lang="en-US" sz="3200" dirty="0"/>
              <a:t> – 2008</a:t>
            </a:r>
            <a:r>
              <a:rPr lang="sr-Latn-CS" sz="3200" dirty="0"/>
              <a:t>. godine</a:t>
            </a:r>
          </a:p>
          <a:p>
            <a:pPr algn="ctr"/>
            <a:r>
              <a:rPr lang="sr-Latn-CS" sz="3200" dirty="0"/>
              <a:t>Skandali - Lehman Brothers, Bernie Madoff</a:t>
            </a:r>
            <a:endParaRPr lang="en-US" sz="3200" dirty="0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 rot="5400000">
            <a:off x="4321969" y="4760883"/>
            <a:ext cx="468313" cy="460375"/>
          </a:xfrm>
          <a:prstGeom prst="chevron">
            <a:avLst>
              <a:gd name="adj" fmla="val 56796"/>
            </a:avLst>
          </a:prstGeom>
          <a:solidFill>
            <a:srgbClr val="C2C2C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1808438" y="5260898"/>
            <a:ext cx="5590972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sr-Latn-CS" dirty="0">
                <a:solidFill>
                  <a:srgbClr val="C00000"/>
                </a:solidFill>
              </a:rPr>
              <a:t>Regulator na globalnom nivou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sr-Latn-CS" dirty="0">
                <a:solidFill>
                  <a:srgbClr val="C00000"/>
                </a:solidFill>
              </a:rPr>
              <a:t>Novi zakon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The Dodd-Frank Wall Street Reform and Consumer Protection Act of 2010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Rigorozne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izmjene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zakona</a:t>
            </a:r>
            <a:r>
              <a:rPr lang="en-US" dirty="0">
                <a:solidFill>
                  <a:srgbClr val="C00000"/>
                </a:solidFill>
              </a:rPr>
              <a:t> o </a:t>
            </a:r>
            <a:r>
              <a:rPr lang="en-US" dirty="0" err="1">
                <a:solidFill>
                  <a:srgbClr val="C00000"/>
                </a:solidFill>
              </a:rPr>
              <a:t>finansijskom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sektoru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276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>
                <a:latin typeface="Calibri" charset="0"/>
              </a:rPr>
              <a:t>Počeci korporativnog upravljanja</a:t>
            </a:r>
            <a:r>
              <a:rPr lang="en-US" sz="4400">
                <a:latin typeface="Calibri" charset="0"/>
              </a:rPr>
              <a:t> – </a:t>
            </a:r>
            <a:r>
              <a:rPr lang="sr-Latn-CS" sz="4400">
                <a:latin typeface="Calibri" charset="0"/>
              </a:rPr>
              <a:t>obrazac/trend krize</a:t>
            </a:r>
            <a:endParaRPr lang="en-US" sz="4400">
              <a:latin typeface="Calibri" charset="0"/>
            </a:endParaRPr>
          </a:p>
        </p:txBody>
      </p:sp>
      <p:graphicFrame>
        <p:nvGraphicFramePr>
          <p:cNvPr id="1026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266017"/>
              </p:ext>
            </p:extLst>
          </p:nvPr>
        </p:nvGraphicFramePr>
        <p:xfrm>
          <a:off x="533400" y="2252125"/>
          <a:ext cx="8001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Chart" r:id="rId4" imgW="7998645" imgH="5102794" progId="Excel.Chart.8">
                  <p:embed/>
                </p:oleObj>
              </mc:Choice>
              <mc:Fallback>
                <p:oleObj name="Chart" r:id="rId4" imgW="7998645" imgH="51027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52125"/>
                        <a:ext cx="80010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445250" y="4404978"/>
            <a:ext cx="2052638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Nivo investiranja</a:t>
            </a:r>
            <a:endParaRPr lang="sr-Cyrl-CS" sz="160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6357938" y="4727240"/>
            <a:ext cx="2268537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Stepen supervizije</a:t>
            </a:r>
            <a:endParaRPr lang="sr-Cyrl-CS" sz="1600"/>
          </a:p>
        </p:txBody>
      </p:sp>
    </p:spTree>
    <p:extLst>
      <p:ext uri="{BB962C8B-B14F-4D97-AF65-F5344CB8AC3E}">
        <p14:creationId xmlns:p14="http://schemas.microsoft.com/office/powerpoint/2010/main" val="21460148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>
                <a:latin typeface="Calibri" charset="0"/>
              </a:rPr>
              <a:t>Počeci korporativnog upravljanja</a:t>
            </a:r>
            <a:r>
              <a:rPr lang="en-US" sz="4400">
                <a:latin typeface="Calibri" charset="0"/>
              </a:rPr>
              <a:t> – </a:t>
            </a:r>
            <a:r>
              <a:rPr lang="sr-Latn-CS" sz="4400">
                <a:latin typeface="Calibri" charset="0"/>
              </a:rPr>
              <a:t>istorijski obrazac/trend</a:t>
            </a:r>
            <a:endParaRPr lang="en-US" sz="4400">
              <a:latin typeface="Calibri" charset="0"/>
            </a:endParaRPr>
          </a:p>
        </p:txBody>
      </p:sp>
      <p:graphicFrame>
        <p:nvGraphicFramePr>
          <p:cNvPr id="2050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377153"/>
              </p:ext>
            </p:extLst>
          </p:nvPr>
        </p:nvGraphicFramePr>
        <p:xfrm>
          <a:off x="457200" y="2185618"/>
          <a:ext cx="8305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Chart" r:id="rId3" imgW="8303472" imgH="5102794" progId="Excel.Chart.8">
                  <p:embed/>
                </p:oleObj>
              </mc:Choice>
              <mc:Fallback>
                <p:oleObj name="Chart" r:id="rId3" imgW="8303472" imgH="51027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85618"/>
                        <a:ext cx="83058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667633" y="2292048"/>
            <a:ext cx="2052638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Nivo investiranja</a:t>
            </a:r>
            <a:endParaRPr lang="sr-Cyrl-CS" sz="160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6643688" y="2676223"/>
            <a:ext cx="2239962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Stepen supervizije</a:t>
            </a:r>
            <a:endParaRPr lang="sr-Cyrl-CS" sz="1600"/>
          </a:p>
        </p:txBody>
      </p:sp>
    </p:spTree>
    <p:extLst>
      <p:ext uri="{BB962C8B-B14F-4D97-AF65-F5344CB8AC3E}">
        <p14:creationId xmlns:p14="http://schemas.microsoft.com/office/powerpoint/2010/main" val="40475337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234950"/>
            <a:ext cx="7178675" cy="908050"/>
          </a:xfrm>
        </p:spPr>
        <p:txBody>
          <a:bodyPr/>
          <a:lstStyle/>
          <a:p>
            <a:pPr eaLnBrk="1" hangingPunct="1"/>
            <a:r>
              <a:rPr lang="sr-Latn-CS" sz="2500">
                <a:solidFill>
                  <a:schemeClr val="tx1"/>
                </a:solidFill>
                <a:latin typeface="Calibri" charset="0"/>
              </a:rPr>
              <a:t>Koristi korporativnog upravljanja za preduzeće</a:t>
            </a:r>
            <a:endParaRPr lang="en-US" sz="25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3555" name="AutoShape 40"/>
          <p:cNvSpPr>
            <a:spLocks noChangeArrowheads="1"/>
          </p:cNvSpPr>
          <p:nvPr/>
        </p:nvSpPr>
        <p:spPr bwMode="auto">
          <a:xfrm>
            <a:off x="3657600" y="52578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6171"/>
              <a:gd name="adj4" fmla="val 7382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/>
              <a:t>Organiza</a:t>
            </a:r>
            <a:r>
              <a:rPr lang="sr-Latn-CS" sz="1600"/>
              <a:t>cija</a:t>
            </a:r>
            <a:endParaRPr lang="en-US" sz="1600"/>
          </a:p>
        </p:txBody>
      </p:sp>
      <p:sp>
        <p:nvSpPr>
          <p:cNvPr id="23556" name="AutoShape 42"/>
          <p:cNvSpPr>
            <a:spLocks noChangeArrowheads="1"/>
          </p:cNvSpPr>
          <p:nvPr/>
        </p:nvSpPr>
        <p:spPr bwMode="auto">
          <a:xfrm>
            <a:off x="3657600" y="41910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Proces odlučivanja</a:t>
            </a:r>
            <a:endParaRPr lang="en-US" sz="1600"/>
          </a:p>
        </p:txBody>
      </p:sp>
      <p:sp>
        <p:nvSpPr>
          <p:cNvPr id="23557" name="AutoShape 43"/>
          <p:cNvSpPr>
            <a:spLocks noChangeArrowheads="1"/>
          </p:cNvSpPr>
          <p:nvPr/>
        </p:nvSpPr>
        <p:spPr bwMode="auto">
          <a:xfrm>
            <a:off x="2514600" y="28956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Inovacije i strategija</a:t>
            </a:r>
            <a:endParaRPr lang="en-US" sz="1600"/>
          </a:p>
        </p:txBody>
      </p:sp>
      <p:sp>
        <p:nvSpPr>
          <p:cNvPr id="45063" name="AutoShape 45"/>
          <p:cNvSpPr>
            <a:spLocks noChangeArrowheads="1"/>
          </p:cNvSpPr>
          <p:nvPr/>
        </p:nvSpPr>
        <p:spPr bwMode="auto">
          <a:xfrm rot="6942143">
            <a:off x="4940301" y="3622675"/>
            <a:ext cx="381000" cy="917575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3559" name="AutoShape 46"/>
          <p:cNvSpPr>
            <a:spLocks noChangeArrowheads="1"/>
          </p:cNvSpPr>
          <p:nvPr/>
        </p:nvSpPr>
        <p:spPr bwMode="auto">
          <a:xfrm>
            <a:off x="4724400" y="2895600"/>
            <a:ext cx="1676400" cy="914400"/>
          </a:xfrm>
          <a:prstGeom prst="upArrowCallout">
            <a:avLst>
              <a:gd name="adj1" fmla="val 183333"/>
              <a:gd name="adj2" fmla="val 91667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Bolji odgovor na zahtjeve</a:t>
            </a:r>
            <a:endParaRPr lang="en-US" sz="1600"/>
          </a:p>
        </p:txBody>
      </p:sp>
      <p:sp>
        <p:nvSpPr>
          <p:cNvPr id="45065" name="AutoShape 47"/>
          <p:cNvSpPr>
            <a:spLocks noChangeArrowheads="1"/>
          </p:cNvSpPr>
          <p:nvPr/>
        </p:nvSpPr>
        <p:spPr bwMode="auto">
          <a:xfrm rot="3978385">
            <a:off x="3824288" y="3622675"/>
            <a:ext cx="381000" cy="917575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3561" name="AutoShape 48"/>
          <p:cNvSpPr>
            <a:spLocks noChangeArrowheads="1"/>
          </p:cNvSpPr>
          <p:nvPr/>
        </p:nvSpPr>
        <p:spPr bwMode="auto">
          <a:xfrm>
            <a:off x="2514600" y="2133600"/>
            <a:ext cx="3886200" cy="685800"/>
          </a:xfrm>
          <a:prstGeom prst="upArrowCallout">
            <a:avLst>
              <a:gd name="adj1" fmla="val 566667"/>
              <a:gd name="adj2" fmla="val 2833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Konkurentnost</a:t>
            </a:r>
            <a:endParaRPr lang="en-US" sz="1600"/>
          </a:p>
        </p:txBody>
      </p:sp>
      <p:sp>
        <p:nvSpPr>
          <p:cNvPr id="23562" name="AutoShape 49"/>
          <p:cNvSpPr>
            <a:spLocks noChangeArrowheads="1"/>
          </p:cNvSpPr>
          <p:nvPr/>
        </p:nvSpPr>
        <p:spPr bwMode="auto">
          <a:xfrm>
            <a:off x="2514600" y="1447800"/>
            <a:ext cx="3886200" cy="533400"/>
          </a:xfrm>
          <a:prstGeom prst="upArrowCallout">
            <a:avLst>
              <a:gd name="adj1" fmla="val 728571"/>
              <a:gd name="adj2" fmla="val 364286"/>
              <a:gd name="adj3" fmla="val 0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BOLJI REZULTATI/UČINAK</a:t>
            </a:r>
            <a:endParaRPr lang="en-US" sz="1600"/>
          </a:p>
        </p:txBody>
      </p:sp>
      <p:sp>
        <p:nvSpPr>
          <p:cNvPr id="23563" name="AutoShape 50"/>
          <p:cNvSpPr>
            <a:spLocks noChangeArrowheads="1"/>
          </p:cNvSpPr>
          <p:nvPr/>
        </p:nvSpPr>
        <p:spPr bwMode="auto">
          <a:xfrm rot="-5400000">
            <a:off x="-1204118" y="3694906"/>
            <a:ext cx="5065712" cy="498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/>
              <a:t>Interne koristi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57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34950"/>
            <a:ext cx="7500937" cy="908050"/>
          </a:xfrm>
        </p:spPr>
        <p:txBody>
          <a:bodyPr/>
          <a:lstStyle/>
          <a:p>
            <a:pPr eaLnBrk="1" hangingPunct="1"/>
            <a:r>
              <a:rPr lang="sr-Latn-CS" sz="2500">
                <a:solidFill>
                  <a:schemeClr val="tx1"/>
                </a:solidFill>
                <a:latin typeface="Calibri" charset="0"/>
              </a:rPr>
              <a:t>Koristi korporativnog upravljanja za preduzeće</a:t>
            </a:r>
            <a:endParaRPr lang="en-US" sz="25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3657600" y="52578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6171"/>
              <a:gd name="adj4" fmla="val 7382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Preduzeće sa dobrim KU</a:t>
            </a:r>
            <a:endParaRPr lang="en-US" sz="1600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3657600" y="4191000"/>
            <a:ext cx="1752600" cy="990600"/>
          </a:xfrm>
          <a:prstGeom prst="upArrowCallout">
            <a:avLst>
              <a:gd name="adj1" fmla="val 176923"/>
              <a:gd name="adj2" fmla="val 88462"/>
              <a:gd name="adj3" fmla="val 27403"/>
              <a:gd name="adj4" fmla="val 7259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Jačanje reputacije i povjerenja</a:t>
            </a:r>
            <a:endParaRPr lang="en-US" sz="1600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2514600" y="2895600"/>
            <a:ext cx="1752600" cy="914400"/>
          </a:xfrm>
          <a:prstGeom prst="upArrowCallout">
            <a:avLst>
              <a:gd name="adj1" fmla="val 191667"/>
              <a:gd name="adj2" fmla="val 958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Pristup novim investitorima</a:t>
            </a:r>
            <a:endParaRPr lang="en-US" sz="1600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6942143">
            <a:off x="4940301" y="3622675"/>
            <a:ext cx="381000" cy="917575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4724400" y="2895600"/>
            <a:ext cx="1676400" cy="914400"/>
          </a:xfrm>
          <a:prstGeom prst="upArrowCallout">
            <a:avLst>
              <a:gd name="adj1" fmla="val 183333"/>
              <a:gd name="adj2" fmla="val 91667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Pristup jeftinijim kreditima</a:t>
            </a:r>
            <a:endParaRPr lang="en-US" sz="1600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3978385">
            <a:off x="3824288" y="3622675"/>
            <a:ext cx="381000" cy="917575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>
            <a:off x="2514600" y="2133600"/>
            <a:ext cx="3886200" cy="685800"/>
          </a:xfrm>
          <a:prstGeom prst="upArrowCallout">
            <a:avLst>
              <a:gd name="adj1" fmla="val 566667"/>
              <a:gd name="adj2" fmla="val 283333"/>
              <a:gd name="adj3" fmla="val 33333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Sredstva za razvoj</a:t>
            </a:r>
            <a:r>
              <a:rPr lang="en-US" sz="1600"/>
              <a:t> / </a:t>
            </a:r>
            <a:r>
              <a:rPr lang="sr-Latn-CS" sz="1600"/>
              <a:t>inovacije</a:t>
            </a:r>
            <a:r>
              <a:rPr lang="en-US" sz="1600"/>
              <a:t> / </a:t>
            </a:r>
            <a:r>
              <a:rPr lang="sr-Latn-CS" sz="1600"/>
              <a:t>širenje</a:t>
            </a:r>
            <a:endParaRPr lang="en-US" sz="1600"/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2514600" y="1447800"/>
            <a:ext cx="3886200" cy="533400"/>
          </a:xfrm>
          <a:prstGeom prst="upArrowCallout">
            <a:avLst>
              <a:gd name="adj1" fmla="val 728571"/>
              <a:gd name="adj2" fmla="val 364286"/>
              <a:gd name="adj3" fmla="val 0"/>
              <a:gd name="adj4" fmla="val 6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600"/>
              <a:t>VEĆA KONKURENTNOST</a:t>
            </a:r>
            <a:endParaRPr lang="en-US" sz="1600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 rot="-5400000">
            <a:off x="-1204118" y="3694906"/>
            <a:ext cx="5065712" cy="498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/>
              <a:t>Eksterne koristi</a:t>
            </a:r>
            <a:endParaRPr lang="en-US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6629400" y="1600200"/>
            <a:ext cx="1524000" cy="4876800"/>
          </a:xfrm>
          <a:prstGeom prst="curvedLeftArrow">
            <a:avLst>
              <a:gd name="adj1" fmla="val 13115"/>
              <a:gd name="adj2" fmla="val 96664"/>
              <a:gd name="adj3" fmla="val 1969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44389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Osnovne četiri karakteristike KU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1. Korporativno upravljanje je proces kontrole menadžera,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2. Interesi internih zainteresovanih strana (kao što su akcionari, menadžeri, zaposleni) i eksternih zainteresovanih strana (kao što su povjerioci, regulatori, sindikati i ostali na koje utiče poslovanje preduzeća) su uzeti u obzir prilikom donošenja odluka, </a:t>
            </a:r>
          </a:p>
        </p:txBody>
      </p:sp>
    </p:spTree>
    <p:extLst>
      <p:ext uri="{BB962C8B-B14F-4D97-AF65-F5344CB8AC3E}">
        <p14:creationId xmlns:p14="http://schemas.microsoft.com/office/powerpoint/2010/main" val="24997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Osnovne četiri karakteristike KU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3. Zadatak je obezbijediti odgovorno ponašanje i poslovanje preduzeća, i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4. Krajni cilj korporativnog upravljanja je da postigne maksimalan nivo efikasnosti i profitabilnosti preduzeća. 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Karakteristike dobrog KU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39775" y="2607733"/>
            <a:ext cx="7662864" cy="35559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nstantia" charset="0"/>
              </a:rPr>
              <a:t>Prema</a:t>
            </a:r>
            <a:r>
              <a:rPr lang="en-US" dirty="0">
                <a:latin typeface="Constantia" charset="0"/>
              </a:rPr>
              <a:t> King </a:t>
            </a:r>
            <a:r>
              <a:rPr lang="en-US" dirty="0" err="1">
                <a:latin typeface="Constantia" charset="0"/>
              </a:rPr>
              <a:t>izvješaju</a:t>
            </a:r>
            <a:r>
              <a:rPr lang="en-US" dirty="0">
                <a:latin typeface="Constantia" charset="0"/>
              </a:rPr>
              <a:t> o </a:t>
            </a:r>
            <a:r>
              <a:rPr lang="en-US" dirty="0" err="1">
                <a:latin typeface="Constantia" charset="0"/>
              </a:rPr>
              <a:t>korporativnom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postoji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sedam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karakteristika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dobrog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: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1. </a:t>
            </a:r>
            <a:r>
              <a:rPr lang="en-US" dirty="0" err="1">
                <a:latin typeface="Constantia" charset="0"/>
              </a:rPr>
              <a:t>Disciplina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2. </a:t>
            </a:r>
            <a:r>
              <a:rPr lang="en-US" dirty="0" err="1">
                <a:latin typeface="Constantia" charset="0"/>
              </a:rPr>
              <a:t>Transparentnost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3. </a:t>
            </a:r>
            <a:r>
              <a:rPr lang="en-US" dirty="0" err="1">
                <a:latin typeface="Constantia" charset="0"/>
              </a:rPr>
              <a:t>Obaveza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4.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5. </a:t>
            </a:r>
            <a:r>
              <a:rPr lang="en-US" dirty="0" err="1">
                <a:latin typeface="Constantia" charset="0"/>
              </a:rPr>
              <a:t>Nadležnost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6. </a:t>
            </a:r>
            <a:r>
              <a:rPr lang="en-US" dirty="0" err="1">
                <a:latin typeface="Constantia" charset="0"/>
              </a:rPr>
              <a:t>Pravednost</a:t>
            </a:r>
            <a:r>
              <a:rPr lang="en-US" dirty="0">
                <a:latin typeface="Constantia" charset="0"/>
              </a:rPr>
              <a:t>,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	7. </a:t>
            </a:r>
            <a:r>
              <a:rPr lang="en-US" dirty="0" err="1">
                <a:latin typeface="Constantia" charset="0"/>
              </a:rPr>
              <a:t>Društvena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787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</a:rPr>
              <a:t>OECD principi KU</a:t>
            </a:r>
            <a:endParaRPr lang="en-US">
              <a:latin typeface="Calibri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>
                <a:latin typeface="Constantia" charset="0"/>
              </a:rPr>
              <a:t>OECD Organizacija za ekonomsku saradnju i razvoj je 1</a:t>
            </a:r>
            <a:r>
              <a:rPr lang="en-US">
                <a:latin typeface="Constantia" charset="0"/>
              </a:rPr>
              <a:t>999. godine je objavila Principe korporativnog upravljanja, koji su prvi međunarodni standard dobrog korporativnog upravljanja odobren od strane vlada. 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Fokusiraju na akcionarska društva otvorenog tipa</a:t>
            </a:r>
          </a:p>
          <a:p>
            <a:pPr lvl="1"/>
            <a:r>
              <a:rPr lang="en-US">
                <a:latin typeface="Constantia" charset="0"/>
              </a:rPr>
              <a:t>Imaju za cilj da pomognu vladama u poboljšanju pravnog, institucionalnog i regulatornog okvira</a:t>
            </a:r>
          </a:p>
          <a:p>
            <a:pPr lvl="1"/>
            <a:r>
              <a:rPr lang="en-US">
                <a:latin typeface="Constantia" charset="0"/>
              </a:rPr>
              <a:t>Pružaju praktična uputstva i prijedloge za berze, investitore, preduzeća i druge zainteresovane strane</a:t>
            </a:r>
          </a:p>
        </p:txBody>
      </p:sp>
    </p:spTree>
    <p:extLst>
      <p:ext uri="{BB962C8B-B14F-4D97-AF65-F5344CB8AC3E}">
        <p14:creationId xmlns:p14="http://schemas.microsoft.com/office/powerpoint/2010/main" val="381883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</a:rPr>
              <a:t>OECD principi KU</a:t>
            </a:r>
            <a:endParaRPr lang="en-US">
              <a:latin typeface="Calibri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546039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OECD </a:t>
            </a:r>
            <a:r>
              <a:rPr lang="en-US" dirty="0" err="1">
                <a:latin typeface="Constantia" charset="0"/>
              </a:rPr>
              <a:t>principi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 se </a:t>
            </a:r>
            <a:r>
              <a:rPr lang="en-US" dirty="0" err="1">
                <a:latin typeface="Constantia" charset="0"/>
              </a:rPr>
              <a:t>sastoje</a:t>
            </a:r>
            <a:r>
              <a:rPr lang="en-US" dirty="0">
                <a:latin typeface="Constantia" charset="0"/>
              </a:rPr>
              <a:t> od </a:t>
            </a:r>
            <a:r>
              <a:rPr lang="en-US" dirty="0" err="1">
                <a:latin typeface="Constantia" charset="0"/>
              </a:rPr>
              <a:t>šest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osnovnih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principa</a:t>
            </a:r>
            <a:r>
              <a:rPr lang="en-US" dirty="0">
                <a:latin typeface="Constantia" charset="0"/>
              </a:rPr>
              <a:t>: </a:t>
            </a:r>
          </a:p>
          <a:p>
            <a:pPr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I) </a:t>
            </a:r>
            <a:r>
              <a:rPr lang="en-US" dirty="0" err="1">
                <a:latin typeface="Constantia" charset="0"/>
              </a:rPr>
              <a:t>Obezbjeđenje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osnove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efikasan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okvir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II) </a:t>
            </a:r>
            <a:r>
              <a:rPr lang="en-US" dirty="0" err="1">
                <a:latin typeface="Constantia" charset="0"/>
              </a:rPr>
              <a:t>Prava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ključne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vlasničke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funkcije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III) </a:t>
            </a:r>
            <a:r>
              <a:rPr lang="en-US" dirty="0" err="1">
                <a:latin typeface="Constantia" charset="0"/>
              </a:rPr>
              <a:t>Ravnopravan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tretman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IV) </a:t>
            </a: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zainteresovanih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strana</a:t>
            </a:r>
            <a:r>
              <a:rPr lang="en-US" dirty="0">
                <a:latin typeface="Constantia" charset="0"/>
              </a:rPr>
              <a:t>;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V) </a:t>
            </a:r>
            <a:r>
              <a:rPr lang="en-US" dirty="0" err="1">
                <a:latin typeface="Constantia" charset="0"/>
              </a:rPr>
              <a:t>Objelodanjivanje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podataka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transparentnost</a:t>
            </a:r>
            <a:r>
              <a:rPr lang="en-US" dirty="0">
                <a:latin typeface="Constantia" charset="0"/>
              </a:rPr>
              <a:t>;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VI) </a:t>
            </a:r>
            <a:r>
              <a:rPr lang="en-US" dirty="0" err="1">
                <a:latin typeface="Constantia" charset="0"/>
              </a:rPr>
              <a:t>Odgovornost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odbora</a:t>
            </a:r>
            <a:r>
              <a:rPr lang="en-US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55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tantia" charset="0"/>
              </a:rPr>
              <a:t>Profesionalizacija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menadžmenta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Odvajanje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vlasništva</a:t>
            </a:r>
            <a:r>
              <a:rPr lang="en-US" dirty="0">
                <a:latin typeface="Constantia" charset="0"/>
              </a:rPr>
              <a:t> od </a:t>
            </a:r>
            <a:r>
              <a:rPr lang="en-US" dirty="0" err="1">
                <a:latin typeface="Constantia" charset="0"/>
              </a:rPr>
              <a:t>upravljanja</a:t>
            </a:r>
            <a:r>
              <a:rPr lang="en-US" dirty="0">
                <a:latin typeface="Constantia" charset="0"/>
              </a:rPr>
              <a:t> </a:t>
            </a:r>
          </a:p>
          <a:p>
            <a:r>
              <a:rPr lang="en-US" dirty="0" err="1">
                <a:latin typeface="Constantia" charset="0"/>
              </a:rPr>
              <a:t>Akcionarsko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društvo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Porodična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Dobro korporativno upravljanje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39775" y="2540256"/>
            <a:ext cx="7662864" cy="408649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Constantia" charset="0"/>
              </a:rPr>
              <a:t>Privlačenje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investicija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Povjerenje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investorora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Jeftiniji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kapital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ugleda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Smanjenje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rizika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poslovanja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Sprečavanje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skandala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konkurentnost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Povećanje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profitabilnost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Izbjegavanje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krivične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odgovornosti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prevara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istraga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tužbi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Teorije KU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>
                <a:latin typeface="Constantia" charset="0"/>
              </a:rPr>
              <a:t>Agencijska teorija, </a:t>
            </a:r>
          </a:p>
          <a:p>
            <a:r>
              <a:rPr lang="en-US" b="1">
                <a:latin typeface="Constantia" charset="0"/>
              </a:rPr>
              <a:t>Teorija uslužnosti, </a:t>
            </a:r>
          </a:p>
          <a:p>
            <a:r>
              <a:rPr lang="en-US" b="1">
                <a:latin typeface="Constantia" charset="0"/>
              </a:rPr>
              <a:t>Teorija zainteresovanih strana, </a:t>
            </a:r>
          </a:p>
          <a:p>
            <a:r>
              <a:rPr lang="en-US">
                <a:latin typeface="Constantia" charset="0"/>
              </a:rPr>
              <a:t>Teorija klasne dominacije, </a:t>
            </a:r>
          </a:p>
          <a:p>
            <a:r>
              <a:rPr lang="en-US">
                <a:latin typeface="Constantia" charset="0"/>
              </a:rPr>
              <a:t>Teorija menadžerske dominacije, </a:t>
            </a:r>
          </a:p>
          <a:p>
            <a:r>
              <a:rPr lang="en-US">
                <a:latin typeface="Constantia" charset="0"/>
              </a:rPr>
              <a:t>Teorija transakcijskih troškova, i </a:t>
            </a:r>
          </a:p>
          <a:p>
            <a:r>
              <a:rPr lang="en-US">
                <a:latin typeface="Constantia" charset="0"/>
              </a:rPr>
              <a:t>Teorija zavisnosti od resursa. 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5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Agencijska teorija identifikuje agencijski odnos kao ugovor u kome jedna strana, </a:t>
            </a:r>
            <a:r>
              <a:rPr lang="en-US" b="1" u="sng">
                <a:latin typeface="Constantia" charset="0"/>
              </a:rPr>
              <a:t>principal</a:t>
            </a:r>
            <a:r>
              <a:rPr lang="en-US">
                <a:latin typeface="Constantia" charset="0"/>
              </a:rPr>
              <a:t>, delegira određeni posao drugoj strani, </a:t>
            </a:r>
            <a:r>
              <a:rPr lang="en-US" b="1" u="sng">
                <a:latin typeface="Constantia" charset="0"/>
              </a:rPr>
              <a:t>agent</a:t>
            </a:r>
            <a:r>
              <a:rPr lang="en-US">
                <a:latin typeface="Constantia" charset="0"/>
              </a:rPr>
              <a:t>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U kontekstu korporacije vlasnik je principal, a direktor je agent. 	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1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>
                <a:latin typeface="Times New Roman" charset="0"/>
              </a:rPr>
              <a:t>Agencijska teorija je definisana kao </a:t>
            </a:r>
            <a:r>
              <a:rPr lang="vi-VN" i="1" dirty="0">
                <a:latin typeface="Times New Roman" charset="0"/>
              </a:rPr>
              <a:t>„odnos između principal, kao što su akcionari i agenti kao što su rukovodioci i menadžeri preduzeća“. </a:t>
            </a:r>
            <a:endParaRPr lang="en-US" i="1" dirty="0">
              <a:latin typeface="Constantia" charset="0"/>
            </a:endParaRPr>
          </a:p>
          <a:p>
            <a:endParaRPr lang="en-US" i="1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Principal-agent </a:t>
            </a:r>
            <a:r>
              <a:rPr lang="en-US" dirty="0" err="1">
                <a:latin typeface="Constantia" charset="0"/>
              </a:rPr>
              <a:t>odnos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znači</a:t>
            </a:r>
            <a:r>
              <a:rPr lang="en-US" dirty="0">
                <a:latin typeface="Constantia" charset="0"/>
              </a:rPr>
              <a:t> da principal (</a:t>
            </a:r>
            <a:r>
              <a:rPr lang="en-US" dirty="0" err="1">
                <a:latin typeface="Constantia" charset="0"/>
              </a:rPr>
              <a:t>akcionar</a:t>
            </a:r>
            <a:r>
              <a:rPr lang="en-US" dirty="0">
                <a:latin typeface="Constantia" charset="0"/>
              </a:rPr>
              <a:t>) </a:t>
            </a:r>
            <a:r>
              <a:rPr lang="en-US" dirty="0" err="1">
                <a:latin typeface="Constantia" charset="0"/>
              </a:rPr>
              <a:t>delegira</a:t>
            </a:r>
            <a:r>
              <a:rPr lang="en-US" dirty="0">
                <a:latin typeface="Constantia" charset="0"/>
              </a:rPr>
              <a:t> rad </a:t>
            </a:r>
            <a:r>
              <a:rPr lang="en-US" dirty="0" err="1">
                <a:latin typeface="Constantia" charset="0"/>
              </a:rPr>
              <a:t>ili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vođenje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agentu</a:t>
            </a:r>
            <a:r>
              <a:rPr lang="en-US" dirty="0">
                <a:latin typeface="Constantia" charset="0"/>
              </a:rPr>
              <a:t> (</a:t>
            </a:r>
            <a:r>
              <a:rPr lang="en-US" dirty="0" err="1">
                <a:latin typeface="Constantia" charset="0"/>
              </a:rPr>
              <a:t>direktoru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menadžeru</a:t>
            </a:r>
            <a:r>
              <a:rPr lang="en-US" dirty="0">
                <a:latin typeface="Constantia" charset="0"/>
              </a:rPr>
              <a:t>), </a:t>
            </a:r>
            <a:r>
              <a:rPr lang="en-US" dirty="0" err="1">
                <a:latin typeface="Constantia" charset="0"/>
              </a:rPr>
              <a:t>koji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obavlja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taj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posao</a:t>
            </a:r>
            <a:r>
              <a:rPr lang="en-US" dirty="0">
                <a:latin typeface="Constantia" charset="0"/>
              </a:rPr>
              <a:t> u </a:t>
            </a:r>
            <a:r>
              <a:rPr lang="en-US" dirty="0" err="1">
                <a:latin typeface="Constantia" charset="0"/>
              </a:rPr>
              <a:t>ime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nalogodavca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ili</a:t>
            </a:r>
            <a:r>
              <a:rPr lang="en-US" dirty="0">
                <a:latin typeface="Constantia" charset="0"/>
              </a:rPr>
              <a:t> principal.</a:t>
            </a:r>
          </a:p>
        </p:txBody>
      </p:sp>
    </p:spTree>
    <p:extLst>
      <p:ext uri="{BB962C8B-B14F-4D97-AF65-F5344CB8AC3E}">
        <p14:creationId xmlns:p14="http://schemas.microsoft.com/office/powerpoint/2010/main" val="42049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Agencijski problem </a:t>
            </a:r>
          </a:p>
          <a:p>
            <a:pPr lvl="1"/>
            <a:r>
              <a:rPr lang="en-US">
                <a:latin typeface="Constantia" charset="0"/>
              </a:rPr>
              <a:t>od direktora u akcionarskim društvima ne može očekivati da će biti oprezni s novcem drugih ljudi kao što su sa svojim vlastitim. </a:t>
            </a:r>
          </a:p>
          <a:p>
            <a:pPr lvl="1"/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Agenti neće uvijek raditi u skldu sa interesima pricipla.</a:t>
            </a:r>
          </a:p>
        </p:txBody>
      </p:sp>
    </p:spTree>
    <p:extLst>
      <p:ext uri="{BB962C8B-B14F-4D97-AF65-F5344CB8AC3E}">
        <p14:creationId xmlns:p14="http://schemas.microsoft.com/office/powerpoint/2010/main" val="343529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Model agencijske teorije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412750" y="2214563"/>
          <a:ext cx="8302625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Visio" r:id="rId3" imgW="5446887" imgH="2386785" progId="Visio.Drawing.11">
                  <p:embed/>
                </p:oleObj>
              </mc:Choice>
              <mc:Fallback>
                <p:oleObj name="Visio" r:id="rId3" imgW="5446887" imgH="23867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214563"/>
                        <a:ext cx="8302625" cy="364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894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>
                <a:latin typeface="Calibri" charset="0"/>
              </a:rPr>
              <a:t>Odnos principal-agent bazirano na Agencijskoj teoriji</a:t>
            </a:r>
            <a:endParaRPr lang="en-US" sz="4000">
              <a:latin typeface="Calibri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50403"/>
              </p:ext>
            </p:extLst>
          </p:nvPr>
        </p:nvGraphicFramePr>
        <p:xfrm>
          <a:off x="500063" y="2447919"/>
          <a:ext cx="8283575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Visio" r:id="rId3" imgW="4993655" imgH="2367596" progId="Visio.Drawing.11">
                  <p:embed/>
                </p:oleObj>
              </mc:Choice>
              <mc:Fallback>
                <p:oleObj name="Visio" r:id="rId3" imgW="4993655" imgH="23675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447919"/>
                        <a:ext cx="8283575" cy="392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79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Agencijska teorija razmatra dva problema koji se pojavljuju u  odnosu principal-agent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poteškoće ili troškovi koji su uključeni u praćenje principal-agent ponašanja i uobičajnih radnji</a:t>
            </a:r>
          </a:p>
          <a:p>
            <a:pPr lvl="1"/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različite preferencije u vezi interakcije između principala i agenta, zbog njihovih različitih stavova prema riziku</a:t>
            </a:r>
          </a:p>
        </p:txBody>
      </p:sp>
    </p:spTree>
    <p:extLst>
      <p:ext uri="{BB962C8B-B14F-4D97-AF65-F5344CB8AC3E}">
        <p14:creationId xmlns:p14="http://schemas.microsoft.com/office/powerpoint/2010/main" val="1535180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Ovi problemi dovode do određene vrste troškova upravljanja, </a:t>
            </a:r>
            <a:r>
              <a:rPr lang="en-US" b="1">
                <a:latin typeface="Constantia" charset="0"/>
              </a:rPr>
              <a:t>zvanih agencijski trošak</a:t>
            </a:r>
            <a:r>
              <a:rPr lang="en-US">
                <a:latin typeface="Constantia" charset="0"/>
              </a:rPr>
              <a:t>,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Agencijski trošak nastaje tako što principal/vlasnici pokušaju da obezbijede da agenti/menadžeri djeluju u principalovu korist i interes</a:t>
            </a:r>
          </a:p>
        </p:txBody>
      </p:sp>
    </p:spTree>
    <p:extLst>
      <p:ext uri="{BB962C8B-B14F-4D97-AF65-F5344CB8AC3E}">
        <p14:creationId xmlns:p14="http://schemas.microsoft.com/office/powerpoint/2010/main" val="137791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Da bi se prevazišlo neprijateljstvo između principal i agencija, principal:</a:t>
            </a:r>
          </a:p>
          <a:p>
            <a:pPr lvl="1"/>
            <a:r>
              <a:rPr lang="en-US">
                <a:latin typeface="Constantia" charset="0"/>
              </a:rPr>
              <a:t>Nadgleda i kontroliše gdje i kako agenti koriste njihov novac,</a:t>
            </a:r>
          </a:p>
          <a:p>
            <a:pPr lvl="1"/>
            <a:endParaRPr lang="en-US">
              <a:latin typeface="Constantia" charset="0"/>
            </a:endParaRP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I ovo kao rezultat ima određeni agencijski trošak.</a:t>
            </a:r>
          </a:p>
        </p:txBody>
      </p:sp>
    </p:spTree>
    <p:extLst>
      <p:ext uri="{BB962C8B-B14F-4D97-AF65-F5344CB8AC3E}">
        <p14:creationId xmlns:p14="http://schemas.microsoft.com/office/powerpoint/2010/main" val="64498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U </a:t>
            </a:r>
            <a:r>
              <a:rPr lang="en-US" dirty="0" err="1">
                <a:latin typeface="Constantia" charset="0"/>
              </a:rPr>
              <a:t>skladu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sa</a:t>
            </a:r>
            <a:r>
              <a:rPr lang="en-US" dirty="0">
                <a:latin typeface="Constantia" charset="0"/>
              </a:rPr>
              <a:t> Cadbury </a:t>
            </a:r>
            <a:r>
              <a:rPr lang="en-US" dirty="0" err="1">
                <a:latin typeface="Constantia" charset="0"/>
              </a:rPr>
              <a:t>izvještajem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iz</a:t>
            </a:r>
            <a:r>
              <a:rPr lang="en-US" dirty="0">
                <a:latin typeface="Constantia" charset="0"/>
              </a:rPr>
              <a:t> 1992. </a:t>
            </a:r>
            <a:r>
              <a:rPr lang="en-US" dirty="0" err="1">
                <a:latin typeface="Constantia" charset="0"/>
              </a:rPr>
              <a:t>godine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korporativno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upravljanje</a:t>
            </a:r>
            <a:r>
              <a:rPr lang="en-US" dirty="0">
                <a:latin typeface="Constantia" charset="0"/>
              </a:rPr>
              <a:t> je </a:t>
            </a:r>
            <a:r>
              <a:rPr lang="en-US" dirty="0" err="1">
                <a:latin typeface="Constantia" charset="0"/>
              </a:rPr>
              <a:t>šire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definisano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kao</a:t>
            </a:r>
            <a:r>
              <a:rPr lang="en-US" dirty="0">
                <a:latin typeface="Constantia" charset="0"/>
              </a:rPr>
              <a:t>:</a:t>
            </a:r>
          </a:p>
          <a:p>
            <a:endParaRPr lang="en-US" i="1" dirty="0">
              <a:latin typeface="Constantia" charset="0"/>
            </a:endParaRPr>
          </a:p>
          <a:p>
            <a:pPr lvl="1"/>
            <a:r>
              <a:rPr lang="en-US" i="1" dirty="0" err="1">
                <a:latin typeface="Constantia" charset="0"/>
              </a:rPr>
              <a:t>sistem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kojim</a:t>
            </a:r>
            <a:r>
              <a:rPr lang="en-US" i="1" dirty="0">
                <a:latin typeface="Constantia" charset="0"/>
              </a:rPr>
              <a:t> se </a:t>
            </a:r>
            <a:r>
              <a:rPr lang="en-US" i="1" dirty="0" err="1">
                <a:latin typeface="Constantia" charset="0"/>
              </a:rPr>
              <a:t>preduzeća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usmeravaju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i</a:t>
            </a:r>
            <a:r>
              <a:rPr lang="en-US" i="1" dirty="0">
                <a:latin typeface="Constantia" charset="0"/>
              </a:rPr>
              <a:t> </a:t>
            </a:r>
            <a:r>
              <a:rPr lang="en-US" i="1" dirty="0" err="1">
                <a:latin typeface="Constantia" charset="0"/>
              </a:rPr>
              <a:t>kontrolišu</a:t>
            </a:r>
            <a:r>
              <a:rPr lang="en-US" i="1" dirty="0">
                <a:latin typeface="Constantia" charset="0"/>
              </a:rPr>
              <a:t>. 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49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Agencijska teorija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Agencijski trošak je zbir: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Trošak praćenja i nadgledanja od strane principala,</a:t>
            </a:r>
          </a:p>
          <a:p>
            <a:r>
              <a:rPr lang="en-US">
                <a:latin typeface="Constantia" charset="0"/>
              </a:rPr>
              <a:t>Trošak vezivanja od strane agenta,</a:t>
            </a:r>
          </a:p>
          <a:p>
            <a:r>
              <a:rPr lang="en-US">
                <a:latin typeface="Constantia" charset="0"/>
              </a:rPr>
              <a:t>Preostali gubitak.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37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Centrali problemi Agencijske teorije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Kako pronaći agenta koji će da djeluje u najboljem interesu principala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Agencijski problemi nastaju kada principal delegira ovlaštenja agentu, i kada dobrobit principala zavisi od odluka donešenih od strane agenta</a:t>
            </a:r>
          </a:p>
        </p:txBody>
      </p:sp>
    </p:spTree>
    <p:extLst>
      <p:ext uri="{BB962C8B-B14F-4D97-AF65-F5344CB8AC3E}">
        <p14:creationId xmlns:p14="http://schemas.microsoft.com/office/powerpoint/2010/main" val="3969771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Centrali problemi Agencijske teorije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Delegiranje prava na donošenje odluka od principala na agenta je problematično jer:</a:t>
            </a:r>
          </a:p>
          <a:p>
            <a:endParaRPr lang="en-US">
              <a:latin typeface="Constantia" charset="0"/>
            </a:endParaRPr>
          </a:p>
          <a:p>
            <a:pPr lvl="1"/>
            <a:r>
              <a:rPr lang="en-US">
                <a:latin typeface="Constantia" charset="0"/>
              </a:rPr>
              <a:t>interesi principala i agenta su obično različiti;</a:t>
            </a:r>
          </a:p>
          <a:p>
            <a:pPr lvl="1"/>
            <a:r>
              <a:rPr lang="en-US">
                <a:latin typeface="Constantia" charset="0"/>
              </a:rPr>
              <a:t>principal ne može savršeno i efektivno pratiti aktivnosti agenta;</a:t>
            </a:r>
          </a:p>
          <a:p>
            <a:pPr lvl="1"/>
            <a:r>
              <a:rPr lang="en-US">
                <a:latin typeface="Constantia" charset="0"/>
              </a:rPr>
              <a:t>principal ne može savršeno i efektivno pratiti i steći  sve informacije koje su dostupne ili posjeduje agent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89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charset="0"/>
              </a:rPr>
              <a:t>Rješenja za agencijske probleme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onstantia" charset="0"/>
              </a:rPr>
              <a:t>Usklađivanje interesa agenata sa interesima principala.</a:t>
            </a:r>
          </a:p>
          <a:p>
            <a:r>
              <a:rPr lang="en-US">
                <a:latin typeface="Constantia" charset="0"/>
              </a:rPr>
              <a:t>Ugovor koji sadrži specifikacije obaveza i dužnosti agenta.</a:t>
            </a:r>
          </a:p>
          <a:p>
            <a:r>
              <a:rPr lang="en-US">
                <a:latin typeface="Constantia" charset="0"/>
              </a:rPr>
              <a:t>Nagrade agentima, kao i prava principala da prati i nadgleda aktivnosti i performanse agenta.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Usvajanje odgovarajućih podsticajnih sistema nagrađivanja menadžera je ključ za rješenje agencijskog problema.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9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Teorija uslužnosti (Stewardship theory)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Direktori se posmatraju kao upravnici i zaštitnici imovine preduzeća i oni to čine u najboljem interesu akcionara. 	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Direktori i menadžeri često imaju interese koji su u skladu sa interesima akcionara. </a:t>
            </a:r>
          </a:p>
        </p:txBody>
      </p:sp>
    </p:spTree>
    <p:extLst>
      <p:ext uri="{BB962C8B-B14F-4D97-AF65-F5344CB8AC3E}">
        <p14:creationId xmlns:p14="http://schemas.microsoft.com/office/powerpoint/2010/main" val="219365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alibri" charset="0"/>
              </a:rPr>
              <a:t>Teorija uslužnosti</a:t>
            </a:r>
            <a:endParaRPr lang="en-US">
              <a:latin typeface="Calibri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onstantia" charset="0"/>
              </a:rPr>
              <a:t>Kada su menadžeri duži niz godina zaposleni u preduzeću, postoji „spajanje individualnih ciljeva sa ciljevima preduzeća“.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Prema ovoj teoriji, klasična ideja korporativnog upravljanja je da menadžeri, u ime akcionara, u suštini žele obavljati posao dobro, odnosno da su dobri rukovodioci imovine preduzeća, a ne da imaju sukob interesa ili ostvaruju skrivenu dobit koja će ići na trošak akcionara.</a:t>
            </a:r>
          </a:p>
        </p:txBody>
      </p:sp>
    </p:spTree>
    <p:extLst>
      <p:ext uri="{BB962C8B-B14F-4D97-AF65-F5344CB8AC3E}">
        <p14:creationId xmlns:p14="http://schemas.microsoft.com/office/powerpoint/2010/main" val="131158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alibri" charset="0"/>
              </a:rPr>
              <a:t>Teorija uslužnosti</a:t>
            </a:r>
            <a:endParaRPr lang="en-US">
              <a:latin typeface="Calibri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onstantia" charset="0"/>
              </a:rPr>
              <a:t>Davis, Schoorman i Donaldson definišu teoriju uslužnosti „</a:t>
            </a:r>
            <a:r>
              <a:rPr lang="en-US" i="1">
                <a:latin typeface="Constantia" charset="0"/>
              </a:rPr>
              <a:t>rukovodilac štiti i maksimizira bogatstvo akcionara preduzeća kroz performanse preduzeća, jer na taj način, i rukovodilac maksimizira svoje koristi.”</a:t>
            </a:r>
          </a:p>
          <a:p>
            <a:endParaRPr lang="en-US" i="1">
              <a:latin typeface="Constantia" charset="0"/>
            </a:endParaRPr>
          </a:p>
          <a:p>
            <a:r>
              <a:rPr lang="en-US">
                <a:latin typeface="Constantia" charset="0"/>
              </a:rPr>
              <a:t>Teorija uslužnosti ukazuje na to da su rukovodioci zadovoljni i motivisani kada je organizacioni uspjeh postignut, tj. da se identifikuju sa organizacijom.</a:t>
            </a:r>
          </a:p>
        </p:txBody>
      </p:sp>
    </p:spTree>
    <p:extLst>
      <p:ext uri="{BB962C8B-B14F-4D97-AF65-F5344CB8AC3E}">
        <p14:creationId xmlns:p14="http://schemas.microsoft.com/office/powerpoint/2010/main" val="1181456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>
                <a:latin typeface="Calibri" charset="0"/>
              </a:rPr>
              <a:t>Model Teorije uslužnosti</a:t>
            </a:r>
            <a:endParaRPr lang="en-US">
              <a:latin typeface="Calibri" charset="0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38693"/>
              </p:ext>
            </p:extLst>
          </p:nvPr>
        </p:nvGraphicFramePr>
        <p:xfrm>
          <a:off x="500063" y="2274884"/>
          <a:ext cx="8253412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Visio" r:id="rId3" imgW="4930705" imgH="2644671" progId="Visio.Drawing.11">
                  <p:embed/>
                </p:oleObj>
              </mc:Choice>
              <mc:Fallback>
                <p:oleObj name="Visio" r:id="rId3" imgW="4930705" imgH="26446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274884"/>
                        <a:ext cx="8253412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383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Teorija zainteresovanih strana uzima u razmatranje različite interesne grupe prije nego što se fokusira jedino na akcionare.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Interesne grupe u preduzeću se definišu kao „</a:t>
            </a:r>
            <a:r>
              <a:rPr lang="en-US" i="1">
                <a:latin typeface="Constantia" charset="0"/>
              </a:rPr>
              <a:t>bilo koje grupe ili pojedinci koji mogu uticati ili utiču na ostvarenje ciljeva preduzeća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Menadžeri u teoriji zainteresovanih strana  imaju zadatak uravnotežiti interese akcionara ili principala sa višestrukim interesima ostalih zainteresovanih strana</a:t>
            </a:r>
          </a:p>
        </p:txBody>
      </p:sp>
    </p:spTree>
    <p:extLst>
      <p:ext uri="{BB962C8B-B14F-4D97-AF65-F5344CB8AC3E}">
        <p14:creationId xmlns:p14="http://schemas.microsoft.com/office/powerpoint/2010/main" val="3857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latin typeface="Times New Roman" charset="0"/>
              </a:rPr>
              <a:t>OECD Principi korporativnog upravljanja tako</a:t>
            </a:r>
            <a:r>
              <a:rPr lang="en-US">
                <a:latin typeface="Constantia" charset="0"/>
              </a:rPr>
              <a:t>đ</a:t>
            </a:r>
            <a:r>
              <a:rPr lang="vi-VN">
                <a:latin typeface="Times New Roman" charset="0"/>
              </a:rPr>
              <a:t>e daju definiciju korporativnog upravljanja prema kojima </a:t>
            </a:r>
            <a:r>
              <a:rPr lang="vi-VN" i="1">
                <a:latin typeface="Times New Roman" charset="0"/>
              </a:rPr>
              <a:t>„Korporativno upravljanje obuhvata </a:t>
            </a:r>
            <a:r>
              <a:rPr lang="vi-VN" b="1" i="1" u="sng">
                <a:solidFill>
                  <a:srgbClr val="FF0000"/>
                </a:solidFill>
                <a:latin typeface="Times New Roman" charset="0"/>
              </a:rPr>
              <a:t>skup odnosa </a:t>
            </a:r>
            <a:r>
              <a:rPr lang="vi-VN" b="1" i="1">
                <a:latin typeface="Times New Roman" charset="0"/>
              </a:rPr>
              <a:t>između uprave preduzeća</a:t>
            </a:r>
            <a:r>
              <a:rPr lang="vi-VN" i="1">
                <a:latin typeface="Times New Roman" charset="0"/>
              </a:rPr>
              <a:t>, njenog </a:t>
            </a:r>
            <a:r>
              <a:rPr lang="vi-VN" b="1" i="1">
                <a:latin typeface="Times New Roman" charset="0"/>
              </a:rPr>
              <a:t>upravnog odbora</a:t>
            </a:r>
            <a:r>
              <a:rPr lang="vi-VN" i="1">
                <a:latin typeface="Times New Roman" charset="0"/>
              </a:rPr>
              <a:t>, njenih </a:t>
            </a:r>
            <a:r>
              <a:rPr lang="vi-VN" b="1" i="1">
                <a:latin typeface="Times New Roman" charset="0"/>
              </a:rPr>
              <a:t>akcionara i drugih zainteresovanih strana</a:t>
            </a:r>
            <a:r>
              <a:rPr lang="vi-VN" i="1">
                <a:latin typeface="Times New Roman" charset="0"/>
              </a:rPr>
              <a:t>. Korporativno upravljanje takođe obezbeđuje strukturu putem koje se određuju ciljevi preduzeća, kao i sredstva postizanja tih ciljeva i praćenje rezultata“. 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92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>
                <a:latin typeface="Calibri" charset="0"/>
              </a:rPr>
              <a:t>Model Teorije zainteresovanih strana</a:t>
            </a:r>
            <a:endParaRPr lang="en-US" sz="4000">
              <a:latin typeface="Calibri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63374"/>
              </p:ext>
            </p:extLst>
          </p:nvPr>
        </p:nvGraphicFramePr>
        <p:xfrm>
          <a:off x="500063" y="2081210"/>
          <a:ext cx="8072437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Visio" r:id="rId3" imgW="3706802" imgH="2158797" progId="Visio.Drawing.11">
                  <p:embed/>
                </p:oleObj>
              </mc:Choice>
              <mc:Fallback>
                <p:oleObj name="Visio" r:id="rId3" imgW="3706802" imgH="21587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081210"/>
                        <a:ext cx="8072437" cy="469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054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Teorija zainteresovanih strana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Prema ovom modelu sve osobe ili grupe sa legitimnim interesima učestvuju u preduzeću kako bi ostvarili koristi i ne smije biti prioriteta interesa i koristi jedne grupe u odnosu na drugu.</a:t>
            </a:r>
          </a:p>
        </p:txBody>
      </p:sp>
    </p:spTree>
    <p:extLst>
      <p:ext uri="{BB962C8B-B14F-4D97-AF65-F5344CB8AC3E}">
        <p14:creationId xmlns:p14="http://schemas.microsoft.com/office/powerpoint/2010/main" val="1764259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Times New Roman" charset="0"/>
              </a:rPr>
              <a:t>Sistem korporativnog upravljanja</a:t>
            </a:r>
            <a:endParaRPr lang="en-US" sz="4800">
              <a:latin typeface="Calibri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184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37" name="Group 1"/>
          <p:cNvGrpSpPr>
            <a:grpSpLocks noChangeAspect="1"/>
          </p:cNvGrpSpPr>
          <p:nvPr/>
        </p:nvGrpSpPr>
        <p:grpSpPr bwMode="auto">
          <a:xfrm>
            <a:off x="428625" y="1928813"/>
            <a:ext cx="8177213" cy="4429125"/>
            <a:chOff x="2520" y="5280"/>
            <a:chExt cx="7200" cy="4011"/>
          </a:xfrm>
        </p:grpSpPr>
        <p:sp>
          <p:nvSpPr>
            <p:cNvPr id="1843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520" y="5280"/>
              <a:ext cx="7200" cy="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Rectangle 18"/>
            <p:cNvSpPr>
              <a:spLocks noChangeArrowheads="1"/>
            </p:cNvSpPr>
            <p:nvPr/>
          </p:nvSpPr>
          <p:spPr bwMode="auto">
            <a:xfrm>
              <a:off x="2646" y="7440"/>
              <a:ext cx="1335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200">
                  <a:cs typeface="Times New Roman" charset="0"/>
                </a:rPr>
                <a:t>Obezbeđuju kapital</a:t>
              </a:r>
              <a:endParaRPr lang="sr-Latn-CS" sz="3600"/>
            </a:p>
          </p:txBody>
        </p:sp>
        <p:sp>
          <p:nvSpPr>
            <p:cNvPr id="18440" name="Rectangle 17"/>
            <p:cNvSpPr>
              <a:spLocks noChangeArrowheads="1"/>
            </p:cNvSpPr>
            <p:nvPr/>
          </p:nvSpPr>
          <p:spPr bwMode="auto">
            <a:xfrm>
              <a:off x="7470" y="7903"/>
              <a:ext cx="2221" cy="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Izveštavaju i odgovaraju</a:t>
              </a:r>
              <a:endParaRPr lang="sr-Latn-CS" sz="4000"/>
            </a:p>
          </p:txBody>
        </p:sp>
        <p:sp>
          <p:nvSpPr>
            <p:cNvPr id="18441" name="Rectangle 16"/>
            <p:cNvSpPr>
              <a:spLocks noChangeArrowheads="1"/>
            </p:cNvSpPr>
            <p:nvPr/>
          </p:nvSpPr>
          <p:spPr bwMode="auto">
            <a:xfrm>
              <a:off x="4770" y="7903"/>
              <a:ext cx="1965" cy="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it-IT" sz="1400">
                  <a:cs typeface="Times New Roman" charset="0"/>
                </a:rPr>
                <a:t>Biraju, razrešuju, vode i nadziru</a:t>
              </a:r>
              <a:endParaRPr lang="it-IT" sz="4000"/>
            </a:p>
          </p:txBody>
        </p:sp>
        <p:sp>
          <p:nvSpPr>
            <p:cNvPr id="18442" name="Rectangle 15"/>
            <p:cNvSpPr>
              <a:spLocks noChangeArrowheads="1"/>
            </p:cNvSpPr>
            <p:nvPr/>
          </p:nvSpPr>
          <p:spPr bwMode="auto">
            <a:xfrm>
              <a:off x="7470" y="6823"/>
              <a:ext cx="2032" cy="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Predstavljaju i izveštavaju</a:t>
              </a:r>
              <a:endParaRPr lang="sr-Latn-CS" sz="4000"/>
            </a:p>
          </p:txBody>
        </p:sp>
        <p:sp>
          <p:nvSpPr>
            <p:cNvPr id="18443" name="Rectangle 14"/>
            <p:cNvSpPr>
              <a:spLocks noChangeArrowheads="1"/>
            </p:cNvSpPr>
            <p:nvPr/>
          </p:nvSpPr>
          <p:spPr bwMode="auto">
            <a:xfrm>
              <a:off x="4770" y="6823"/>
              <a:ext cx="1398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sr-Latn-CS" sz="1400">
                  <a:cs typeface="Times New Roman" charset="0"/>
                </a:rPr>
                <a:t>Biraju i razrešuju</a:t>
              </a:r>
              <a:endParaRPr lang="sr-Latn-CS" sz="4000"/>
            </a:p>
          </p:txBody>
        </p:sp>
        <p:sp>
          <p:nvSpPr>
            <p:cNvPr id="18444" name="Rectangle 13"/>
            <p:cNvSpPr>
              <a:spLocks noChangeArrowheads="1"/>
            </p:cNvSpPr>
            <p:nvPr/>
          </p:nvSpPr>
          <p:spPr bwMode="auto">
            <a:xfrm>
              <a:off x="4320" y="6206"/>
              <a:ext cx="36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it-IT" b="1" dirty="0" err="1">
                  <a:cs typeface="Times New Roman" charset="0"/>
                </a:rPr>
                <a:t>Akcionari</a:t>
              </a:r>
              <a:r>
                <a:rPr lang="it-IT" sz="1200" b="1" dirty="0">
                  <a:cs typeface="Times New Roman" charset="0"/>
                </a:rPr>
                <a:t> (</a:t>
              </a:r>
              <a:r>
                <a:rPr lang="it-IT" sz="1400" b="1" dirty="0" err="1">
                  <a:cs typeface="Times New Roman" charset="0"/>
                </a:rPr>
                <a:t>Skupština</a:t>
              </a:r>
              <a:r>
                <a:rPr lang="it-IT" sz="1200" b="1" dirty="0">
                  <a:cs typeface="Times New Roman" charset="0"/>
                </a:rPr>
                <a:t> </a:t>
              </a:r>
              <a:r>
                <a:rPr lang="it-IT" sz="1400" b="1" dirty="0" err="1">
                  <a:cs typeface="Times New Roman" charset="0"/>
                </a:rPr>
                <a:t>akcionara</a:t>
              </a:r>
              <a:r>
                <a:rPr lang="it-IT" sz="1200" b="1" dirty="0">
                  <a:cs typeface="Times New Roman" charset="0"/>
                </a:rPr>
                <a:t>)</a:t>
              </a:r>
              <a:endParaRPr lang="it-IT" sz="2000" dirty="0"/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4320" y="7285"/>
              <a:ext cx="3600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>
                  <a:cs typeface="Times New Roman" charset="0"/>
                </a:rPr>
                <a:t>Članovi nadzornog/upravnog odbora (</a:t>
              </a:r>
              <a:r>
                <a:rPr lang="en-US" sz="1400" b="1">
                  <a:cs typeface="Times New Roman" charset="0"/>
                </a:rPr>
                <a:t>Upr</a:t>
              </a:r>
              <a:r>
                <a:rPr lang="en-US" sz="1600" b="1">
                  <a:cs typeface="Times New Roman" charset="0"/>
                </a:rPr>
                <a:t>. </a:t>
              </a:r>
              <a:r>
                <a:rPr lang="en-US" sz="1400" b="1">
                  <a:cs typeface="Times New Roman" charset="0"/>
                </a:rPr>
                <a:t>odbor</a:t>
              </a:r>
              <a:r>
                <a:rPr lang="en-US" sz="1600" b="1">
                  <a:cs typeface="Times New Roman" charset="0"/>
                </a:rPr>
                <a:t>)</a:t>
              </a:r>
              <a:endParaRPr lang="en-US" sz="2800"/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4320" y="8520"/>
              <a:ext cx="3600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>
                  <a:cs typeface="Times New Roman" charset="0"/>
                </a:rPr>
                <a:t>Članovi uprave (</a:t>
              </a:r>
              <a:r>
                <a:rPr lang="en-US" sz="1600" b="1">
                  <a:cs typeface="Times New Roman" charset="0"/>
                </a:rPr>
                <a:t>Uprava</a:t>
              </a:r>
              <a:r>
                <a:rPr lang="en-US" b="1">
                  <a:cs typeface="Times New Roman" charset="0"/>
                </a:rPr>
                <a:t>)</a:t>
              </a:r>
              <a:endParaRPr lang="en-US" sz="1100"/>
            </a:p>
            <a:p>
              <a:pPr eaLnBrk="0" hangingPunct="0"/>
              <a:endParaRPr lang="en-US" sz="3200"/>
            </a:p>
          </p:txBody>
        </p:sp>
        <p:sp>
          <p:nvSpPr>
            <p:cNvPr id="18447" name="Line 10"/>
            <p:cNvSpPr>
              <a:spLocks noChangeShapeType="1"/>
            </p:cNvSpPr>
            <p:nvPr/>
          </p:nvSpPr>
          <p:spPr bwMode="auto">
            <a:xfrm>
              <a:off x="4770" y="6823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 flipV="1">
              <a:off x="7470" y="6823"/>
              <a:ext cx="1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8"/>
            <p:cNvSpPr>
              <a:spLocks noChangeShapeType="1"/>
            </p:cNvSpPr>
            <p:nvPr/>
          </p:nvSpPr>
          <p:spPr bwMode="auto">
            <a:xfrm>
              <a:off x="4770" y="7903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7"/>
            <p:cNvSpPr>
              <a:spLocks noChangeShapeType="1"/>
            </p:cNvSpPr>
            <p:nvPr/>
          </p:nvSpPr>
          <p:spPr bwMode="auto">
            <a:xfrm flipV="1">
              <a:off x="7470" y="7903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 flipH="1">
              <a:off x="4020" y="6514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4"/>
            <p:cNvSpPr>
              <a:spLocks noChangeShapeType="1"/>
            </p:cNvSpPr>
            <p:nvPr/>
          </p:nvSpPr>
          <p:spPr bwMode="auto">
            <a:xfrm>
              <a:off x="4020" y="6514"/>
              <a:ext cx="1" cy="2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3"/>
            <p:cNvSpPr>
              <a:spLocks noChangeShapeType="1"/>
            </p:cNvSpPr>
            <p:nvPr/>
          </p:nvSpPr>
          <p:spPr bwMode="auto">
            <a:xfrm>
              <a:off x="4020" y="8829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"/>
            <p:cNvSpPr>
              <a:spLocks noChangeShapeType="1"/>
            </p:cNvSpPr>
            <p:nvPr/>
          </p:nvSpPr>
          <p:spPr bwMode="auto">
            <a:xfrm>
              <a:off x="4020" y="7687"/>
              <a:ext cx="3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685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01050" cy="1143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Nivoi i potencijalne koristi od dobrog KU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19460" name="Picture 1" descr="C:\Users\w7\Desktop\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64507" b="2412"/>
          <a:stretch>
            <a:fillRect/>
          </a:stretch>
        </p:blipFill>
        <p:spPr bwMode="auto">
          <a:xfrm>
            <a:off x="500063" y="2400821"/>
            <a:ext cx="81438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698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Prednosti korporativnog upravljanja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0484" name="Picture 1" descr="C:\Users\w7\Desktop\scan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5597" r="22755" b="52649"/>
          <a:stretch>
            <a:fillRect/>
          </a:stretch>
        </p:blipFill>
        <p:spPr bwMode="auto">
          <a:xfrm rot="-5520000">
            <a:off x="2957513" y="18516"/>
            <a:ext cx="3209925" cy="830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42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Važnost KU u odnosu na finansijske izvještaje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1508" name="Picture 2" descr="C:\Users\w7\Desktop\scan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1" t="67870" r="7932"/>
          <a:stretch>
            <a:fillRect/>
          </a:stretch>
        </p:blipFill>
        <p:spPr bwMode="auto">
          <a:xfrm>
            <a:off x="571500" y="2355843"/>
            <a:ext cx="77136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27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Premija za bolje KU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pic>
        <p:nvPicPr>
          <p:cNvPr id="22532" name="Picture 2" descr="C:\Users\w7\Desktop\scan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 t="11435" r="8752" b="51810"/>
          <a:stretch>
            <a:fillRect/>
          </a:stretch>
        </p:blipFill>
        <p:spPr bwMode="auto">
          <a:xfrm>
            <a:off x="500063" y="2321977"/>
            <a:ext cx="78581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30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Sistemi KU ili organizacije preduzeća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>
                <a:latin typeface="Constantia" charset="0"/>
              </a:rPr>
              <a:t>Anglosaksonski sistem (Američki sistem)</a:t>
            </a:r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Evropski sistem (Njemački sistem)</a:t>
            </a:r>
          </a:p>
          <a:p>
            <a:r>
              <a:rPr lang="en-US">
                <a:latin typeface="Constantia" charset="0"/>
              </a:rPr>
              <a:t>Mješoviti sistem</a:t>
            </a:r>
          </a:p>
        </p:txBody>
      </p:sp>
    </p:spTree>
    <p:extLst>
      <p:ext uri="{BB962C8B-B14F-4D97-AF65-F5344CB8AC3E}">
        <p14:creationId xmlns:p14="http://schemas.microsoft.com/office/powerpoint/2010/main" val="3913433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>
                <a:latin typeface="Calibri" charset="0"/>
              </a:rPr>
              <a:t>Anglosaksonski sistem (Američki sistem)</a:t>
            </a:r>
            <a:r>
              <a:rPr lang="en-US" sz="4000">
                <a:latin typeface="Calibri" charset="0"/>
              </a:rPr>
              <a:t> – jednodjelni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40608"/>
              </p:ext>
            </p:extLst>
          </p:nvPr>
        </p:nvGraphicFramePr>
        <p:xfrm>
          <a:off x="3071813" y="2030411"/>
          <a:ext cx="242887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Visio" r:id="rId3" imgW="1384591" imgH="2734666" progId="Visio.Drawing.11">
                  <p:embed/>
                </p:oleObj>
              </mc:Choice>
              <mc:Fallback>
                <p:oleObj name="Visio" r:id="rId3" imgW="1384591" imgH="27346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030411"/>
                        <a:ext cx="2428875" cy="480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572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Evropski sistem (Njemački sistem) - dvodjelni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94115"/>
              </p:ext>
            </p:extLst>
          </p:nvPr>
        </p:nvGraphicFramePr>
        <p:xfrm>
          <a:off x="3523192" y="1857375"/>
          <a:ext cx="1928813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Visio" r:id="rId3" imgW="1384591" imgH="3814801" progId="Visio.Drawing.11">
                  <p:embed/>
                </p:oleObj>
              </mc:Choice>
              <mc:Fallback>
                <p:oleObj name="Visio" r:id="rId3" imgW="1384591" imgH="38148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192" y="1857375"/>
                        <a:ext cx="1928813" cy="497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94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Times New Roman" charset="0"/>
              </a:rPr>
              <a:t>Ta</a:t>
            </a:r>
            <a:r>
              <a:rPr lang="en-US" dirty="0" err="1">
                <a:latin typeface="Constantia" charset="0"/>
              </a:rPr>
              <a:t>č</a:t>
            </a:r>
            <a:r>
              <a:rPr lang="vi-VN" dirty="0">
                <a:latin typeface="Times New Roman" charset="0"/>
              </a:rPr>
              <a:t>nije re</a:t>
            </a:r>
            <a:r>
              <a:rPr lang="en-US" dirty="0" err="1">
                <a:latin typeface="Constantia" charset="0"/>
              </a:rPr>
              <a:t>če</a:t>
            </a:r>
            <a:r>
              <a:rPr lang="vi-VN" dirty="0">
                <a:latin typeface="Times New Roman" charset="0"/>
              </a:rPr>
              <a:t>no, to je okvir kojim se interesi razli</a:t>
            </a:r>
            <a:r>
              <a:rPr lang="en-US" dirty="0" err="1">
                <a:latin typeface="Constantia" charset="0"/>
              </a:rPr>
              <a:t>č</a:t>
            </a:r>
            <a:r>
              <a:rPr lang="vi-VN" dirty="0">
                <a:latin typeface="Times New Roman" charset="0"/>
              </a:rPr>
              <a:t>itih interesnih strana uravnotežavaju, ili, kako International Financial Organization (IFC) navodi, „</a:t>
            </a:r>
            <a:r>
              <a:rPr lang="vi-VN" i="1" dirty="0">
                <a:latin typeface="Times New Roman" charset="0"/>
              </a:rPr>
              <a:t>odnosi između menadžmenta, upravnog odbora, kontrolnih akcionara, manjinskih akcionara i drugih zainteresovanih strana“. 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1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>
                <a:latin typeface="Calibri" charset="0"/>
              </a:rPr>
              <a:t>Sistem organizovanja preduzeća u Republici Srpskoj</a:t>
            </a:r>
            <a:endParaRPr lang="en-US" sz="4400">
              <a:latin typeface="Calibri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82146"/>
              </p:ext>
            </p:extLst>
          </p:nvPr>
        </p:nvGraphicFramePr>
        <p:xfrm>
          <a:off x="428625" y="2352138"/>
          <a:ext cx="8494713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Visio" r:id="rId3" imgW="5506793" imgH="2824677" progId="Visio.Drawing.11">
                  <p:embed/>
                </p:oleObj>
              </mc:Choice>
              <mc:Fallback>
                <p:oleObj name="Visio" r:id="rId3" imgW="5506793" imgH="28246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352138"/>
                        <a:ext cx="8494713" cy="435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46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Zakoni, pravila i standardi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>
                <a:latin typeface="Constantia" charset="0"/>
              </a:rPr>
              <a:t>Zakoni:</a:t>
            </a:r>
          </a:p>
          <a:p>
            <a:pPr lvl="1"/>
            <a:r>
              <a:rPr lang="en-US">
                <a:latin typeface="Constantia" charset="0"/>
              </a:rPr>
              <a:t>Zakon o privrednim društvima RS</a:t>
            </a:r>
          </a:p>
          <a:p>
            <a:pPr lvl="1"/>
            <a:r>
              <a:rPr lang="pl-PL">
                <a:latin typeface="Constantia" charset="0"/>
              </a:rPr>
              <a:t>Zakon o tržištu hartija od vrijednosti</a:t>
            </a:r>
          </a:p>
          <a:p>
            <a:pPr lvl="1"/>
            <a:r>
              <a:rPr lang="pl-PL">
                <a:latin typeface="Constantia" charset="0"/>
              </a:rPr>
              <a:t>Zakon o preuzimanju akcionarskih društava</a:t>
            </a:r>
          </a:p>
          <a:p>
            <a:pPr lvl="1"/>
            <a:r>
              <a:rPr lang="pl-PL">
                <a:latin typeface="Constantia" charset="0"/>
              </a:rPr>
              <a:t>Zakon o računovodstvu i reviziji Republike Srpske</a:t>
            </a:r>
          </a:p>
          <a:p>
            <a:r>
              <a:rPr lang="en-US" b="1">
                <a:latin typeface="Constantia" charset="0"/>
              </a:rPr>
              <a:t>Komisija za hartije od vrijednosti RS</a:t>
            </a:r>
          </a:p>
          <a:p>
            <a:pPr lvl="1"/>
            <a:r>
              <a:rPr lang="en-US">
                <a:latin typeface="Constantia" charset="0"/>
              </a:rPr>
              <a:t>Pravilnik o izvještavanju i objavljivanju informacija o poslovanju sa hartijama od vrijednosti</a:t>
            </a:r>
          </a:p>
          <a:p>
            <a:pPr lvl="1"/>
            <a:r>
              <a:rPr lang="en-US">
                <a:latin typeface="Constantia" charset="0"/>
              </a:rPr>
              <a:t>Pravilnik o uslovima i postupku emisije hatrtija od vrijednosti</a:t>
            </a:r>
          </a:p>
          <a:p>
            <a:pPr lvl="1"/>
            <a:r>
              <a:rPr lang="en-US">
                <a:latin typeface="Constantia" charset="0"/>
              </a:rPr>
              <a:t>Standardi upravljanja akcionarskim društvima - KU</a:t>
            </a:r>
          </a:p>
        </p:txBody>
      </p:sp>
    </p:spTree>
    <p:extLst>
      <p:ext uri="{BB962C8B-B14F-4D97-AF65-F5344CB8AC3E}">
        <p14:creationId xmlns:p14="http://schemas.microsoft.com/office/powerpoint/2010/main" val="3691544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Zakoni, pravila i standardi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>
                <a:latin typeface="Constantia" charset="0"/>
              </a:rPr>
              <a:t>Banjalučka berza HOV</a:t>
            </a:r>
          </a:p>
          <a:p>
            <a:pPr lvl="1"/>
            <a:r>
              <a:rPr lang="en-US">
                <a:latin typeface="Constantia" charset="0"/>
              </a:rPr>
              <a:t>Pravila Banjalučke berze</a:t>
            </a:r>
          </a:p>
          <a:p>
            <a:pPr lvl="1"/>
            <a:r>
              <a:rPr lang="pl-PL">
                <a:latin typeface="Constantia" charset="0"/>
              </a:rPr>
              <a:t>Uputstvo za javne ponude na berzi</a:t>
            </a:r>
          </a:p>
          <a:p>
            <a:pPr lvl="1"/>
            <a:r>
              <a:rPr lang="en-US">
                <a:latin typeface="Constantia" charset="0"/>
              </a:rPr>
              <a:t>Priručnik za trgovanje hartijama od vrijednosti</a:t>
            </a:r>
          </a:p>
        </p:txBody>
      </p:sp>
    </p:spTree>
    <p:extLst>
      <p:ext uri="{BB962C8B-B14F-4D97-AF65-F5344CB8AC3E}">
        <p14:creationId xmlns:p14="http://schemas.microsoft.com/office/powerpoint/2010/main" val="4120358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Constantia" charset="0"/>
              </a:rPr>
              <a:t>Kako bi se ustanovio nivo uvedenosti i primjene korporativnog upravljanja razvijena je Scorecard analiza za korporativno upravljanja u skladu sa OECD principima i kodeksima korporativnog upravljanja.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Radna grupa iz „the German Society of Investment Analysts and Asset Management“ (DVFA) izradila je Scorecard analizu za korporativno upravljanje, koja se zasnivala na Kodeksu najbolje prakse objavljenog u 2000. godini.</a:t>
            </a:r>
          </a:p>
        </p:txBody>
      </p:sp>
    </p:spTree>
    <p:extLst>
      <p:ext uri="{BB962C8B-B14F-4D97-AF65-F5344CB8AC3E}">
        <p14:creationId xmlns:p14="http://schemas.microsoft.com/office/powerpoint/2010/main" val="785218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Pošto je ova Scorecard analiza za korporativno upravljanje ostvarila dobar prijem kako u Njemačkoj tako i u drugim zemljama, druga verzija Scorecard analize za korporativno upravljanje je objavljena u februaru 2002. godine i zasnivala se na dopunjenom njemačkom kodeksu korporativnog upravljanja.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58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Scorecard analiza za korporativno upravljanje je promovisana od strane IFC-a i Svjetske banke i korištena je kao osnov za izradu Scorecard analiza za korporativno upravljanje u mnogim zemljama Evrope, Azije i Latinske Amerike.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Scorecard analiza za KU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onstantia" charset="0"/>
              </a:rPr>
              <a:t>Na osnovu njemačkog modela Scorecard analize za korporativno upravljanje Banjalučka berza hartija od vrijednosti, uz podršku Međunarodne finansijske korporacije (International Finance Corporations - IFC) izradila je Scorecard analizu za vrednovanje primjene (dobrih) praksi i principa korporativnog upravljanja.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Obrazac za Scorecard analizu možete preuzeti na: </a:t>
            </a:r>
            <a:r>
              <a:rPr lang="en-US">
                <a:latin typeface="Constantia" charset="0"/>
                <a:hlinkClick r:id="rId2"/>
              </a:rPr>
              <a:t>http://www.blberza.com/v2/Pages/docview.aspx?page=scorecard</a:t>
            </a:r>
            <a:r>
              <a:rPr lang="en-US">
                <a:latin typeface="Constant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762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Cilj izrade scorecard-a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Constantia" charset="0"/>
              </a:rPr>
              <a:t>Cilj izrade scorecard-a</a:t>
            </a:r>
            <a:r>
              <a:rPr lang="en-US">
                <a:latin typeface="Constantia" charset="0"/>
              </a:rPr>
              <a:t> je napraviti alat za vrednovanje primjene (dobrih) praksi i principa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2772009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Svrha izrade scorecard-a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562973"/>
          </a:xfrm>
        </p:spPr>
        <p:txBody>
          <a:bodyPr>
            <a:normAutofit fontScale="62500" lnSpcReduction="20000"/>
          </a:bodyPr>
          <a:lstStyle/>
          <a:p>
            <a:r>
              <a:rPr lang="vi-VN" sz="2400" dirty="0">
                <a:latin typeface="Times New Roman" charset="0"/>
              </a:rPr>
              <a:t>Olakšava rad analitičarima i investitorima pružajući sistematičan i jednostavan pregled o svim značajnim pitanjima dobrog korporativnog upravljanja;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Omogućava kompanijama da lako utvrde domet i kvalitet sopstvenog korporativnog upravljanja;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Omogućava komparaciju (upoređivanje) industrija i zemalja;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Dostupnost svim interesnim grupama putem interneta;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Nikakvi ili veoma mali troškovi implementacije;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Garantuje visok stepen primjene; </a:t>
            </a:r>
            <a:endParaRPr lang="en-US" sz="2400" dirty="0">
              <a:latin typeface="Constantia" charset="0"/>
            </a:endParaRPr>
          </a:p>
          <a:p>
            <a:r>
              <a:rPr lang="vi-VN" sz="2400" dirty="0">
                <a:latin typeface="Times New Roman" charset="0"/>
              </a:rPr>
              <a:t>Određivanje minimalnih ciljeva investitora za korporativno upravljanje kao dijela osnovne investicione politike.</a:t>
            </a:r>
            <a:endParaRPr lang="en-US" sz="24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554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Struktura Scorecard-a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68150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Posvećenost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principima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upravljanja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Prava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Ravnopravan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tretman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zainteresovanih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strana-nosilaca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interesa</a:t>
            </a:r>
            <a:r>
              <a:rPr lang="en-US" dirty="0">
                <a:latin typeface="Constantia" charset="0"/>
              </a:rPr>
              <a:t> u </a:t>
            </a:r>
            <a:r>
              <a:rPr lang="en-US" dirty="0" err="1">
                <a:latin typeface="Constantia" charset="0"/>
              </a:rPr>
              <a:t>upravljanju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akcionarskim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društvima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Objavljivanje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javnost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informacija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Uloga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odgovornosti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odbora</a:t>
            </a:r>
            <a:endParaRPr lang="en-US" dirty="0">
              <a:latin typeface="Constantia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dirty="0" err="1">
                <a:latin typeface="Constantia" charset="0"/>
              </a:rPr>
              <a:t>Revizija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sistem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internih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kontrola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Definisanje KU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39775" y="2636896"/>
            <a:ext cx="7662864" cy="4058887"/>
          </a:xfrm>
        </p:spPr>
        <p:txBody>
          <a:bodyPr>
            <a:normAutofit fontScale="92500" lnSpcReduction="20000"/>
          </a:bodyPr>
          <a:lstStyle/>
          <a:p>
            <a:r>
              <a:rPr lang="vi-VN" dirty="0">
                <a:latin typeface="Times New Roman" charset="0"/>
              </a:rPr>
              <a:t>Me</a:t>
            </a:r>
            <a:r>
              <a:rPr lang="en-US" dirty="0" err="1">
                <a:latin typeface="Constantia" charset="0"/>
              </a:rPr>
              <a:t>đ</a:t>
            </a:r>
            <a:r>
              <a:rPr lang="vi-VN" dirty="0">
                <a:latin typeface="Times New Roman" charset="0"/>
              </a:rPr>
              <a:t>unarodna privredna komora (ICC)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Times New Roman" charset="0"/>
                <a:cs typeface="Times New Roman" charset="0"/>
              </a:rPr>
              <a:t>Demb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Neubauer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Turnbull </a:t>
            </a:r>
          </a:p>
          <a:p>
            <a:r>
              <a:rPr lang="en-US" dirty="0" err="1">
                <a:latin typeface="Times New Roman" charset="0"/>
                <a:cs typeface="Times New Roman" charset="0"/>
              </a:rPr>
              <a:t>Shleifer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Vishny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Monks </a:t>
            </a:r>
            <a:r>
              <a:rPr lang="en-US" dirty="0" err="1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cs typeface="Times New Roman" charset="0"/>
              </a:rPr>
              <a:t>Minow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Garratt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Von </a:t>
            </a:r>
            <a:r>
              <a:rPr lang="en-US" dirty="0" err="1">
                <a:latin typeface="Times New Roman" charset="0"/>
                <a:cs typeface="Times New Roman" charset="0"/>
              </a:rPr>
              <a:t>Werder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Steger </a:t>
            </a:r>
          </a:p>
        </p:txBody>
      </p:sp>
    </p:spTree>
    <p:extLst>
      <p:ext uri="{BB962C8B-B14F-4D97-AF65-F5344CB8AC3E}">
        <p14:creationId xmlns:p14="http://schemas.microsoft.com/office/powerpoint/2010/main" val="853813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Posvećenost principima korporativnog upravljanja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uvedenost i primjenu osnovnih principa dobrog upravljanja od strane preduzeća, kao i posvećenost preduzeća ka usklađivanju sa razvojem i unapređenjem standarda korporativnog upravljanja.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0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Prava akcionara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poštovanje prava akcionara, da budu informisani i učestvuju u donošenju važnih odluka u poslovanju preduzeća.</a:t>
            </a:r>
          </a:p>
          <a:p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0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Ravnopravan tretman akcionara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Ocjenjuje sva relevantna pitanja u vezi sa jednakim tretmanom akcionara, sa fokusom na postojanje glasačkih prava akcionara i prava preče kupovine u većini slučajeva povećanja kapitala preduzeća.</a:t>
            </a:r>
          </a:p>
        </p:txBody>
      </p:sp>
    </p:spTree>
    <p:extLst>
      <p:ext uri="{BB962C8B-B14F-4D97-AF65-F5344CB8AC3E}">
        <p14:creationId xmlns:p14="http://schemas.microsoft.com/office/powerpoint/2010/main" val="4041643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Uloga zainteresovanih strana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Ocjenjuje sva pitanja vezana za ulogu zainteresovanih strana i uvažavanje njihovih interesa u upravljanju i donošenju poslovnih odluka u preduzeću.</a:t>
            </a:r>
          </a:p>
        </p:txBody>
      </p:sp>
    </p:spTree>
    <p:extLst>
      <p:ext uri="{BB962C8B-B14F-4D97-AF65-F5344CB8AC3E}">
        <p14:creationId xmlns:p14="http://schemas.microsoft.com/office/powerpoint/2010/main" val="2079292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Objavljivanje i javnost informacija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da li preduzeće posluje transparentno, tj. da li objavljuje bitne informacije blagovremeno, javno i tačno.</a:t>
            </a:r>
          </a:p>
        </p:txBody>
      </p:sp>
    </p:spTree>
    <p:extLst>
      <p:ext uri="{BB962C8B-B14F-4D97-AF65-F5344CB8AC3E}">
        <p14:creationId xmlns:p14="http://schemas.microsoft.com/office/powerpoint/2010/main" val="374012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 charset="0"/>
              </a:rPr>
              <a:t>Uloga i odgovornosti upravnog i izvršnog odbora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nadležnosti, poslovanje, rad i odgovornosti odbora preduzeća.</a:t>
            </a:r>
          </a:p>
        </p:txBody>
      </p:sp>
    </p:spTree>
    <p:extLst>
      <p:ext uri="{BB962C8B-B14F-4D97-AF65-F5344CB8AC3E}">
        <p14:creationId xmlns:p14="http://schemas.microsoft.com/office/powerpoint/2010/main" val="53300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charset="0"/>
              </a:rPr>
              <a:t>Revizija i sistem internih kontrola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Provjerava postojanje odbora revizije i sistema interne kontrole kao i njihova ovlašćenja, dužnosti i nadležnosti.</a:t>
            </a:r>
          </a:p>
        </p:txBody>
      </p:sp>
    </p:spTree>
    <p:extLst>
      <p:ext uri="{BB962C8B-B14F-4D97-AF65-F5344CB8AC3E}">
        <p14:creationId xmlns:p14="http://schemas.microsoft.com/office/powerpoint/2010/main" val="1902175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latin typeface="Times New Roman" charset="0"/>
              </a:rPr>
              <a:t>Svaka pojedina oblast scorecard-a nosi određen težinski faktor (pojedinačni score). </a:t>
            </a:r>
            <a:endParaRPr lang="en-US">
              <a:latin typeface="Constantia" charset="0"/>
            </a:endParaRPr>
          </a:p>
          <a:p>
            <a:r>
              <a:rPr lang="vi-VN">
                <a:latin typeface="Times New Roman" charset="0"/>
              </a:rPr>
              <a:t>U okviru svih sedam oblasti svako pitanje nosi svoj težinski faktor koji se izračunava nakon odgovora. </a:t>
            </a:r>
            <a:endParaRPr lang="en-US">
              <a:latin typeface="Constantia" charset="0"/>
            </a:endParaRPr>
          </a:p>
          <a:p>
            <a:r>
              <a:rPr lang="vi-VN">
                <a:latin typeface="Times New Roman" charset="0"/>
              </a:rPr>
              <a:t>U svakom dijelu postoje i ponuđene standardne vrijednosti. Program koji podržava ovaj izračun je MS Excel standardni sofware.</a:t>
            </a:r>
            <a:endParaRPr lang="en-US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0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onstantia" charset="0"/>
              </a:rPr>
              <a:t>Posljednji korak je izračunavanje ukupnog rezultata (total score-a) koji se automatski dobije sabiranjem svih sedam pojedinačnih težinskih faktora i prikazuje u dijelu konačna ocjena (total score).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Sumiranjem svih oblasti dobija se ukupna ocjena koja treba da ponudi sliku stanja primjene Standarda upravljanja akcionarskim društvima kroz prizmu dobrih praksi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35513814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Metodologija scorecard-a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Konceptualno, vrednovanje primjene principa korporativnog upravljanja bi trebalo da ima skor u rasponu od 65%-75%. </a:t>
            </a:r>
          </a:p>
          <a:p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Prostor do 100% ukupnog skora bi trebalo da bude potsticaj kompanijama za primjenu viših principa korporativnog upravljanja.</a:t>
            </a:r>
          </a:p>
        </p:txBody>
      </p:sp>
    </p:spTree>
    <p:extLst>
      <p:ext uri="{BB962C8B-B14F-4D97-AF65-F5344CB8AC3E}">
        <p14:creationId xmlns:p14="http://schemas.microsoft.com/office/powerpoint/2010/main" val="80100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Calibri" charset="0"/>
              </a:rPr>
              <a:t>Pokretačke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snage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za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uvođenje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i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poboljšanje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propisa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i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principa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korporativnog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err="1">
                <a:latin typeface="Calibri" charset="0"/>
              </a:rPr>
              <a:t>upravljanja</a:t>
            </a:r>
            <a:r>
              <a:rPr lang="en-US" sz="3200" dirty="0">
                <a:latin typeface="Calibri" charset="0"/>
              </a:rPr>
              <a:t>: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73565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Constantia" charset="0"/>
              </a:rPr>
              <a:t>Finansijske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krize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korporativni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skandali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Globalizacija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integracija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međunarodnog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tržišta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kapitala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pl-PL" dirty="0" err="1">
                <a:latin typeface="Constantia" charset="0"/>
              </a:rPr>
              <a:t>Liberalizacija</a:t>
            </a:r>
            <a:r>
              <a:rPr lang="pl-PL" dirty="0">
                <a:latin typeface="Constantia" charset="0"/>
              </a:rPr>
              <a:t> </a:t>
            </a:r>
            <a:r>
              <a:rPr lang="pl-PL" dirty="0" err="1">
                <a:latin typeface="Constantia" charset="0"/>
              </a:rPr>
              <a:t>tržišne</a:t>
            </a:r>
            <a:r>
              <a:rPr lang="pl-PL" dirty="0">
                <a:latin typeface="Constantia" charset="0"/>
              </a:rPr>
              <a:t> </a:t>
            </a:r>
            <a:r>
              <a:rPr lang="pl-PL" dirty="0" err="1">
                <a:latin typeface="Constantia" charset="0"/>
              </a:rPr>
              <a:t>ekonomije</a:t>
            </a:r>
            <a:r>
              <a:rPr lang="pl-PL" dirty="0">
                <a:latin typeface="Constantia" charset="0"/>
              </a:rPr>
              <a:t> i </a:t>
            </a:r>
            <a:r>
              <a:rPr lang="pl-PL" dirty="0" err="1">
                <a:latin typeface="Constantia" charset="0"/>
              </a:rPr>
              <a:t>deregulacija</a:t>
            </a:r>
            <a:r>
              <a:rPr lang="pl-PL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Direktne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strane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investicije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Privatizacija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>
                <a:latin typeface="Constantia" charset="0"/>
              </a:rPr>
              <a:t>Trend </a:t>
            </a:r>
            <a:r>
              <a:rPr lang="en-US" dirty="0" err="1">
                <a:latin typeface="Constantia" charset="0"/>
              </a:rPr>
              <a:t>spajanja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i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preuzimanja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en-US" dirty="0" err="1">
                <a:latin typeface="Constantia" charset="0"/>
              </a:rPr>
              <a:t>Rejting</a:t>
            </a:r>
            <a:r>
              <a:rPr lang="en-US" dirty="0">
                <a:latin typeface="Constantia" charset="0"/>
              </a:rPr>
              <a:t> </a:t>
            </a:r>
            <a:r>
              <a:rPr lang="en-US" dirty="0" err="1">
                <a:latin typeface="Constantia" charset="0"/>
              </a:rPr>
              <a:t>preduzeća</a:t>
            </a:r>
            <a:r>
              <a:rPr lang="en-US" dirty="0">
                <a:latin typeface="Constantia" charset="0"/>
              </a:rPr>
              <a:t>; </a:t>
            </a:r>
          </a:p>
          <a:p>
            <a:r>
              <a:rPr lang="it-IT" dirty="0" err="1">
                <a:latin typeface="Constantia" charset="0"/>
              </a:rPr>
              <a:t>Rast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institucionalnih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investitora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kao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što</a:t>
            </a:r>
            <a:r>
              <a:rPr lang="it-IT" dirty="0">
                <a:latin typeface="Constantia" charset="0"/>
              </a:rPr>
              <a:t> su </a:t>
            </a:r>
            <a:r>
              <a:rPr lang="it-IT" dirty="0" err="1">
                <a:latin typeface="Constantia" charset="0"/>
              </a:rPr>
              <a:t>penzijski</a:t>
            </a:r>
            <a:r>
              <a:rPr lang="it-IT" dirty="0">
                <a:latin typeface="Constantia" charset="0"/>
              </a:rPr>
              <a:t> i </a:t>
            </a:r>
            <a:r>
              <a:rPr lang="it-IT" dirty="0" err="1">
                <a:latin typeface="Constantia" charset="0"/>
              </a:rPr>
              <a:t>otvoreni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investicioni</a:t>
            </a:r>
            <a:r>
              <a:rPr lang="it-IT" dirty="0">
                <a:latin typeface="Constantia" charset="0"/>
              </a:rPr>
              <a:t> </a:t>
            </a:r>
            <a:r>
              <a:rPr lang="it-IT" dirty="0" err="1">
                <a:latin typeface="Constantia" charset="0"/>
              </a:rPr>
              <a:t>fondovi</a:t>
            </a:r>
            <a:r>
              <a:rPr lang="it-IT" dirty="0">
                <a:latin typeface="Constanti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2124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28625" y="704850"/>
            <a:ext cx="8429625" cy="1143000"/>
          </a:xfrm>
        </p:spPr>
        <p:txBody>
          <a:bodyPr/>
          <a:lstStyle/>
          <a:p>
            <a:r>
              <a:rPr lang="en-US" sz="4400">
                <a:latin typeface="Calibri" charset="0"/>
              </a:rPr>
              <a:t>Zbirna tabela Scorecard analize za KU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nstantia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934"/>
              </p:ext>
            </p:extLst>
          </p:nvPr>
        </p:nvGraphicFramePr>
        <p:xfrm>
          <a:off x="370415" y="2607727"/>
          <a:ext cx="8434388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Visio" r:id="rId3" imgW="6946658" imgH="2986545" progId="Visio.Drawing.11">
                  <p:embed/>
                </p:oleObj>
              </mc:Choice>
              <mc:Fallback>
                <p:oleObj name="Visio" r:id="rId3" imgW="6946658" imgH="29865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15" y="2607727"/>
                        <a:ext cx="8434388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41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228600" y="3552455"/>
            <a:ext cx="5257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/>
              <a:t>Prva kriza</a:t>
            </a:r>
            <a:endParaRPr lang="en-US" sz="3200"/>
          </a:p>
          <a:p>
            <a:pPr algn="ctr" eaLnBrk="1" hangingPunct="1"/>
            <a:r>
              <a:rPr lang="en-US" sz="3200"/>
              <a:t>South Sea Bubble</a:t>
            </a:r>
          </a:p>
          <a:p>
            <a:pPr algn="ctr" eaLnBrk="1" hangingPunct="1"/>
            <a:r>
              <a:rPr lang="en-US" sz="3200"/>
              <a:t>….</a:t>
            </a:r>
          </a:p>
        </p:txBody>
      </p:sp>
      <p:sp>
        <p:nvSpPr>
          <p:cNvPr id="20483" name="Text Box 19"/>
          <p:cNvSpPr txBox="1">
            <a:spLocks noChangeArrowheads="1"/>
          </p:cNvSpPr>
          <p:nvPr/>
        </p:nvSpPr>
        <p:spPr bwMode="auto">
          <a:xfrm>
            <a:off x="1981200" y="5686055"/>
            <a:ext cx="152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1720</a:t>
            </a:r>
            <a:r>
              <a:rPr lang="sr-Latn-CS" sz="3200"/>
              <a:t>. godine</a:t>
            </a:r>
            <a:endParaRPr lang="en-US" sz="3200"/>
          </a:p>
        </p:txBody>
      </p:sp>
      <p:sp>
        <p:nvSpPr>
          <p:cNvPr id="20484" name="Text Box 22"/>
          <p:cNvSpPr txBox="1">
            <a:spLocks noChangeArrowheads="1"/>
          </p:cNvSpPr>
          <p:nvPr/>
        </p:nvSpPr>
        <p:spPr bwMode="auto">
          <a:xfrm>
            <a:off x="1214438" y="2076080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 dirty="0"/>
              <a:t>Prvo akcionarsko društvo</a:t>
            </a:r>
            <a:endParaRPr lang="en-US" sz="3200" dirty="0"/>
          </a:p>
          <a:p>
            <a:pPr algn="ctr" eaLnBrk="1" hangingPunct="1"/>
            <a:r>
              <a:rPr lang="en-US" sz="3200" dirty="0"/>
              <a:t>1602</a:t>
            </a:r>
            <a:r>
              <a:rPr lang="sr-Latn-CS" sz="3200" dirty="0"/>
              <a:t>. godine</a:t>
            </a:r>
            <a:endParaRPr lang="en-US" sz="3200" dirty="0"/>
          </a:p>
        </p:txBody>
      </p:sp>
      <p:sp>
        <p:nvSpPr>
          <p:cNvPr id="20485" name="AutoShape 23"/>
          <p:cNvSpPr>
            <a:spLocks noChangeArrowheads="1"/>
          </p:cNvSpPr>
          <p:nvPr/>
        </p:nvSpPr>
        <p:spPr bwMode="auto">
          <a:xfrm>
            <a:off x="4419600" y="3857255"/>
            <a:ext cx="381000" cy="2209800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0486" name="Rectangle 24"/>
          <p:cNvSpPr>
            <a:spLocks noChangeArrowheads="1"/>
          </p:cNvSpPr>
          <p:nvPr/>
        </p:nvSpPr>
        <p:spPr bwMode="auto">
          <a:xfrm>
            <a:off x="5072063" y="4741493"/>
            <a:ext cx="34290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r-Latn-CS"/>
              <a:t>“</a:t>
            </a:r>
            <a:r>
              <a:rPr lang="en-US"/>
              <a:t>Bubble</a:t>
            </a:r>
            <a:r>
              <a:rPr lang="sr-Latn-CS"/>
              <a:t>”</a:t>
            </a:r>
            <a:r>
              <a:rPr lang="en-US"/>
              <a:t> </a:t>
            </a:r>
            <a:r>
              <a:rPr lang="sr-Latn-CS"/>
              <a:t>Zakon</a:t>
            </a:r>
            <a:r>
              <a:rPr lang="en-US"/>
              <a:t> 1720</a:t>
            </a:r>
            <a:r>
              <a:rPr lang="sr-Latn-CS"/>
              <a:t>. godine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Počeci</a:t>
            </a:r>
            <a:r>
              <a:rPr lang="en-US" dirty="0"/>
              <a:t> </a:t>
            </a:r>
            <a:r>
              <a:rPr lang="en-US" dirty="0" err="1"/>
              <a:t>korporativnog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3274549"/>
            <a:ext cx="7662864" cy="32671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939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66800" y="1382375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r-Latn-CS" sz="3200" dirty="0"/>
              <a:t> Pad </a:t>
            </a:r>
            <a:r>
              <a:rPr lang="en-US" sz="3200" dirty="0"/>
              <a:t>Wall Street</a:t>
            </a:r>
            <a:r>
              <a:rPr lang="sr-Latn-CS" sz="3200" dirty="0"/>
              <a:t>-a</a:t>
            </a:r>
            <a:r>
              <a:rPr lang="en-US" sz="3200" dirty="0"/>
              <a:t> – 1929</a:t>
            </a:r>
            <a:r>
              <a:rPr lang="sr-Latn-CS" sz="3200" dirty="0"/>
              <a:t>. godine</a:t>
            </a:r>
            <a:endParaRPr lang="en-US" sz="3200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209800" y="4449460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Enron, </a:t>
            </a:r>
            <a:r>
              <a:rPr lang="en-US" sz="3200" dirty="0" err="1"/>
              <a:t>WorldCom,Tyco</a:t>
            </a:r>
            <a:r>
              <a:rPr lang="en-US" sz="3200" dirty="0"/>
              <a:t> - </a:t>
            </a:r>
            <a:r>
              <a:rPr lang="sr-Latn-CS" sz="3200" dirty="0"/>
              <a:t>početak</a:t>
            </a:r>
            <a:r>
              <a:rPr lang="en-US" sz="3200" dirty="0"/>
              <a:t> 2000</a:t>
            </a:r>
            <a:r>
              <a:rPr lang="sr-Latn-CS" sz="3200" dirty="0"/>
              <a:t>-ih</a:t>
            </a:r>
            <a:endParaRPr lang="en-US" sz="3200" dirty="0"/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 rot="5400000">
            <a:off x="4191000" y="1477660"/>
            <a:ext cx="381000" cy="2209800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785938" y="3138185"/>
            <a:ext cx="55006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r-Latn-CS"/>
              <a:t>Zakon o hartijama od vrijednosti</a:t>
            </a:r>
            <a:r>
              <a:rPr lang="en-US"/>
              <a:t> 1933</a:t>
            </a:r>
            <a:r>
              <a:rPr lang="sr-Latn-CS"/>
              <a:t>. godine</a:t>
            </a:r>
            <a:endParaRPr lang="en-US"/>
          </a:p>
          <a:p>
            <a:pPr algn="ctr"/>
            <a:r>
              <a:rPr lang="sr-Latn-CS"/>
              <a:t>Zakon o berzi hartija od vrijednosti</a:t>
            </a:r>
            <a:r>
              <a:rPr lang="en-US"/>
              <a:t> 1934</a:t>
            </a:r>
            <a:r>
              <a:rPr lang="sr-Latn-CS"/>
              <a:t>. godine</a:t>
            </a:r>
            <a:endParaRPr lang="en-US"/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auto">
          <a:xfrm rot="5400000">
            <a:off x="4191000" y="4601860"/>
            <a:ext cx="381000" cy="2209800"/>
          </a:xfrm>
          <a:prstGeom prst="chevron">
            <a:avLst>
              <a:gd name="adj" fmla="val 55833"/>
            </a:avLst>
          </a:prstGeom>
          <a:solidFill>
            <a:srgbClr val="C2C2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sr-Cyrl-C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428875" y="6308423"/>
            <a:ext cx="4357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Sarbanes-Oxley </a:t>
            </a:r>
            <a:r>
              <a:rPr lang="sr-Latn-CS"/>
              <a:t>Zakon</a:t>
            </a:r>
            <a:r>
              <a:rPr lang="en-US"/>
              <a:t> 2002</a:t>
            </a:r>
            <a:r>
              <a:rPr lang="sr-Latn-CS"/>
              <a:t>. godine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421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47</TotalTime>
  <Words>2361</Words>
  <Application>Microsoft Macintosh PowerPoint</Application>
  <PresentationFormat>On-screen Show (4:3)</PresentationFormat>
  <Paragraphs>313</Paragraphs>
  <Slides>70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ＭＳ Ｐゴシック</vt:lpstr>
      <vt:lpstr>Arial</vt:lpstr>
      <vt:lpstr>Calibri</vt:lpstr>
      <vt:lpstr>Calisto MT</vt:lpstr>
      <vt:lpstr>Constantia</vt:lpstr>
      <vt:lpstr>Times New Roman</vt:lpstr>
      <vt:lpstr>Wingdings</vt:lpstr>
      <vt:lpstr>Wingdings 2</vt:lpstr>
      <vt:lpstr>Genesis</vt:lpstr>
      <vt:lpstr>Chart</vt:lpstr>
      <vt:lpstr>Visio</vt:lpstr>
      <vt:lpstr>KORPORATIVNO UPRAVLJANJE</vt:lpstr>
      <vt:lpstr>Uvod</vt:lpstr>
      <vt:lpstr>Definisanje KU</vt:lpstr>
      <vt:lpstr>Definisanje KU</vt:lpstr>
      <vt:lpstr>Definisanje KU</vt:lpstr>
      <vt:lpstr>Definisanje KU</vt:lpstr>
      <vt:lpstr>Pokretačke snage za uvođenje i poboljšanje propisa i principa korporativnog upravljanja: </vt:lpstr>
      <vt:lpstr>Počeci korporativnog upravljanja </vt:lpstr>
      <vt:lpstr>PowerPoint Presentation</vt:lpstr>
      <vt:lpstr>PowerPoint Presentation</vt:lpstr>
      <vt:lpstr>Počeci korporativnog upravljanja – obrazac/trend krize</vt:lpstr>
      <vt:lpstr>Počeci korporativnog upravljanja – istorijski obrazac/trend</vt:lpstr>
      <vt:lpstr>Koristi korporativnog upravljanja za preduzeće</vt:lpstr>
      <vt:lpstr>Koristi korporativnog upravljanja za preduzeće</vt:lpstr>
      <vt:lpstr>Osnovne četiri karakteristike KU</vt:lpstr>
      <vt:lpstr>Osnovne četiri karakteristike KU </vt:lpstr>
      <vt:lpstr>Karakteristike dobrog KU</vt:lpstr>
      <vt:lpstr>OECD principi KU</vt:lpstr>
      <vt:lpstr>OECD principi KU</vt:lpstr>
      <vt:lpstr>Dobro korporativno upravljanje</vt:lpstr>
      <vt:lpstr>Teorije KU</vt:lpstr>
      <vt:lpstr>Agencijska teorija</vt:lpstr>
      <vt:lpstr>Agencijska teorija</vt:lpstr>
      <vt:lpstr>Agencijska teorija</vt:lpstr>
      <vt:lpstr>Model agencijske teorije</vt:lpstr>
      <vt:lpstr>Odnos principal-agent bazirano na Agencijskoj teoriji</vt:lpstr>
      <vt:lpstr>Agencijska teorija</vt:lpstr>
      <vt:lpstr>Agencijska teorija</vt:lpstr>
      <vt:lpstr>Agencijska teorija</vt:lpstr>
      <vt:lpstr>Agencijska teorija</vt:lpstr>
      <vt:lpstr>Centrali problemi Agencijske teorije</vt:lpstr>
      <vt:lpstr>Centrali problemi Agencijske teorije</vt:lpstr>
      <vt:lpstr>Rješenja za agencijske probleme</vt:lpstr>
      <vt:lpstr>Teorija uslužnosti (Stewardship theory)</vt:lpstr>
      <vt:lpstr>Teorija uslužnosti</vt:lpstr>
      <vt:lpstr>Teorija uslužnosti</vt:lpstr>
      <vt:lpstr>Model Teorije uslužnosti</vt:lpstr>
      <vt:lpstr>Teorija zainteresovanih strana</vt:lpstr>
      <vt:lpstr>Teorija zainteresovanih strana</vt:lpstr>
      <vt:lpstr>Model Teorije zainteresovanih strana</vt:lpstr>
      <vt:lpstr>Teorija zainteresovanih strana</vt:lpstr>
      <vt:lpstr>Sistem korporativnog upravljanja</vt:lpstr>
      <vt:lpstr>Nivoi i potencijalne koristi od dobrog KU</vt:lpstr>
      <vt:lpstr>Prednosti korporativnog upravljanja</vt:lpstr>
      <vt:lpstr>Važnost KU u odnosu na finansijske izvještaje</vt:lpstr>
      <vt:lpstr>Premija za bolje KU</vt:lpstr>
      <vt:lpstr>Sistemi KU ili organizacije preduzeća</vt:lpstr>
      <vt:lpstr>Anglosaksonski sistem (Američki sistem) – jednodjelni </vt:lpstr>
      <vt:lpstr>Evropski sistem (Njemački sistem) - dvodjelni</vt:lpstr>
      <vt:lpstr>Sistem organizovanja preduzeća u Republici Srpskoj</vt:lpstr>
      <vt:lpstr>Zakoni, pravila i standardi</vt:lpstr>
      <vt:lpstr>Zakoni, pravila i standardi</vt:lpstr>
      <vt:lpstr>Scorecard analiza za KU</vt:lpstr>
      <vt:lpstr>Scorecard analiza za KU</vt:lpstr>
      <vt:lpstr>Scorecard analiza za KU</vt:lpstr>
      <vt:lpstr>Scorecard analiza za KU</vt:lpstr>
      <vt:lpstr>Cilj izrade scorecard-a</vt:lpstr>
      <vt:lpstr>Svrha izrade scorecard-a</vt:lpstr>
      <vt:lpstr>Struktura Scorecard-a</vt:lpstr>
      <vt:lpstr>Posvećenost principima korporativnog upravljanja</vt:lpstr>
      <vt:lpstr>Prava akcionara</vt:lpstr>
      <vt:lpstr>Ravnopravan tretman akcionara</vt:lpstr>
      <vt:lpstr>Uloga zainteresovanih strana</vt:lpstr>
      <vt:lpstr>Objavljivanje i javnost informacija</vt:lpstr>
      <vt:lpstr>Uloga i odgovornosti upravnog i izvršnog odbora</vt:lpstr>
      <vt:lpstr>Revizija i sistem internih kontrola</vt:lpstr>
      <vt:lpstr>Metodologija scorecard-a</vt:lpstr>
      <vt:lpstr>Metodologija scorecard-a</vt:lpstr>
      <vt:lpstr>Metodologija scorecard-a</vt:lpstr>
      <vt:lpstr>Zbirna tabela Scorecard analize za KU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KORPORATIVNO UPRAVLJANJE</dc:title>
  <dc:creator>Igor Todorovic</dc:creator>
  <cp:lastModifiedBy>Microsoft Office User</cp:lastModifiedBy>
  <cp:revision>10</cp:revision>
  <dcterms:created xsi:type="dcterms:W3CDTF">2015-02-27T08:00:20Z</dcterms:created>
  <dcterms:modified xsi:type="dcterms:W3CDTF">2018-05-31T14:59:44Z</dcterms:modified>
</cp:coreProperties>
</file>