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1" r:id="rId18"/>
    <p:sldId id="282" r:id="rId19"/>
    <p:sldId id="279" r:id="rId20"/>
    <p:sldId id="281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ć, Milica" initials="MM" lastIdx="1" clrIdx="0">
    <p:extLst>
      <p:ext uri="{19B8F6BF-5375-455C-9EA6-DF929625EA0E}">
        <p15:presenceInfo xmlns:p15="http://schemas.microsoft.com/office/powerpoint/2012/main" userId="Marić, Mil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ownloads\data%20(1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ownloads\data%20(1)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Milica\Downloads\WPP2022_GEN_F01_DEMOGRAPHIC_INDICATORS_COMPACT_RE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sr-Latn-BA"/>
              <a:t>Vitalni indeks u Republici Srpskoj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data!$D$1</c:f>
              <c:strCache>
                <c:ptCount val="1"/>
                <c:pt idx="0">
                  <c:v>Vitalni indeks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data!$A$2:$A$20</c:f>
              <c:strCach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strCache>
            </c:strRef>
          </c:cat>
          <c:val>
            <c:numRef>
              <c:f>data!$D$2:$D$20</c:f>
              <c:numCache>
                <c:formatCode>0.00</c:formatCode>
                <c:ptCount val="19"/>
                <c:pt idx="0">
                  <c:v>81.128734216199575</c:v>
                </c:pt>
                <c:pt idx="1">
                  <c:v>81.24140039749274</c:v>
                </c:pt>
                <c:pt idx="2">
                  <c:v>74.786262860455011</c:v>
                </c:pt>
                <c:pt idx="3">
                  <c:v>79.534461910519951</c:v>
                </c:pt>
                <c:pt idx="4">
                  <c:v>71.468966492294641</c:v>
                </c:pt>
                <c:pt idx="5">
                  <c:v>75.535145544774466</c:v>
                </c:pt>
                <c:pt idx="6">
                  <c:v>76.972776769509991</c:v>
                </c:pt>
                <c:pt idx="7">
                  <c:v>75.068432344455132</c:v>
                </c:pt>
                <c:pt idx="8">
                  <c:v>70.002928686484111</c:v>
                </c:pt>
                <c:pt idx="9">
                  <c:v>72.32531168454625</c:v>
                </c:pt>
                <c:pt idx="10">
                  <c:v>68.035484332522529</c:v>
                </c:pt>
                <c:pt idx="11">
                  <c:v>64.785897702824627</c:v>
                </c:pt>
                <c:pt idx="12">
                  <c:v>62.135599973437813</c:v>
                </c:pt>
                <c:pt idx="13">
                  <c:v>67.659269863994282</c:v>
                </c:pt>
                <c:pt idx="14">
                  <c:v>63.690922730682672</c:v>
                </c:pt>
                <c:pt idx="15">
                  <c:v>64.810675336991125</c:v>
                </c:pt>
                <c:pt idx="16">
                  <c:v>61.494595849081627</c:v>
                </c:pt>
                <c:pt idx="17">
                  <c:v>55.246652997225908</c:v>
                </c:pt>
                <c:pt idx="18">
                  <c:v>48.805388906430899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E8-4FD9-AA51-C98F66CBF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0260144"/>
        <c:axId val="1980257648"/>
      </c:lineChart>
      <c:catAx>
        <c:axId val="1980260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0257648"/>
        <c:crosses val="autoZero"/>
        <c:auto val="1"/>
        <c:lblAlgn val="ctr"/>
        <c:lblOffset val="100"/>
        <c:noMultiLvlLbl val="0"/>
      </c:catAx>
      <c:valAx>
        <c:axId val="198025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02601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sr-Latn-BA" dirty="0"/>
              <a:t>Kretanje</a:t>
            </a:r>
            <a:r>
              <a:rPr lang="sr-Latn-BA" baseline="0" dirty="0"/>
              <a:t> broja rođenih i umrlih u RS</a:t>
            </a:r>
            <a:endParaRPr lang="sr-Latn-B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Broj rođenih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data!$A$2:$A$20</c:f>
              <c:strCach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strCache>
            </c:strRef>
          </c:cat>
          <c:val>
            <c:numRef>
              <c:f>data!$B$2:$B$20</c:f>
              <c:numCache>
                <c:formatCode>_(* #,##0_);_(* \(#,##0\);_(* "-"??_);_(@_)</c:formatCode>
                <c:ptCount val="19"/>
                <c:pt idx="0">
                  <c:v>10537</c:v>
                </c:pt>
                <c:pt idx="1">
                  <c:v>10628</c:v>
                </c:pt>
                <c:pt idx="2">
                  <c:v>10322</c:v>
                </c:pt>
                <c:pt idx="3">
                  <c:v>10524</c:v>
                </c:pt>
                <c:pt idx="4">
                  <c:v>10110</c:v>
                </c:pt>
                <c:pt idx="5">
                  <c:v>10198</c:v>
                </c:pt>
                <c:pt idx="6">
                  <c:v>10603</c:v>
                </c:pt>
                <c:pt idx="7">
                  <c:v>10147</c:v>
                </c:pt>
                <c:pt idx="8">
                  <c:v>9561</c:v>
                </c:pt>
                <c:pt idx="9">
                  <c:v>9978</c:v>
                </c:pt>
                <c:pt idx="10">
                  <c:v>9510</c:v>
                </c:pt>
                <c:pt idx="11">
                  <c:v>9335</c:v>
                </c:pt>
                <c:pt idx="12">
                  <c:v>9357</c:v>
                </c:pt>
                <c:pt idx="13">
                  <c:v>9452</c:v>
                </c:pt>
                <c:pt idx="14">
                  <c:v>9339</c:v>
                </c:pt>
                <c:pt idx="15">
                  <c:v>9568</c:v>
                </c:pt>
                <c:pt idx="16">
                  <c:v>9274</c:v>
                </c:pt>
                <c:pt idx="17">
                  <c:v>9161</c:v>
                </c:pt>
                <c:pt idx="18">
                  <c:v>9274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4B-4700-806F-248678288630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Broj umrlih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data!$A$2:$A$20</c:f>
              <c:strCach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strCache>
            </c:strRef>
          </c:cat>
          <c:val>
            <c:numRef>
              <c:f>data!$C$2:$C$20</c:f>
              <c:numCache>
                <c:formatCode>_(* #,##0_);_(* \(#,##0\);_(* "-"??_);_(@_)</c:formatCode>
                <c:ptCount val="19"/>
                <c:pt idx="0">
                  <c:v>12988</c:v>
                </c:pt>
                <c:pt idx="1">
                  <c:v>13082</c:v>
                </c:pt>
                <c:pt idx="2">
                  <c:v>13802</c:v>
                </c:pt>
                <c:pt idx="3">
                  <c:v>13232</c:v>
                </c:pt>
                <c:pt idx="4">
                  <c:v>14146</c:v>
                </c:pt>
                <c:pt idx="5">
                  <c:v>13501</c:v>
                </c:pt>
                <c:pt idx="6">
                  <c:v>13775</c:v>
                </c:pt>
                <c:pt idx="7">
                  <c:v>13517</c:v>
                </c:pt>
                <c:pt idx="8">
                  <c:v>13658</c:v>
                </c:pt>
                <c:pt idx="9">
                  <c:v>13796</c:v>
                </c:pt>
                <c:pt idx="10">
                  <c:v>13978</c:v>
                </c:pt>
                <c:pt idx="11">
                  <c:v>14409</c:v>
                </c:pt>
                <c:pt idx="12">
                  <c:v>15059</c:v>
                </c:pt>
                <c:pt idx="13">
                  <c:v>13970</c:v>
                </c:pt>
                <c:pt idx="14">
                  <c:v>14663</c:v>
                </c:pt>
                <c:pt idx="15">
                  <c:v>14763</c:v>
                </c:pt>
                <c:pt idx="16">
                  <c:v>15081</c:v>
                </c:pt>
                <c:pt idx="17">
                  <c:v>16582</c:v>
                </c:pt>
                <c:pt idx="18">
                  <c:v>19002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4B-4700-806F-248678288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682304"/>
        <c:axId val="40684384"/>
      </c:lineChart>
      <c:catAx>
        <c:axId val="40682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84384"/>
        <c:crosses val="autoZero"/>
        <c:auto val="1"/>
        <c:lblAlgn val="ctr"/>
        <c:lblOffset val="100"/>
        <c:noMultiLvlLbl val="0"/>
      </c:catAx>
      <c:valAx>
        <c:axId val="4068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8230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migracionog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 u BIH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Migracioni saldo (u 000)</c:v>
                </c:pt>
              </c:strCache>
            </c:strRef>
          </c:tx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none"/>
          </c:marker>
          <c:cat>
            <c:numRef>
              <c:f>Sheet1!$A$2:$A$73</c:f>
              <c:numCache>
                <c:formatCode>General</c:formatCode>
                <c:ptCount val="72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</c:numCache>
            </c:numRef>
          </c:cat>
          <c:val>
            <c:numRef>
              <c:f>Sheet1!$B$2:$B$73</c:f>
              <c:numCache>
                <c:formatCode>0.00</c:formatCode>
                <c:ptCount val="72"/>
                <c:pt idx="0">
                  <c:v>-11.451000000000001</c:v>
                </c:pt>
                <c:pt idx="1">
                  <c:v>-11.071</c:v>
                </c:pt>
                <c:pt idx="2">
                  <c:v>-10.778</c:v>
                </c:pt>
                <c:pt idx="3">
                  <c:v>-10.73</c:v>
                </c:pt>
                <c:pt idx="4">
                  <c:v>-10.757</c:v>
                </c:pt>
                <c:pt idx="5">
                  <c:v>-10.885999999999999</c:v>
                </c:pt>
                <c:pt idx="6">
                  <c:v>-11.101000000000001</c:v>
                </c:pt>
                <c:pt idx="7">
                  <c:v>-11.329000000000001</c:v>
                </c:pt>
                <c:pt idx="8">
                  <c:v>-11.567</c:v>
                </c:pt>
                <c:pt idx="9">
                  <c:v>-11.629</c:v>
                </c:pt>
                <c:pt idx="10">
                  <c:v>-11.702</c:v>
                </c:pt>
                <c:pt idx="11">
                  <c:v>-11.824999999999999</c:v>
                </c:pt>
                <c:pt idx="12">
                  <c:v>-11.776</c:v>
                </c:pt>
                <c:pt idx="13">
                  <c:v>-11.731999999999999</c:v>
                </c:pt>
                <c:pt idx="14">
                  <c:v>-11.678000000000001</c:v>
                </c:pt>
                <c:pt idx="15">
                  <c:v>-11.656000000000001</c:v>
                </c:pt>
                <c:pt idx="16">
                  <c:v>-11.692</c:v>
                </c:pt>
                <c:pt idx="17">
                  <c:v>-11.882</c:v>
                </c:pt>
                <c:pt idx="18">
                  <c:v>-12.058</c:v>
                </c:pt>
                <c:pt idx="19">
                  <c:v>-12.381</c:v>
                </c:pt>
                <c:pt idx="20">
                  <c:v>-12.781000000000001</c:v>
                </c:pt>
                <c:pt idx="21">
                  <c:v>-13.206</c:v>
                </c:pt>
                <c:pt idx="22">
                  <c:v>-13.522</c:v>
                </c:pt>
                <c:pt idx="23">
                  <c:v>-13.576000000000001</c:v>
                </c:pt>
                <c:pt idx="24">
                  <c:v>-13.455</c:v>
                </c:pt>
                <c:pt idx="25">
                  <c:v>-12.973000000000001</c:v>
                </c:pt>
                <c:pt idx="26">
                  <c:v>-12.491</c:v>
                </c:pt>
                <c:pt idx="27">
                  <c:v>-11.98</c:v>
                </c:pt>
                <c:pt idx="28">
                  <c:v>-11.242000000000001</c:v>
                </c:pt>
                <c:pt idx="29">
                  <c:v>-10.601000000000001</c:v>
                </c:pt>
                <c:pt idx="30">
                  <c:v>-9.952</c:v>
                </c:pt>
                <c:pt idx="31">
                  <c:v>-9.3789999999999996</c:v>
                </c:pt>
                <c:pt idx="32">
                  <c:v>-9.3010000000000002</c:v>
                </c:pt>
                <c:pt idx="33">
                  <c:v>-9.5950000000000006</c:v>
                </c:pt>
                <c:pt idx="34">
                  <c:v>-10.32</c:v>
                </c:pt>
                <c:pt idx="35">
                  <c:v>-11.43</c:v>
                </c:pt>
                <c:pt idx="36">
                  <c:v>-12.936</c:v>
                </c:pt>
                <c:pt idx="37">
                  <c:v>-14.853999999999999</c:v>
                </c:pt>
                <c:pt idx="38">
                  <c:v>-17.056000000000001</c:v>
                </c:pt>
                <c:pt idx="39">
                  <c:v>-19.626999999999999</c:v>
                </c:pt>
                <c:pt idx="40">
                  <c:v>-22.827000000000002</c:v>
                </c:pt>
                <c:pt idx="41">
                  <c:v>-26.48</c:v>
                </c:pt>
                <c:pt idx="42">
                  <c:v>-437.22300000000001</c:v>
                </c:pt>
                <c:pt idx="43">
                  <c:v>-178.71299999999999</c:v>
                </c:pt>
                <c:pt idx="44">
                  <c:v>-157.67699999999999</c:v>
                </c:pt>
                <c:pt idx="45">
                  <c:v>126.91500000000001</c:v>
                </c:pt>
                <c:pt idx="46">
                  <c:v>173.19499999999999</c:v>
                </c:pt>
                <c:pt idx="47">
                  <c:v>80.138000000000005</c:v>
                </c:pt>
                <c:pt idx="48">
                  <c:v>24.341000000000001</c:v>
                </c:pt>
                <c:pt idx="49">
                  <c:v>25.492999999999999</c:v>
                </c:pt>
                <c:pt idx="50">
                  <c:v>8.141</c:v>
                </c:pt>
                <c:pt idx="51">
                  <c:v>9.0579999999999998</c:v>
                </c:pt>
                <c:pt idx="52">
                  <c:v>-13.313000000000001</c:v>
                </c:pt>
                <c:pt idx="53">
                  <c:v>-27.396000000000001</c:v>
                </c:pt>
                <c:pt idx="54">
                  <c:v>-68.031999999999996</c:v>
                </c:pt>
                <c:pt idx="55">
                  <c:v>-37.106999999999999</c:v>
                </c:pt>
                <c:pt idx="56">
                  <c:v>-38.642000000000003</c:v>
                </c:pt>
                <c:pt idx="57">
                  <c:v>-65.367000000000004</c:v>
                </c:pt>
                <c:pt idx="58">
                  <c:v>-68.177000000000007</c:v>
                </c:pt>
                <c:pt idx="59">
                  <c:v>-68.227000000000004</c:v>
                </c:pt>
                <c:pt idx="60">
                  <c:v>-67.266999999999996</c:v>
                </c:pt>
                <c:pt idx="61">
                  <c:v>-64.918000000000006</c:v>
                </c:pt>
                <c:pt idx="62">
                  <c:v>-66.436000000000007</c:v>
                </c:pt>
                <c:pt idx="63">
                  <c:v>-37.03</c:v>
                </c:pt>
                <c:pt idx="64">
                  <c:v>-35.709000000000003</c:v>
                </c:pt>
                <c:pt idx="65">
                  <c:v>-33.975999999999999</c:v>
                </c:pt>
                <c:pt idx="66">
                  <c:v>-32.195</c:v>
                </c:pt>
                <c:pt idx="67">
                  <c:v>-30.669</c:v>
                </c:pt>
                <c:pt idx="68">
                  <c:v>-29.154</c:v>
                </c:pt>
                <c:pt idx="69">
                  <c:v>-27.847999999999999</c:v>
                </c:pt>
                <c:pt idx="70">
                  <c:v>-26.856999999999999</c:v>
                </c:pt>
                <c:pt idx="71">
                  <c:v>-25.864999999999998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36-478C-A910-FD0B0CF5C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9104575"/>
        <c:axId val="1659102911"/>
      </c:lineChart>
      <c:catAx>
        <c:axId val="16591045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Godina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02911"/>
        <c:crosses val="autoZero"/>
        <c:auto val="1"/>
        <c:lblAlgn val="ctr"/>
        <c:lblOffset val="100"/>
        <c:noMultiLvlLbl val="0"/>
      </c:catAx>
      <c:valAx>
        <c:axId val="1659102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Migracioni saldo (u 000 stanovnika)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04575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Kretanje</a:t>
            </a:r>
            <a:r>
              <a:rPr lang="en-US" b="1" dirty="0"/>
              <a:t> stope </a:t>
            </a:r>
            <a:r>
              <a:rPr lang="en-US" b="1" dirty="0" err="1"/>
              <a:t>migracionog</a:t>
            </a:r>
            <a:r>
              <a:rPr lang="en-US" b="1" baseline="0" dirty="0"/>
              <a:t> </a:t>
            </a:r>
            <a:r>
              <a:rPr lang="en-US" b="1" baseline="0" dirty="0" err="1"/>
              <a:t>salda</a:t>
            </a:r>
            <a:r>
              <a:rPr lang="en-US" b="1" baseline="0" dirty="0"/>
              <a:t> u BIH</a:t>
            </a:r>
          </a:p>
          <a:p>
            <a:pPr>
              <a:defRPr/>
            </a:pPr>
            <a:r>
              <a:rPr lang="en-US" b="1" baseline="0" dirty="0"/>
              <a:t> (u </a:t>
            </a:r>
            <a:r>
              <a:rPr lang="en-US" b="1" baseline="0" dirty="0" err="1"/>
              <a:t>promilima</a:t>
            </a:r>
            <a:r>
              <a:rPr lang="en-US" b="1" baseline="0" dirty="0"/>
              <a:t>)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Stopa migracionog salda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</c:numCache>
            </c:numRef>
          </c:cat>
          <c:val>
            <c:numRef>
              <c:f>Sheet1!$B$2:$B$23</c:f>
              <c:numCache>
                <c:formatCode>0.00</c:formatCode>
                <c:ptCount val="22"/>
                <c:pt idx="0">
                  <c:v>1.95</c:v>
                </c:pt>
                <c:pt idx="1">
                  <c:v>2.1619999999999999</c:v>
                </c:pt>
                <c:pt idx="2">
                  <c:v>-3.1659999999999999</c:v>
                </c:pt>
                <c:pt idx="3">
                  <c:v>-6.5270000000000001</c:v>
                </c:pt>
                <c:pt idx="4">
                  <c:v>-16.288</c:v>
                </c:pt>
                <c:pt idx="5">
                  <c:v>-9.0229999999999997</c:v>
                </c:pt>
                <c:pt idx="6">
                  <c:v>-9.4779999999999998</c:v>
                </c:pt>
                <c:pt idx="7">
                  <c:v>-16.175000000000001</c:v>
                </c:pt>
                <c:pt idx="8">
                  <c:v>-17.140999999999998</c:v>
                </c:pt>
                <c:pt idx="9">
                  <c:v>-17.440000000000001</c:v>
                </c:pt>
                <c:pt idx="10">
                  <c:v>-17.497</c:v>
                </c:pt>
                <c:pt idx="11">
                  <c:v>-17.198</c:v>
                </c:pt>
                <c:pt idx="12">
                  <c:v>-17.920999999999999</c:v>
                </c:pt>
                <c:pt idx="13">
                  <c:v>-10.186</c:v>
                </c:pt>
                <c:pt idx="14">
                  <c:v>-9.9510000000000005</c:v>
                </c:pt>
                <c:pt idx="15">
                  <c:v>-9.5950000000000006</c:v>
                </c:pt>
                <c:pt idx="16">
                  <c:v>-9.2070000000000007</c:v>
                </c:pt>
                <c:pt idx="17">
                  <c:v>-8.8759999999999994</c:v>
                </c:pt>
                <c:pt idx="18">
                  <c:v>-8.5380000000000003</c:v>
                </c:pt>
                <c:pt idx="19">
                  <c:v>-8.2539999999999996</c:v>
                </c:pt>
                <c:pt idx="20">
                  <c:v>-8.0619999999999994</c:v>
                </c:pt>
                <c:pt idx="21">
                  <c:v>-7.8780000000000001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73-4B2A-AA88-6ACDE681F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9103743"/>
        <c:axId val="1605681679"/>
      </c:lineChart>
      <c:catAx>
        <c:axId val="16591037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681679"/>
        <c:crosses val="autoZero"/>
        <c:auto val="1"/>
        <c:lblAlgn val="ctr"/>
        <c:lblOffset val="100"/>
        <c:noMultiLvlLbl val="0"/>
      </c:catAx>
      <c:valAx>
        <c:axId val="160568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03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Sheet1!$C$6:$C$27</cx:f>
        <cx:lvl ptCount="22">
          <cx:pt idx="0">Bulgaria</cx:pt>
          <cx:pt idx="1">Monaco</cx:pt>
          <cx:pt idx="2">Latvia</cx:pt>
          <cx:pt idx="3">Serbia</cx:pt>
          <cx:pt idx="4">Ukraine</cx:pt>
          <cx:pt idx="5">Saint Helena</cx:pt>
          <cx:pt idx="6">Russia</cx:pt>
          <cx:pt idx="7">B&amp;H</cx:pt>
          <cx:pt idx="8">Belarus</cx:pt>
          <cx:pt idx="9">Croatia</cx:pt>
          <cx:pt idx="10">Germany</cx:pt>
          <cx:pt idx="11">China</cx:pt>
          <cx:pt idx="12">Austria</cx:pt>
          <cx:pt idx="13">Switzerland</cx:pt>
          <cx:pt idx="14">Luxembourg</cx:pt>
          <cx:pt idx="15">India</cx:pt>
          <cx:pt idx="16">Niger</cx:pt>
          <cx:pt idx="17">Mali</cx:pt>
          <cx:pt idx="18">Congo</cx:pt>
          <cx:pt idx="19">AFRICA</cx:pt>
          <cx:pt idx="20">WORLD</cx:pt>
          <cx:pt idx="21">EUROPE</cx:pt>
        </cx:lvl>
      </cx:strDim>
      <cx:numDim type="val">
        <cx:f>Sheet1!$D$6:$D$27</cx:f>
        <cx:lvl ptCount="22" formatCode="##0.0;\-##0.0;0">
          <cx:pt idx="0">-13.901999999999999</cx:pt>
          <cx:pt idx="1">-12.470000000000001</cx:pt>
          <cx:pt idx="2">-10.157999999999999</cx:pt>
          <cx:pt idx="3">-9.6750000000000007</cx:pt>
          <cx:pt idx="4">-9.0800000000000001</cx:pt>
          <cx:pt idx="5">-8.4250000000000007</cx:pt>
          <cx:pt idx="6">-7.3209999999999997</cx:pt>
          <cx:pt idx="7">-7.2919999999999998</cx:pt>
          <cx:pt idx="8">-7.2610000000000001</cx:pt>
          <cx:pt idx="9">-6.7729999999999997</cx:pt>
          <cx:pt idx="10">-3.319</cx:pt>
          <cx:pt idx="11">0.185</cx:pt>
          <cx:pt idx="12">-0.56599999999999995</cx:pt>
          <cx:pt idx="13">1.9990000000000001</cx:pt>
          <cx:pt idx="14">3.5339999999999998</cx:pt>
          <cx:pt idx="15">6.9710000000000001</cx:pt>
          <cx:pt idx="16">37.152000000000001</cx:pt>
          <cx:pt idx="17">32.369</cx:pt>
          <cx:pt idx="18">32.348999999999997</cx:pt>
          <cx:pt idx="19">23.908000000000001</cx:pt>
          <cx:pt idx="20">8.1839999999999993</cx:pt>
          <cx:pt idx="21">-3.73</cx:pt>
        </cx:lvl>
      </cx:numDim>
    </cx:data>
  </cx:chartData>
  <cx:chart>
    <cx:title pos="t" align="ctr" overlay="0">
      <cx:tx>
        <cx:rich>
          <a:bodyPr rot="0" spcFirstLastPara="1" vertOverflow="ellipsis" vert="horz" wrap="square" lIns="0" tIns="0" rIns="0" bIns="0" anchor="ctr" anchorCtr="1"/>
          <a:lstStyle/>
          <a:p>
            <a:pPr algn="ctr">
              <a:defRPr/>
            </a:pPr>
            <a:r>
              <a:rPr lang="en-US"/>
              <a:t>Procjene</a:t>
            </a:r>
            <a:r>
              <a:rPr lang="en-150"/>
              <a:t> </a:t>
            </a:r>
            <a:r>
              <a:rPr lang="en-US"/>
              <a:t>stope</a:t>
            </a:r>
            <a:r>
              <a:rPr lang="en-150"/>
              <a:t> </a:t>
            </a:r>
            <a:r>
              <a:rPr lang="en-US"/>
              <a:t>prirodnog</a:t>
            </a:r>
            <a:r>
              <a:rPr lang="en-150"/>
              <a:t> </a:t>
            </a:r>
            <a:r>
              <a:rPr lang="en-US"/>
              <a:t>priraštaja</a:t>
            </a:r>
            <a:r>
              <a:rPr lang="en-150"/>
              <a:t> </a:t>
            </a:r>
            <a:r>
              <a:rPr lang="en-US"/>
              <a:t>u</a:t>
            </a:r>
            <a:r>
              <a:rPr lang="en-150"/>
              <a:t> </a:t>
            </a:r>
            <a:r>
              <a:rPr lang="en-US"/>
              <a:t>2</a:t>
            </a:r>
            <a:r>
              <a:rPr lang="en-150"/>
              <a:t>0</a:t>
            </a:r>
            <a:r>
              <a:rPr lang="en-US"/>
              <a:t>2</a:t>
            </a:r>
            <a:r>
              <a:rPr lang="en-150"/>
              <a:t>1</a:t>
            </a:r>
            <a:r>
              <a:rPr lang="en-US"/>
              <a:t>.</a:t>
            </a:r>
            <a:r>
              <a:rPr lang="en-150"/>
              <a:t> </a:t>
            </a:r>
            <a:r>
              <a:rPr lang="en-US"/>
              <a:t>(</a:t>
            </a:r>
            <a:r>
              <a:rPr lang="en-US">
                <a:sym typeface="Wingdings" panose="05000000000000000000" pitchFamily="2" charset="2"/>
              </a:rPr>
              <a:t>promili)</a:t>
            </a:r>
            <a:endParaRPr lang="en-US"/>
          </a:p>
        </cx:rich>
      </cx:tx>
    </cx:title>
    <cx:plotArea>
      <cx:plotAreaRegion>
        <cx:plotSurface>
          <cx:spPr>
            <a:solidFill>
              <a:schemeClr val="bg1"/>
            </a:solidFill>
            <a:ln>
              <a:solidFill>
                <a:schemeClr val="accent1"/>
              </a:solidFill>
            </a:ln>
          </cx:spPr>
        </cx:plotSurface>
        <cx:series layoutId="boxWhisker" uniqueId="{0ADFC3B8-F187-4D62-ACFE-FFEE029E4208}">
          <cx:tx>
            <cx:txData>
              <cx:f>Sheet1!$D$5</cx:f>
              <cx:v>Stopa prirpodnog priraštaja</cx:v>
            </cx:txData>
          </cx:tx>
          <cx:dataLabels pos="t">
            <cx:txPr>
              <a:bodyPr spcFirstLastPara="1" vertOverflow="ellipsis" wrap="square" lIns="0" tIns="0" rIns="0" bIns="0" anchor="ctr" anchorCtr="1"/>
              <a:lstStyle/>
              <a:p>
                <a:pPr>
                  <a:defRPr sz="1200"/>
                </a:pPr>
                <a:endParaRPr lang="en-US" sz="1200"/>
              </a:p>
            </cx:txPr>
            <cx:visibility seriesName="0" categoryName="0" value="1"/>
          </cx:dataLabels>
          <cx:dataId val="0"/>
          <cx:layoutPr>
            <cx:visibility meanLine="0" meanMarker="0" nonoutliers="0" outliers="1"/>
            <cx:statistics quartileMethod="exclusive"/>
          </cx:layoutPr>
        </cx:series>
      </cx:plotAreaRegion>
      <cx:axis id="0">
        <cx:catScaling gapWidth="1.10000002"/>
        <cx:tickLabels/>
        <cx:txPr>
          <a:bodyPr rot="-60000000" spcFirstLastPara="1" vertOverflow="ellipsis" vert="horz" wrap="square" lIns="0" tIns="0" rIns="0" bIns="0" anchor="ctr" anchorCtr="1"/>
          <a:lstStyle/>
          <a:p>
            <a:pPr>
              <a:defRPr sz="1100" b="1"/>
            </a:pPr>
            <a:endParaRPr lang="en-US" sz="1100" b="1"/>
          </a:p>
        </cx:txPr>
      </cx:axis>
      <cx:axis id="1">
        <cx:valScaling/>
        <cx:majorGridlines/>
        <cx:tickLabels/>
        <cx:txPr>
          <a:bodyPr rot="-60000000" spcFirstLastPara="1" vertOverflow="ellipsis" vert="horz" wrap="square" lIns="0" tIns="0" rIns="0" bIns="0" anchor="ctr" anchorCtr="1"/>
          <a:lstStyle/>
          <a:p>
            <a:pPr>
              <a:defRPr sz="1100" b="1"/>
            </a:pPr>
            <a:endParaRPr lang="en-US" sz="1100" b="1"/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  <cs:bodyPr rot="-60000000" vert="horz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25000"/>
            <a:lumOff val="7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/>
    <cs:bodyPr rot="-60000000" vert="horz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  <cs:bodyPr rot="0" vert="horz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 rot="-60000000" vert="horz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81AAF-3113-40E9-9777-B904203DEE3C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762EE-8F04-4C6D-B247-84DE2682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7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372022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81634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11754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08675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607125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8027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2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31066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8637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7339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223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3E7C812-BEF2-4F6C-B22F-A8ADF120CD58}" type="datetimeFigureOut">
              <a:rPr lang="sr-Latn-BA" smtClean="0"/>
              <a:t>1.11.2023.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ECBA49A-E36F-407B-99A2-0F9F42AAB45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4905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zs.rs.ba/front/article/4840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6142-79FC-ED31-C23F-2E862B053D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KRETANJE STANOVNIŠTVA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DC28D98-05EC-9A12-C5B9-50BDE98F8C8B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/>
              <a:t>Milica Marić, ma</a:t>
            </a:r>
          </a:p>
          <a:p>
            <a:r>
              <a:rPr lang="sr-Latn-BA" sz="2400"/>
              <a:t>milica.maric@ef.unibl.org</a:t>
            </a: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1863795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E71759-DC66-9AAE-49A0-4AFAD5B0AF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4455" y="626806"/>
                <a:ext cx="10223090" cy="511031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/>
                  <a:t>Apsolutni prirodni priraštaj </a:t>
                </a:r>
                <a:r>
                  <a:rPr lang="sr-Latn-BA" sz="2000" dirty="0"/>
                  <a:t>u RS u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=9.254−16.664=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𝟒𝟏𝟎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Stopa prirodnog priraštaja </a:t>
                </a:r>
                <a:r>
                  <a:rPr lang="sr-Latn-BA" sz="2000" dirty="0"/>
                  <a:t>u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2020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2020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7.410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1.126.735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E71759-DC66-9AAE-49A0-4AFAD5B0AF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4455" y="626806"/>
                <a:ext cx="10223090" cy="5110317"/>
              </a:xfrm>
              <a:blipFill>
                <a:blip r:embed="rId2"/>
                <a:stretch>
                  <a:fillRect l="-596" t="-716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83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EC6D75-7B20-BFD0-0AC2-F692DF39A362}"/>
              </a:ext>
            </a:extLst>
          </p:cNvPr>
          <p:cNvSpPr txBox="1"/>
          <p:nvPr/>
        </p:nvSpPr>
        <p:spPr>
          <a:xfrm>
            <a:off x="816550" y="6277672"/>
            <a:ext cx="10707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Izvor: United Nations, World Population Prospects 2022, https://population.un.org/wpp/Download/Standard/MostUsed/ 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2884935966"/>
                  </p:ext>
                </p:extLst>
              </p:nvPr>
            </p:nvGraphicFramePr>
            <p:xfrm>
              <a:off x="351693" y="650631"/>
              <a:ext cx="11236569" cy="538089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1693" y="650631"/>
                <a:ext cx="11236569" cy="53808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216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50530-AAA5-F27F-4C5F-78739C967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587" y="412954"/>
            <a:ext cx="8857116" cy="1616278"/>
          </a:xfrm>
        </p:spPr>
        <p:txBody>
          <a:bodyPr/>
          <a:lstStyle/>
          <a:p>
            <a:r>
              <a:rPr lang="sr-Latn-BA" b="1" dirty="0"/>
              <a:t>PROSTORNO KRETANJE STANOVNIŠTVA </a:t>
            </a:r>
            <a:r>
              <a:rPr lang="sr-Latn-BA" dirty="0"/>
              <a:t/>
            </a:r>
            <a:br>
              <a:rPr lang="sr-Latn-BA" dirty="0"/>
            </a:br>
            <a:r>
              <a:rPr lang="sr-Latn-BA" b="1" dirty="0">
                <a:solidFill>
                  <a:schemeClr val="accent1"/>
                </a:solidFill>
              </a:rPr>
              <a:t>MIGRACIJE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64CDFC-55D6-406C-B837-47D55966A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6690" y="2623296"/>
                <a:ext cx="10338620" cy="38217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/>
                  <a:t>Migracioni saldo</a:t>
                </a:r>
                <a:r>
                  <a:rPr lang="sr-Latn-BA" sz="2000" dirty="0"/>
                  <a:t> predstavlja razliku između broja imigranata i emigranata na jednom području: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sr-Latn-BA" sz="2000" b="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Stopa migracionog salda </a:t>
                </a:r>
                <a:r>
                  <a:rPr lang="sr-Latn-BA" sz="2000" dirty="0"/>
                  <a:t>predstavlja odnos između migracionog salda i prosječnog broja stanovnika: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64CDFC-55D6-406C-B837-47D55966A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6690" y="2623296"/>
                <a:ext cx="10338620" cy="3821750"/>
              </a:xfrm>
              <a:blipFill>
                <a:blip r:embed="rId2"/>
                <a:stretch>
                  <a:fillRect l="-590" t="-797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74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95432-ED48-7BC9-5994-899BBE3B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8193"/>
            <a:ext cx="7729728" cy="1188720"/>
          </a:xfrm>
        </p:spPr>
        <p:txBody>
          <a:bodyPr/>
          <a:lstStyle/>
          <a:p>
            <a:r>
              <a:rPr lang="sr-Latn-BA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B8FBC-3635-FE22-A33C-6DEE231A3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9398" y="1553833"/>
            <a:ext cx="8072096" cy="5304167"/>
          </a:xfrm>
        </p:spPr>
        <p:txBody>
          <a:bodyPr/>
          <a:lstStyle/>
          <a:p>
            <a:pPr marL="0" indent="0">
              <a:buNone/>
            </a:pPr>
            <a:r>
              <a:rPr lang="sr-Latn-BA" dirty="0"/>
              <a:t>Dati su podaci o kretanju lančanih indeksa unutrašnjih imigracija, emigracija i prosječnog stanja populacije za grad Banjaluku u periodu od 2016. do 2021. godine: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Poznati su još i sljedeći podaci: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Izračunati migracioni saldo i stopu migracionog salda u 2021. godini.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95E1FE0-9CC9-5FE7-10B8-91676E6F2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249869"/>
              </p:ext>
            </p:extLst>
          </p:nvPr>
        </p:nvGraphicFramePr>
        <p:xfrm>
          <a:off x="2422798" y="2233380"/>
          <a:ext cx="81280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45915277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19568752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847518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8078081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545253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32848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272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Imigracija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0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Emigracija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87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Populacija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195182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744A5BE-9340-F97A-C429-64AA86C80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02717"/>
              </p:ext>
            </p:extLst>
          </p:nvPr>
        </p:nvGraphicFramePr>
        <p:xfrm>
          <a:off x="2422798" y="4308364"/>
          <a:ext cx="487024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839">
                  <a:extLst>
                    <a:ext uri="{9D8B030D-6E8A-4147-A177-3AD203B41FA5}">
                      <a16:colId xmlns:a16="http://schemas.microsoft.com/office/drawing/2014/main" val="3652988317"/>
                    </a:ext>
                  </a:extLst>
                </a:gridCol>
                <a:gridCol w="3141407">
                  <a:extLst>
                    <a:ext uri="{9D8B030D-6E8A-4147-A177-3AD203B41FA5}">
                      <a16:colId xmlns:a16="http://schemas.microsoft.com/office/drawing/2014/main" val="3051247272"/>
                    </a:ext>
                  </a:extLst>
                </a:gridCol>
              </a:tblGrid>
              <a:tr h="343651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Broj u 2016. godini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927537"/>
                  </a:ext>
                </a:extLst>
              </a:tr>
              <a:tr h="343651">
                <a:tc>
                  <a:txBody>
                    <a:bodyPr/>
                    <a:lstStyle/>
                    <a:p>
                      <a:r>
                        <a:rPr lang="sr-Latn-BA" dirty="0"/>
                        <a:t>Imigranti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1.572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74114"/>
                  </a:ext>
                </a:extLst>
              </a:tr>
              <a:tr h="343651">
                <a:tc>
                  <a:txBody>
                    <a:bodyPr/>
                    <a:lstStyle/>
                    <a:p>
                      <a:r>
                        <a:rPr lang="sr-Latn-BA" dirty="0"/>
                        <a:t>Emigranti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264586"/>
                  </a:ext>
                </a:extLst>
              </a:tr>
              <a:tr h="343651">
                <a:tc>
                  <a:txBody>
                    <a:bodyPr/>
                    <a:lstStyle/>
                    <a:p>
                      <a:r>
                        <a:rPr lang="sr-Latn-BA" dirty="0"/>
                        <a:t>Populacija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800" dirty="0"/>
                        <a:t>182.848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844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335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F7628D2-407A-94F5-9942-858DFE5A00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4173" y="545690"/>
                <a:ext cx="10545098" cy="57666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Broj </a:t>
                </a:r>
                <a:r>
                  <a:rPr lang="sr-Latn-BA" sz="2000" b="1" dirty="0"/>
                  <a:t>imigranata</a:t>
                </a:r>
                <a:r>
                  <a:rPr lang="sr-Latn-BA" sz="2000" dirty="0"/>
                  <a:t> u 2021: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=1.572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0,98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∙0,99∙1,02∙1,0∙0,96=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𝟒𝟗𝟑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Broj </a:t>
                </a:r>
                <a:r>
                  <a:rPr lang="sr-Latn-BA" sz="2000" b="1" dirty="0"/>
                  <a:t>emigranata</a:t>
                </a:r>
                <a:r>
                  <a:rPr lang="sr-Latn-BA" sz="2000" dirty="0"/>
                  <a:t> u 2021: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=938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1,03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∙1,01∙0,99∙0,98∙1,04=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𝟗𝟖𝟓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Prosječan broj stanovnika</a:t>
                </a:r>
                <a:r>
                  <a:rPr lang="sr-Latn-BA" sz="2000" dirty="0"/>
                  <a:t> u 2021: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=182.848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∙1,01∙0,99∙1,02∙1,01∙0,97=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𝟖𝟎𝟑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F7628D2-407A-94F5-9942-858DFE5A00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4173" y="545690"/>
                <a:ext cx="10545098" cy="5766620"/>
              </a:xfrm>
              <a:blipFill>
                <a:blip r:embed="rId2"/>
                <a:stretch>
                  <a:fillRect l="-578" t="-6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052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2F129DF-864C-A350-2E4C-7102A677AA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4455" y="626806"/>
                <a:ext cx="10223090" cy="511031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/>
                  <a:t>Migracioni saldo </a:t>
                </a:r>
                <a:r>
                  <a:rPr lang="sr-Latn-BA" sz="2000" dirty="0"/>
                  <a:t>u BL u 2021: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=1.493−985=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𝟓𝟎𝟖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Stopa migracionog salda </a:t>
                </a:r>
                <a:r>
                  <a:rPr lang="sr-Latn-BA" sz="2000" dirty="0"/>
                  <a:t>u 2021: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2021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2021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508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178.803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2F129DF-864C-A350-2E4C-7102A677AA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4455" y="626806"/>
                <a:ext cx="10223090" cy="5110317"/>
              </a:xfrm>
              <a:blipFill>
                <a:blip r:embed="rId2"/>
                <a:stretch>
                  <a:fillRect l="-596" t="-716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32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068066"/>
              </p:ext>
            </p:extLst>
          </p:nvPr>
        </p:nvGraphicFramePr>
        <p:xfrm>
          <a:off x="3209193" y="638610"/>
          <a:ext cx="5961184" cy="589985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110153">
                  <a:extLst>
                    <a:ext uri="{9D8B030D-6E8A-4147-A177-3AD203B41FA5}">
                      <a16:colId xmlns:a16="http://schemas.microsoft.com/office/drawing/2014/main" val="860613800"/>
                    </a:ext>
                  </a:extLst>
                </a:gridCol>
                <a:gridCol w="3851031">
                  <a:extLst>
                    <a:ext uri="{9D8B030D-6E8A-4147-A177-3AD203B41FA5}">
                      <a16:colId xmlns:a16="http://schemas.microsoft.com/office/drawing/2014/main" val="289821378"/>
                    </a:ext>
                  </a:extLst>
                </a:gridCol>
              </a:tblGrid>
              <a:tr h="400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Država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Broj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državljanstava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izdatih</a:t>
                      </a:r>
                      <a:r>
                        <a:rPr lang="en-US" sz="1400" b="1" u="none" strike="noStrike" dirty="0">
                          <a:effectLst/>
                        </a:rPr>
                        <a:t> BIH </a:t>
                      </a:r>
                      <a:r>
                        <a:rPr lang="en-US" sz="1400" b="1" u="none" strike="noStrike" dirty="0" err="1">
                          <a:effectLst/>
                        </a:rPr>
                        <a:t>državljanima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144315347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Austria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921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4141346032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Belgium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91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157607359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Canada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>
                          <a:effectLst/>
                        </a:rPr>
                        <a:t>150</a:t>
                      </a:r>
                      <a:endParaRPr lang="en-150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4038003558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Czech Republic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22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2401918993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Denmark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141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907669469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Finland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37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642693874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France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235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267744581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Germany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>
                          <a:effectLst/>
                        </a:rPr>
                        <a:t>1130</a:t>
                      </a:r>
                      <a:endParaRPr lang="en-150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717191868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Greece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5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91732990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Hungary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1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676854694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Iceland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5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348516514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Ireland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8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38899202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Italy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739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648065127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Korea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0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07880592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Luxembourg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60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830017236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Netherlands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149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7534786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Norway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634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796070849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Poland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0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3768437099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Slovak Republic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2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291122256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Slovenia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988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200910520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Spain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33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2770915844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Sweden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453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165924119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Switzerland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551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393758583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United Kingdom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27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2822303845"/>
                  </a:ext>
                </a:extLst>
              </a:tr>
              <a:tr h="203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United States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611" marR="6611" marT="66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150" sz="1400" u="none" strike="noStrike" dirty="0">
                          <a:effectLst/>
                        </a:rPr>
                        <a:t>1139</a:t>
                      </a:r>
                      <a:endParaRPr lang="en-150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11" marR="6611" marT="6611" marB="0" anchor="ctr"/>
                </a:tc>
                <a:extLst>
                  <a:ext uri="{0D108BD9-81ED-4DB2-BD59-A6C34878D82A}">
                    <a16:rowId xmlns:a16="http://schemas.microsoft.com/office/drawing/2014/main" val="11114238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3731" y="87730"/>
            <a:ext cx="810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Broj</a:t>
            </a:r>
            <a:r>
              <a:rPr lang="en-US" sz="2400" b="1" dirty="0"/>
              <a:t> </a:t>
            </a:r>
            <a:r>
              <a:rPr lang="en-US" sz="2400" b="1" dirty="0" err="1"/>
              <a:t>državljanstava</a:t>
            </a:r>
            <a:r>
              <a:rPr lang="en-US" sz="2400" b="1" dirty="0"/>
              <a:t> </a:t>
            </a:r>
            <a:r>
              <a:rPr lang="en-US" sz="2400" b="1" dirty="0" err="1"/>
              <a:t>izdatih</a:t>
            </a:r>
            <a:r>
              <a:rPr lang="en-US" sz="2400" b="1" dirty="0"/>
              <a:t> BIH </a:t>
            </a:r>
            <a:r>
              <a:rPr lang="en-US" sz="2400" b="1" dirty="0" err="1"/>
              <a:t>državljanima</a:t>
            </a:r>
            <a:r>
              <a:rPr lang="en-US" sz="2400" b="1" dirty="0"/>
              <a:t> u 2021.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60B04-C005-F98B-1E4C-83B92D8C7A2D}"/>
              </a:ext>
            </a:extLst>
          </p:cNvPr>
          <p:cNvSpPr txBox="1"/>
          <p:nvPr/>
        </p:nvSpPr>
        <p:spPr>
          <a:xfrm>
            <a:off x="3138854" y="6580703"/>
            <a:ext cx="7152966" cy="27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100" dirty="0"/>
              <a:t>Izvor: </a:t>
            </a:r>
            <a:r>
              <a:rPr lang="en-US" sz="1100" dirty="0"/>
              <a:t>OECD, https://stats.oecd.org</a:t>
            </a:r>
            <a:r>
              <a:rPr lang="sr-Latn-BA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3071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061F4-3A91-6491-0D7C-0E377011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219" y="872864"/>
            <a:ext cx="7399561" cy="929680"/>
          </a:xfrm>
        </p:spPr>
        <p:txBody>
          <a:bodyPr/>
          <a:lstStyle/>
          <a:p>
            <a:r>
              <a:rPr lang="sr-Latn-BA" dirty="0"/>
              <a:t>Zadatak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7172F-C68F-A27E-F213-530093C0E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762" y="2559534"/>
            <a:ext cx="8286476" cy="2625210"/>
          </a:xfrm>
        </p:spPr>
        <p:txBody>
          <a:bodyPr>
            <a:normAutofit/>
          </a:bodyPr>
          <a:lstStyle/>
          <a:p>
            <a:pPr marL="227330" indent="0" algn="just">
              <a:lnSpc>
                <a:spcPct val="115000"/>
              </a:lnSpc>
              <a:buNone/>
            </a:pP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Migracioni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saldo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u </a:t>
            </a:r>
            <a:r>
              <a:rPr lang="sr-Latn-BA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na jednom području 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u 2016.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godini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je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iznosio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630,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pri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čemu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je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broj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emigranata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iznosio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65% od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broja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imigranata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u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posmatranoj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godini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Poznato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je da je u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periodu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2016-2021.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broj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emigranata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prosječno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godišnje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rastao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za 1,3%, a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broj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imigranta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za 0,7%. </a:t>
            </a:r>
            <a:endParaRPr lang="sr-Latn-BA" sz="2000" dirty="0"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marL="227330" indent="0" algn="just">
              <a:lnSpc>
                <a:spcPct val="115000"/>
              </a:lnSpc>
              <a:buNone/>
            </a:pP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Izračunati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migracioni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saldo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u 2021. </a:t>
            </a:r>
            <a:r>
              <a:rPr lang="en-US" sz="20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godini</a:t>
            </a:r>
            <a:r>
              <a:rPr lang="en-US" sz="20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US" sz="2000" dirty="0">
              <a:effectLst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sr-Latn-BA" sz="2000" dirty="0"/>
          </a:p>
        </p:txBody>
      </p:sp>
    </p:spTree>
    <p:extLst>
      <p:ext uri="{BB962C8B-B14F-4D97-AF65-F5344CB8AC3E}">
        <p14:creationId xmlns:p14="http://schemas.microsoft.com/office/powerpoint/2010/main" val="2265260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1ADC2C-5311-4590-9000-9845B4A373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50622" y="238027"/>
                <a:ext cx="9313683" cy="638194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=0,65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30=</m:t>
                      </m:r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0,65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=1.800; 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=1.170</m:t>
                      </m:r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Računamo broj imigranata i emigranata u 2021: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=1.800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=1.864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=1.170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1,3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1.248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Migracioni saldo u 2021: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=1.864−1.248=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𝟔𝟏𝟔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1ADC2C-5311-4590-9000-9845B4A373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0622" y="238027"/>
                <a:ext cx="9313683" cy="638194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090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85" y="768593"/>
            <a:ext cx="10981592" cy="57284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9085" y="6533919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Izvor</a:t>
            </a:r>
            <a:r>
              <a:rPr lang="en-US" sz="1200" dirty="0"/>
              <a:t>: OECD, https://data.oecd.org/migration/foreign-born-population.htm#indicator-chart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4785" y="131511"/>
            <a:ext cx="10199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% </a:t>
            </a:r>
            <a:r>
              <a:rPr lang="en-US" sz="2400" b="1" dirty="0" err="1"/>
              <a:t>populacije</a:t>
            </a:r>
            <a:r>
              <a:rPr lang="en-US" sz="2400" b="1" dirty="0"/>
              <a:t> </a:t>
            </a:r>
            <a:r>
              <a:rPr lang="sr-Latn-BA" sz="2400" b="1" dirty="0"/>
              <a:t>EU zemalja </a:t>
            </a:r>
            <a:r>
              <a:rPr lang="en-US" sz="2400" b="1" dirty="0" err="1"/>
              <a:t>rođene</a:t>
            </a:r>
            <a:r>
              <a:rPr lang="en-US" sz="2400" b="1" dirty="0"/>
              <a:t> u </a:t>
            </a:r>
            <a:r>
              <a:rPr lang="en-US" sz="2400" b="1" dirty="0" err="1"/>
              <a:t>stranim</a:t>
            </a:r>
            <a:r>
              <a:rPr lang="en-US" sz="2400" b="1" dirty="0"/>
              <a:t> </a:t>
            </a:r>
            <a:r>
              <a:rPr lang="en-US" sz="2400" b="1" dirty="0" err="1"/>
              <a:t>državama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0923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73DD4-993B-6163-EC77-D0D81361D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152" y="910989"/>
            <a:ext cx="8235696" cy="1188720"/>
          </a:xfrm>
        </p:spPr>
        <p:txBody>
          <a:bodyPr/>
          <a:lstStyle/>
          <a:p>
            <a:r>
              <a:rPr lang="sr-Latn-BA" b="1" dirty="0"/>
              <a:t>Prirodno kretanje stanovništva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7CE70C-DA53-0DEC-6F84-7D940EDCC1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25168" y="2534805"/>
                <a:ext cx="8741664" cy="32552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VITALNI INDEKS</a:t>
                </a:r>
              </a:p>
              <a:p>
                <a:pPr marL="0" indent="0" algn="ctr">
                  <a:buNone/>
                </a:pPr>
                <a:r>
                  <a:rPr lang="sr-Latn-BA" sz="2000" dirty="0"/>
                  <a:t>Vitalni indeks predstavlja broj živorođenih na 100 umrlih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N – broj živorođenih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M – broj umrlih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7CE70C-DA53-0DEC-6F84-7D940EDCC1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25168" y="2534805"/>
                <a:ext cx="8741664" cy="3255264"/>
              </a:xfrm>
              <a:blipFill>
                <a:blip r:embed="rId2"/>
                <a:stretch>
                  <a:fillRect l="-697" t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picture containing text, clipart">
            <a:extLst>
              <a:ext uri="{FF2B5EF4-FFF2-40B4-BE49-F238E27FC236}">
                <a16:creationId xmlns:a16="http://schemas.microsoft.com/office/drawing/2014/main" id="{2A0EAB5C-E09D-B844-DC52-D918DF1570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35" b="89971" l="3889" r="94583">
                        <a14:foregroundMark x1="72500" y1="64307" x2="74444" y2="85841"/>
                        <a14:foregroundMark x1="74444" y1="85841" x2="74444" y2="85841"/>
                        <a14:foregroundMark x1="55972" y1="65782" x2="55972" y2="65782"/>
                        <a14:foregroundMark x1="58750" y1="53982" x2="58750" y2="53982"/>
                        <a14:foregroundMark x1="80833" y1="67257" x2="80833" y2="67257"/>
                        <a14:foregroundMark x1="92500" y1="70206" x2="92500" y2="70206"/>
                        <a14:foregroundMark x1="94722" y1="59882" x2="94722" y2="59882"/>
                        <a14:foregroundMark x1="44167" y1="68142" x2="44167" y2="68142"/>
                        <a14:foregroundMark x1="46250" y1="53982" x2="46250" y2="53982"/>
                        <a14:foregroundMark x1="32361" y1="66667" x2="32361" y2="66667"/>
                        <a14:foregroundMark x1="35556" y1="55752" x2="35556" y2="55752"/>
                        <a14:foregroundMark x1="21528" y1="70206" x2="21528" y2="70206"/>
                        <a14:foregroundMark x1="24306" y1="61652" x2="24306" y2="61652"/>
                        <a14:foregroundMark x1="12361" y1="72271" x2="12361" y2="72271"/>
                        <a14:foregroundMark x1="3889" y1="78466" x2="3889" y2="784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767" y="4593717"/>
            <a:ext cx="4809097" cy="226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5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67698033"/>
              </p:ext>
            </p:extLst>
          </p:nvPr>
        </p:nvGraphicFramePr>
        <p:xfrm>
          <a:off x="737577" y="424102"/>
          <a:ext cx="10604678" cy="581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3460B04-C005-F98B-1E4C-83B92D8C7A2D}"/>
              </a:ext>
            </a:extLst>
          </p:cNvPr>
          <p:cNvSpPr txBox="1"/>
          <p:nvPr/>
        </p:nvSpPr>
        <p:spPr>
          <a:xfrm>
            <a:off x="1547240" y="6362973"/>
            <a:ext cx="71529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100" dirty="0"/>
              <a:t>Izvor: United Nations, World Population Prospects 2022, https://population.un.org/wpp/Download/Standard/MostUsed/ </a:t>
            </a:r>
          </a:p>
        </p:txBody>
      </p:sp>
    </p:spTree>
    <p:extLst>
      <p:ext uri="{BB962C8B-B14F-4D97-AF65-F5344CB8AC3E}">
        <p14:creationId xmlns:p14="http://schemas.microsoft.com/office/powerpoint/2010/main" val="3791863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232650-92D3-B675-019F-DE0B2D3AE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710725"/>
              </p:ext>
            </p:extLst>
          </p:nvPr>
        </p:nvGraphicFramePr>
        <p:xfrm>
          <a:off x="325805" y="557383"/>
          <a:ext cx="5825614" cy="5914105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1238865">
                  <a:extLst>
                    <a:ext uri="{9D8B030D-6E8A-4147-A177-3AD203B41FA5}">
                      <a16:colId xmlns:a16="http://schemas.microsoft.com/office/drawing/2014/main" val="2949613096"/>
                    </a:ext>
                  </a:extLst>
                </a:gridCol>
                <a:gridCol w="4586749">
                  <a:extLst>
                    <a:ext uri="{9D8B030D-6E8A-4147-A177-3AD203B41FA5}">
                      <a16:colId xmlns:a16="http://schemas.microsoft.com/office/drawing/2014/main" val="4175676445"/>
                    </a:ext>
                  </a:extLst>
                </a:gridCol>
              </a:tblGrid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Godina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Stopa migracionog salda u BiH (u promilima)</a:t>
                      </a:r>
                      <a:endParaRPr lang="sr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59932163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1.95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017715411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2.16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83334182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2002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-3.17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93737678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-6.53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44214495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-16.29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00661998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2005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-9.02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370746051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2006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-9.48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865175327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2007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-16.18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640471664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-17.14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86217018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2009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-17.44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89547644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-17.50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785902883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-17.20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240631945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2012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-17.92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01006515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-10.19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755937503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-9.95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794230921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2015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-9.60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02089124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2016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-9.21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636094786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2017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-8.88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946393658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-8.54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910296660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2019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-8.25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547901875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2020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-8.06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3819443480"/>
                  </a:ext>
                </a:extLst>
              </a:tr>
              <a:tr h="25713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2021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-7.88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Gill Sans MT (Body)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2701777904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36633808"/>
              </p:ext>
            </p:extLst>
          </p:nvPr>
        </p:nvGraphicFramePr>
        <p:xfrm>
          <a:off x="6446983" y="1468581"/>
          <a:ext cx="5671126" cy="387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694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511BE-378A-E1E2-13D6-7A513AE1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5</a:t>
            </a:r>
          </a:p>
        </p:txBody>
      </p:sp>
      <p:sp>
        <p:nvSpPr>
          <p:cNvPr id="4" name="Google Shape;233;p18">
            <a:extLst>
              <a:ext uri="{FF2B5EF4-FFF2-40B4-BE49-F238E27FC236}">
                <a16:creationId xmlns:a16="http://schemas.microsoft.com/office/drawing/2014/main" id="{92726104-72D9-96B8-989B-775D669F693E}"/>
              </a:ext>
            </a:extLst>
          </p:cNvPr>
          <p:cNvSpPr txBox="1">
            <a:spLocks/>
          </p:cNvSpPr>
          <p:nvPr/>
        </p:nvSpPr>
        <p:spPr>
          <a:xfrm>
            <a:off x="2188464" y="2352871"/>
            <a:ext cx="7772400" cy="33037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r>
              <a:rPr lang="sr-Latn-CS" dirty="0">
                <a:solidFill>
                  <a:schemeClr val="tx1"/>
                </a:solidFill>
                <a:latin typeface="+mj-lt"/>
                <a:ea typeface="Arial"/>
                <a:cs typeface="Arial"/>
                <a:sym typeface="Arial"/>
              </a:rPr>
              <a:t>Na osnovu podataka iz tablica mortaliteta (period 1980 – 82.), izračunati:</a:t>
            </a: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>
              <a:solidFill>
                <a:schemeClr val="tx1"/>
              </a:solidFill>
              <a:latin typeface="+mj-lt"/>
            </a:endParaRP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>
              <a:solidFill>
                <a:schemeClr val="tx1"/>
              </a:solidFill>
              <a:latin typeface="+mj-lt"/>
            </a:endParaRP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>
              <a:solidFill>
                <a:schemeClr val="tx1"/>
              </a:solidFill>
              <a:latin typeface="+mj-lt"/>
            </a:endParaRP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LcParenR"/>
            </a:pPr>
            <a:r>
              <a:rPr lang="sr-Latn-CS" sz="1800" b="0" i="0" u="none" strike="noStrike" cap="none" dirty="0">
                <a:solidFill>
                  <a:schemeClr val="tx1"/>
                </a:solidFill>
                <a:latin typeface="+mj-lt"/>
                <a:ea typeface="Arial"/>
                <a:cs typeface="Arial"/>
                <a:sym typeface="Arial"/>
              </a:rPr>
              <a:t>Vjerovatnoću smrti i vjerovatnoću doživljenja</a:t>
            </a: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LcParenR"/>
            </a:pPr>
            <a:r>
              <a:rPr lang="sr-Latn-CS" sz="1800" b="0" i="0" u="none" strike="noStrike" cap="none" dirty="0">
                <a:solidFill>
                  <a:schemeClr val="tx1"/>
                </a:solidFill>
                <a:latin typeface="+mj-lt"/>
                <a:ea typeface="Arial"/>
                <a:cs typeface="Arial"/>
                <a:sym typeface="Arial"/>
              </a:rPr>
              <a:t>Broj živih i mrtvih (na 100000 stanovnika)</a:t>
            </a: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LcParenR"/>
            </a:pPr>
            <a:r>
              <a:rPr lang="sr-Latn-CS" sz="1800" b="0" i="0" u="none" strike="noStrike" cap="none" dirty="0">
                <a:solidFill>
                  <a:schemeClr val="tx1"/>
                </a:solidFill>
                <a:latin typeface="+mj-lt"/>
                <a:ea typeface="Arial"/>
                <a:cs typeface="Arial"/>
                <a:sym typeface="Arial"/>
              </a:rPr>
              <a:t>Srednje trajanje života.</a:t>
            </a: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/>
          </a:p>
        </p:txBody>
      </p:sp>
      <p:graphicFrame>
        <p:nvGraphicFramePr>
          <p:cNvPr id="5" name="Google Shape;235;p18">
            <a:extLst>
              <a:ext uri="{FF2B5EF4-FFF2-40B4-BE49-F238E27FC236}">
                <a16:creationId xmlns:a16="http://schemas.microsoft.com/office/drawing/2014/main" id="{9D337034-0D0B-A8BC-274E-C4126CDFC5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429078"/>
              </p:ext>
            </p:extLst>
          </p:nvPr>
        </p:nvGraphicFramePr>
        <p:xfrm>
          <a:off x="2660646" y="3048000"/>
          <a:ext cx="6510400" cy="762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5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Starost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Broj posmatranih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Broj umrlih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751167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23218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742662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2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1543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15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1;p19">
            <a:extLst>
              <a:ext uri="{FF2B5EF4-FFF2-40B4-BE49-F238E27FC236}">
                <a16:creationId xmlns:a16="http://schemas.microsoft.com/office/drawing/2014/main" id="{C94A0149-86F9-A849-7084-35F0DC11CDF8}"/>
              </a:ext>
            </a:extLst>
          </p:cNvPr>
          <p:cNvSpPr txBox="1">
            <a:spLocks/>
          </p:cNvSpPr>
          <p:nvPr/>
        </p:nvSpPr>
        <p:spPr>
          <a:xfrm>
            <a:off x="685382" y="743872"/>
            <a:ext cx="11187069" cy="53702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r>
              <a:rPr lang="sr-Latn-CS" sz="2400" b="1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Tablice mortaliteta</a:t>
            </a:r>
            <a:r>
              <a:rPr lang="sr-Latn-CS" sz="24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predstavljaju tabelarni prikaz smrtnosti po starosti i polu i pokazuju kako se jedna generacija istovremeno rođenih iz godine u godinu smanjuje, pod uticajem mortaliteta.</a:t>
            </a:r>
            <a:endParaRPr lang="sr-Latn-CS" sz="2400" dirty="0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sz="24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r>
              <a:rPr lang="sr-Latn-CS" sz="24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Osnovna biometrijska funkcija je vjerovatnoća smrti, na osnovu koje se računaju druge biometrijske funkcije, kao što su broj živih, srednje (očekivano) trajanje života i druge.</a:t>
            </a:r>
            <a:endParaRPr lang="sr-Latn-CS" sz="2400" dirty="0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sz="24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r>
              <a:rPr lang="sr-Latn-CS" sz="24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Izvor i više informacija: </a:t>
            </a:r>
            <a:r>
              <a:rPr lang="sr-Latn-CS" sz="2400" u="sng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Republički zavod za statistiku Republike Srpske </a:t>
            </a:r>
            <a:endParaRPr lang="sr-Latn-CS" sz="24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348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9;p20">
            <a:extLst>
              <a:ext uri="{FF2B5EF4-FFF2-40B4-BE49-F238E27FC236}">
                <a16:creationId xmlns:a16="http://schemas.microsoft.com/office/drawing/2014/main" id="{BA3C4505-0A87-BF5D-45C1-6AC7E1A5635D}"/>
              </a:ext>
            </a:extLst>
          </p:cNvPr>
          <p:cNvSpPr txBox="1">
            <a:spLocks/>
          </p:cNvSpPr>
          <p:nvPr/>
        </p:nvSpPr>
        <p:spPr>
          <a:xfrm>
            <a:off x="1502129" y="751190"/>
            <a:ext cx="9426426" cy="4808952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-4611"/>
            </a:stretch>
          </a:blip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◉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◉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 b="0" i="0" u="none" strike="noStrike" cap="non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indent="0">
              <a:buFont typeface="Source Sans Pro"/>
              <a:buNone/>
            </a:pPr>
            <a:r>
              <a:rPr lang="sr-Latn-C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52056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56;p21">
            <a:extLst>
              <a:ext uri="{FF2B5EF4-FFF2-40B4-BE49-F238E27FC236}">
                <a16:creationId xmlns:a16="http://schemas.microsoft.com/office/drawing/2014/main" id="{15A5C296-6E7F-B938-53B1-1626FCCF5C6A}"/>
              </a:ext>
            </a:extLst>
          </p:cNvPr>
          <p:cNvSpPr txBox="1">
            <a:spLocks/>
          </p:cNvSpPr>
          <p:nvPr/>
        </p:nvSpPr>
        <p:spPr>
          <a:xfrm>
            <a:off x="892529" y="834765"/>
            <a:ext cx="7772400" cy="330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r>
              <a:rPr lang="sr-Latn-CS">
                <a:latin typeface="Arial"/>
                <a:ea typeface="Arial"/>
                <a:cs typeface="Arial"/>
                <a:sym typeface="Arial"/>
              </a:rPr>
              <a:t>Uvrštavanjem formula dobijamo:</a:t>
            </a: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45720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/>
          </a:p>
          <a:p>
            <a:pPr marL="114300" indent="0">
              <a:spcBef>
                <a:spcPts val="600"/>
              </a:spcBef>
              <a:buSzPts val="1800"/>
              <a:buFont typeface="Arial" panose="020B0604020202020204" pitchFamily="34" charset="0"/>
              <a:buNone/>
            </a:pPr>
            <a:endParaRPr lang="sr-Latn-CS" dirty="0"/>
          </a:p>
        </p:txBody>
      </p:sp>
      <p:graphicFrame>
        <p:nvGraphicFramePr>
          <p:cNvPr id="5" name="Google Shape;257;p21">
            <a:extLst>
              <a:ext uri="{FF2B5EF4-FFF2-40B4-BE49-F238E27FC236}">
                <a16:creationId xmlns:a16="http://schemas.microsoft.com/office/drawing/2014/main" id="{80736C9C-DAD7-FA1A-BD3A-A1CB9ACA0D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069925"/>
              </p:ext>
            </p:extLst>
          </p:nvPr>
        </p:nvGraphicFramePr>
        <p:xfrm>
          <a:off x="1043457" y="1970078"/>
          <a:ext cx="10105085" cy="26904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13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03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03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03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03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7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Starost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Broj posmatranih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Broj umrlih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Vjerovatnoća smrti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Vjerovatnoća doživljenja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Broj živih na 100000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Broj mrtvih na 100000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Zbir živih lica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Srednje trajanje života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0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751167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23218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0.0309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0.9691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100000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3091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7094356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70.44356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0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742662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1543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0.0021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0.9979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96909.08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6994356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4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71.67442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800" marR="8800" marT="88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26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6F19-FCAC-A426-C1F0-3D786F4DB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60009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FA36E-57D7-CC0C-D79D-BD355FB9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25" y="1837501"/>
            <a:ext cx="9615949" cy="4660490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podaci o broju živorođenih i umrlih u Republici Srpskoj: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a) Izračunati vitalni indeks u 2021. i 2017. godini,</a:t>
            </a:r>
          </a:p>
          <a:p>
            <a:pPr marL="0" indent="0">
              <a:buNone/>
            </a:pPr>
            <a:r>
              <a:rPr lang="sr-Latn-BA" sz="2000" dirty="0"/>
              <a:t>b) Izračunati godinu u kojoj će vitalni indeks iznositi 35, ako posmatrani tempo porasta živorođenih i umrlih ostane identičan u budućnosti,</a:t>
            </a:r>
          </a:p>
          <a:p>
            <a:pPr marL="0" indent="0">
              <a:buNone/>
            </a:pPr>
            <a:r>
              <a:rPr lang="sr-Latn-BA" sz="2000" dirty="0"/>
              <a:t>c) Izračunati godinu u kojoj će vitalni indeks iznostiti 30, ako se prosječni tempo porasta živorođenih </a:t>
            </a:r>
            <a:r>
              <a:rPr lang="en-US" sz="2000" dirty="0" err="1" smtClean="0"/>
              <a:t>poveća</a:t>
            </a:r>
            <a:r>
              <a:rPr lang="sr-Latn-BA" sz="2000" dirty="0" smtClean="0"/>
              <a:t> </a:t>
            </a:r>
            <a:r>
              <a:rPr lang="sr-Latn-BA" sz="2000" dirty="0"/>
              <a:t>za 10%, a prosječni tempo porasta umrlih smanji za 4%.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A41D2D4-968B-8078-6875-0872791CF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954671"/>
              </p:ext>
            </p:extLst>
          </p:nvPr>
        </p:nvGraphicFramePr>
        <p:xfrm>
          <a:off x="2031999" y="2478712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891688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617088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57488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živorođenih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umrlih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80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9.274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19.002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67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9.339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14.663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008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44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9D18A0-4E72-F211-D563-1809E5F898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1664" y="243349"/>
                <a:ext cx="11031794" cy="6371302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Izračunati vitalni indeks u 2021. i 2017. godini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9.274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19.002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sr-Latn-BA" b="1" dirty="0">
                  <a:solidFill>
                    <a:schemeClr val="accent1"/>
                  </a:solidFill>
                </a:endParaRPr>
              </a:p>
              <a:p>
                <a:pPr marL="0" indent="0" algn="ctr">
                  <a:buNone/>
                </a:pPr>
                <a:endParaRPr lang="sr-Latn-BA" b="1" dirty="0">
                  <a:solidFill>
                    <a:schemeClr val="accent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2017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9.339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14.663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sr-Latn-BA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Latn-BA" sz="2400" b="1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lphaLcParenR" startAt="2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Izračunati godinu u kojoj će vitalni indeks iznositi 35, ako posmatrani tempo porasta živorođenih i umrlih ostane identičan u budućnosti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48,81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63,69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𝟒𝟒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RS" sz="2000" b="1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35=48,81∙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−6,44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</m:func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48,81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0,9356</m:t>
                              </m:r>
                            </m:e>
                          </m:func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=4,99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9D18A0-4E72-F211-D563-1809E5F898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1664" y="243349"/>
                <a:ext cx="11031794" cy="6371302"/>
              </a:xfrm>
              <a:blipFill>
                <a:blip r:embed="rId2"/>
                <a:stretch>
                  <a:fillRect l="-552" t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41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93EF469-A2D6-763F-CAB2-AF998E4DC6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6826" y="69297"/>
                <a:ext cx="11194025" cy="5928852"/>
              </a:xfrm>
            </p:spPr>
            <p:txBody>
              <a:bodyPr/>
              <a:lstStyle/>
              <a:p>
                <a:pPr marL="342900" indent="-342900">
                  <a:buFont typeface="+mj-lt"/>
                  <a:buAutoNum type="alphaLcParenR" startAt="3"/>
                </a:pPr>
                <a:r>
                  <a:rPr lang="sr-Latn-BA" sz="2000" b="1" dirty="0" smtClean="0">
                    <a:solidFill>
                      <a:schemeClr val="accent1"/>
                    </a:solidFill>
                  </a:rPr>
                  <a:t>Izračunati godinu u kojoj će vitalni indeks iznostiti 30, ako se prosječni tempo porasta živorođenih </a:t>
                </a:r>
                <a:r>
                  <a:rPr lang="en-US" sz="2000" b="1" dirty="0" err="1" smtClean="0">
                    <a:solidFill>
                      <a:schemeClr val="accent1"/>
                    </a:solidFill>
                  </a:rPr>
                  <a:t>poveća</a:t>
                </a:r>
                <a:r>
                  <a:rPr lang="sr-Latn-BA" sz="2000" b="1" dirty="0" smtClean="0">
                    <a:solidFill>
                      <a:schemeClr val="accent1"/>
                    </a:solidFill>
                  </a:rPr>
                  <a:t> </a:t>
                </a:r>
                <a:r>
                  <a:rPr lang="sr-Latn-BA" sz="2000" b="1" dirty="0">
                    <a:solidFill>
                      <a:schemeClr val="accent1"/>
                    </a:solidFill>
                  </a:rPr>
                  <a:t>za 10%, a prosječni tempo porasta umrlih smanji za 4%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Nove stope rasta: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=−0,17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0,9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=−0,1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53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sr-Latn-BA" sz="2000" dirty="0"/>
                  <a:t>                        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  <m: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sr-Latn-BA" sz="2000" i="1">
                        <a:latin typeface="Cambria Math" panose="02040503050406030204" pitchFamily="18" charset="0"/>
                      </a:rPr>
                      <m:t>=6,7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∙0,96=6,43%</m:t>
                    </m:r>
                  </m:oMath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93EF469-A2D6-763F-CAB2-AF998E4DC6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6826" y="69297"/>
                <a:ext cx="11194025" cy="5928852"/>
              </a:xfrm>
              <a:blipFill>
                <a:blip r:embed="rId2"/>
                <a:stretch>
                  <a:fillRect l="-545" t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6B36C6-D4C8-308E-5637-5F90E5FDFD30}"/>
                  </a:ext>
                </a:extLst>
              </p:cNvPr>
              <p:cNvSpPr txBox="1"/>
              <p:nvPr/>
            </p:nvSpPr>
            <p:spPr>
              <a:xfrm>
                <a:off x="876819" y="764611"/>
                <a:ext cx="4173794" cy="1822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Stopa rasta živorođenih: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9.274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9.339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18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b="1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6B36C6-D4C8-308E-5637-5F90E5FDF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19" y="764611"/>
                <a:ext cx="4173794" cy="1822037"/>
              </a:xfrm>
              <a:prstGeom prst="rect">
                <a:avLst/>
              </a:prstGeom>
              <a:blipFill>
                <a:blip r:embed="rId3"/>
                <a:stretch>
                  <a:fillRect l="-1314" t="-1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D86DF-05A3-86A3-D142-5E8482E4A65C}"/>
                  </a:ext>
                </a:extLst>
              </p:cNvPr>
              <p:cNvSpPr txBox="1"/>
              <p:nvPr/>
            </p:nvSpPr>
            <p:spPr>
              <a:xfrm>
                <a:off x="7377057" y="743746"/>
                <a:ext cx="4173794" cy="1822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Stopa rasta umrlih: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19.002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14.663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18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b="1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D86DF-05A3-86A3-D142-5E8482E4A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057" y="743746"/>
                <a:ext cx="4173794" cy="1822037"/>
              </a:xfrm>
              <a:prstGeom prst="rect">
                <a:avLst/>
              </a:prstGeom>
              <a:blipFill>
                <a:blip r:embed="rId4"/>
                <a:stretch>
                  <a:fillRect l="-1168" t="-1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AB4C6D0-7E57-E964-05E2-B553D93D9A36}"/>
                  </a:ext>
                </a:extLst>
              </p:cNvPr>
              <p:cNvSpPr txBox="1"/>
              <p:nvPr/>
            </p:nvSpPr>
            <p:spPr>
              <a:xfrm>
                <a:off x="3315091" y="3033723"/>
                <a:ext cx="5746952" cy="3548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Latn-BA" dirty="0" smtClean="0"/>
                  <a:t>U formulu za vitalni indeks uvrštavamo nove stope rasta</a:t>
                </a:r>
                <a:r>
                  <a:rPr lang="sr-Latn-BA" sz="1600" dirty="0"/>
                  <a:t>:</a:t>
                </a:r>
              </a:p>
              <a:p>
                <a:pPr algn="ctr"/>
                <a:endParaRPr lang="sr-Latn-BA" sz="1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30=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9.274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0,1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53</m:t>
                                      </m:r>
                                    </m:num>
                                    <m:den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19.002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6,43</m:t>
                                      </m:r>
                                    </m:num>
                                    <m:den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30=48,81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0,998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47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1,0643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func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48,81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0,93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815</m:t>
                              </m:r>
                            </m:e>
                          </m:func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sr-Latn-BA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AB4C6D0-7E57-E964-05E2-B553D93D9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091" y="3033723"/>
                <a:ext cx="5746952" cy="3548472"/>
              </a:xfrm>
              <a:prstGeom prst="rect">
                <a:avLst/>
              </a:prstGeom>
              <a:blipFill>
                <a:blip r:embed="rId5"/>
                <a:stretch>
                  <a:fillRect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11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2BCD88-D52B-7CB6-F30A-CC30A6207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20464"/>
              </p:ext>
            </p:extLst>
          </p:nvPr>
        </p:nvGraphicFramePr>
        <p:xfrm>
          <a:off x="7895300" y="1002750"/>
          <a:ext cx="4159048" cy="48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857">
                  <a:extLst>
                    <a:ext uri="{9D8B030D-6E8A-4147-A177-3AD203B41FA5}">
                      <a16:colId xmlns:a16="http://schemas.microsoft.com/office/drawing/2014/main" val="234608813"/>
                    </a:ext>
                  </a:extLst>
                </a:gridCol>
                <a:gridCol w="1135741">
                  <a:extLst>
                    <a:ext uri="{9D8B030D-6E8A-4147-A177-3AD203B41FA5}">
                      <a16:colId xmlns:a16="http://schemas.microsoft.com/office/drawing/2014/main" val="1568126887"/>
                    </a:ext>
                  </a:extLst>
                </a:gridCol>
                <a:gridCol w="1167732">
                  <a:extLst>
                    <a:ext uri="{9D8B030D-6E8A-4147-A177-3AD203B41FA5}">
                      <a16:colId xmlns:a16="http://schemas.microsoft.com/office/drawing/2014/main" val="3972200755"/>
                    </a:ext>
                  </a:extLst>
                </a:gridCol>
                <a:gridCol w="1231718">
                  <a:extLst>
                    <a:ext uri="{9D8B030D-6E8A-4147-A177-3AD203B41FA5}">
                      <a16:colId xmlns:a16="http://schemas.microsoft.com/office/drawing/2014/main" val="107093144"/>
                    </a:ext>
                  </a:extLst>
                </a:gridCol>
              </a:tblGrid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b="1" u="none" strike="noStrike" dirty="0">
                          <a:effectLst/>
                        </a:rPr>
                        <a:t>Godina</a:t>
                      </a:r>
                      <a:endParaRPr lang="sr-Latn-BA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b="1" u="none" strike="noStrike">
                          <a:effectLst/>
                        </a:rPr>
                        <a:t>Broj rođenih</a:t>
                      </a:r>
                      <a:endParaRPr lang="sr-Latn-BA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b="1" u="none" strike="noStrike">
                          <a:effectLst/>
                        </a:rPr>
                        <a:t>Broj umrlih</a:t>
                      </a:r>
                      <a:endParaRPr lang="sr-Latn-BA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b="1" u="none" strike="noStrike" dirty="0">
                          <a:effectLst/>
                        </a:rPr>
                        <a:t>Vitalni indeks</a:t>
                      </a:r>
                      <a:endParaRPr lang="sr-Latn-BA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3411402778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2003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10,537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12,988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81.13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3552357152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2004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10,628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13,082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81.24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83975778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2005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10,322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13,802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74.79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3413972798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2006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10,524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13,232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79.53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4025342022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2007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10,110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14,146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71.47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2155143287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2008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10,198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13,501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75.54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036714666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2009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10,603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13,775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76.97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491069762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2010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10,147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13,517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75.07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2273650235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2011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9,561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13,658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70.00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293206562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2012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9,978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13,796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72.33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718048021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2013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9,510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13,978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68.04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969387778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2014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9,335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14,409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64.79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023076840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2015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9,357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15,059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62.14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2998042023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2016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9,452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13,970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67.66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640734896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2017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9,339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14,663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63.69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71366948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2018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9,568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14,763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64.81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1234249593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2019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9,274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15,081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61.49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2967883286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>
                          <a:effectLst/>
                        </a:rPr>
                        <a:t>2020</a:t>
                      </a:r>
                      <a:endParaRPr lang="sr-Latn-B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9,161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16,582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55.25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3557258223"/>
                  </a:ext>
                </a:extLst>
              </a:tr>
              <a:tr h="24262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2021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9,274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19,002 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400" u="none" strike="noStrike" dirty="0">
                          <a:effectLst/>
                        </a:rPr>
                        <a:t>48.81</a:t>
                      </a:r>
                      <a:endParaRPr lang="sr-Latn-B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3" marR="9123" marT="9123" marB="0" anchor="b"/>
                </a:tc>
                <a:extLst>
                  <a:ext uri="{0D108BD9-81ED-4DB2-BD59-A6C34878D82A}">
                    <a16:rowId xmlns:a16="http://schemas.microsoft.com/office/drawing/2014/main" val="25838706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C827C6-83B8-2489-559A-18527414C13C}"/>
              </a:ext>
            </a:extLst>
          </p:cNvPr>
          <p:cNvSpPr txBox="1"/>
          <p:nvPr/>
        </p:nvSpPr>
        <p:spPr>
          <a:xfrm>
            <a:off x="7895300" y="694973"/>
            <a:ext cx="3972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b="1" dirty="0"/>
              <a:t>Živorođeni i umrli u RS</a:t>
            </a:r>
            <a:r>
              <a:rPr lang="sr-Latn-BA" sz="1400" dirty="0"/>
              <a:t>: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A7DDCDB-19AD-C06F-0B57-B14DA8AAF3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626667"/>
              </p:ext>
            </p:extLst>
          </p:nvPr>
        </p:nvGraphicFramePr>
        <p:xfrm>
          <a:off x="231058" y="3539612"/>
          <a:ext cx="7497097" cy="3001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F7B9DF4-72EC-6008-6AFC-918FE680E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816543"/>
              </p:ext>
            </p:extLst>
          </p:nvPr>
        </p:nvGraphicFramePr>
        <p:xfrm>
          <a:off x="231058" y="140109"/>
          <a:ext cx="7497097" cy="328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37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F3661-9EF6-8923-4AD7-8C74E784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PRIRODNI PRIRAŠTAJ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974C42-3DC8-0F22-84BF-291AFA1E58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41710" y="2534805"/>
                <a:ext cx="9508580" cy="393973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/>
                  <a:t>Apsolutna vrijednost prirodnog priraštaja</a:t>
                </a:r>
                <a:r>
                  <a:rPr lang="sr-Latn-BA" sz="2000" dirty="0"/>
                  <a:t> predstavlja razliku između broja rođenih i broja umrlih</a:t>
                </a:r>
                <a:r>
                  <a:rPr lang="sr-Latn-BA" dirty="0"/>
                  <a:t>: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Stopa prirodnog priraštaja</a:t>
                </a:r>
                <a:r>
                  <a:rPr lang="sr-Latn-BA" sz="2000" dirty="0"/>
                  <a:t> predstavlja odnos između prirodnog priraštaja i prosječnog broja stanovnika: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974C42-3DC8-0F22-84BF-291AFA1E58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1710" y="2534805"/>
                <a:ext cx="9508580" cy="3939737"/>
              </a:xfrm>
              <a:blipFill>
                <a:blip r:embed="rId2"/>
                <a:stretch>
                  <a:fillRect l="-641" t="-929" r="-321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D489C8E-661B-7F75-5F19-799650B28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40" b="89910" l="9091" r="89962">
                        <a14:foregroundMark x1="61174" y1="29217" x2="61174" y2="29217"/>
                        <a14:foregroundMark x1="23864" y1="55422" x2="23864" y2="55422"/>
                        <a14:foregroundMark x1="19223" y1="57681" x2="19223" y2="57681"/>
                        <a14:foregroundMark x1="16667" y1="58735" x2="16667" y2="58735"/>
                        <a14:foregroundMark x1="14394" y1="59940" x2="14394" y2="59940"/>
                        <a14:foregroundMark x1="12595" y1="59940" x2="12595" y2="59940"/>
                        <a14:foregroundMark x1="9091" y1="70181" x2="9091" y2="70181"/>
                        <a14:backgroundMark x1="80398" y1="62952" x2="80398" y2="62952"/>
                        <a14:backgroundMark x1="83996" y1="64910" x2="83996" y2="64910"/>
                        <a14:backgroundMark x1="78220" y1="71837" x2="78220" y2="71837"/>
                        <a14:backgroundMark x1="77652" y1="73193" x2="77652" y2="73193"/>
                        <a14:backgroundMark x1="57102" y1="69428" x2="57102" y2="69428"/>
                        <a14:backgroundMark x1="56439" y1="70181" x2="56439" y2="70181"/>
                        <a14:backgroundMark x1="56345" y1="73193" x2="55398" y2="72892"/>
                        <a14:backgroundMark x1="81629" y1="69729" x2="84186" y2="62651"/>
                        <a14:backgroundMark x1="84186" y1="62651" x2="84848" y2="57831"/>
                        <a14:backgroundMark x1="39394" y1="71988" x2="39583" y2="68675"/>
                        <a14:backgroundMark x1="39583" y1="76506" x2="40341" y2="68675"/>
                        <a14:backgroundMark x1="56439" y1="79819" x2="56723" y2="71386"/>
                        <a14:backgroundMark x1="56723" y1="71386" x2="57008" y2="70783"/>
                        <a14:backgroundMark x1="57008" y1="67771" x2="56345" y2="65663"/>
                        <a14:backgroundMark x1="28314" y1="70783" x2="29167" y2="70482"/>
                        <a14:backgroundMark x1="20644" y1="71988" x2="21117" y2="70482"/>
                        <a14:backgroundMark x1="59280" y1="80422" x2="62121" y2="81777"/>
                        <a14:backgroundMark x1="78598" y1="81777" x2="74432" y2="82982"/>
                        <a14:backgroundMark x1="81439" y1="56325" x2="81061" y2="59940"/>
                        <a14:backgroundMark x1="77841" y1="72892" x2="77841" y2="72892"/>
                        <a14:backgroundMark x1="77178" y1="74398" x2="77178" y2="74398"/>
                        <a14:backgroundMark x1="40341" y1="68223" x2="40341" y2="682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162" y="4710923"/>
            <a:ext cx="3760838" cy="236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0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2276D-B0A8-8446-474B-6A9649C8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76745"/>
            <a:ext cx="7729728" cy="1188720"/>
          </a:xfrm>
        </p:spPr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2C235-14DD-FCB8-99BE-D9C98A184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8" y="1597931"/>
            <a:ext cx="8284339" cy="5260069"/>
          </a:xfrm>
        </p:spPr>
        <p:txBody>
          <a:bodyPr/>
          <a:lstStyle/>
          <a:p>
            <a:pPr marL="0" indent="0">
              <a:buNone/>
            </a:pPr>
            <a:r>
              <a:rPr lang="sr-Latn-BA" dirty="0"/>
              <a:t>Dati su podaci o kretanju lančanih indeksa nataliteta, mortaliteta i prosječnog stanja populacije za Republiku Srpsku u periodu od 2015. do 2020. godine: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Ako raspolažemo i sa sljedećim podacima: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Izračunati apsolutni prirodni priraštaj za 2020. godinu, kao i stopu prirodnog priraštaja.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F26AAF-8E84-6272-476E-522FDC9C6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21737"/>
              </p:ext>
            </p:extLst>
          </p:nvPr>
        </p:nvGraphicFramePr>
        <p:xfrm>
          <a:off x="2031998" y="2424962"/>
          <a:ext cx="81280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0086940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466171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805090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1938054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149625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12402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0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Natalitet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Mortalitet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4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Populacija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6021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BC3934B-7569-390A-4B58-9CDB4969F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14405"/>
              </p:ext>
            </p:extLst>
          </p:nvPr>
        </p:nvGraphicFramePr>
        <p:xfrm>
          <a:off x="4368388" y="4642792"/>
          <a:ext cx="345522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182">
                  <a:extLst>
                    <a:ext uri="{9D8B030D-6E8A-4147-A177-3AD203B41FA5}">
                      <a16:colId xmlns:a16="http://schemas.microsoft.com/office/drawing/2014/main" val="326614452"/>
                    </a:ext>
                  </a:extLst>
                </a:gridCol>
                <a:gridCol w="1932039">
                  <a:extLst>
                    <a:ext uri="{9D8B030D-6E8A-4147-A177-3AD203B41FA5}">
                      <a16:colId xmlns:a16="http://schemas.microsoft.com/office/drawing/2014/main" val="2897252371"/>
                    </a:ext>
                  </a:extLst>
                </a:gridCol>
              </a:tblGrid>
              <a:tr h="239830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Broj u 2015.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737449"/>
                  </a:ext>
                </a:extLst>
              </a:tr>
              <a:tr h="239830">
                <a:tc>
                  <a:txBody>
                    <a:bodyPr/>
                    <a:lstStyle/>
                    <a:p>
                      <a:r>
                        <a:rPr lang="sr-Latn-BA" dirty="0"/>
                        <a:t>Živorođeni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9.375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242906"/>
                  </a:ext>
                </a:extLst>
              </a:tr>
              <a:tr h="239830">
                <a:tc>
                  <a:txBody>
                    <a:bodyPr/>
                    <a:lstStyle/>
                    <a:p>
                      <a:r>
                        <a:rPr lang="sr-Latn-BA" dirty="0"/>
                        <a:t>Umrli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15.059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13769"/>
                  </a:ext>
                </a:extLst>
              </a:tr>
              <a:tr h="239830">
                <a:tc>
                  <a:txBody>
                    <a:bodyPr/>
                    <a:lstStyle/>
                    <a:p>
                      <a:r>
                        <a:rPr lang="sr-Latn-BA" dirty="0"/>
                        <a:t>Populacija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1.162.164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34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11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2F071-061A-1645-2E18-EAB234AF55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3451" y="781665"/>
                <a:ext cx="10545098" cy="57666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Broj </a:t>
                </a:r>
                <a:r>
                  <a:rPr lang="sr-Latn-BA" sz="2000" b="1" dirty="0"/>
                  <a:t>rođenih</a:t>
                </a:r>
                <a:r>
                  <a:rPr lang="sr-Latn-BA" sz="2000" dirty="0"/>
                  <a:t> u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=9.375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∙0,99∙1,03∙0,97∙0,99=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𝟐𝟓𝟒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Broj </a:t>
                </a:r>
                <a:r>
                  <a:rPr lang="sr-Latn-BA" sz="2000" b="1" dirty="0"/>
                  <a:t>umrlih</a:t>
                </a:r>
                <a:r>
                  <a:rPr lang="sr-Latn-BA" sz="2000" dirty="0"/>
                  <a:t> u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=15.059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0,93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∙1,05∙1,01∙1,02∙1,10=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𝟔𝟔𝟒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Prosječan broj stanovnika</a:t>
                </a:r>
                <a:r>
                  <a:rPr lang="sr-Latn-BA" sz="2000" dirty="0"/>
                  <a:t> u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=1.162.164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∙0,99∙0,98∙1,01∙1,02∙0,97=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𝟕𝟑𝟓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2F071-061A-1645-2E18-EAB234AF55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3451" y="781665"/>
                <a:ext cx="10545098" cy="5766620"/>
              </a:xfrm>
              <a:blipFill>
                <a:blip r:embed="rId2"/>
                <a:stretch>
                  <a:fillRect l="-578" t="-52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664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981</TotalTime>
  <Words>1002</Words>
  <Application>Microsoft Office PowerPoint</Application>
  <PresentationFormat>Widescreen</PresentationFormat>
  <Paragraphs>479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Courier New</vt:lpstr>
      <vt:lpstr>Gill Sans MT</vt:lpstr>
      <vt:lpstr>Gill Sans MT (Body)</vt:lpstr>
      <vt:lpstr>Source Sans Pro</vt:lpstr>
      <vt:lpstr>Times</vt:lpstr>
      <vt:lpstr>Verdana</vt:lpstr>
      <vt:lpstr>Parcel</vt:lpstr>
      <vt:lpstr>KRETANJE STANOVNIŠTVA</vt:lpstr>
      <vt:lpstr>Prirodno kretanje stanovništva</vt:lpstr>
      <vt:lpstr>ZADATAK 1</vt:lpstr>
      <vt:lpstr>PowerPoint Presentation</vt:lpstr>
      <vt:lpstr>PowerPoint Presentation</vt:lpstr>
      <vt:lpstr>PowerPoint Presentation</vt:lpstr>
      <vt:lpstr>PRIRODNI PRIRAŠTAJ</vt:lpstr>
      <vt:lpstr>Zadatak 2</vt:lpstr>
      <vt:lpstr>PowerPoint Presentation</vt:lpstr>
      <vt:lpstr>PowerPoint Presentation</vt:lpstr>
      <vt:lpstr>PowerPoint Presentation</vt:lpstr>
      <vt:lpstr>PROSTORNO KRETANJE STANOVNIŠTVA  MIGRACIJE</vt:lpstr>
      <vt:lpstr>Zadatak 3</vt:lpstr>
      <vt:lpstr>PowerPoint Presentation</vt:lpstr>
      <vt:lpstr>PowerPoint Presentation</vt:lpstr>
      <vt:lpstr>PowerPoint Presentation</vt:lpstr>
      <vt:lpstr>Zadatak 4</vt:lpstr>
      <vt:lpstr>PowerPoint Presentation</vt:lpstr>
      <vt:lpstr>PowerPoint Presentation</vt:lpstr>
      <vt:lpstr>PowerPoint Presentation</vt:lpstr>
      <vt:lpstr>PowerPoint Presentation</vt:lpstr>
      <vt:lpstr>ZADATAK 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KRETANJE STANOVNIŠTVA</dc:title>
  <dc:creator>Marić, Milica</dc:creator>
  <cp:lastModifiedBy>Milica</cp:lastModifiedBy>
  <cp:revision>61</cp:revision>
  <dcterms:created xsi:type="dcterms:W3CDTF">2022-10-28T08:15:42Z</dcterms:created>
  <dcterms:modified xsi:type="dcterms:W3CDTF">2023-11-01T08:30:05Z</dcterms:modified>
</cp:coreProperties>
</file>