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6"/>
  </p:notesMasterIdLst>
  <p:sldIdLst>
    <p:sldId id="256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268" r:id="rId15"/>
  </p:sldIdLst>
  <p:sldSz cx="9144000" cy="5143500" type="screen16x9"/>
  <p:notesSz cx="6858000" cy="9144000"/>
  <p:embeddedFontLst>
    <p:embeddedFont>
      <p:font typeface="Segoe UI Black" charset="0"/>
      <p:bold r:id="rId17"/>
      <p:boldItalic r:id="rId18"/>
    </p:embeddedFont>
    <p:embeddedFont>
      <p:font typeface="Oswald" charset="0"/>
      <p:regular r:id="rId19"/>
      <p:bold r:id="rId20"/>
    </p:embeddedFont>
    <p:embeddedFont>
      <p:font typeface="Segoe UI Light" pitchFamily="34" charset="0"/>
      <p:regular r:id="rId21"/>
    </p:embeddedFont>
    <p:embeddedFont>
      <p:font typeface="Source Sans Pro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1DA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B057B260-235A-4DA7-9D08-349C70A2B37C}">
  <a:tblStyle styleId="{B057B260-235A-4DA7-9D08-349C70A2B3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98" d="100"/>
          <a:sy n="98" d="100"/>
        </p:scale>
        <p:origin x="-600" y="-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362461097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947555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"/>
          <p:cNvSpPr/>
          <p:nvPr/>
        </p:nvSpPr>
        <p:spPr>
          <a:xfrm>
            <a:off x="-26775" y="2008375"/>
            <a:ext cx="9210650" cy="3172625"/>
          </a:xfrm>
          <a:custGeom>
            <a:avLst/>
            <a:gdLst/>
            <a:ahLst/>
            <a:cxnLst/>
            <a:rect l="l" t="t" r="r" b="b"/>
            <a:pathLst>
              <a:path w="368426" h="126905" extrusionOk="0">
                <a:moveTo>
                  <a:pt x="309" y="263"/>
                </a:moveTo>
                <a:lnTo>
                  <a:pt x="16502" y="11294"/>
                </a:lnTo>
                <a:lnTo>
                  <a:pt x="31551" y="5122"/>
                </a:lnTo>
                <a:lnTo>
                  <a:pt x="62412" y="4991"/>
                </a:lnTo>
                <a:lnTo>
                  <a:pt x="77652" y="0"/>
                </a:lnTo>
                <a:lnTo>
                  <a:pt x="92892" y="13527"/>
                </a:lnTo>
                <a:lnTo>
                  <a:pt x="107942" y="21276"/>
                </a:lnTo>
                <a:lnTo>
                  <a:pt x="122991" y="21145"/>
                </a:lnTo>
                <a:lnTo>
                  <a:pt x="138993" y="10375"/>
                </a:lnTo>
                <a:lnTo>
                  <a:pt x="154043" y="7880"/>
                </a:lnTo>
                <a:lnTo>
                  <a:pt x="168711" y="2349"/>
                </a:lnTo>
                <a:lnTo>
                  <a:pt x="184332" y="14841"/>
                </a:lnTo>
                <a:lnTo>
                  <a:pt x="199572" y="15274"/>
                </a:lnTo>
                <a:lnTo>
                  <a:pt x="214622" y="25085"/>
                </a:lnTo>
                <a:lnTo>
                  <a:pt x="230052" y="25085"/>
                </a:lnTo>
                <a:lnTo>
                  <a:pt x="246054" y="20094"/>
                </a:lnTo>
                <a:lnTo>
                  <a:pt x="261104" y="20094"/>
                </a:lnTo>
                <a:lnTo>
                  <a:pt x="275391" y="11426"/>
                </a:lnTo>
                <a:lnTo>
                  <a:pt x="291584" y="16810"/>
                </a:lnTo>
                <a:lnTo>
                  <a:pt x="305871" y="8143"/>
                </a:lnTo>
                <a:lnTo>
                  <a:pt x="336732" y="8012"/>
                </a:lnTo>
                <a:lnTo>
                  <a:pt x="351782" y="11294"/>
                </a:lnTo>
                <a:lnTo>
                  <a:pt x="367593" y="2758"/>
                </a:lnTo>
                <a:lnTo>
                  <a:pt x="368426" y="126905"/>
                </a:lnTo>
                <a:lnTo>
                  <a:pt x="0" y="126369"/>
                </a:lnTo>
                <a:close/>
              </a:path>
            </a:pathLst>
          </a:custGeom>
          <a:solidFill>
            <a:srgbClr val="AFF000">
              <a:alpha val="81920"/>
            </a:srgbClr>
          </a:solidFill>
          <a:ln>
            <a:noFill/>
          </a:ln>
        </p:spPr>
      </p:sp>
      <p:sp>
        <p:nvSpPr>
          <p:cNvPr id="35" name="Google Shape;35;p2"/>
          <p:cNvSpPr/>
          <p:nvPr/>
        </p:nvSpPr>
        <p:spPr>
          <a:xfrm>
            <a:off x="-26775" y="2139700"/>
            <a:ext cx="9210650" cy="3041300"/>
          </a:xfrm>
          <a:custGeom>
            <a:avLst/>
            <a:gdLst/>
            <a:ahLst/>
            <a:cxnLst/>
            <a:rect l="l" t="t" r="r" b="b"/>
            <a:pathLst>
              <a:path w="368426" h="121652" extrusionOk="0">
                <a:moveTo>
                  <a:pt x="309" y="5516"/>
                </a:moveTo>
                <a:lnTo>
                  <a:pt x="16692" y="11214"/>
                </a:lnTo>
                <a:lnTo>
                  <a:pt x="47172" y="11214"/>
                </a:lnTo>
                <a:lnTo>
                  <a:pt x="62412" y="6843"/>
                </a:lnTo>
                <a:lnTo>
                  <a:pt x="77652" y="16156"/>
                </a:lnTo>
                <a:lnTo>
                  <a:pt x="92892" y="16156"/>
                </a:lnTo>
                <a:lnTo>
                  <a:pt x="107370" y="11214"/>
                </a:lnTo>
                <a:lnTo>
                  <a:pt x="122610" y="8173"/>
                </a:lnTo>
                <a:lnTo>
                  <a:pt x="138612" y="8173"/>
                </a:lnTo>
                <a:lnTo>
                  <a:pt x="153852" y="10834"/>
                </a:lnTo>
                <a:lnTo>
                  <a:pt x="168711" y="7603"/>
                </a:lnTo>
                <a:lnTo>
                  <a:pt x="183951" y="12734"/>
                </a:lnTo>
                <a:lnTo>
                  <a:pt x="199572" y="20527"/>
                </a:lnTo>
                <a:lnTo>
                  <a:pt x="214050" y="15205"/>
                </a:lnTo>
                <a:lnTo>
                  <a:pt x="229671" y="15205"/>
                </a:lnTo>
                <a:lnTo>
                  <a:pt x="245292" y="5892"/>
                </a:lnTo>
                <a:lnTo>
                  <a:pt x="260532" y="11214"/>
                </a:lnTo>
                <a:lnTo>
                  <a:pt x="275772" y="11214"/>
                </a:lnTo>
                <a:lnTo>
                  <a:pt x="291012" y="6843"/>
                </a:lnTo>
                <a:lnTo>
                  <a:pt x="321492" y="6843"/>
                </a:lnTo>
                <a:lnTo>
                  <a:pt x="336732" y="15966"/>
                </a:lnTo>
                <a:lnTo>
                  <a:pt x="351210" y="12734"/>
                </a:lnTo>
                <a:lnTo>
                  <a:pt x="367593" y="0"/>
                </a:lnTo>
                <a:lnTo>
                  <a:pt x="368426" y="121652"/>
                </a:lnTo>
                <a:lnTo>
                  <a:pt x="0" y="121652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36" name="Google Shape;36;p2"/>
          <p:cNvSpPr/>
          <p:nvPr/>
        </p:nvSpPr>
        <p:spPr>
          <a:xfrm rot="8100000">
            <a:off x="1847981" y="18145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 rot="8100000">
            <a:off x="6038981" y="20984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 rot="8100000">
            <a:off x="7181981" y="21317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9" name="Google Shape;39;p2"/>
          <p:cNvGrpSpPr/>
          <p:nvPr/>
        </p:nvGrpSpPr>
        <p:grpSpPr>
          <a:xfrm>
            <a:off x="-9525" y="2024075"/>
            <a:ext cx="9167825" cy="595300"/>
            <a:chOff x="-9525" y="4462475"/>
            <a:chExt cx="9167825" cy="595300"/>
          </a:xfrm>
        </p:grpSpPr>
        <p:sp>
          <p:nvSpPr>
            <p:cNvPr id="40" name="Google Shape;40;p2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1" name="Google Shape;41;p2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42" name="Google Shape;42;p2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43" name="Google Shape;43;p2"/>
          <p:cNvGrpSpPr/>
          <p:nvPr/>
        </p:nvGrpSpPr>
        <p:grpSpPr>
          <a:xfrm>
            <a:off x="-42837" y="2005088"/>
            <a:ext cx="9229575" cy="642787"/>
            <a:chOff x="-42837" y="4443488"/>
            <a:chExt cx="9229575" cy="642787"/>
          </a:xfrm>
        </p:grpSpPr>
        <p:sp>
          <p:nvSpPr>
            <p:cNvPr id="44" name="Google Shape;44;p2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" name="Google Shape;69;p2"/>
          <p:cNvSpPr/>
          <p:nvPr/>
        </p:nvSpPr>
        <p:spPr>
          <a:xfrm>
            <a:off x="2990700" y="214780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1085700" y="243355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4895700" y="2077632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 rot="8100000">
            <a:off x="8699949" y="18907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 txBox="1">
            <a:spLocks noGrp="1"/>
          </p:cNvSpPr>
          <p:nvPr>
            <p:ph type="ctrTitle"/>
          </p:nvPr>
        </p:nvSpPr>
        <p:spPr>
          <a:xfrm>
            <a:off x="2847975" y="3363425"/>
            <a:ext cx="56103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6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6"/>
          <p:cNvSpPr txBox="1">
            <a:spLocks noGrp="1"/>
          </p:cNvSpPr>
          <p:nvPr>
            <p:ph type="body" idx="1"/>
          </p:nvPr>
        </p:nvSpPr>
        <p:spPr>
          <a:xfrm>
            <a:off x="1131500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6" name="Google Shape;206;p6"/>
          <p:cNvSpPr txBox="1">
            <a:spLocks noGrp="1"/>
          </p:cNvSpPr>
          <p:nvPr>
            <p:ph type="body" idx="2"/>
          </p:nvPr>
        </p:nvSpPr>
        <p:spPr>
          <a:xfrm>
            <a:off x="4672563" y="1552950"/>
            <a:ext cx="3339900" cy="2665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SzPts val="1800"/>
              <a:buChar char="◉"/>
              <a:defRPr sz="1800"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◉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207" name="Google Shape;207;p6"/>
          <p:cNvSpPr/>
          <p:nvPr/>
        </p:nvSpPr>
        <p:spPr>
          <a:xfrm>
            <a:off x="-28575" y="4446775"/>
            <a:ext cx="9191625" cy="712478"/>
          </a:xfrm>
          <a:custGeom>
            <a:avLst/>
            <a:gdLst/>
            <a:ahLst/>
            <a:cxnLst/>
            <a:rect l="l" t="t" r="r" b="b"/>
            <a:pathLst>
              <a:path w="367665" h="41339" extrusionOk="0">
                <a:moveTo>
                  <a:pt x="381" y="381"/>
                </a:moveTo>
                <a:lnTo>
                  <a:pt x="16574" y="16383"/>
                </a:lnTo>
                <a:lnTo>
                  <a:pt x="31623" y="7430"/>
                </a:lnTo>
                <a:lnTo>
                  <a:pt x="62484" y="7239"/>
                </a:lnTo>
                <a:lnTo>
                  <a:pt x="77724" y="0"/>
                </a:lnTo>
                <a:lnTo>
                  <a:pt x="92964" y="19622"/>
                </a:lnTo>
                <a:lnTo>
                  <a:pt x="108014" y="30861"/>
                </a:lnTo>
                <a:lnTo>
                  <a:pt x="123063" y="30671"/>
                </a:lnTo>
                <a:lnTo>
                  <a:pt x="139065" y="15050"/>
                </a:lnTo>
                <a:lnTo>
                  <a:pt x="154115" y="11430"/>
                </a:lnTo>
                <a:lnTo>
                  <a:pt x="168783" y="3408"/>
                </a:lnTo>
                <a:lnTo>
                  <a:pt x="184404" y="21527"/>
                </a:lnTo>
                <a:lnTo>
                  <a:pt x="199644" y="22155"/>
                </a:lnTo>
                <a:lnTo>
                  <a:pt x="214694" y="36386"/>
                </a:lnTo>
                <a:lnTo>
                  <a:pt x="230124" y="36386"/>
                </a:lnTo>
                <a:lnTo>
                  <a:pt x="246126" y="29147"/>
                </a:lnTo>
                <a:lnTo>
                  <a:pt x="261176" y="29147"/>
                </a:lnTo>
                <a:lnTo>
                  <a:pt x="275463" y="16574"/>
                </a:lnTo>
                <a:lnTo>
                  <a:pt x="291656" y="24384"/>
                </a:lnTo>
                <a:lnTo>
                  <a:pt x="305943" y="11811"/>
                </a:lnTo>
                <a:lnTo>
                  <a:pt x="336804" y="11621"/>
                </a:lnTo>
                <a:lnTo>
                  <a:pt x="351854" y="16383"/>
                </a:lnTo>
                <a:lnTo>
                  <a:pt x="367665" y="4001"/>
                </a:lnTo>
                <a:lnTo>
                  <a:pt x="367284" y="41339"/>
                </a:lnTo>
                <a:lnTo>
                  <a:pt x="0" y="41339"/>
                </a:lnTo>
                <a:close/>
              </a:path>
            </a:pathLst>
          </a:custGeom>
          <a:solidFill>
            <a:srgbClr val="AFF000">
              <a:alpha val="81920"/>
            </a:srgbClr>
          </a:solidFill>
          <a:ln>
            <a:noFill/>
          </a:ln>
        </p:spPr>
      </p:sp>
      <p:sp>
        <p:nvSpPr>
          <p:cNvPr id="208" name="Google Shape;208;p6"/>
          <p:cNvSpPr/>
          <p:nvPr/>
        </p:nvSpPr>
        <p:spPr>
          <a:xfrm>
            <a:off x="-28575" y="4578111"/>
            <a:ext cx="9191625" cy="584439"/>
          </a:xfrm>
          <a:custGeom>
            <a:avLst/>
            <a:gdLst/>
            <a:ahLst/>
            <a:cxnLst/>
            <a:rect l="l" t="t" r="r" b="b"/>
            <a:pathLst>
              <a:path w="367665" h="33910" extrusionOk="0">
                <a:moveTo>
                  <a:pt x="381" y="8001"/>
                </a:moveTo>
                <a:lnTo>
                  <a:pt x="16764" y="16266"/>
                </a:lnTo>
                <a:lnTo>
                  <a:pt x="47244" y="16266"/>
                </a:lnTo>
                <a:lnTo>
                  <a:pt x="62484" y="9925"/>
                </a:lnTo>
                <a:lnTo>
                  <a:pt x="77724" y="23434"/>
                </a:lnTo>
                <a:lnTo>
                  <a:pt x="92964" y="23434"/>
                </a:lnTo>
                <a:lnTo>
                  <a:pt x="107442" y="16266"/>
                </a:lnTo>
                <a:lnTo>
                  <a:pt x="122682" y="11855"/>
                </a:lnTo>
                <a:lnTo>
                  <a:pt x="138684" y="11855"/>
                </a:lnTo>
                <a:lnTo>
                  <a:pt x="153924" y="15714"/>
                </a:lnTo>
                <a:lnTo>
                  <a:pt x="168783" y="11028"/>
                </a:lnTo>
                <a:lnTo>
                  <a:pt x="184023" y="18471"/>
                </a:lnTo>
                <a:lnTo>
                  <a:pt x="199644" y="29775"/>
                </a:lnTo>
                <a:lnTo>
                  <a:pt x="214122" y="22055"/>
                </a:lnTo>
                <a:lnTo>
                  <a:pt x="229743" y="22055"/>
                </a:lnTo>
                <a:lnTo>
                  <a:pt x="245364" y="8546"/>
                </a:lnTo>
                <a:lnTo>
                  <a:pt x="260604" y="16266"/>
                </a:lnTo>
                <a:lnTo>
                  <a:pt x="275844" y="16266"/>
                </a:lnTo>
                <a:lnTo>
                  <a:pt x="291084" y="9925"/>
                </a:lnTo>
                <a:lnTo>
                  <a:pt x="321564" y="9925"/>
                </a:lnTo>
                <a:lnTo>
                  <a:pt x="336804" y="23158"/>
                </a:lnTo>
                <a:lnTo>
                  <a:pt x="351282" y="18471"/>
                </a:lnTo>
                <a:lnTo>
                  <a:pt x="367665" y="0"/>
                </a:lnTo>
                <a:lnTo>
                  <a:pt x="367665" y="33910"/>
                </a:lnTo>
                <a:lnTo>
                  <a:pt x="0" y="33910"/>
                </a:lnTo>
                <a:close/>
              </a:path>
            </a:pathLst>
          </a:custGeom>
          <a:solidFill>
            <a:srgbClr val="00CEF6">
              <a:alpha val="73460"/>
            </a:srgbClr>
          </a:solidFill>
          <a:ln>
            <a:noFill/>
          </a:ln>
        </p:spPr>
      </p:sp>
      <p:sp>
        <p:nvSpPr>
          <p:cNvPr id="209" name="Google Shape;209;p6"/>
          <p:cNvSpPr/>
          <p:nvPr/>
        </p:nvSpPr>
        <p:spPr>
          <a:xfrm rot="8100000">
            <a:off x="1847981" y="42529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AFF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6"/>
          <p:cNvSpPr/>
          <p:nvPr/>
        </p:nvSpPr>
        <p:spPr>
          <a:xfrm rot="8100000">
            <a:off x="6038981" y="453681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00CEF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6"/>
          <p:cNvSpPr/>
          <p:nvPr/>
        </p:nvSpPr>
        <p:spPr>
          <a:xfrm rot="8100000">
            <a:off x="7181981" y="4570169"/>
            <a:ext cx="122612" cy="122612"/>
          </a:xfrm>
          <a:prstGeom prst="teardrop">
            <a:avLst>
              <a:gd name="adj" fmla="val 100000"/>
            </a:avLst>
          </a:prstGeom>
          <a:solidFill>
            <a:srgbClr val="00CE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12" name="Google Shape;212;p6"/>
          <p:cNvGrpSpPr/>
          <p:nvPr/>
        </p:nvGrpSpPr>
        <p:grpSpPr>
          <a:xfrm>
            <a:off x="-9525" y="4462475"/>
            <a:ext cx="9167825" cy="595300"/>
            <a:chOff x="-9525" y="4462475"/>
            <a:chExt cx="9167825" cy="595300"/>
          </a:xfrm>
        </p:grpSpPr>
        <p:sp>
          <p:nvSpPr>
            <p:cNvPr id="213" name="Google Shape;213;p6"/>
            <p:cNvSpPr/>
            <p:nvPr/>
          </p:nvSpPr>
          <p:spPr>
            <a:xfrm>
              <a:off x="-9525" y="4581525"/>
              <a:ext cx="4205300" cy="476250"/>
            </a:xfrm>
            <a:custGeom>
              <a:avLst/>
              <a:gdLst/>
              <a:ahLst/>
              <a:cxnLst/>
              <a:rect l="l" t="t" r="r" b="b"/>
              <a:pathLst>
                <a:path w="168212" h="19050" extrusionOk="0">
                  <a:moveTo>
                    <a:pt x="0" y="1715"/>
                  </a:moveTo>
                  <a:lnTo>
                    <a:pt x="15812" y="16574"/>
                  </a:lnTo>
                  <a:lnTo>
                    <a:pt x="31052" y="16574"/>
                  </a:lnTo>
                  <a:lnTo>
                    <a:pt x="46292" y="14097"/>
                  </a:lnTo>
                  <a:lnTo>
                    <a:pt x="61532" y="19050"/>
                  </a:lnTo>
                  <a:lnTo>
                    <a:pt x="76581" y="11240"/>
                  </a:lnTo>
                  <a:lnTo>
                    <a:pt x="92012" y="11240"/>
                  </a:lnTo>
                  <a:lnTo>
                    <a:pt x="106871" y="0"/>
                  </a:lnTo>
                  <a:lnTo>
                    <a:pt x="122111" y="2667"/>
                  </a:lnTo>
                  <a:lnTo>
                    <a:pt x="137541" y="2667"/>
                  </a:lnTo>
                  <a:lnTo>
                    <a:pt x="152972" y="16002"/>
                  </a:lnTo>
                  <a:lnTo>
                    <a:pt x="168212" y="16002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4" name="Google Shape;214;p6"/>
            <p:cNvSpPr/>
            <p:nvPr/>
          </p:nvSpPr>
          <p:spPr>
            <a:xfrm>
              <a:off x="4195775" y="4462475"/>
              <a:ext cx="3424225" cy="590550"/>
            </a:xfrm>
            <a:custGeom>
              <a:avLst/>
              <a:gdLst/>
              <a:ahLst/>
              <a:cxnLst/>
              <a:rect l="l" t="t" r="r" b="b"/>
              <a:pathLst>
                <a:path w="136969" h="23622" extrusionOk="0">
                  <a:moveTo>
                    <a:pt x="0" y="20955"/>
                  </a:moveTo>
                  <a:lnTo>
                    <a:pt x="15049" y="9144"/>
                  </a:lnTo>
                  <a:lnTo>
                    <a:pt x="30480" y="4381"/>
                  </a:lnTo>
                  <a:lnTo>
                    <a:pt x="45720" y="13716"/>
                  </a:lnTo>
                  <a:lnTo>
                    <a:pt x="60769" y="13716"/>
                  </a:lnTo>
                  <a:lnTo>
                    <a:pt x="76009" y="16573"/>
                  </a:lnTo>
                  <a:lnTo>
                    <a:pt x="91249" y="11811"/>
                  </a:lnTo>
                  <a:lnTo>
                    <a:pt x="106680" y="23622"/>
                  </a:lnTo>
                  <a:lnTo>
                    <a:pt x="122110" y="23622"/>
                  </a:lnTo>
                  <a:lnTo>
                    <a:pt x="136969" y="0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15" name="Google Shape;215;p6"/>
            <p:cNvSpPr/>
            <p:nvPr/>
          </p:nvSpPr>
          <p:spPr>
            <a:xfrm>
              <a:off x="7624775" y="4472000"/>
              <a:ext cx="1533525" cy="414325"/>
            </a:xfrm>
            <a:custGeom>
              <a:avLst/>
              <a:gdLst/>
              <a:ahLst/>
              <a:cxnLst/>
              <a:rect l="l" t="t" r="r" b="b"/>
              <a:pathLst>
                <a:path w="61341" h="16573" extrusionOk="0">
                  <a:moveTo>
                    <a:pt x="0" y="0"/>
                  </a:moveTo>
                  <a:lnTo>
                    <a:pt x="15049" y="4762"/>
                  </a:lnTo>
                  <a:lnTo>
                    <a:pt x="30670" y="4762"/>
                  </a:lnTo>
                  <a:lnTo>
                    <a:pt x="45910" y="4762"/>
                  </a:lnTo>
                  <a:lnTo>
                    <a:pt x="61341" y="16573"/>
                  </a:lnTo>
                </a:path>
              </a:pathLst>
            </a:custGeom>
            <a:noFill/>
            <a:ln w="9525" cap="flat" cmpd="sng">
              <a:solidFill>
                <a:srgbClr val="3C78D8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grpSp>
        <p:nvGrpSpPr>
          <p:cNvPr id="216" name="Google Shape;216;p6"/>
          <p:cNvGrpSpPr/>
          <p:nvPr/>
        </p:nvGrpSpPr>
        <p:grpSpPr>
          <a:xfrm>
            <a:off x="-42837" y="4443488"/>
            <a:ext cx="9229575" cy="642787"/>
            <a:chOff x="-42837" y="4443488"/>
            <a:chExt cx="9229575" cy="642787"/>
          </a:xfrm>
        </p:grpSpPr>
        <p:sp>
          <p:nvSpPr>
            <p:cNvPr id="217" name="Google Shape;217;p6"/>
            <p:cNvSpPr/>
            <p:nvPr/>
          </p:nvSpPr>
          <p:spPr>
            <a:xfrm>
              <a:off x="1114450" y="49006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6"/>
            <p:cNvSpPr/>
            <p:nvPr/>
          </p:nvSpPr>
          <p:spPr>
            <a:xfrm>
              <a:off x="1495450" y="502927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6"/>
            <p:cNvSpPr/>
            <p:nvPr/>
          </p:nvSpPr>
          <p:spPr>
            <a:xfrm>
              <a:off x="733450" y="49721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6"/>
            <p:cNvSpPr/>
            <p:nvPr/>
          </p:nvSpPr>
          <p:spPr>
            <a:xfrm>
              <a:off x="352450" y="49626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6"/>
            <p:cNvSpPr/>
            <p:nvPr/>
          </p:nvSpPr>
          <p:spPr>
            <a:xfrm>
              <a:off x="-42837" y="46054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6"/>
            <p:cNvSpPr/>
            <p:nvPr/>
          </p:nvSpPr>
          <p:spPr>
            <a:xfrm>
              <a:off x="1876450" y="48340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6"/>
            <p:cNvSpPr/>
            <p:nvPr/>
          </p:nvSpPr>
          <p:spPr>
            <a:xfrm>
              <a:off x="2257450" y="48292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6"/>
            <p:cNvSpPr/>
            <p:nvPr/>
          </p:nvSpPr>
          <p:spPr>
            <a:xfrm>
              <a:off x="2638450" y="454826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6"/>
            <p:cNvSpPr/>
            <p:nvPr/>
          </p:nvSpPr>
          <p:spPr>
            <a:xfrm>
              <a:off x="3019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6"/>
            <p:cNvSpPr/>
            <p:nvPr/>
          </p:nvSpPr>
          <p:spPr>
            <a:xfrm>
              <a:off x="3400450" y="46149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6"/>
            <p:cNvSpPr/>
            <p:nvPr/>
          </p:nvSpPr>
          <p:spPr>
            <a:xfrm>
              <a:off x="3781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6"/>
            <p:cNvSpPr/>
            <p:nvPr/>
          </p:nvSpPr>
          <p:spPr>
            <a:xfrm>
              <a:off x="4162450" y="49483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6"/>
            <p:cNvSpPr/>
            <p:nvPr/>
          </p:nvSpPr>
          <p:spPr>
            <a:xfrm>
              <a:off x="4543450" y="4667325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6"/>
            <p:cNvSpPr/>
            <p:nvPr/>
          </p:nvSpPr>
          <p:spPr>
            <a:xfrm>
              <a:off x="4924450" y="45435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6"/>
            <p:cNvSpPr/>
            <p:nvPr/>
          </p:nvSpPr>
          <p:spPr>
            <a:xfrm>
              <a:off x="5305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6"/>
            <p:cNvSpPr/>
            <p:nvPr/>
          </p:nvSpPr>
          <p:spPr>
            <a:xfrm>
              <a:off x="5686450" y="47721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6"/>
            <p:cNvSpPr/>
            <p:nvPr/>
          </p:nvSpPr>
          <p:spPr>
            <a:xfrm>
              <a:off x="6067450" y="484830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6"/>
            <p:cNvSpPr/>
            <p:nvPr/>
          </p:nvSpPr>
          <p:spPr>
            <a:xfrm>
              <a:off x="6448450" y="472923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6"/>
            <p:cNvSpPr/>
            <p:nvPr/>
          </p:nvSpPr>
          <p:spPr>
            <a:xfrm>
              <a:off x="6829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6"/>
            <p:cNvSpPr/>
            <p:nvPr/>
          </p:nvSpPr>
          <p:spPr>
            <a:xfrm>
              <a:off x="7210450" y="5024513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6"/>
            <p:cNvSpPr/>
            <p:nvPr/>
          </p:nvSpPr>
          <p:spPr>
            <a:xfrm>
              <a:off x="7591450" y="44434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6"/>
            <p:cNvSpPr/>
            <p:nvPr/>
          </p:nvSpPr>
          <p:spPr>
            <a:xfrm>
              <a:off x="7972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6"/>
            <p:cNvSpPr/>
            <p:nvPr/>
          </p:nvSpPr>
          <p:spPr>
            <a:xfrm>
              <a:off x="8353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6"/>
            <p:cNvSpPr/>
            <p:nvPr/>
          </p:nvSpPr>
          <p:spPr>
            <a:xfrm>
              <a:off x="8734450" y="4557788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6"/>
            <p:cNvSpPr/>
            <p:nvPr/>
          </p:nvSpPr>
          <p:spPr>
            <a:xfrm>
              <a:off x="9129738" y="4867350"/>
              <a:ext cx="57000" cy="570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2" name="Google Shape;242;p6"/>
          <p:cNvSpPr/>
          <p:nvPr/>
        </p:nvSpPr>
        <p:spPr>
          <a:xfrm>
            <a:off x="2990700" y="458620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6"/>
          <p:cNvSpPr/>
          <p:nvPr/>
        </p:nvSpPr>
        <p:spPr>
          <a:xfrm>
            <a:off x="1085700" y="4871950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6"/>
          <p:cNvSpPr/>
          <p:nvPr/>
        </p:nvSpPr>
        <p:spPr>
          <a:xfrm>
            <a:off x="4895700" y="4516032"/>
            <a:ext cx="114600" cy="114600"/>
          </a:xfrm>
          <a:prstGeom prst="ellipse">
            <a:avLst/>
          </a:prstGeom>
          <a:noFill/>
          <a:ln w="9525" cap="flat" cmpd="sng">
            <a:solidFill>
              <a:srgbClr val="3C78D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6"/>
          <p:cNvSpPr/>
          <p:nvPr/>
        </p:nvSpPr>
        <p:spPr>
          <a:xfrm rot="8100000">
            <a:off x="8699949" y="4329169"/>
            <a:ext cx="122612" cy="122612"/>
          </a:xfrm>
          <a:prstGeom prst="teardrop">
            <a:avLst>
              <a:gd name="adj" fmla="val 100000"/>
            </a:avLst>
          </a:prstGeom>
          <a:noFill/>
          <a:ln w="28575" cap="flat" cmpd="sng">
            <a:solidFill>
              <a:srgbClr val="AFF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6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381000" y="7"/>
            <a:ext cx="8382000" cy="5162348"/>
            <a:chOff x="381000" y="-18750"/>
            <a:chExt cx="8382000" cy="518100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76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Google Shape;8;p1"/>
            <p:cNvCxnSpPr/>
            <p:nvPr/>
          </p:nvCxnSpPr>
          <p:spPr>
            <a:xfrm>
              <a:off x="152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Google Shape;9;p1"/>
            <p:cNvCxnSpPr/>
            <p:nvPr/>
          </p:nvCxnSpPr>
          <p:spPr>
            <a:xfrm>
              <a:off x="228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Google Shape;10;p1"/>
            <p:cNvCxnSpPr/>
            <p:nvPr/>
          </p:nvCxnSpPr>
          <p:spPr>
            <a:xfrm>
              <a:off x="304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Google Shape;11;p1"/>
            <p:cNvCxnSpPr/>
            <p:nvPr/>
          </p:nvCxnSpPr>
          <p:spPr>
            <a:xfrm>
              <a:off x="381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Google Shape;12;p1"/>
            <p:cNvCxnSpPr/>
            <p:nvPr/>
          </p:nvCxnSpPr>
          <p:spPr>
            <a:xfrm>
              <a:off x="457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Google Shape;13;p1"/>
            <p:cNvCxnSpPr/>
            <p:nvPr/>
          </p:nvCxnSpPr>
          <p:spPr>
            <a:xfrm>
              <a:off x="5334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Google Shape;14;p1"/>
            <p:cNvCxnSpPr/>
            <p:nvPr/>
          </p:nvCxnSpPr>
          <p:spPr>
            <a:xfrm>
              <a:off x="6096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Google Shape;15;p1"/>
            <p:cNvCxnSpPr/>
            <p:nvPr/>
          </p:nvCxnSpPr>
          <p:spPr>
            <a:xfrm>
              <a:off x="6858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Google Shape;16;p1"/>
            <p:cNvCxnSpPr/>
            <p:nvPr/>
          </p:nvCxnSpPr>
          <p:spPr>
            <a:xfrm>
              <a:off x="7620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Google Shape;17;p1"/>
            <p:cNvCxnSpPr/>
            <p:nvPr/>
          </p:nvCxnSpPr>
          <p:spPr>
            <a:xfrm>
              <a:off x="8382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Google Shape;18;p1"/>
            <p:cNvCxnSpPr/>
            <p:nvPr/>
          </p:nvCxnSpPr>
          <p:spPr>
            <a:xfrm>
              <a:off x="38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19" name="Google Shape;19;p1"/>
            <p:cNvCxnSpPr/>
            <p:nvPr/>
          </p:nvCxnSpPr>
          <p:spPr>
            <a:xfrm>
              <a:off x="114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0" name="Google Shape;20;p1"/>
            <p:cNvCxnSpPr/>
            <p:nvPr/>
          </p:nvCxnSpPr>
          <p:spPr>
            <a:xfrm>
              <a:off x="190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1" name="Google Shape;21;p1"/>
            <p:cNvCxnSpPr/>
            <p:nvPr/>
          </p:nvCxnSpPr>
          <p:spPr>
            <a:xfrm>
              <a:off x="266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2" name="Google Shape;22;p1"/>
            <p:cNvCxnSpPr/>
            <p:nvPr/>
          </p:nvCxnSpPr>
          <p:spPr>
            <a:xfrm>
              <a:off x="342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3" name="Google Shape;23;p1"/>
            <p:cNvCxnSpPr/>
            <p:nvPr/>
          </p:nvCxnSpPr>
          <p:spPr>
            <a:xfrm>
              <a:off x="419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4" name="Google Shape;24;p1"/>
            <p:cNvCxnSpPr/>
            <p:nvPr/>
          </p:nvCxnSpPr>
          <p:spPr>
            <a:xfrm>
              <a:off x="495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5" name="Google Shape;25;p1"/>
            <p:cNvCxnSpPr/>
            <p:nvPr/>
          </p:nvCxnSpPr>
          <p:spPr>
            <a:xfrm>
              <a:off x="5715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6" name="Google Shape;26;p1"/>
            <p:cNvCxnSpPr/>
            <p:nvPr/>
          </p:nvCxnSpPr>
          <p:spPr>
            <a:xfrm>
              <a:off x="6477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7" name="Google Shape;27;p1"/>
            <p:cNvCxnSpPr/>
            <p:nvPr/>
          </p:nvCxnSpPr>
          <p:spPr>
            <a:xfrm>
              <a:off x="7239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8" name="Google Shape;28;p1"/>
            <p:cNvCxnSpPr/>
            <p:nvPr/>
          </p:nvCxnSpPr>
          <p:spPr>
            <a:xfrm>
              <a:off x="8001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  <p:cxnSp>
          <p:nvCxnSpPr>
            <p:cNvPr id="29" name="Google Shape;29;p1"/>
            <p:cNvCxnSpPr/>
            <p:nvPr/>
          </p:nvCxnSpPr>
          <p:spPr>
            <a:xfrm>
              <a:off x="8763000" y="-18750"/>
              <a:ext cx="0" cy="5181000"/>
            </a:xfrm>
            <a:prstGeom prst="straightConnector1">
              <a:avLst/>
            </a:prstGeom>
            <a:noFill/>
            <a:ln w="9525" cap="flat" cmpd="sng">
              <a:solidFill>
                <a:srgbClr val="F3F3F3"/>
              </a:solidFill>
              <a:prstDash val="dash"/>
              <a:round/>
              <a:headEnd type="none" w="med" len="med"/>
              <a:tailEnd type="none" w="med" len="med"/>
            </a:ln>
          </p:spPr>
        </p:cxnSp>
      </p:grpSp>
      <p:sp>
        <p:nvSpPr>
          <p:cNvPr id="30" name="Google Shape;30;p1"/>
          <p:cNvSpPr txBox="1">
            <a:spLocks noGrp="1"/>
          </p:cNvSpPr>
          <p:nvPr>
            <p:ph type="title"/>
          </p:nvPr>
        </p:nvSpPr>
        <p:spPr>
          <a:xfrm>
            <a:off x="1047750" y="634125"/>
            <a:ext cx="6996600" cy="7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defRPr sz="2000" b="1">
                <a:solidFill>
                  <a:srgbClr val="00CEF6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31" name="Google Shape;31;p1"/>
          <p:cNvSpPr txBox="1">
            <a:spLocks noGrp="1"/>
          </p:cNvSpPr>
          <p:nvPr>
            <p:ph type="body" idx="1"/>
          </p:nvPr>
        </p:nvSpPr>
        <p:spPr>
          <a:xfrm>
            <a:off x="1075850" y="1540175"/>
            <a:ext cx="6996600" cy="192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Clr>
                <a:srgbClr val="28324A"/>
              </a:buClr>
              <a:buSzPts val="2000"/>
              <a:buFont typeface="Source Sans Pro"/>
              <a:buChar char="◉"/>
              <a:defRPr sz="20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◉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■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●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○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■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●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○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28324A"/>
              </a:buClr>
              <a:buSzPts val="1800"/>
              <a:buFont typeface="Source Sans Pro"/>
              <a:buChar char="■"/>
              <a:defRPr sz="1800">
                <a:solidFill>
                  <a:srgbClr val="28324A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32" name="Google Shape;32;p1"/>
          <p:cNvSpPr txBox="1">
            <a:spLocks noGrp="1"/>
          </p:cNvSpPr>
          <p:nvPr>
            <p:ph type="sldNum" idx="12"/>
          </p:nvPr>
        </p:nvSpPr>
        <p:spPr>
          <a:xfrm>
            <a:off x="8556775" y="4826200"/>
            <a:ext cx="548700" cy="31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 algn="r">
              <a:buNone/>
              <a:defRPr sz="1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13"/>
          <p:cNvSpPr txBox="1">
            <a:spLocks noGrp="1"/>
          </p:cNvSpPr>
          <p:nvPr>
            <p:ph type="ctrTitle"/>
          </p:nvPr>
        </p:nvSpPr>
        <p:spPr>
          <a:xfrm>
            <a:off x="0" y="2952750"/>
            <a:ext cx="9144000" cy="137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BA" sz="4400" dirty="0">
                <a:solidFill>
                  <a:schemeClr val="bg1"/>
                </a:solidFill>
                <a:latin typeface="Segoe UI Black" pitchFamily="34" charset="0"/>
                <a:ea typeface="Segoe UI Black" pitchFamily="34" charset="0"/>
                <a:cs typeface="Arial" pitchFamily="34" charset="0"/>
              </a:rPr>
              <a:t>STATISTIKA PROIZVODNJE</a:t>
            </a:r>
            <a:endParaRPr b="0" dirty="0">
              <a:solidFill>
                <a:schemeClr val="bg1"/>
              </a:solidFill>
              <a:latin typeface="Segoe UI Light" pitchFamily="34" charset="0"/>
              <a:ea typeface="Segoe UI Black" pitchFamily="34" charset="0"/>
              <a:cs typeface="Segoe UI Light" pitchFamily="34" charset="0"/>
            </a:endParaRPr>
          </a:p>
        </p:txBody>
      </p:sp>
      <p:sp>
        <p:nvSpPr>
          <p:cNvPr id="3" name="Google Shape;478;p15"/>
          <p:cNvSpPr txBox="1">
            <a:spLocks/>
          </p:cNvSpPr>
          <p:nvPr/>
        </p:nvSpPr>
        <p:spPr>
          <a:xfrm>
            <a:off x="1887150" y="514350"/>
            <a:ext cx="5369700" cy="11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CEF6"/>
              </a:buClr>
              <a:buSzPts val="2000"/>
              <a:buFont typeface="Oswald"/>
              <a:buNone/>
              <a:tabLst/>
              <a:defRPr/>
            </a:pPr>
            <a:r>
              <a:rPr kumimoji="0" lang="sr-Latn-BA" sz="5400" b="1" i="0" u="none" strike="noStrike" kern="0" cap="none" spc="0" normalizeH="0" baseline="0" noProof="0" dirty="0">
                <a:ln>
                  <a:noFill/>
                </a:ln>
                <a:solidFill>
                  <a:srgbClr val="00CEF6"/>
                </a:solidFill>
                <a:effectLst/>
                <a:uLnTx/>
                <a:uFillTx/>
                <a:latin typeface="Segoe UI Black" pitchFamily="34" charset="0"/>
                <a:ea typeface="Segoe UI Black" pitchFamily="34" charset="0"/>
                <a:cs typeface="Oswald"/>
                <a:sym typeface="Oswald"/>
              </a:rPr>
              <a:t>EKONOMSKA STATISTIKA</a:t>
            </a:r>
            <a:endParaRPr kumimoji="0" lang="en-US" sz="6600" b="1" i="0" u="none" strike="noStrike" kern="0" cap="none" spc="0" normalizeH="0" baseline="0" noProof="0" dirty="0">
              <a:ln>
                <a:noFill/>
              </a:ln>
              <a:solidFill>
                <a:srgbClr val="00CEF6"/>
              </a:solidFill>
              <a:effectLst/>
              <a:uLnTx/>
              <a:uFillTx/>
              <a:latin typeface="Segoe UI Black" pitchFamily="34" charset="0"/>
              <a:ea typeface="Segoe UI Black" pitchFamily="34" charset="0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685800" y="666750"/>
            <a:ext cx="7772400" cy="3048000"/>
          </a:xfrm>
          <a:blipFill>
            <a:blip r:embed="rId2"/>
            <a:stretch>
              <a:fillRect b="-23200"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73700" y="65010"/>
            <a:ext cx="6996600" cy="715800"/>
          </a:xfrm>
        </p:spPr>
        <p:txBody>
          <a:bodyPr/>
          <a:lstStyle/>
          <a:p>
            <a:r>
              <a:rPr lang="sr-Latn-RS" dirty="0"/>
              <a:t>5. ZADATAK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14395538"/>
              </p:ext>
            </p:extLst>
          </p:nvPr>
        </p:nvGraphicFramePr>
        <p:xfrm>
          <a:off x="2209800" y="1276350"/>
          <a:ext cx="4191000" cy="1165860"/>
        </p:xfrm>
        <a:graphic>
          <a:graphicData uri="http://schemas.openxmlformats.org/drawingml/2006/table">
            <a:tbl>
              <a:tblPr firstRow="1" firstCol="1" bandRow="1">
                <a:tableStyleId>{B057B260-235A-4DA7-9D08-349C70A2B37C}</a:tableStyleId>
              </a:tblPr>
              <a:tblGrid>
                <a:gridCol w="1191066">
                  <a:extLst>
                    <a:ext uri="{9D8B030D-6E8A-4147-A177-3AD203B41FA5}">
                      <a16:colId xmlns:a16="http://schemas.microsoft.com/office/drawing/2014/main" xmlns="" val="3805782566"/>
                    </a:ext>
                  </a:extLst>
                </a:gridCol>
                <a:gridCol w="2999934">
                  <a:extLst>
                    <a:ext uri="{9D8B030D-6E8A-4147-A177-3AD203B41FA5}">
                      <a16:colId xmlns:a16="http://schemas.microsoft.com/office/drawing/2014/main" xmlns="" val="1434232205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Proizvod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Individualni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en-US" sz="1200" b="1" dirty="0" err="1">
                          <a:effectLst/>
                        </a:rPr>
                        <a:t>indeksi</a:t>
                      </a:r>
                      <a:r>
                        <a:rPr lang="en-US" sz="1200" b="1" dirty="0">
                          <a:effectLst/>
                        </a:rPr>
                        <a:t> </a:t>
                      </a:r>
                      <a:r>
                        <a:rPr lang="sr-Latn-BA" sz="1200" b="1" dirty="0">
                          <a:effectLst/>
                        </a:rPr>
                        <a:t>fizičkog obima proizvodnje </a:t>
                      </a:r>
                      <a:r>
                        <a:rPr lang="en-US" sz="1200" b="1" dirty="0">
                          <a:effectLst/>
                        </a:rPr>
                        <a:t>(q1/</a:t>
                      </a:r>
                      <a:r>
                        <a:rPr lang="sr-Latn-BA" sz="1200" b="1" dirty="0">
                          <a:effectLst/>
                        </a:rPr>
                        <a:t>q0</a:t>
                      </a:r>
                      <a:r>
                        <a:rPr lang="en-US" sz="1200" b="1" dirty="0">
                          <a:effectLst/>
                        </a:rPr>
                        <a:t>)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66436967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A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1,15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73001666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B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1,2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09571123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C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0,98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801091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41613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09155" y="57150"/>
            <a:ext cx="8996320" cy="4495800"/>
          </a:xfrm>
        </p:spPr>
        <p:txBody>
          <a:bodyPr/>
          <a:lstStyle/>
          <a:p>
            <a:pPr lvl="0">
              <a:buAutoNum type="alphaLcParenR"/>
            </a:pPr>
            <a:r>
              <a:rPr lang="sr-Latn-BA" b="1" dirty="0"/>
              <a:t>V</a:t>
            </a:r>
            <a:r>
              <a:rPr lang="en-US" b="1" dirty="0" err="1"/>
              <a:t>rijednost</a:t>
            </a:r>
            <a:r>
              <a:rPr lang="en-US" b="1" dirty="0"/>
              <a:t> </a:t>
            </a:r>
            <a:r>
              <a:rPr lang="en-US" b="1" dirty="0" err="1"/>
              <a:t>proizvodnje</a:t>
            </a:r>
            <a:r>
              <a:rPr lang="en-US" b="1" dirty="0"/>
              <a:t> u </a:t>
            </a:r>
            <a:r>
              <a:rPr lang="en-US" b="1" dirty="0" err="1"/>
              <a:t>baznom</a:t>
            </a:r>
            <a:r>
              <a:rPr lang="en-US" b="1" dirty="0"/>
              <a:t> </a:t>
            </a:r>
            <a:r>
              <a:rPr lang="en-US" b="1" dirty="0" err="1"/>
              <a:t>periodu</a:t>
            </a:r>
            <a:r>
              <a:rPr lang="en-US" b="1" dirty="0"/>
              <a:t> </a:t>
            </a:r>
            <a:r>
              <a:rPr lang="en-US" b="1" dirty="0" err="1"/>
              <a:t>proizvoda</a:t>
            </a:r>
            <a:r>
              <a:rPr lang="en-US" b="1" dirty="0"/>
              <a:t> A je </a:t>
            </a:r>
            <a:r>
              <a:rPr lang="en-US" b="1" dirty="0" err="1"/>
              <a:t>veća</a:t>
            </a:r>
            <a:r>
              <a:rPr lang="en-US" b="1" dirty="0"/>
              <a:t> </a:t>
            </a:r>
            <a:r>
              <a:rPr lang="en-US" b="1" dirty="0" err="1"/>
              <a:t>nego</a:t>
            </a:r>
            <a:r>
              <a:rPr lang="en-US" b="1" dirty="0"/>
              <a:t> </a:t>
            </a:r>
            <a:r>
              <a:rPr lang="en-US" b="1" dirty="0" err="1"/>
              <a:t>kod</a:t>
            </a:r>
            <a:r>
              <a:rPr lang="en-US" b="1" dirty="0"/>
              <a:t> </a:t>
            </a:r>
            <a:r>
              <a:rPr lang="en-US" b="1" dirty="0" err="1"/>
              <a:t>proizvoda</a:t>
            </a:r>
            <a:r>
              <a:rPr lang="en-US" b="1" dirty="0"/>
              <a:t> B za 15%, a B </a:t>
            </a:r>
            <a:r>
              <a:rPr lang="en-US" b="1" dirty="0" err="1"/>
              <a:t>manja</a:t>
            </a:r>
            <a:r>
              <a:rPr lang="en-US" b="1" dirty="0"/>
              <a:t> od C za 20%</a:t>
            </a:r>
            <a:endParaRPr lang="sr-Latn-BA" b="1" dirty="0"/>
          </a:p>
          <a:p>
            <a:pPr marL="114300" lvl="0" indent="0">
              <a:buNone/>
            </a:pPr>
            <a:endParaRPr lang="sr-Latn-BA" dirty="0"/>
          </a:p>
          <a:p>
            <a:pPr marL="114300" lvl="0" indent="0">
              <a:spcBef>
                <a:spcPts val="0"/>
              </a:spcBef>
              <a:buNone/>
            </a:pPr>
            <a:r>
              <a:rPr lang="sr-Latn-BA" sz="1600" dirty="0"/>
              <a:t>q0= količina proizvodnje u baznom periodu	q1= količina proizvodnje u tekućem periodu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sr-Latn-BA" sz="1600" dirty="0"/>
              <a:t>p0= cijena u baznom periodu			p1= cijena u tekućem periodu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sr-Latn-BA" sz="1600" dirty="0"/>
              <a:t>q0p0=vrijednost proizvodnje u baznom periodu	q1p1=vrijednost proizvodnje u tekućem periodu</a:t>
            </a:r>
          </a:p>
          <a:p>
            <a:pPr marL="114300" lvl="0" indent="0">
              <a:spcBef>
                <a:spcPts val="0"/>
              </a:spcBef>
              <a:buNone/>
            </a:pPr>
            <a:endParaRPr lang="sr-Latn-BA" sz="1600" dirty="0"/>
          </a:p>
          <a:p>
            <a:pPr marL="114300" lvl="0" indent="0">
              <a:buNone/>
            </a:pPr>
            <a:endParaRPr lang="sr-Latn-BA" dirty="0"/>
          </a:p>
          <a:p>
            <a:pPr marL="114300" lvl="0" indent="0">
              <a:buNone/>
            </a:pPr>
            <a:endParaRPr lang="sr-Latn-BA" dirty="0"/>
          </a:p>
          <a:p>
            <a:pPr marL="114300" indent="0">
              <a:buNone/>
            </a:pPr>
            <a:endParaRPr lang="en-US" dirty="0"/>
          </a:p>
          <a:p>
            <a:pPr marL="114300" lvl="0" indent="0">
              <a:buNone/>
            </a:pPr>
            <a:endParaRPr lang="sr-Latn-RS" dirty="0"/>
          </a:p>
          <a:p>
            <a:pPr marL="114300" lvl="0" indent="0">
              <a:buNone/>
            </a:pPr>
            <a:endParaRPr lang="sr-Latn-R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  <a:p>
            <a:pPr marL="114300" lvl="0" indent="0" algn="ctr">
              <a:buNone/>
            </a:pPr>
            <a:r>
              <a:rPr lang="sr-Latn-R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A=1,15*B	           B=100          A=115 	</a:t>
            </a:r>
          </a:p>
          <a:p>
            <a:pPr marL="114300" lvl="0" indent="0" algn="ctr">
              <a:buNone/>
            </a:pPr>
            <a:r>
              <a:rPr lang="sr-Latn-RS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B=0,8*C                                     C=100/0,</a:t>
            </a:r>
            <a:r>
              <a:rPr lang="sr-Latn-BA" sz="1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8B=125</a:t>
            </a:r>
            <a:endParaRPr lang="sr-Latn-RS" sz="1600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33802464"/>
              </p:ext>
            </p:extLst>
          </p:nvPr>
        </p:nvGraphicFramePr>
        <p:xfrm>
          <a:off x="1676400" y="2038350"/>
          <a:ext cx="5410200" cy="1587331"/>
        </p:xfrm>
        <a:graphic>
          <a:graphicData uri="http://schemas.openxmlformats.org/drawingml/2006/table">
            <a:tbl>
              <a:tblPr firstRow="1" firstCol="1" bandRow="1">
                <a:tableStyleId>{B057B260-235A-4DA7-9D08-349C70A2B37C}</a:tableStyleId>
              </a:tblPr>
              <a:tblGrid>
                <a:gridCol w="859857">
                  <a:extLst>
                    <a:ext uri="{9D8B030D-6E8A-4147-A177-3AD203B41FA5}">
                      <a16:colId xmlns:a16="http://schemas.microsoft.com/office/drawing/2014/main" xmlns="" val="4231585568"/>
                    </a:ext>
                  </a:extLst>
                </a:gridCol>
                <a:gridCol w="859857">
                  <a:extLst>
                    <a:ext uri="{9D8B030D-6E8A-4147-A177-3AD203B41FA5}">
                      <a16:colId xmlns:a16="http://schemas.microsoft.com/office/drawing/2014/main" xmlns="" val="462555998"/>
                    </a:ext>
                  </a:extLst>
                </a:gridCol>
                <a:gridCol w="2310865">
                  <a:extLst>
                    <a:ext uri="{9D8B030D-6E8A-4147-A177-3AD203B41FA5}">
                      <a16:colId xmlns:a16="http://schemas.microsoft.com/office/drawing/2014/main" xmlns="" val="319179611"/>
                    </a:ext>
                  </a:extLst>
                </a:gridCol>
                <a:gridCol w="1379621">
                  <a:extLst>
                    <a:ext uri="{9D8B030D-6E8A-4147-A177-3AD203B41FA5}">
                      <a16:colId xmlns:a16="http://schemas.microsoft.com/office/drawing/2014/main" xmlns="" val="3722816887"/>
                    </a:ext>
                  </a:extLst>
                </a:gridCol>
              </a:tblGrid>
              <a:tr h="3729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 err="1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Proizv</a:t>
                      </a:r>
                      <a:r>
                        <a:rPr lang="en-US" sz="1400" b="1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.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q1/q</a:t>
                      </a:r>
                      <a:r>
                        <a:rPr lang="sr-Latn-BA" sz="1400" b="1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 </a:t>
                      </a:r>
                    </a:p>
                    <a:p>
                      <a:pPr algn="ctr" rtl="0" fontAlgn="ctr"/>
                      <a:r>
                        <a:rPr lang="sr-Latn-BA" sz="1400" b="1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(1)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q0p0</a:t>
                      </a:r>
                      <a:r>
                        <a:rPr lang="sr-Latn-B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sr-Latn-B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(2)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q1p0 </a:t>
                      </a:r>
                    </a:p>
                    <a:p>
                      <a:pPr algn="ctr" rtl="0" fontAlgn="ctr"/>
                      <a:r>
                        <a:rPr lang="sr-Latn-B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(3)=(1)*(2)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822835509"/>
                  </a:ext>
                </a:extLst>
              </a:tr>
              <a:tr h="273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1,15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132,25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2205320199"/>
                  </a:ext>
                </a:extLst>
              </a:tr>
              <a:tr h="27397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1,2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400" b="0" i="0" u="none" strike="noStrike" dirty="0">
                          <a:solidFill>
                            <a:srgbClr val="0070C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70C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720734732"/>
                  </a:ext>
                </a:extLst>
              </a:tr>
              <a:tr h="33105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0,98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125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122,5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3152521416"/>
                  </a:ext>
                </a:extLst>
              </a:tr>
              <a:tr h="27397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b="1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 </a:t>
                      </a:r>
                      <a:r>
                        <a:rPr lang="el-GR" sz="1400" b="1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Σ</a:t>
                      </a:r>
                      <a:r>
                        <a:rPr lang="en-US" sz="1400" b="1" u="none" strike="noStrike" dirty="0"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340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sr-Latn-BA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ource Sans Pro" panose="020B0503030403020204" pitchFamily="34" charset="0"/>
                          <a:ea typeface="Source Sans Pro" panose="020B0503030403020204" pitchFamily="34" charset="0"/>
                        </a:rPr>
                        <a:t>374,75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Source Sans Pro" panose="020B0503030403020204" pitchFamily="34" charset="0"/>
                        <a:ea typeface="Source Sans Pro" panose="020B0503030403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xmlns="" val="1485630734"/>
                  </a:ext>
                </a:extLst>
              </a:tr>
            </a:tbl>
          </a:graphicData>
        </a:graphic>
      </p:graphicFrame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B6DEE612-CBE1-4639-96F5-4CA61D0460AE}"/>
              </a:ext>
            </a:extLst>
          </p:cNvPr>
          <p:cNvSpPr/>
          <p:nvPr/>
        </p:nvSpPr>
        <p:spPr>
          <a:xfrm>
            <a:off x="3810000" y="3975015"/>
            <a:ext cx="152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F027C6BA-7253-4BC6-BE22-EA373058A139}"/>
              </a:ext>
            </a:extLst>
          </p:cNvPr>
          <p:cNvSpPr/>
          <p:nvPr/>
        </p:nvSpPr>
        <p:spPr>
          <a:xfrm>
            <a:off x="4800600" y="3981450"/>
            <a:ext cx="152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5163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:mc="http://schemas.openxmlformats.org/markup-compatibility/2006" xmlns="" id="{276964C7-C365-494E-8427-CCEE874FA5E5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685800" y="209550"/>
            <a:ext cx="7555300" cy="40092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A4BAE34-316C-4105-8DAA-98A36FC037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xmlns="" val="2890518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895350"/>
            <a:ext cx="7543800" cy="2667000"/>
          </a:xfrm>
        </p:spPr>
        <p:txBody>
          <a:bodyPr/>
          <a:lstStyle/>
          <a:p>
            <a:pPr lvl="0">
              <a:buAutoNum type="alphaLcParenR" startAt="2"/>
            </a:pPr>
            <a:r>
              <a:rPr lang="sr-Latn-BA" b="1" dirty="0" smtClean="0"/>
              <a:t>V</a:t>
            </a:r>
            <a:r>
              <a:rPr lang="en-US" b="1" dirty="0" err="1" smtClean="0"/>
              <a:t>rijednost</a:t>
            </a:r>
            <a:r>
              <a:rPr lang="en-US" b="1" dirty="0" smtClean="0"/>
              <a:t> </a:t>
            </a:r>
            <a:r>
              <a:rPr lang="en-US" b="1" dirty="0" err="1" smtClean="0"/>
              <a:t>proizvodnje</a:t>
            </a:r>
            <a:r>
              <a:rPr lang="en-US" b="1" dirty="0" smtClean="0"/>
              <a:t> u </a:t>
            </a:r>
            <a:r>
              <a:rPr lang="en-US" b="1" dirty="0" err="1" smtClean="0"/>
              <a:t>tekućem</a:t>
            </a:r>
            <a:r>
              <a:rPr lang="en-US" b="1" dirty="0" smtClean="0"/>
              <a:t> </a:t>
            </a:r>
            <a:r>
              <a:rPr lang="en-US" b="1" dirty="0" smtClean="0"/>
              <a:t>period</a:t>
            </a:r>
            <a:r>
              <a:rPr lang="sr-Latn-BA" b="1" dirty="0" smtClean="0"/>
              <a:t>u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proizvoda</a:t>
            </a:r>
            <a:r>
              <a:rPr lang="en-US" b="1" dirty="0" smtClean="0"/>
              <a:t> A </a:t>
            </a:r>
            <a:r>
              <a:rPr lang="sr-Latn-BA" b="1" dirty="0" smtClean="0"/>
              <a:t>je </a:t>
            </a:r>
            <a:r>
              <a:rPr lang="en-US" b="1" dirty="0" err="1" smtClean="0"/>
              <a:t>manja</a:t>
            </a:r>
            <a:r>
              <a:rPr lang="en-US" b="1" dirty="0" smtClean="0"/>
              <a:t> </a:t>
            </a:r>
            <a:r>
              <a:rPr lang="en-US" b="1" dirty="0" err="1" smtClean="0"/>
              <a:t>nego</a:t>
            </a:r>
            <a:r>
              <a:rPr lang="en-US" b="1" dirty="0" smtClean="0"/>
              <a:t> </a:t>
            </a:r>
            <a:r>
              <a:rPr lang="en-US" b="1" dirty="0" err="1" smtClean="0"/>
              <a:t>kod</a:t>
            </a:r>
            <a:r>
              <a:rPr lang="en-US" b="1" dirty="0" smtClean="0"/>
              <a:t> </a:t>
            </a:r>
            <a:r>
              <a:rPr lang="en-US" b="1" dirty="0" err="1" smtClean="0"/>
              <a:t>proizvoda</a:t>
            </a:r>
            <a:r>
              <a:rPr lang="en-US" b="1" dirty="0" smtClean="0"/>
              <a:t> B </a:t>
            </a:r>
            <a:r>
              <a:rPr lang="en-US" b="1" dirty="0" err="1" smtClean="0"/>
              <a:t>za</a:t>
            </a:r>
            <a:r>
              <a:rPr lang="en-US" b="1" dirty="0" smtClean="0"/>
              <a:t> 10%, B </a:t>
            </a:r>
            <a:r>
              <a:rPr lang="en-US" b="1" dirty="0" err="1" smtClean="0"/>
              <a:t>veća</a:t>
            </a:r>
            <a:r>
              <a:rPr lang="en-US" b="1" dirty="0" smtClean="0"/>
              <a:t> </a:t>
            </a:r>
            <a:r>
              <a:rPr lang="en-US" b="1" dirty="0" err="1" smtClean="0"/>
              <a:t>od</a:t>
            </a:r>
            <a:r>
              <a:rPr lang="en-US" b="1" dirty="0" smtClean="0"/>
              <a:t> C </a:t>
            </a:r>
            <a:r>
              <a:rPr lang="en-US" b="1" dirty="0" err="1" smtClean="0"/>
              <a:t>za</a:t>
            </a:r>
            <a:r>
              <a:rPr lang="en-US" b="1" dirty="0" smtClean="0"/>
              <a:t> 5</a:t>
            </a:r>
            <a:r>
              <a:rPr lang="en-US" b="1" dirty="0" smtClean="0"/>
              <a:t>%.</a:t>
            </a:r>
            <a:endParaRPr lang="sr-Latn-BA" b="1" dirty="0" smtClean="0"/>
          </a:p>
          <a:p>
            <a:pPr lvl="0">
              <a:buAutoNum type="alphaLcParenR" startAt="2"/>
            </a:pPr>
            <a:endParaRPr lang="sr-Latn-BA" b="1" dirty="0" smtClean="0"/>
          </a:p>
          <a:p>
            <a:pPr lvl="0">
              <a:buNone/>
            </a:pPr>
            <a:endParaRPr lang="en-US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lang="e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>
                <a:latin typeface="Segoe UI Black" pitchFamily="34" charset="0"/>
                <a:ea typeface="Segoe UI Black" pitchFamily="34" charset="0"/>
              </a:rPr>
              <a:t>Hvala na pažnji!</a:t>
            </a:r>
            <a:endParaRPr lang="en-US" dirty="0">
              <a:latin typeface="Segoe UI Black" pitchFamily="34" charset="0"/>
              <a:ea typeface="Segoe UI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78900" y="819150"/>
            <a:ext cx="7772400" cy="3048000"/>
          </a:xfrm>
        </p:spPr>
        <p:txBody>
          <a:bodyPr/>
          <a:lstStyle/>
          <a:p>
            <a:pPr marL="114300" lvl="0" indent="0">
              <a:buNone/>
            </a:pPr>
            <a:r>
              <a:rPr lang="sr-Cyrl-CS" dirty="0"/>
              <a:t>Dati su podaci o kretanju indeksa proizvodnje u nekom preduzeću u periodu </a:t>
            </a:r>
            <a:r>
              <a:rPr lang="en-US" dirty="0"/>
              <a:t>200</a:t>
            </a:r>
            <a:r>
              <a:rPr lang="sr-Cyrl-CS" dirty="0"/>
              <a:t>0-</a:t>
            </a:r>
            <a:r>
              <a:rPr lang="en-US" dirty="0"/>
              <a:t>200</a:t>
            </a:r>
            <a:r>
              <a:rPr lang="sr-Cyrl-CS" dirty="0"/>
              <a:t>5: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  <a:p>
            <a:pPr marL="114300" indent="0">
              <a:buNone/>
            </a:pPr>
            <a:r>
              <a:rPr lang="sr-Cyrl-CS" dirty="0"/>
              <a:t>Indeks proizvodnje za period 19</a:t>
            </a:r>
            <a:r>
              <a:rPr lang="en-US" dirty="0"/>
              <a:t>9</a:t>
            </a:r>
            <a:r>
              <a:rPr lang="sr-Cyrl-CS" dirty="0"/>
              <a:t>3-</a:t>
            </a:r>
            <a:r>
              <a:rPr lang="en-US" dirty="0"/>
              <a:t>2001.</a:t>
            </a:r>
            <a:r>
              <a:rPr lang="sr-Cyrl-CS" dirty="0"/>
              <a:t> iznosio je 94. Izračunati indeks proizvodnje za period 19</a:t>
            </a:r>
            <a:r>
              <a:rPr lang="en-US" dirty="0"/>
              <a:t>9</a:t>
            </a:r>
            <a:r>
              <a:rPr lang="sr-Cyrl-CS" dirty="0"/>
              <a:t>3-20</a:t>
            </a:r>
            <a:r>
              <a:rPr lang="en-US" dirty="0"/>
              <a:t>1</a:t>
            </a:r>
            <a:r>
              <a:rPr lang="sr-Cyrl-CS" dirty="0"/>
              <a:t>0. godina, ako je indeks proizvodnje za period </a:t>
            </a:r>
            <a:r>
              <a:rPr lang="en-US" dirty="0"/>
              <a:t>200</a:t>
            </a:r>
            <a:r>
              <a:rPr lang="sr-Cyrl-CS" dirty="0"/>
              <a:t>4-20</a:t>
            </a:r>
            <a:r>
              <a:rPr lang="en-US" dirty="0"/>
              <a:t>1</a:t>
            </a:r>
            <a:r>
              <a:rPr lang="sr-Cyrl-CS" dirty="0"/>
              <a:t>0. iznosio 103</a:t>
            </a:r>
            <a:r>
              <a:rPr lang="en-US" dirty="0"/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996600" cy="715800"/>
          </a:xfrm>
        </p:spPr>
        <p:txBody>
          <a:bodyPr/>
          <a:lstStyle/>
          <a:p>
            <a:r>
              <a:rPr lang="sr-Latn-RS" dirty="0"/>
              <a:t>1. ZADATAK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6599541"/>
              </p:ext>
            </p:extLst>
          </p:nvPr>
        </p:nvGraphicFramePr>
        <p:xfrm>
          <a:off x="914400" y="2023110"/>
          <a:ext cx="6996115" cy="548640"/>
        </p:xfrm>
        <a:graphic>
          <a:graphicData uri="http://schemas.openxmlformats.org/drawingml/2006/table">
            <a:tbl>
              <a:tblPr>
                <a:tableStyleId>{B057B260-235A-4DA7-9D08-349C70A2B37C}</a:tableStyleId>
              </a:tblPr>
              <a:tblGrid>
                <a:gridCol w="999445">
                  <a:extLst>
                    <a:ext uri="{9D8B030D-6E8A-4147-A177-3AD203B41FA5}">
                      <a16:colId xmlns:a16="http://schemas.microsoft.com/office/drawing/2014/main" xmlns="" val="1885796939"/>
                    </a:ext>
                  </a:extLst>
                </a:gridCol>
                <a:gridCol w="999445">
                  <a:extLst>
                    <a:ext uri="{9D8B030D-6E8A-4147-A177-3AD203B41FA5}">
                      <a16:colId xmlns:a16="http://schemas.microsoft.com/office/drawing/2014/main" xmlns="" val="3584191832"/>
                    </a:ext>
                  </a:extLst>
                </a:gridCol>
                <a:gridCol w="999445">
                  <a:extLst>
                    <a:ext uri="{9D8B030D-6E8A-4147-A177-3AD203B41FA5}">
                      <a16:colId xmlns:a16="http://schemas.microsoft.com/office/drawing/2014/main" xmlns="" val="2674116044"/>
                    </a:ext>
                  </a:extLst>
                </a:gridCol>
                <a:gridCol w="999445">
                  <a:extLst>
                    <a:ext uri="{9D8B030D-6E8A-4147-A177-3AD203B41FA5}">
                      <a16:colId xmlns:a16="http://schemas.microsoft.com/office/drawing/2014/main" xmlns="" val="4206000307"/>
                    </a:ext>
                  </a:extLst>
                </a:gridCol>
                <a:gridCol w="999445">
                  <a:extLst>
                    <a:ext uri="{9D8B030D-6E8A-4147-A177-3AD203B41FA5}">
                      <a16:colId xmlns:a16="http://schemas.microsoft.com/office/drawing/2014/main" xmlns="" val="1491816365"/>
                    </a:ext>
                  </a:extLst>
                </a:gridCol>
                <a:gridCol w="999445">
                  <a:extLst>
                    <a:ext uri="{9D8B030D-6E8A-4147-A177-3AD203B41FA5}">
                      <a16:colId xmlns:a16="http://schemas.microsoft.com/office/drawing/2014/main" xmlns="" val="2277444819"/>
                    </a:ext>
                  </a:extLst>
                </a:gridCol>
                <a:gridCol w="999445">
                  <a:extLst>
                    <a:ext uri="{9D8B030D-6E8A-4147-A177-3AD203B41FA5}">
                      <a16:colId xmlns:a16="http://schemas.microsoft.com/office/drawing/2014/main" xmlns="" val="3771216304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Godina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2000.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2001.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2002.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2003.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2004.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2005.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96837267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Lančani indeks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101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104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99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98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102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105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267441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80206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533400" y="590550"/>
            <a:ext cx="7917900" cy="32766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78493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26162" y="819150"/>
            <a:ext cx="7877875" cy="3505200"/>
          </a:xfrm>
        </p:spPr>
        <p:txBody>
          <a:bodyPr/>
          <a:lstStyle/>
          <a:p>
            <a:pPr marL="114300" lvl="0" indent="0">
              <a:buNone/>
            </a:pPr>
            <a:r>
              <a:rPr lang="sr-Cyrl-CS" dirty="0"/>
              <a:t>Dati su podaci o kretanju </a:t>
            </a:r>
            <a:r>
              <a:rPr lang="sr-Latn-BA" dirty="0"/>
              <a:t>BDP-a </a:t>
            </a:r>
            <a:r>
              <a:rPr lang="sr-Cyrl-CS" dirty="0"/>
              <a:t>i investicija u osnovna sredstva u periodu 1998-2004:</a:t>
            </a:r>
            <a:endParaRPr lang="en-US" dirty="0"/>
          </a:p>
          <a:p>
            <a:pPr marL="114300" indent="0">
              <a:buNone/>
            </a:pPr>
            <a:endParaRPr lang="sr-Latn-BA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  <a:p>
            <a:pPr marL="114300" indent="0">
              <a:buNone/>
            </a:pPr>
            <a:r>
              <a:rPr lang="sr-Cyrl-CS" dirty="0"/>
              <a:t>Indeks</a:t>
            </a:r>
            <a:r>
              <a:rPr lang="sr-Latn-BA" dirty="0"/>
              <a:t> promjene</a:t>
            </a:r>
            <a:r>
              <a:rPr lang="sr-Cyrl-CS" dirty="0"/>
              <a:t> </a:t>
            </a:r>
            <a:r>
              <a:rPr lang="sr-Latn-BA" dirty="0"/>
              <a:t>BDP-a </a:t>
            </a:r>
            <a:r>
              <a:rPr lang="sr-Cyrl-CS" dirty="0"/>
              <a:t>u periodu 2002-2005. godina iznosio je 104, a indeks</a:t>
            </a:r>
            <a:r>
              <a:rPr lang="sr-Latn-BA" dirty="0"/>
              <a:t> promjene</a:t>
            </a:r>
            <a:r>
              <a:rPr lang="sr-Cyrl-CS" dirty="0"/>
              <a:t> investicija 95.</a:t>
            </a:r>
            <a:r>
              <a:rPr lang="sr-Latn-BA" dirty="0"/>
              <a:t> </a:t>
            </a:r>
          </a:p>
          <a:p>
            <a:pPr marL="114300" indent="0">
              <a:buNone/>
            </a:pPr>
            <a:r>
              <a:rPr lang="sr-Cyrl-CS" dirty="0"/>
              <a:t>Izračunati kapitalni koeficijent u 2005</a:t>
            </a:r>
            <a:r>
              <a:rPr lang="sr-Latn-BA" dirty="0"/>
              <a:t>.</a:t>
            </a:r>
            <a:r>
              <a:rPr lang="sr-Cyrl-CS" dirty="0"/>
              <a:t> godini, ako je isti u 1997. godini iznosio 1080</a:t>
            </a:r>
            <a:r>
              <a:rPr lang="sr-Latn-BA" dirty="0"/>
              <a:t>.</a:t>
            </a:r>
            <a:endParaRPr lang="en-US" dirty="0"/>
          </a:p>
          <a:p>
            <a:pPr marL="114300" lvl="0" indent="0">
              <a:buNone/>
            </a:pPr>
            <a:endParaRPr lang="sr-Latn-RS" dirty="0"/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996600" cy="715800"/>
          </a:xfrm>
        </p:spPr>
        <p:txBody>
          <a:bodyPr/>
          <a:lstStyle/>
          <a:p>
            <a:r>
              <a:rPr lang="sr-Latn-RS" dirty="0"/>
              <a:t>2. ZADATAK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13718550"/>
              </p:ext>
            </p:extLst>
          </p:nvPr>
        </p:nvGraphicFramePr>
        <p:xfrm>
          <a:off x="838200" y="1809750"/>
          <a:ext cx="7377114" cy="914400"/>
        </p:xfrm>
        <a:graphic>
          <a:graphicData uri="http://schemas.openxmlformats.org/drawingml/2006/table">
            <a:tbl>
              <a:tblPr>
                <a:tableStyleId>{B057B260-235A-4DA7-9D08-349C70A2B37C}</a:tableStyleId>
              </a:tblPr>
              <a:tblGrid>
                <a:gridCol w="1229519">
                  <a:extLst>
                    <a:ext uri="{9D8B030D-6E8A-4147-A177-3AD203B41FA5}">
                      <a16:colId xmlns:a16="http://schemas.microsoft.com/office/drawing/2014/main" xmlns="" val="289025654"/>
                    </a:ext>
                  </a:extLst>
                </a:gridCol>
                <a:gridCol w="1229519">
                  <a:extLst>
                    <a:ext uri="{9D8B030D-6E8A-4147-A177-3AD203B41FA5}">
                      <a16:colId xmlns:a16="http://schemas.microsoft.com/office/drawing/2014/main" xmlns="" val="1268301319"/>
                    </a:ext>
                  </a:extLst>
                </a:gridCol>
                <a:gridCol w="1229519">
                  <a:extLst>
                    <a:ext uri="{9D8B030D-6E8A-4147-A177-3AD203B41FA5}">
                      <a16:colId xmlns:a16="http://schemas.microsoft.com/office/drawing/2014/main" xmlns="" val="2060507683"/>
                    </a:ext>
                  </a:extLst>
                </a:gridCol>
                <a:gridCol w="1229519">
                  <a:extLst>
                    <a:ext uri="{9D8B030D-6E8A-4147-A177-3AD203B41FA5}">
                      <a16:colId xmlns:a16="http://schemas.microsoft.com/office/drawing/2014/main" xmlns="" val="2254511711"/>
                    </a:ext>
                  </a:extLst>
                </a:gridCol>
                <a:gridCol w="1229519">
                  <a:extLst>
                    <a:ext uri="{9D8B030D-6E8A-4147-A177-3AD203B41FA5}">
                      <a16:colId xmlns:a16="http://schemas.microsoft.com/office/drawing/2014/main" xmlns="" val="2892200501"/>
                    </a:ext>
                  </a:extLst>
                </a:gridCol>
                <a:gridCol w="1229519">
                  <a:extLst>
                    <a:ext uri="{9D8B030D-6E8A-4147-A177-3AD203B41FA5}">
                      <a16:colId xmlns:a16="http://schemas.microsoft.com/office/drawing/2014/main" xmlns="" val="543973293"/>
                    </a:ext>
                  </a:extLst>
                </a:gridCol>
              </a:tblGrid>
              <a:tr h="16711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Opis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Lančani indeksi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7440543"/>
                  </a:ext>
                </a:extLst>
              </a:tr>
              <a:tr h="1671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1998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1999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2000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2001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2002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65302028"/>
                  </a:ext>
                </a:extLst>
              </a:tr>
              <a:tr h="30637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Investicije u OS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100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99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98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97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99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98738424"/>
                  </a:ext>
                </a:extLst>
              </a:tr>
              <a:tr h="16711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BA" sz="1200" b="1" dirty="0">
                          <a:effectLst/>
                        </a:rPr>
                        <a:t>BDP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104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103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98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103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100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885348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50027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685800" y="209550"/>
            <a:ext cx="8153400" cy="40386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2491216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78900" y="819150"/>
            <a:ext cx="7772400" cy="3048000"/>
          </a:xfrm>
        </p:spPr>
        <p:txBody>
          <a:bodyPr/>
          <a:lstStyle/>
          <a:p>
            <a:pPr marL="114300" lvl="0" indent="0">
              <a:buNone/>
            </a:pP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podaci</a:t>
            </a:r>
            <a:r>
              <a:rPr lang="en-US" dirty="0"/>
              <a:t> o </a:t>
            </a:r>
            <a:r>
              <a:rPr lang="en-US" dirty="0" err="1"/>
              <a:t>kretanju</a:t>
            </a:r>
            <a:r>
              <a:rPr lang="en-US" dirty="0"/>
              <a:t> </a:t>
            </a:r>
            <a:r>
              <a:rPr lang="sr-Latn-BA" dirty="0"/>
              <a:t>BD</a:t>
            </a:r>
            <a:r>
              <a:rPr lang="en-US" dirty="0"/>
              <a:t>P</a:t>
            </a:r>
            <a:r>
              <a:rPr lang="sr-Latn-BA" dirty="0"/>
              <a:t>-a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broja</a:t>
            </a:r>
            <a:r>
              <a:rPr lang="en-US" dirty="0"/>
              <a:t> </a:t>
            </a:r>
            <a:r>
              <a:rPr lang="en-US" dirty="0" err="1"/>
              <a:t>stanovnika</a:t>
            </a:r>
            <a:r>
              <a:rPr lang="en-US" dirty="0"/>
              <a:t> u </a:t>
            </a:r>
            <a:r>
              <a:rPr lang="en-US" dirty="0" err="1"/>
              <a:t>periodu</a:t>
            </a:r>
            <a:r>
              <a:rPr lang="en-US" dirty="0"/>
              <a:t> 1998-2002:</a:t>
            </a:r>
            <a:endParaRPr lang="sr-Latn-BA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  <a:p>
            <a:pPr marL="114300" indent="0">
              <a:buNone/>
            </a:pPr>
            <a:r>
              <a:rPr lang="sr-Cyrl-CS" dirty="0"/>
              <a:t>Izračunati </a:t>
            </a:r>
            <a:r>
              <a:rPr lang="sr-Latn-BA" dirty="0"/>
              <a:t>BD</a:t>
            </a:r>
            <a:r>
              <a:rPr lang="sr-Cyrl-CS" dirty="0"/>
              <a:t>P po glavi stanovnika u 2002 godini, ako je isti u 1997. godini iznosio 980 dolara po glavi stanovnika.</a:t>
            </a:r>
            <a:endParaRPr lang="en-US" dirty="0"/>
          </a:p>
          <a:p>
            <a:pPr marL="114300" lvl="0" indent="0">
              <a:buNone/>
            </a:pPr>
            <a:endParaRPr lang="sr-Latn-RS" dirty="0"/>
          </a:p>
          <a:p>
            <a:pPr marL="114300" lvl="0" indent="0">
              <a:buNone/>
            </a:pPr>
            <a:endParaRPr lang="sr-Latn-RS" dirty="0"/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996600" cy="715800"/>
          </a:xfrm>
        </p:spPr>
        <p:txBody>
          <a:bodyPr/>
          <a:lstStyle/>
          <a:p>
            <a:r>
              <a:rPr lang="sr-Latn-RS" dirty="0"/>
              <a:t>3. ZADATAK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60252145"/>
              </p:ext>
            </p:extLst>
          </p:nvPr>
        </p:nvGraphicFramePr>
        <p:xfrm>
          <a:off x="838200" y="1428750"/>
          <a:ext cx="6996114" cy="731520"/>
        </p:xfrm>
        <a:graphic>
          <a:graphicData uri="http://schemas.openxmlformats.org/drawingml/2006/table">
            <a:tbl>
              <a:tblPr>
                <a:tableStyleId>{B057B260-235A-4DA7-9D08-349C70A2B37C}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xmlns="" val="3233005297"/>
                    </a:ext>
                  </a:extLst>
                </a:gridCol>
                <a:gridCol w="1112838">
                  <a:extLst>
                    <a:ext uri="{9D8B030D-6E8A-4147-A177-3AD203B41FA5}">
                      <a16:colId xmlns:a16="http://schemas.microsoft.com/office/drawing/2014/main" xmlns="" val="4222444377"/>
                    </a:ext>
                  </a:extLst>
                </a:gridCol>
                <a:gridCol w="1166019">
                  <a:extLst>
                    <a:ext uri="{9D8B030D-6E8A-4147-A177-3AD203B41FA5}">
                      <a16:colId xmlns:a16="http://schemas.microsoft.com/office/drawing/2014/main" xmlns="" val="2533303380"/>
                    </a:ext>
                  </a:extLst>
                </a:gridCol>
                <a:gridCol w="1166019">
                  <a:extLst>
                    <a:ext uri="{9D8B030D-6E8A-4147-A177-3AD203B41FA5}">
                      <a16:colId xmlns:a16="http://schemas.microsoft.com/office/drawing/2014/main" xmlns="" val="1840273297"/>
                    </a:ext>
                  </a:extLst>
                </a:gridCol>
                <a:gridCol w="1166019">
                  <a:extLst>
                    <a:ext uri="{9D8B030D-6E8A-4147-A177-3AD203B41FA5}">
                      <a16:colId xmlns:a16="http://schemas.microsoft.com/office/drawing/2014/main" xmlns="" val="2622897970"/>
                    </a:ext>
                  </a:extLst>
                </a:gridCol>
                <a:gridCol w="1166019">
                  <a:extLst>
                    <a:ext uri="{9D8B030D-6E8A-4147-A177-3AD203B41FA5}">
                      <a16:colId xmlns:a16="http://schemas.microsoft.com/office/drawing/2014/main" xmlns="" val="3565291516"/>
                    </a:ext>
                  </a:extLst>
                </a:gridCol>
              </a:tblGrid>
              <a:tr h="18288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Opis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Lančani indeksi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84613553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1998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1999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2000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2001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2002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3390605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Latn-BA" sz="1200" b="1" dirty="0">
                          <a:effectLst/>
                        </a:rPr>
                        <a:t>BD</a:t>
                      </a:r>
                      <a:r>
                        <a:rPr lang="sr-Cyrl-CS" sz="1200" b="1" dirty="0">
                          <a:effectLst/>
                        </a:rPr>
                        <a:t>P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104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103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98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103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100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84102228"/>
                  </a:ext>
                </a:extLst>
              </a:tr>
              <a:tr h="609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Stanovninštvo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100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99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98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97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99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985797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2180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685800" y="209550"/>
            <a:ext cx="7772400" cy="3048000"/>
          </a:xfrm>
          <a:blipFill>
            <a:blip r:embed="rId2"/>
            <a:stretch>
              <a:fillRect b="-1000"/>
            </a:stretch>
          </a:blipFill>
        </p:spPr>
        <p:txBody>
          <a:bodyPr/>
          <a:lstStyle/>
          <a:p>
            <a:pPr>
              <a:buNone/>
            </a:pPr>
            <a:r>
              <a:rPr lang="en-US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xmlns="" val="5503843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78900" y="819150"/>
            <a:ext cx="7772400" cy="3048000"/>
          </a:xfrm>
        </p:spPr>
        <p:txBody>
          <a:bodyPr/>
          <a:lstStyle/>
          <a:p>
            <a:pPr marL="114300" indent="0">
              <a:buNone/>
            </a:pPr>
            <a:r>
              <a:rPr lang="sr-Cyrl-CS" dirty="0"/>
              <a:t>Dati su podaci o </a:t>
            </a:r>
            <a:r>
              <a:rPr lang="sr-Latn-BA" dirty="0"/>
              <a:t>BDP-u </a:t>
            </a:r>
            <a:r>
              <a:rPr lang="sr-Cyrl-CS" dirty="0"/>
              <a:t>i aktivnim osnovnim sredstvima za jednu opštinu</a:t>
            </a:r>
            <a:r>
              <a:rPr lang="sr-Latn-BA" dirty="0"/>
              <a:t>: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  <a:p>
            <a:pPr marL="114300" indent="0">
              <a:buNone/>
            </a:pPr>
            <a:endParaRPr lang="sr-Latn-BA" dirty="0"/>
          </a:p>
          <a:p>
            <a:pPr marL="114300" indent="0">
              <a:buNone/>
            </a:pPr>
            <a:r>
              <a:rPr lang="sr-Cyrl-CS" dirty="0"/>
              <a:t>Izračunati marginalni kapitalni koeficijent za posmatrani period!</a:t>
            </a:r>
            <a:endParaRPr lang="en-US" dirty="0"/>
          </a:p>
          <a:p>
            <a:pPr marL="114300" lvl="0" indent="0">
              <a:buNone/>
            </a:pPr>
            <a:endParaRPr lang="sr-Latn-RS" dirty="0"/>
          </a:p>
          <a:p>
            <a:pPr lvl="0">
              <a:buFont typeface="Wingdings" panose="05000000000000000000" pitchFamily="2" charset="2"/>
              <a:buChar char="q"/>
            </a:pPr>
            <a:endParaRPr lang="sr-Latn-RS" dirty="0"/>
          </a:p>
          <a:p>
            <a:pPr marL="114300" lvl="0" indent="0">
              <a:buNone/>
            </a:pPr>
            <a:endParaRPr lang="sr-Latn-R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6996600" cy="715800"/>
          </a:xfrm>
        </p:spPr>
        <p:txBody>
          <a:bodyPr/>
          <a:lstStyle/>
          <a:p>
            <a:r>
              <a:rPr lang="sr-Latn-RS" dirty="0"/>
              <a:t>4. ZADATAK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43747375"/>
              </p:ext>
            </p:extLst>
          </p:nvPr>
        </p:nvGraphicFramePr>
        <p:xfrm>
          <a:off x="1783800" y="1504950"/>
          <a:ext cx="5562599" cy="868680"/>
        </p:xfrm>
        <a:graphic>
          <a:graphicData uri="http://schemas.openxmlformats.org/drawingml/2006/table">
            <a:tbl>
              <a:tblPr>
                <a:tableStyleId>{B057B260-235A-4DA7-9D08-349C70A2B37C}</a:tableStyleId>
              </a:tblPr>
              <a:tblGrid>
                <a:gridCol w="1050359">
                  <a:extLst>
                    <a:ext uri="{9D8B030D-6E8A-4147-A177-3AD203B41FA5}">
                      <a16:colId xmlns:a16="http://schemas.microsoft.com/office/drawing/2014/main" xmlns="" val="3966508090"/>
                    </a:ext>
                  </a:extLst>
                </a:gridCol>
                <a:gridCol w="1050359">
                  <a:extLst>
                    <a:ext uri="{9D8B030D-6E8A-4147-A177-3AD203B41FA5}">
                      <a16:colId xmlns:a16="http://schemas.microsoft.com/office/drawing/2014/main" xmlns="" val="1028979708"/>
                    </a:ext>
                  </a:extLst>
                </a:gridCol>
                <a:gridCol w="1279716">
                  <a:extLst>
                    <a:ext uri="{9D8B030D-6E8A-4147-A177-3AD203B41FA5}">
                      <a16:colId xmlns:a16="http://schemas.microsoft.com/office/drawing/2014/main" xmlns="" val="481444605"/>
                    </a:ext>
                  </a:extLst>
                </a:gridCol>
                <a:gridCol w="987638">
                  <a:extLst>
                    <a:ext uri="{9D8B030D-6E8A-4147-A177-3AD203B41FA5}">
                      <a16:colId xmlns:a16="http://schemas.microsoft.com/office/drawing/2014/main" xmlns="" val="3125944858"/>
                    </a:ext>
                  </a:extLst>
                </a:gridCol>
                <a:gridCol w="1194527">
                  <a:extLst>
                    <a:ext uri="{9D8B030D-6E8A-4147-A177-3AD203B41FA5}">
                      <a16:colId xmlns:a16="http://schemas.microsoft.com/office/drawing/2014/main" xmlns="" val="17864907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 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Inv</a:t>
                      </a:r>
                      <a:r>
                        <a:rPr lang="sr-Latn-BA" sz="1200" b="1" dirty="0">
                          <a:effectLst/>
                        </a:rPr>
                        <a:t>e</a:t>
                      </a:r>
                      <a:r>
                        <a:rPr lang="sr-Cyrl-CS" sz="1200" b="1" dirty="0">
                          <a:effectLst/>
                        </a:rPr>
                        <a:t>sticije u osnovna sredstva</a:t>
                      </a:r>
                      <a:r>
                        <a:rPr lang="sr-Latn-CS" sz="1200" b="1" dirty="0">
                          <a:effectLst/>
                        </a:rPr>
                        <a:t> (IOS)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1200" b="1" dirty="0">
                          <a:effectLst/>
                        </a:rPr>
                        <a:t>BDP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8804932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200" b="1">
                          <a:effectLst/>
                        </a:rPr>
                        <a:t>Godina</a:t>
                      </a:r>
                      <a:endParaRPr lang="en-US" sz="1200" b="1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2001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2002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2001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2002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9891177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r-Cyrl-CS" sz="1200" b="1" dirty="0">
                          <a:effectLst/>
                        </a:rPr>
                        <a:t>Iznos</a:t>
                      </a:r>
                      <a:endParaRPr lang="en-US" sz="1200" b="1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25</a:t>
                      </a:r>
                      <a:r>
                        <a:rPr lang="sr-Latn-CS" sz="1200">
                          <a:effectLst/>
                        </a:rPr>
                        <a:t>.</a:t>
                      </a:r>
                      <a:r>
                        <a:rPr lang="sr-Cyrl-CS" sz="1200">
                          <a:effectLst/>
                        </a:rPr>
                        <a:t>670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25</a:t>
                      </a:r>
                      <a:r>
                        <a:rPr lang="sr-Latn-CS" sz="1200">
                          <a:effectLst/>
                        </a:rPr>
                        <a:t>.</a:t>
                      </a:r>
                      <a:r>
                        <a:rPr lang="sr-Cyrl-CS" sz="1200">
                          <a:effectLst/>
                        </a:rPr>
                        <a:t>800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>
                          <a:effectLst/>
                        </a:rPr>
                        <a:t>20</a:t>
                      </a:r>
                      <a:r>
                        <a:rPr lang="sr-Latn-CS" sz="1200">
                          <a:effectLst/>
                        </a:rPr>
                        <a:t>.</a:t>
                      </a:r>
                      <a:r>
                        <a:rPr lang="sr-Cyrl-CS" sz="1200">
                          <a:effectLst/>
                        </a:rPr>
                        <a:t>110</a:t>
                      </a:r>
                      <a:endParaRPr lang="en-US" sz="120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Cyrl-CS" sz="1200" dirty="0">
                          <a:effectLst/>
                        </a:rPr>
                        <a:t>22</a:t>
                      </a:r>
                      <a:r>
                        <a:rPr lang="sr-Latn-CS" sz="1200" dirty="0">
                          <a:effectLst/>
                        </a:rPr>
                        <a:t>.</a:t>
                      </a:r>
                      <a:r>
                        <a:rPr lang="sr-Cyrl-CS" sz="1200" dirty="0">
                          <a:effectLst/>
                        </a:rPr>
                        <a:t>450</a:t>
                      </a:r>
                      <a:endParaRPr lang="en-US" sz="1200" dirty="0">
                        <a:effectLst/>
                        <a:latin typeface="CTimesRoman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300557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19668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n"/>
          </a:p>
        </p:txBody>
      </p:sp>
      <p:sp>
        <p:nvSpPr>
          <p:cNvPr id="6" name="Text Placeholder 5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685800" y="514350"/>
            <a:ext cx="7772400" cy="3048000"/>
          </a:xfrm>
          <a:blipFill>
            <a:blip r:embed="rId2"/>
            <a:stretch>
              <a:fillRect b="-800"/>
            </a:stretch>
          </a:blipFill>
          <a:ln>
            <a:noFill/>
          </a:ln>
        </p:spPr>
        <p:txBody>
          <a:bodyPr/>
          <a:lstStyle/>
          <a:p>
            <a:pPr>
              <a:buNone/>
            </a:pPr>
            <a:endParaRPr lang="en-US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07461"/>
      </p:ext>
    </p:extLst>
  </p:cSld>
  <p:clrMapOvr>
    <a:masterClrMapping/>
  </p:clrMapOvr>
</p:sld>
</file>

<file path=ppt/theme/theme1.xml><?xml version="1.0" encoding="utf-8"?>
<a:theme xmlns:a="http://schemas.openxmlformats.org/drawingml/2006/main" name="Quince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14849</TotalTime>
  <Words>402</Words>
  <Application>Microsoft Office PowerPoint</Application>
  <PresentationFormat>On-screen Show (16:9)</PresentationFormat>
  <Paragraphs>162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Segoe UI Black</vt:lpstr>
      <vt:lpstr>Oswald</vt:lpstr>
      <vt:lpstr>Segoe UI Light</vt:lpstr>
      <vt:lpstr>Source Sans Pro</vt:lpstr>
      <vt:lpstr>Wingdings</vt:lpstr>
      <vt:lpstr>CTimesRoman</vt:lpstr>
      <vt:lpstr>Times New Roman</vt:lpstr>
      <vt:lpstr>Quince template</vt:lpstr>
      <vt:lpstr>STATISTIKA PROIZVODNJE</vt:lpstr>
      <vt:lpstr>1. ZADATAK</vt:lpstr>
      <vt:lpstr>Slide 3</vt:lpstr>
      <vt:lpstr>2. ZADATAK</vt:lpstr>
      <vt:lpstr>Slide 5</vt:lpstr>
      <vt:lpstr>3. ZADATAK</vt:lpstr>
      <vt:lpstr>Slide 7</vt:lpstr>
      <vt:lpstr>4. ZADATAK</vt:lpstr>
      <vt:lpstr>Slide 9</vt:lpstr>
      <vt:lpstr>5. ZADATAK</vt:lpstr>
      <vt:lpstr>Slide 11</vt:lpstr>
      <vt:lpstr>Slide 12</vt:lpstr>
      <vt:lpstr>Slide 13</vt:lpstr>
      <vt:lpstr>Hvala na pažnji!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User</dc:creator>
  <cp:lastModifiedBy>Milica</cp:lastModifiedBy>
  <cp:revision>128</cp:revision>
  <dcterms:modified xsi:type="dcterms:W3CDTF">2021-12-14T15:52:55Z</dcterms:modified>
</cp:coreProperties>
</file>