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BE81A-AF1B-4E75-9FC6-57CA527C46CE}" type="datetimeFigureOut">
              <a:rPr lang="sr-Latn-BA" smtClean="0"/>
              <a:t>21.12.2022.</a:t>
            </a:fld>
            <a:endParaRPr lang="sr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C7C4-66E7-4581-ACBF-03890024EF6D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32283262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BE81A-AF1B-4E75-9FC6-57CA527C46CE}" type="datetimeFigureOut">
              <a:rPr lang="sr-Latn-BA" smtClean="0"/>
              <a:t>21.12.2022.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C7C4-66E7-4581-ACBF-03890024EF6D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4053370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BE81A-AF1B-4E75-9FC6-57CA527C46CE}" type="datetimeFigureOut">
              <a:rPr lang="sr-Latn-BA" smtClean="0"/>
              <a:t>21.12.2022.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C7C4-66E7-4581-ACBF-03890024EF6D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2949422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BE81A-AF1B-4E75-9FC6-57CA527C46CE}" type="datetimeFigureOut">
              <a:rPr lang="sr-Latn-BA" smtClean="0"/>
              <a:t>21.12.2022.</a:t>
            </a:fld>
            <a:endParaRPr lang="sr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C7C4-66E7-4581-ACBF-03890024EF6D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957844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BE81A-AF1B-4E75-9FC6-57CA527C46CE}" type="datetimeFigureOut">
              <a:rPr lang="sr-Latn-BA" smtClean="0"/>
              <a:t>21.12.2022.</a:t>
            </a:fld>
            <a:endParaRPr lang="sr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C7C4-66E7-4581-ACBF-03890024EF6D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35118364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BE81A-AF1B-4E75-9FC6-57CA527C46CE}" type="datetimeFigureOut">
              <a:rPr lang="sr-Latn-BA" smtClean="0"/>
              <a:t>21.12.2022.</a:t>
            </a:fld>
            <a:endParaRPr lang="sr-Latn-B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C7C4-66E7-4581-ACBF-03890024EF6D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1734872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BE81A-AF1B-4E75-9FC6-57CA527C46CE}" type="datetimeFigureOut">
              <a:rPr lang="sr-Latn-BA" smtClean="0"/>
              <a:t>21.12.2022.</a:t>
            </a:fld>
            <a:endParaRPr lang="sr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C7C4-66E7-4581-ACBF-03890024EF6D}" type="slidenum">
              <a:rPr lang="sr-Latn-BA" smtClean="0"/>
              <a:t>‹#›</a:t>
            </a:fld>
            <a:endParaRPr lang="sr-Latn-B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755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BE81A-AF1B-4E75-9FC6-57CA527C46CE}" type="datetimeFigureOut">
              <a:rPr lang="sr-Latn-BA" smtClean="0"/>
              <a:t>21.12.2022.</a:t>
            </a:fld>
            <a:endParaRPr lang="sr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C7C4-66E7-4581-ACBF-03890024EF6D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2593988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BE81A-AF1B-4E75-9FC6-57CA527C46CE}" type="datetimeFigureOut">
              <a:rPr lang="sr-Latn-BA" smtClean="0"/>
              <a:t>21.12.2022.</a:t>
            </a:fld>
            <a:endParaRPr lang="sr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C7C4-66E7-4581-ACBF-03890024EF6D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861992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BE81A-AF1B-4E75-9FC6-57CA527C46CE}" type="datetimeFigureOut">
              <a:rPr lang="sr-Latn-BA" smtClean="0"/>
              <a:t>21.12.2022.</a:t>
            </a:fld>
            <a:endParaRPr lang="sr-Latn-B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sr-Latn-BA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C7C4-66E7-4581-ACBF-03890024EF6D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1906454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367BE81A-AF1B-4E75-9FC6-57CA527C46CE}" type="datetimeFigureOut">
              <a:rPr lang="sr-Latn-BA" smtClean="0"/>
              <a:t>21.12.2022.</a:t>
            </a:fld>
            <a:endParaRPr lang="sr-Latn-B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sr-Latn-B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C7C4-66E7-4581-ACBF-03890024EF6D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1745874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367BE81A-AF1B-4E75-9FC6-57CA527C46CE}" type="datetimeFigureOut">
              <a:rPr lang="sr-Latn-BA" smtClean="0"/>
              <a:t>21.12.2022.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C3FDC7C4-66E7-4581-ACBF-03890024EF6D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1441383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1.wmf"/><Relationship Id="rId7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wmf"/><Relationship Id="rId4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1FDAB-4FA2-BC9E-362B-5BA1089673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BA" dirty="0"/>
              <a:t>PRODUKTIVNOST RADA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7A2866EC-6299-7D85-F25B-9DDDE913259D}"/>
              </a:ext>
            </a:extLst>
          </p:cNvPr>
          <p:cNvSpPr txBox="1">
            <a:spLocks/>
          </p:cNvSpPr>
          <p:nvPr/>
        </p:nvSpPr>
        <p:spPr>
          <a:xfrm>
            <a:off x="4212645" y="5243195"/>
            <a:ext cx="3766710" cy="123989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BA" sz="2400" dirty="0"/>
              <a:t>Milica Marić, ma</a:t>
            </a:r>
          </a:p>
          <a:p>
            <a:r>
              <a:rPr lang="sr-Latn-BA" sz="2400" dirty="0"/>
              <a:t>milica.maric@ef.unibl.org</a:t>
            </a:r>
          </a:p>
        </p:txBody>
      </p:sp>
    </p:spTree>
    <p:extLst>
      <p:ext uri="{BB962C8B-B14F-4D97-AF65-F5344CB8AC3E}">
        <p14:creationId xmlns:p14="http://schemas.microsoft.com/office/powerpoint/2010/main" val="2200281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3F09E-EB33-B85F-9758-51295FF87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56771"/>
            <a:ext cx="7729728" cy="878855"/>
          </a:xfrm>
        </p:spPr>
        <p:txBody>
          <a:bodyPr/>
          <a:lstStyle/>
          <a:p>
            <a:r>
              <a:rPr lang="sr-Latn-BA" dirty="0"/>
              <a:t>ZADATAK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342171-628C-E9F4-EF8A-06B358D2B4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7135" y="1489736"/>
            <a:ext cx="10358285" cy="5368264"/>
          </a:xfrm>
        </p:spPr>
        <p:txBody>
          <a:bodyPr>
            <a:normAutofit lnSpcReduction="10000"/>
          </a:bodyPr>
          <a:lstStyle/>
          <a:p>
            <a:pPr marL="114300" lvl="0" indent="0">
              <a:buNone/>
            </a:pPr>
            <a:r>
              <a:rPr lang="sr-Latn-C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Proizvodnja  i </a:t>
            </a:r>
            <a:r>
              <a:rPr lang="sr-Cyrl-C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u</a:t>
            </a:r>
            <a:r>
              <a:rPr lang="sr-Latn-C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trošeni rad u tri pogona jedne tvornice iznosili su:</a:t>
            </a:r>
            <a:endParaRPr lang="sr-Latn-BA" sz="2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14300" lvl="0" indent="0">
              <a:buNone/>
            </a:pPr>
            <a:endParaRPr lang="sr-Latn-BA" sz="2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14300" lvl="0" indent="0">
              <a:buNone/>
            </a:pPr>
            <a:endParaRPr lang="sr-Latn-BA" sz="2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14300" lvl="0" indent="0">
              <a:buNone/>
            </a:pPr>
            <a:endParaRPr lang="sr-Latn-BA" sz="2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14300" lvl="0" indent="0">
              <a:buNone/>
            </a:pPr>
            <a:endParaRPr lang="sr-Latn-BA" sz="2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14300" lvl="0" indent="0">
              <a:buNone/>
            </a:pPr>
            <a:endParaRPr lang="en-US" sz="2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14300" indent="0">
              <a:buNone/>
            </a:pPr>
            <a:endParaRPr lang="en-US" sz="2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14300" indent="0">
              <a:buNone/>
            </a:pPr>
            <a:r>
              <a:rPr lang="sr-Latn-CS" sz="2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Izračunati:</a:t>
            </a:r>
            <a:endParaRPr lang="en-US" sz="2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14300" indent="0" algn="just">
              <a:buNone/>
              <a:tabLst>
                <a:tab pos="228600" algn="l"/>
              </a:tabLst>
            </a:pPr>
            <a:r>
              <a:rPr lang="sr-Latn-CS" sz="20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a) individualne indekse produktivnosti rada po pogonima,</a:t>
            </a:r>
            <a:endParaRPr lang="en-US" sz="20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marL="114300" indent="0" algn="just">
              <a:buNone/>
              <a:tabLst>
                <a:tab pos="228600" algn="l"/>
              </a:tabLst>
            </a:pPr>
            <a:r>
              <a:rPr lang="sr-Latn-CS" sz="20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b) grupne indekse produktivnosti rada promjenjivog sastava proizvodnje,</a:t>
            </a:r>
            <a:endParaRPr lang="en-US" sz="20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marL="114300" indent="0" algn="just">
              <a:buNone/>
            </a:pPr>
            <a:r>
              <a:rPr lang="sr-Latn-BA" sz="2000" dirty="0"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c</a:t>
            </a:r>
            <a:r>
              <a:rPr lang="sr-Cyrl-CS" sz="20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) </a:t>
            </a:r>
            <a:r>
              <a:rPr lang="sr-Latn-CS" sz="20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grupne indekse produktivnosti rada postojanog sastava proizvodnje sa ponderima iz baznog perioda, </a:t>
            </a:r>
            <a:endParaRPr lang="en-US" sz="20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marL="114300" indent="0" algn="just">
              <a:buNone/>
            </a:pPr>
            <a:r>
              <a:rPr lang="sr-Latn-BA" sz="2000" dirty="0"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d</a:t>
            </a:r>
            <a:r>
              <a:rPr lang="sr-Cyrl-BA" sz="20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) </a:t>
            </a:r>
            <a:r>
              <a:rPr lang="sr-Latn-CS" sz="20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indeks uticaja strukturnih promjena u proizvodnji na promjene produktivnosti rada.</a:t>
            </a:r>
            <a:endParaRPr lang="en-US" sz="20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Latn-BA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C870EB0-DCF8-7627-3C3E-946F30AD76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685936"/>
              </p:ext>
            </p:extLst>
          </p:nvPr>
        </p:nvGraphicFramePr>
        <p:xfrm>
          <a:off x="1910333" y="2080136"/>
          <a:ext cx="8371333" cy="1946172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1666363">
                  <a:extLst>
                    <a:ext uri="{9D8B030D-6E8A-4147-A177-3AD203B41FA5}">
                      <a16:colId xmlns:a16="http://schemas.microsoft.com/office/drawing/2014/main" val="637800604"/>
                    </a:ext>
                  </a:extLst>
                </a:gridCol>
                <a:gridCol w="1570389">
                  <a:extLst>
                    <a:ext uri="{9D8B030D-6E8A-4147-A177-3AD203B41FA5}">
                      <a16:colId xmlns:a16="http://schemas.microsoft.com/office/drawing/2014/main" val="2194203628"/>
                    </a:ext>
                  </a:extLst>
                </a:gridCol>
                <a:gridCol w="1799973">
                  <a:extLst>
                    <a:ext uri="{9D8B030D-6E8A-4147-A177-3AD203B41FA5}">
                      <a16:colId xmlns:a16="http://schemas.microsoft.com/office/drawing/2014/main" val="2377738004"/>
                    </a:ext>
                  </a:extLst>
                </a:gridCol>
                <a:gridCol w="1708704">
                  <a:extLst>
                    <a:ext uri="{9D8B030D-6E8A-4147-A177-3AD203B41FA5}">
                      <a16:colId xmlns:a16="http://schemas.microsoft.com/office/drawing/2014/main" val="2807655977"/>
                    </a:ext>
                  </a:extLst>
                </a:gridCol>
                <a:gridCol w="1625904">
                  <a:extLst>
                    <a:ext uri="{9D8B030D-6E8A-4147-A177-3AD203B41FA5}">
                      <a16:colId xmlns:a16="http://schemas.microsoft.com/office/drawing/2014/main" val="299051375"/>
                    </a:ext>
                  </a:extLst>
                </a:gridCol>
              </a:tblGrid>
              <a:tr h="6487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sr-Latn-CS" sz="2000" dirty="0">
                          <a:effectLst/>
                        </a:rPr>
                        <a:t> </a:t>
                      </a:r>
                      <a:endParaRPr lang="en-US" sz="2000" i="1" dirty="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sr-Latn-CS" sz="2000" b="1" dirty="0">
                          <a:effectLst/>
                        </a:rPr>
                        <a:t>Utrošeni radni sati za jedinicu proizvodnje</a:t>
                      </a:r>
                      <a:endParaRPr lang="en-US" sz="2000" b="1" i="0" dirty="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sr-Latn-CS" sz="2000" b="1" dirty="0">
                          <a:effectLst/>
                        </a:rPr>
                        <a:t>Ostvareni radni sati</a:t>
                      </a:r>
                      <a:endParaRPr lang="en-US" sz="2000" b="1" i="0" dirty="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9937078"/>
                  </a:ext>
                </a:extLst>
              </a:tr>
              <a:tr h="3243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sr-Latn-CS" sz="2000" b="1" dirty="0">
                          <a:effectLst/>
                        </a:rPr>
                        <a:t>Pogon</a:t>
                      </a:r>
                      <a:endParaRPr lang="en-US" sz="2000" b="1" i="0" dirty="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sr-Latn-CS" sz="2000" b="1" dirty="0">
                          <a:effectLst/>
                        </a:rPr>
                        <a:t>2016</a:t>
                      </a:r>
                      <a:r>
                        <a:rPr lang="sr-Cyrl-BA" sz="2000" b="1" dirty="0">
                          <a:effectLst/>
                        </a:rPr>
                        <a:t>.</a:t>
                      </a:r>
                      <a:endParaRPr lang="en-US" sz="2000" b="1" i="0" dirty="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sr-Latn-CS" sz="2000" b="1" dirty="0">
                          <a:effectLst/>
                        </a:rPr>
                        <a:t>2017</a:t>
                      </a:r>
                      <a:r>
                        <a:rPr lang="sr-Cyrl-BA" sz="2000" b="1" dirty="0">
                          <a:effectLst/>
                        </a:rPr>
                        <a:t>.</a:t>
                      </a:r>
                      <a:endParaRPr lang="en-US" sz="2000" b="1" i="0" dirty="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sr-Latn-CS" sz="2000" b="1" dirty="0">
                          <a:effectLst/>
                        </a:rPr>
                        <a:t>2016</a:t>
                      </a:r>
                      <a:r>
                        <a:rPr lang="sr-Cyrl-BA" sz="2000" b="1" dirty="0">
                          <a:effectLst/>
                        </a:rPr>
                        <a:t>.</a:t>
                      </a:r>
                      <a:endParaRPr lang="en-US" sz="2000" b="1" i="0" dirty="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sr-Latn-CS" sz="2000" b="1" dirty="0">
                          <a:effectLst/>
                        </a:rPr>
                        <a:t>2017</a:t>
                      </a:r>
                      <a:r>
                        <a:rPr lang="sr-Cyrl-BA" sz="2000" b="1" dirty="0">
                          <a:effectLst/>
                        </a:rPr>
                        <a:t>.</a:t>
                      </a:r>
                      <a:endParaRPr lang="en-US" sz="2000" b="1" i="0" dirty="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54752086"/>
                  </a:ext>
                </a:extLst>
              </a:tr>
              <a:tr h="3243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sr-Latn-CS" sz="2000" dirty="0">
                          <a:effectLst/>
                        </a:rPr>
                        <a:t>A</a:t>
                      </a:r>
                      <a:endParaRPr lang="en-US" sz="2000" dirty="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sr-Latn-CS" sz="2000" dirty="0">
                          <a:effectLst/>
                        </a:rPr>
                        <a:t>195</a:t>
                      </a:r>
                      <a:endParaRPr lang="en-US" sz="2000" dirty="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sr-Latn-CS" sz="2000" dirty="0">
                          <a:effectLst/>
                        </a:rPr>
                        <a:t>175</a:t>
                      </a:r>
                      <a:endParaRPr lang="en-US" sz="2000" dirty="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sr-Latn-CS" sz="2000" dirty="0">
                          <a:effectLst/>
                        </a:rPr>
                        <a:t>159</a:t>
                      </a:r>
                      <a:r>
                        <a:rPr lang="sr-Cyrl-CS" sz="2000" dirty="0">
                          <a:effectLst/>
                        </a:rPr>
                        <a:t>.</a:t>
                      </a:r>
                      <a:r>
                        <a:rPr lang="sr-Latn-CS" sz="2000" dirty="0">
                          <a:effectLst/>
                        </a:rPr>
                        <a:t>000</a:t>
                      </a:r>
                      <a:endParaRPr lang="en-US" sz="2000" dirty="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sr-Latn-CS" sz="2000">
                          <a:effectLst/>
                        </a:rPr>
                        <a:t>168</a:t>
                      </a:r>
                      <a:r>
                        <a:rPr lang="sr-Cyrl-CS" sz="2000">
                          <a:effectLst/>
                        </a:rPr>
                        <a:t>.</a:t>
                      </a:r>
                      <a:r>
                        <a:rPr lang="sr-Latn-CS" sz="2000">
                          <a:effectLst/>
                        </a:rPr>
                        <a:t>900</a:t>
                      </a:r>
                      <a:endParaRPr lang="en-US" sz="200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05417404"/>
                  </a:ext>
                </a:extLst>
              </a:tr>
              <a:tr h="3243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sr-Latn-CS" sz="2000">
                          <a:effectLst/>
                        </a:rPr>
                        <a:t>B</a:t>
                      </a:r>
                      <a:endParaRPr lang="en-US" sz="200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sr-Latn-CS" sz="2000" dirty="0">
                          <a:effectLst/>
                        </a:rPr>
                        <a:t>185</a:t>
                      </a:r>
                      <a:endParaRPr lang="en-US" sz="2000" dirty="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sr-Latn-CS" sz="2000" dirty="0">
                          <a:effectLst/>
                        </a:rPr>
                        <a:t>185</a:t>
                      </a:r>
                      <a:endParaRPr lang="en-US" sz="2000" dirty="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sr-Latn-CS" sz="2000" dirty="0">
                          <a:effectLst/>
                        </a:rPr>
                        <a:t>168</a:t>
                      </a:r>
                      <a:r>
                        <a:rPr lang="sr-Cyrl-CS" sz="2000" dirty="0">
                          <a:effectLst/>
                        </a:rPr>
                        <a:t>.</a:t>
                      </a:r>
                      <a:r>
                        <a:rPr lang="sr-Latn-CS" sz="2000" dirty="0">
                          <a:effectLst/>
                        </a:rPr>
                        <a:t>000</a:t>
                      </a:r>
                      <a:endParaRPr lang="en-US" sz="2000" dirty="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sr-Latn-CS" sz="2000" dirty="0">
                          <a:effectLst/>
                        </a:rPr>
                        <a:t>165</a:t>
                      </a:r>
                      <a:r>
                        <a:rPr lang="sr-Cyrl-CS" sz="2000" dirty="0">
                          <a:effectLst/>
                        </a:rPr>
                        <a:t>.</a:t>
                      </a:r>
                      <a:r>
                        <a:rPr lang="sr-Latn-CS" sz="2000" dirty="0">
                          <a:effectLst/>
                        </a:rPr>
                        <a:t>000</a:t>
                      </a:r>
                      <a:endParaRPr lang="en-US" sz="2000" dirty="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46748990"/>
                  </a:ext>
                </a:extLst>
              </a:tr>
              <a:tr h="3243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2000" dirty="0">
                          <a:effectLst/>
                        </a:rPr>
                        <a:t>C</a:t>
                      </a:r>
                      <a:endParaRPr lang="en-US" sz="2000" dirty="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sr-Latn-CS" sz="2000">
                          <a:effectLst/>
                        </a:rPr>
                        <a:t>178</a:t>
                      </a:r>
                      <a:endParaRPr lang="en-US" sz="200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sr-Latn-CS" sz="2000">
                          <a:effectLst/>
                        </a:rPr>
                        <a:t>188</a:t>
                      </a:r>
                      <a:endParaRPr lang="en-US" sz="200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sr-Latn-CS" sz="2000">
                          <a:effectLst/>
                        </a:rPr>
                        <a:t>169</a:t>
                      </a:r>
                      <a:r>
                        <a:rPr lang="sr-Cyrl-CS" sz="2000">
                          <a:effectLst/>
                        </a:rPr>
                        <a:t>.</a:t>
                      </a:r>
                      <a:r>
                        <a:rPr lang="sr-Latn-CS" sz="2000">
                          <a:effectLst/>
                        </a:rPr>
                        <a:t>000</a:t>
                      </a:r>
                      <a:endParaRPr lang="en-US" sz="200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sr-Latn-CS" sz="2000" dirty="0">
                          <a:effectLst/>
                        </a:rPr>
                        <a:t>165</a:t>
                      </a:r>
                      <a:r>
                        <a:rPr lang="sr-Cyrl-CS" sz="2000" dirty="0">
                          <a:effectLst/>
                        </a:rPr>
                        <a:t>.</a:t>
                      </a:r>
                      <a:r>
                        <a:rPr lang="sr-Latn-CS" sz="2000" dirty="0">
                          <a:effectLst/>
                        </a:rPr>
                        <a:t>500</a:t>
                      </a:r>
                      <a:endParaRPr lang="en-US" sz="2000" dirty="0"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725919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8871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3E8B301-F516-E4BC-2D52-50391AB16B9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68710" y="339213"/>
                <a:ext cx="11665974" cy="6386052"/>
              </a:xfrm>
            </p:spPr>
            <p:txBody>
              <a:bodyPr>
                <a:normAutofit/>
              </a:bodyPr>
              <a:lstStyle/>
              <a:p>
                <a:pPr marL="457200" indent="-457200">
                  <a:buAutoNum type="alphaLcParenR"/>
                </a:pPr>
                <a:r>
                  <a:rPr lang="sr-Latn-BA" sz="2000" b="1" dirty="0">
                    <a:solidFill>
                      <a:schemeClr val="accent1"/>
                    </a:solidFill>
                  </a:rPr>
                  <a:t>Individualni indeksi produktivnosti</a:t>
                </a:r>
              </a:p>
              <a:p>
                <a:pPr marL="457200" indent="-457200">
                  <a:buAutoNum type="alphaLcParenR"/>
                </a:pPr>
                <a:endParaRPr lang="sr-Latn-BA" sz="2000" b="1" dirty="0">
                  <a:solidFill>
                    <a:schemeClr val="accent1"/>
                  </a:solidFill>
                </a:endParaRPr>
              </a:p>
              <a:p>
                <a:pPr marL="457200" indent="-457200">
                  <a:buAutoNum type="alphaLcParenR"/>
                </a:pPr>
                <a:endParaRPr lang="sr-Latn-BA" sz="2000" b="1" dirty="0">
                  <a:solidFill>
                    <a:schemeClr val="accent1"/>
                  </a:solidFill>
                </a:endParaRPr>
              </a:p>
              <a:p>
                <a:pPr marL="457200" indent="-457200">
                  <a:buAutoNum type="alphaLcParenR"/>
                </a:pPr>
                <a:endParaRPr lang="sr-Latn-BA" sz="2000" b="1" dirty="0">
                  <a:solidFill>
                    <a:schemeClr val="accent1"/>
                  </a:solidFill>
                </a:endParaRPr>
              </a:p>
              <a:p>
                <a:pPr marL="457200" indent="-457200">
                  <a:buAutoNum type="alphaLcParenR"/>
                </a:pPr>
                <a:endParaRPr lang="sr-Latn-BA" sz="2000" b="1" dirty="0">
                  <a:solidFill>
                    <a:schemeClr val="accent1"/>
                  </a:solidFill>
                </a:endParaRPr>
              </a:p>
              <a:p>
                <a:pPr marL="457200" indent="-457200">
                  <a:buAutoNum type="alphaLcParenR"/>
                </a:pPr>
                <a:endParaRPr lang="sr-Latn-BA" sz="2000" b="1" dirty="0">
                  <a:solidFill>
                    <a:schemeClr val="accent1"/>
                  </a:solidFill>
                </a:endParaRPr>
              </a:p>
              <a:p>
                <a:pPr marL="457200" indent="-457200">
                  <a:buAutoNum type="alphaLcParenR"/>
                </a:pPr>
                <a:endParaRPr lang="sr-Latn-BA" sz="2000" b="1" dirty="0">
                  <a:solidFill>
                    <a:schemeClr val="accent1"/>
                  </a:solidFill>
                </a:endParaRPr>
              </a:p>
              <a:p>
                <a:pPr marL="457200" indent="-457200">
                  <a:buAutoNum type="alphaLcParenR"/>
                </a:pPr>
                <a:endParaRPr lang="sr-Latn-BA" sz="2000" b="1" dirty="0">
                  <a:solidFill>
                    <a:schemeClr val="accent1"/>
                  </a:solidFill>
                </a:endParaRPr>
              </a:p>
              <a:p>
                <a:pPr marL="457200" indent="-457200">
                  <a:buAutoNum type="alphaLcParenR"/>
                </a:pPr>
                <a:endParaRPr lang="sr-Latn-BA" sz="2000" b="1" dirty="0">
                  <a:solidFill>
                    <a:schemeClr val="accent1"/>
                  </a:solidFill>
                </a:endParaRPr>
              </a:p>
              <a:p>
                <a:pPr marL="457200" indent="-457200">
                  <a:buAutoNum type="alphaLcParenR"/>
                </a:pPr>
                <a:endParaRPr lang="sr-Latn-BA" sz="2000" b="1" dirty="0">
                  <a:solidFill>
                    <a:schemeClr val="accent1"/>
                  </a:solidFill>
                </a:endParaRPr>
              </a:p>
              <a:p>
                <a:pPr marL="457200" indent="-457200">
                  <a:buAutoNum type="alphaLcParenR"/>
                </a:pPr>
                <a:r>
                  <a:rPr lang="sr-Latn-BA" sz="2000" b="1" dirty="0">
                    <a:solidFill>
                      <a:schemeClr val="accent1"/>
                    </a:solidFill>
                  </a:rPr>
                  <a:t>Grupni indeksi produktivnosti rada promijenjenog sastava proizvodnje:</a:t>
                </a:r>
              </a:p>
              <a:p>
                <a:pPr marL="457200" indent="-457200">
                  <a:buAutoNum type="alphaLcParenR"/>
                </a:pPr>
                <a:endParaRPr lang="sr-Latn-BA" sz="2000" b="1" dirty="0">
                  <a:solidFill>
                    <a:schemeClr val="accent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b>
                                    <m:sSubPr>
                                      <m:ctrlP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nary>
                            </m:num>
                            <m:den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b>
                                    <m:sSubPr>
                                      <m:ctrlP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nary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b>
                                    <m:sSubPr>
                                      <m:ctrlP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nary>
                            </m:num>
                            <m:den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b>
                                    <m:sSubPr>
                                      <m:ctrlP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nary>
                            </m:den>
                          </m:f>
                        </m:den>
                      </m:f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⋅100=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sz="2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499.400</m:t>
                              </m:r>
                            </m:num>
                            <m:den>
                              <m:r>
                                <a:rPr lang="sr-Latn-BA" sz="2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2.737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sz="2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496.000</m:t>
                              </m:r>
                            </m:num>
                            <m:den>
                              <m:r>
                                <a:rPr lang="sr-Latn-BA" sz="2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2.672</m:t>
                              </m:r>
                            </m:den>
                          </m:f>
                        </m:den>
                      </m:f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⋅100=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182,44</m:t>
                          </m:r>
                        </m:num>
                        <m:den>
                          <m:r>
                            <a:rPr lang="sr-Latn-BA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185,56</m:t>
                          </m:r>
                        </m:den>
                      </m:f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⋅100</m:t>
                      </m:r>
                      <m:r>
                        <a:rPr lang="sr-Latn-BA" sz="2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𝟗𝟖</m:t>
                      </m:r>
                      <m:r>
                        <a:rPr lang="sr-Latn-BA" sz="2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sz="2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𝟑𝟐</m:t>
                      </m:r>
                    </m:oMath>
                  </m:oMathPara>
                </a14:m>
                <a:endParaRPr lang="en-US" sz="2000" b="1" dirty="0"/>
              </a:p>
              <a:p>
                <a:pPr marL="0" indent="0">
                  <a:buNone/>
                </a:pPr>
                <a:endParaRPr lang="sr-Latn-BA" sz="2000" b="1" dirty="0">
                  <a:solidFill>
                    <a:schemeClr val="accent1"/>
                  </a:solidFill>
                </a:endParaRPr>
              </a:p>
              <a:p>
                <a:pPr marL="0" indent="0">
                  <a:buNone/>
                </a:pPr>
                <a:endParaRPr lang="sr-Latn-BA" sz="2000" b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3E8B301-F516-E4BC-2D52-50391AB16B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8710" y="339213"/>
                <a:ext cx="11665974" cy="6386052"/>
              </a:xfrm>
              <a:blipFill>
                <a:blip r:embed="rId2"/>
                <a:stretch>
                  <a:fillRect l="-522" t="-573"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ject 9">
                <a:extLst>
                  <a:ext uri="{FF2B5EF4-FFF2-40B4-BE49-F238E27FC236}">
                    <a16:creationId xmlns:a16="http://schemas.microsoft.com/office/drawing/2014/main" id="{38A42995-DF84-75CF-5089-9646D34814D4}"/>
                  </a:ext>
                </a:extLst>
              </p:cNvPr>
              <p:cNvSpPr txBox="1"/>
              <p:nvPr/>
            </p:nvSpPr>
            <p:spPr bwMode="auto">
              <a:xfrm>
                <a:off x="6096000" y="250724"/>
                <a:ext cx="2826774" cy="737418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𝑝𝑟</m:t>
                          </m:r>
                        </m:sub>
                      </m:sSub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sr-Latn-BA" sz="2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∗100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Object 9">
                <a:extLst>
                  <a:ext uri="{FF2B5EF4-FFF2-40B4-BE49-F238E27FC236}">
                    <a16:creationId xmlns:a16="http://schemas.microsoft.com/office/drawing/2014/main" id="{38A42995-DF84-75CF-5089-9646D34814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96000" y="250724"/>
                <a:ext cx="2826774" cy="7374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3A9441F2-2F1A-DA86-C64A-9F3C219E053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76081993"/>
                  </p:ext>
                </p:extLst>
              </p:nvPr>
            </p:nvGraphicFramePr>
            <p:xfrm>
              <a:off x="851048" y="1301228"/>
              <a:ext cx="10195493" cy="2856449"/>
            </p:xfrm>
            <a:graphic>
              <a:graphicData uri="http://schemas.openxmlformats.org/drawingml/2006/table">
                <a:tbl>
                  <a:tblPr/>
                  <a:tblGrid>
                    <a:gridCol w="996486">
                      <a:extLst>
                        <a:ext uri="{9D8B030D-6E8A-4147-A177-3AD203B41FA5}">
                          <a16:colId xmlns:a16="http://schemas.microsoft.com/office/drawing/2014/main" val="637800604"/>
                        </a:ext>
                      </a:extLst>
                    </a:gridCol>
                    <a:gridCol w="939097">
                      <a:extLst>
                        <a:ext uri="{9D8B030D-6E8A-4147-A177-3AD203B41FA5}">
                          <a16:colId xmlns:a16="http://schemas.microsoft.com/office/drawing/2014/main" val="2194203628"/>
                        </a:ext>
                      </a:extLst>
                    </a:gridCol>
                    <a:gridCol w="1076381">
                      <a:extLst>
                        <a:ext uri="{9D8B030D-6E8A-4147-A177-3AD203B41FA5}">
                          <a16:colId xmlns:a16="http://schemas.microsoft.com/office/drawing/2014/main" val="2377738004"/>
                        </a:ext>
                      </a:extLst>
                    </a:gridCol>
                    <a:gridCol w="1249752">
                      <a:extLst>
                        <a:ext uri="{9D8B030D-6E8A-4147-A177-3AD203B41FA5}">
                          <a16:colId xmlns:a16="http://schemas.microsoft.com/office/drawing/2014/main" val="2807655977"/>
                        </a:ext>
                      </a:extLst>
                    </a:gridCol>
                    <a:gridCol w="1121504">
                      <a:extLst>
                        <a:ext uri="{9D8B030D-6E8A-4147-A177-3AD203B41FA5}">
                          <a16:colId xmlns:a16="http://schemas.microsoft.com/office/drawing/2014/main" val="299051375"/>
                        </a:ext>
                      </a:extLst>
                    </a:gridCol>
                    <a:gridCol w="785054">
                      <a:extLst>
                        <a:ext uri="{9D8B030D-6E8A-4147-A177-3AD203B41FA5}">
                          <a16:colId xmlns:a16="http://schemas.microsoft.com/office/drawing/2014/main" val="745085199"/>
                        </a:ext>
                      </a:extLst>
                    </a:gridCol>
                    <a:gridCol w="897203">
                      <a:extLst>
                        <a:ext uri="{9D8B030D-6E8A-4147-A177-3AD203B41FA5}">
                          <a16:colId xmlns:a16="http://schemas.microsoft.com/office/drawing/2014/main" val="1292256130"/>
                        </a:ext>
                      </a:extLst>
                    </a:gridCol>
                    <a:gridCol w="999158">
                      <a:extLst>
                        <a:ext uri="{9D8B030D-6E8A-4147-A177-3AD203B41FA5}">
                          <a16:colId xmlns:a16="http://schemas.microsoft.com/office/drawing/2014/main" val="3843702360"/>
                        </a:ext>
                      </a:extLst>
                    </a:gridCol>
                    <a:gridCol w="1009354">
                      <a:extLst>
                        <a:ext uri="{9D8B030D-6E8A-4147-A177-3AD203B41FA5}">
                          <a16:colId xmlns:a16="http://schemas.microsoft.com/office/drawing/2014/main" val="1546341723"/>
                        </a:ext>
                      </a:extLst>
                    </a:gridCol>
                    <a:gridCol w="1121504">
                      <a:extLst>
                        <a:ext uri="{9D8B030D-6E8A-4147-A177-3AD203B41FA5}">
                          <a16:colId xmlns:a16="http://schemas.microsoft.com/office/drawing/2014/main" val="2139685727"/>
                        </a:ext>
                      </a:extLst>
                    </a:gridCol>
                  </a:tblGrid>
                  <a:tr h="852037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 b="1" i="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Pogon</a:t>
                          </a:r>
                          <a:endParaRPr lang="en-US" sz="1800" b="1" i="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 b="1" i="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t0</a:t>
                          </a:r>
                          <a:endParaRPr lang="en-US" sz="1800" b="1" i="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b="1" i="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t1</a:t>
                          </a:r>
                          <a:endParaRPr lang="en-US" sz="1800" b="1" i="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b="1" i="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T0</a:t>
                          </a:r>
                          <a:endParaRPr lang="en-US" sz="1800" b="1" i="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b="1" i="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T1</a:t>
                          </a:r>
                          <a:endParaRPr lang="en-US" sz="1800" b="1" i="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b="1" i="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q0</a:t>
                          </a:r>
                          <a:endParaRPr lang="en-US" sz="1800" b="1" i="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b="1" i="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q1</a:t>
                          </a:r>
                          <a:endParaRPr lang="en-US" sz="1800" b="1" i="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Source Sans Pro" panose="020B050303040302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sr-Latn-BA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Source Sans Pro" panose="020B0503030403020204" pitchFamily="34" charset="0"/>
                                        <a:cs typeface="Times New Roman" panose="02020603050405020304" pitchFamily="18" charset="0"/>
                                      </a:rPr>
                                      <m:t>𝒒</m:t>
                                    </m:r>
                                    <m:r>
                                      <a:rPr lang="sr-Latn-BA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Source Sans Pro" panose="020B0503030403020204" pitchFamily="34" charset="0"/>
                                        <a:cs typeface="Times New Roman" panose="020206030504050203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sr-Latn-BA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Source Sans Pro" panose="020B0503030403020204" pitchFamily="34" charset="0"/>
                                        <a:cs typeface="Times New Roman" panose="02020603050405020304" pitchFamily="18" charset="0"/>
                                      </a:rPr>
                                      <m:t>𝑻</m:t>
                                    </m:r>
                                    <m:r>
                                      <a:rPr lang="sr-Latn-BA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Source Sans Pro" panose="020B0503030403020204" pitchFamily="34" charset="0"/>
                                        <a:cs typeface="Times New Roman" panose="02020603050405020304" pitchFamily="18" charset="0"/>
                                      </a:rPr>
                                      <m:t>𝟏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800" b="1" i="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Source Sans Pro" panose="020B050303040302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sr-Latn-BA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Source Sans Pro" panose="020B0503030403020204" pitchFamily="34" charset="0"/>
                                        <a:cs typeface="Times New Roman" panose="02020603050405020304" pitchFamily="18" charset="0"/>
                                      </a:rPr>
                                      <m:t>𝒒</m:t>
                                    </m:r>
                                    <m:r>
                                      <a:rPr lang="sr-Latn-BA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Source Sans Pro" panose="020B0503030403020204" pitchFamily="34" charset="0"/>
                                        <a:cs typeface="Times New Roman" panose="02020603050405020304" pitchFamily="18" charset="0"/>
                                      </a:rPr>
                                      <m:t>𝟎</m:t>
                                    </m:r>
                                  </m:num>
                                  <m:den>
                                    <m:r>
                                      <a:rPr lang="sr-Latn-BA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Source Sans Pro" panose="020B0503030403020204" pitchFamily="34" charset="0"/>
                                        <a:cs typeface="Times New Roman" panose="02020603050405020304" pitchFamily="18" charset="0"/>
                                      </a:rPr>
                                      <m:t>𝑻</m:t>
                                    </m:r>
                                    <m:r>
                                      <a:rPr lang="sr-Latn-BA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Source Sans Pro" panose="020B0503030403020204" pitchFamily="34" charset="0"/>
                                        <a:cs typeface="Times New Roman" panose="02020603050405020304" pitchFamily="18" charset="0"/>
                                      </a:rPr>
                                      <m:t>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800" b="1" i="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800" b="1" i="1" smtClean="0">
                                        <a:solidFill>
                                          <a:srgbClr val="00B05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Source Sans Pro" panose="020B050303040302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BA" sz="1800" b="1" i="1" smtClean="0">
                                        <a:solidFill>
                                          <a:srgbClr val="00B05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Source Sans Pro" panose="020B0503030403020204" pitchFamily="34" charset="0"/>
                                        <a:cs typeface="Times New Roman" panose="02020603050405020304" pitchFamily="18" charset="0"/>
                                      </a:rPr>
                                      <m:t>𝑰</m:t>
                                    </m:r>
                                  </m:e>
                                  <m:sub>
                                    <m:r>
                                      <a:rPr lang="sr-Latn-BA" sz="1800" b="1" i="1" smtClean="0">
                                        <a:solidFill>
                                          <a:srgbClr val="00B05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Source Sans Pro" panose="020B0503030403020204" pitchFamily="34" charset="0"/>
                                        <a:cs typeface="Times New Roman" panose="02020603050405020304" pitchFamily="18" charset="0"/>
                                      </a:rPr>
                                      <m:t>𝒑𝒓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800" b="1" i="0" dirty="0">
                            <a:solidFill>
                              <a:srgbClr val="00B050"/>
                            </a:solidFill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154752086"/>
                      </a:ext>
                    </a:extLst>
                  </a:tr>
                  <a:tr h="501103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A</a:t>
                          </a:r>
                          <a:endParaRPr lang="en-US" sz="180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195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175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159</a:t>
                          </a:r>
                          <a:r>
                            <a:rPr lang="sr-Cyrl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.</a:t>
                          </a: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000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168</a:t>
                          </a:r>
                          <a:r>
                            <a:rPr lang="sr-Cyrl-CS" sz="180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.</a:t>
                          </a:r>
                          <a:r>
                            <a:rPr lang="sr-Latn-CS" sz="180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900</a:t>
                          </a:r>
                          <a:endParaRPr lang="en-US" sz="180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815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965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0,0057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0,0051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b="1" dirty="0">
                              <a:solidFill>
                                <a:srgbClr val="00B050"/>
                              </a:solidFill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111,4</a:t>
                          </a:r>
                          <a:endParaRPr lang="en-US" sz="1800" b="1" dirty="0">
                            <a:solidFill>
                              <a:srgbClr val="00B050"/>
                            </a:solidFill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205417404"/>
                      </a:ext>
                    </a:extLst>
                  </a:tr>
                  <a:tr h="501103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B</a:t>
                          </a:r>
                          <a:endParaRPr lang="en-US" sz="180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185</a:t>
                          </a:r>
                          <a:endParaRPr lang="en-US" sz="180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185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168</a:t>
                          </a:r>
                          <a:r>
                            <a:rPr lang="sr-Cyrl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.</a:t>
                          </a: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000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165</a:t>
                          </a:r>
                          <a:r>
                            <a:rPr lang="sr-Cyrl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.</a:t>
                          </a: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000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908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892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0,0054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0,0054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b="1" dirty="0">
                              <a:solidFill>
                                <a:srgbClr val="00B050"/>
                              </a:solidFill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100</a:t>
                          </a:r>
                          <a:endParaRPr lang="en-US" sz="1800" b="1" dirty="0">
                            <a:solidFill>
                              <a:srgbClr val="00B050"/>
                            </a:solidFill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646748990"/>
                      </a:ext>
                    </a:extLst>
                  </a:tr>
                  <a:tr h="501103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en-U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C</a:t>
                          </a: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178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188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169</a:t>
                          </a:r>
                          <a:r>
                            <a:rPr lang="sr-Cyrl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.</a:t>
                          </a: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000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165</a:t>
                          </a:r>
                          <a:r>
                            <a:rPr lang="sr-Cyrl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.</a:t>
                          </a: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500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949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880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0,0053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0,0056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b="1" dirty="0">
                              <a:solidFill>
                                <a:srgbClr val="00B050"/>
                              </a:solidFill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94,7</a:t>
                          </a:r>
                          <a:endParaRPr lang="en-US" sz="1800" b="1" dirty="0">
                            <a:solidFill>
                              <a:srgbClr val="00B050"/>
                            </a:solidFill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672591973"/>
                      </a:ext>
                    </a:extLst>
                  </a:tr>
                  <a:tr h="501103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el-GR" sz="1800" b="1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Σ</a:t>
                          </a:r>
                          <a:endParaRPr lang="en-US" sz="18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b="1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496.000</a:t>
                          </a:r>
                          <a:endParaRPr lang="en-US" sz="18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b="1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499.400</a:t>
                          </a:r>
                          <a:endParaRPr lang="en-US" sz="18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b="1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2.672</a:t>
                          </a:r>
                          <a:endParaRPr lang="en-US" sz="18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b="1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2.737</a:t>
                          </a:r>
                          <a:endParaRPr lang="en-US" sz="18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7950481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3A9441F2-2F1A-DA86-C64A-9F3C219E053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76081993"/>
                  </p:ext>
                </p:extLst>
              </p:nvPr>
            </p:nvGraphicFramePr>
            <p:xfrm>
              <a:off x="851048" y="1301228"/>
              <a:ext cx="10195493" cy="2856449"/>
            </p:xfrm>
            <a:graphic>
              <a:graphicData uri="http://schemas.openxmlformats.org/drawingml/2006/table">
                <a:tbl>
                  <a:tblPr/>
                  <a:tblGrid>
                    <a:gridCol w="996486">
                      <a:extLst>
                        <a:ext uri="{9D8B030D-6E8A-4147-A177-3AD203B41FA5}">
                          <a16:colId xmlns:a16="http://schemas.microsoft.com/office/drawing/2014/main" val="637800604"/>
                        </a:ext>
                      </a:extLst>
                    </a:gridCol>
                    <a:gridCol w="939097">
                      <a:extLst>
                        <a:ext uri="{9D8B030D-6E8A-4147-A177-3AD203B41FA5}">
                          <a16:colId xmlns:a16="http://schemas.microsoft.com/office/drawing/2014/main" val="2194203628"/>
                        </a:ext>
                      </a:extLst>
                    </a:gridCol>
                    <a:gridCol w="1076381">
                      <a:extLst>
                        <a:ext uri="{9D8B030D-6E8A-4147-A177-3AD203B41FA5}">
                          <a16:colId xmlns:a16="http://schemas.microsoft.com/office/drawing/2014/main" val="2377738004"/>
                        </a:ext>
                      </a:extLst>
                    </a:gridCol>
                    <a:gridCol w="1249752">
                      <a:extLst>
                        <a:ext uri="{9D8B030D-6E8A-4147-A177-3AD203B41FA5}">
                          <a16:colId xmlns:a16="http://schemas.microsoft.com/office/drawing/2014/main" val="2807655977"/>
                        </a:ext>
                      </a:extLst>
                    </a:gridCol>
                    <a:gridCol w="1121504">
                      <a:extLst>
                        <a:ext uri="{9D8B030D-6E8A-4147-A177-3AD203B41FA5}">
                          <a16:colId xmlns:a16="http://schemas.microsoft.com/office/drawing/2014/main" val="299051375"/>
                        </a:ext>
                      </a:extLst>
                    </a:gridCol>
                    <a:gridCol w="785054">
                      <a:extLst>
                        <a:ext uri="{9D8B030D-6E8A-4147-A177-3AD203B41FA5}">
                          <a16:colId xmlns:a16="http://schemas.microsoft.com/office/drawing/2014/main" val="745085199"/>
                        </a:ext>
                      </a:extLst>
                    </a:gridCol>
                    <a:gridCol w="897203">
                      <a:extLst>
                        <a:ext uri="{9D8B030D-6E8A-4147-A177-3AD203B41FA5}">
                          <a16:colId xmlns:a16="http://schemas.microsoft.com/office/drawing/2014/main" val="1292256130"/>
                        </a:ext>
                      </a:extLst>
                    </a:gridCol>
                    <a:gridCol w="999158">
                      <a:extLst>
                        <a:ext uri="{9D8B030D-6E8A-4147-A177-3AD203B41FA5}">
                          <a16:colId xmlns:a16="http://schemas.microsoft.com/office/drawing/2014/main" val="3843702360"/>
                        </a:ext>
                      </a:extLst>
                    </a:gridCol>
                    <a:gridCol w="1009354">
                      <a:extLst>
                        <a:ext uri="{9D8B030D-6E8A-4147-A177-3AD203B41FA5}">
                          <a16:colId xmlns:a16="http://schemas.microsoft.com/office/drawing/2014/main" val="1546341723"/>
                        </a:ext>
                      </a:extLst>
                    </a:gridCol>
                    <a:gridCol w="1121504">
                      <a:extLst>
                        <a:ext uri="{9D8B030D-6E8A-4147-A177-3AD203B41FA5}">
                          <a16:colId xmlns:a16="http://schemas.microsoft.com/office/drawing/2014/main" val="2139685727"/>
                        </a:ext>
                      </a:extLst>
                    </a:gridCol>
                  </a:tblGrid>
                  <a:tr h="852037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 b="1" i="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Pogon</a:t>
                          </a:r>
                          <a:endParaRPr lang="en-US" sz="1800" b="1" i="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 b="1" i="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t0</a:t>
                          </a:r>
                          <a:endParaRPr lang="en-US" sz="1800" b="1" i="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b="1" i="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t1</a:t>
                          </a:r>
                          <a:endParaRPr lang="en-US" sz="1800" b="1" i="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b="1" i="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T0</a:t>
                          </a:r>
                          <a:endParaRPr lang="en-US" sz="1800" b="1" i="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b="1" i="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T1</a:t>
                          </a:r>
                          <a:endParaRPr lang="en-US" sz="1800" b="1" i="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b="1" i="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q0</a:t>
                          </a:r>
                          <a:endParaRPr lang="en-US" sz="1800" b="1" i="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b="1" i="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q1</a:t>
                          </a:r>
                          <a:endParaRPr lang="en-US" sz="1800" b="1" i="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14:m xmlns:a14="http://schemas.microsoft.com/office/drawing/2010/main"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Source Sans Pro" panose="020B050303040302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sr-Latn-BA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Source Sans Pro" panose="020B0503030403020204" pitchFamily="34" charset="0"/>
                                        <a:cs typeface="Times New Roman" panose="02020603050405020304" pitchFamily="18" charset="0"/>
                                      </a:rPr>
                                      <m:t>𝒒</m:t>
                                    </m:r>
                                    <m:r>
                                      <a:rPr lang="sr-Latn-BA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Source Sans Pro" panose="020B0503030403020204" pitchFamily="34" charset="0"/>
                                        <a:cs typeface="Times New Roman" panose="020206030504050203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sr-Latn-BA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Source Sans Pro" panose="020B0503030403020204" pitchFamily="34" charset="0"/>
                                        <a:cs typeface="Times New Roman" panose="02020603050405020304" pitchFamily="18" charset="0"/>
                                      </a:rPr>
                                      <m:t>𝑻</m:t>
                                    </m:r>
                                    <m:r>
                                      <a:rPr lang="sr-Latn-BA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Source Sans Pro" panose="020B0503030403020204" pitchFamily="34" charset="0"/>
                                        <a:cs typeface="Times New Roman" panose="02020603050405020304" pitchFamily="18" charset="0"/>
                                      </a:rPr>
                                      <m:t>𝟏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800" b="1" i="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14:m xmlns:a14="http://schemas.microsoft.com/office/drawing/2010/main"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Source Sans Pro" panose="020B050303040302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sr-Latn-BA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Source Sans Pro" panose="020B0503030403020204" pitchFamily="34" charset="0"/>
                                        <a:cs typeface="Times New Roman" panose="02020603050405020304" pitchFamily="18" charset="0"/>
                                      </a:rPr>
                                      <m:t>𝒒</m:t>
                                    </m:r>
                                    <m:r>
                                      <a:rPr lang="sr-Latn-BA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Source Sans Pro" panose="020B0503030403020204" pitchFamily="34" charset="0"/>
                                        <a:cs typeface="Times New Roman" panose="02020603050405020304" pitchFamily="18" charset="0"/>
                                      </a:rPr>
                                      <m:t>𝟎</m:t>
                                    </m:r>
                                  </m:num>
                                  <m:den>
                                    <m:r>
                                      <a:rPr lang="sr-Latn-BA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Source Sans Pro" panose="020B0503030403020204" pitchFamily="34" charset="0"/>
                                        <a:cs typeface="Times New Roman" panose="02020603050405020304" pitchFamily="18" charset="0"/>
                                      </a:rPr>
                                      <m:t>𝑻</m:t>
                                    </m:r>
                                    <m:r>
                                      <a:rPr lang="sr-Latn-BA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Source Sans Pro" panose="020B0503030403020204" pitchFamily="34" charset="0"/>
                                        <a:cs typeface="Times New Roman" panose="02020603050405020304" pitchFamily="18" charset="0"/>
                                      </a:rPr>
                                      <m:t>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800" b="1" i="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14:m xmlns:a14="http://schemas.microsoft.com/office/drawing/2010/main"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800" b="1" i="1" smtClean="0">
                                        <a:solidFill>
                                          <a:srgbClr val="00B05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Source Sans Pro" panose="020B050303040302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BA" sz="1800" b="1" i="1" smtClean="0">
                                        <a:solidFill>
                                          <a:srgbClr val="00B05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Source Sans Pro" panose="020B0503030403020204" pitchFamily="34" charset="0"/>
                                        <a:cs typeface="Times New Roman" panose="02020603050405020304" pitchFamily="18" charset="0"/>
                                      </a:rPr>
                                      <m:t>𝑰</m:t>
                                    </m:r>
                                  </m:e>
                                  <m:sub>
                                    <m:r>
                                      <a:rPr lang="sr-Latn-BA" sz="1800" b="1" i="1" smtClean="0">
                                        <a:solidFill>
                                          <a:srgbClr val="00B05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Source Sans Pro" panose="020B0503030403020204" pitchFamily="34" charset="0"/>
                                        <a:cs typeface="Times New Roman" panose="02020603050405020304" pitchFamily="18" charset="0"/>
                                      </a:rPr>
                                      <m:t>𝒑𝒓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800" b="1" i="0" dirty="0">
                            <a:solidFill>
                              <a:srgbClr val="00B050"/>
                            </a:solidFill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154752086"/>
                      </a:ext>
                    </a:extLst>
                  </a:tr>
                  <a:tr h="501103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A</a:t>
                          </a:r>
                          <a:endParaRPr lang="en-US" sz="180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195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175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159</a:t>
                          </a:r>
                          <a:r>
                            <a:rPr lang="sr-Cyrl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.</a:t>
                          </a: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000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168</a:t>
                          </a:r>
                          <a:r>
                            <a:rPr lang="sr-Cyrl-CS" sz="180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.</a:t>
                          </a:r>
                          <a:r>
                            <a:rPr lang="sr-Latn-CS" sz="180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900</a:t>
                          </a:r>
                          <a:endParaRPr lang="en-US" sz="180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815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965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0,0057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0,0051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b="1" dirty="0">
                              <a:solidFill>
                                <a:srgbClr val="00B050"/>
                              </a:solidFill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111,4</a:t>
                          </a:r>
                          <a:endParaRPr lang="en-US" sz="1800" b="1" dirty="0">
                            <a:solidFill>
                              <a:srgbClr val="00B050"/>
                            </a:solidFill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205417404"/>
                      </a:ext>
                    </a:extLst>
                  </a:tr>
                  <a:tr h="501103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B</a:t>
                          </a:r>
                          <a:endParaRPr lang="en-US" sz="180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185</a:t>
                          </a:r>
                          <a:endParaRPr lang="en-US" sz="180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185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168</a:t>
                          </a:r>
                          <a:r>
                            <a:rPr lang="sr-Cyrl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.</a:t>
                          </a: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000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165</a:t>
                          </a:r>
                          <a:r>
                            <a:rPr lang="sr-Cyrl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.</a:t>
                          </a: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000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908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892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0,0054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0,0054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b="1" dirty="0">
                              <a:solidFill>
                                <a:srgbClr val="00B050"/>
                              </a:solidFill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100</a:t>
                          </a:r>
                          <a:endParaRPr lang="en-US" sz="1800" b="1" dirty="0">
                            <a:solidFill>
                              <a:srgbClr val="00B050"/>
                            </a:solidFill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646748990"/>
                      </a:ext>
                    </a:extLst>
                  </a:tr>
                  <a:tr h="501103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en-U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C</a:t>
                          </a: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178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188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169</a:t>
                          </a:r>
                          <a:r>
                            <a:rPr lang="sr-Cyrl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.</a:t>
                          </a: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000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165</a:t>
                          </a:r>
                          <a:r>
                            <a:rPr lang="sr-Cyrl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.</a:t>
                          </a:r>
                          <a:r>
                            <a:rPr lang="sr-Latn-CS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500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949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880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0,0053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0,0056</a:t>
                          </a: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b="1" dirty="0">
                              <a:solidFill>
                                <a:srgbClr val="00B050"/>
                              </a:solidFill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94,7</a:t>
                          </a:r>
                          <a:endParaRPr lang="en-US" sz="1800" b="1" dirty="0">
                            <a:solidFill>
                              <a:srgbClr val="00B050"/>
                            </a:solidFill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672591973"/>
                      </a:ext>
                    </a:extLst>
                  </a:tr>
                  <a:tr h="501103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el-GR" sz="1800" b="1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Σ</a:t>
                          </a:r>
                          <a:endParaRPr lang="en-US" sz="18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b="1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496.000</a:t>
                          </a:r>
                          <a:endParaRPr lang="en-US" sz="18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b="1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499.400</a:t>
                          </a:r>
                          <a:endParaRPr lang="en-US" sz="18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b="1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2.672</a:t>
                          </a:r>
                          <a:endParaRPr lang="en-US" sz="18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r>
                            <a:rPr lang="sr-Latn-BA" sz="1800" b="1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2.737</a:t>
                          </a:r>
                          <a:endParaRPr lang="en-US" sz="18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228600" algn="l"/>
                            </a:tabLst>
                          </a:pPr>
                          <a:endParaRPr lang="en-US" sz="18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79504810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6349486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CF9CC5F-E55D-2E64-79DA-0B0A7C773C1E}"/>
              </a:ext>
            </a:extLst>
          </p:cNvPr>
          <p:cNvSpPr txBox="1"/>
          <p:nvPr/>
        </p:nvSpPr>
        <p:spPr>
          <a:xfrm>
            <a:off x="483806" y="828955"/>
            <a:ext cx="93083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b="1" dirty="0">
                <a:solidFill>
                  <a:schemeClr val="accent1"/>
                </a:solidFill>
                <a:ea typeface="Source Sans Pro" panose="020B0503030403020204" pitchFamily="34" charset="0"/>
                <a:cs typeface="Arial" panose="020B0604020202020204" pitchFamily="34" charset="0"/>
              </a:rPr>
              <a:t>c) G</a:t>
            </a:r>
            <a:r>
              <a:rPr lang="sr-Latn-CS" sz="2000" b="1" dirty="0">
                <a:solidFill>
                  <a:schemeClr val="accent1"/>
                </a:solidFill>
                <a:effectLst/>
                <a:ea typeface="Source Sans Pro" panose="020B0503030403020204" pitchFamily="34" charset="0"/>
                <a:cs typeface="Arial" panose="020B0604020202020204" pitchFamily="34" charset="0"/>
              </a:rPr>
              <a:t>rupni indeks produktivnosti rada postojanog sastava proizvodnje sa ponderima iz baznog perioda</a:t>
            </a:r>
            <a:endParaRPr lang="en-US" sz="2000" b="1" dirty="0">
              <a:solidFill>
                <a:schemeClr val="accent1"/>
              </a:solidFill>
              <a:ea typeface="Source Sans Pro" panose="020B05030304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ject 6">
                <a:extLst>
                  <a:ext uri="{FF2B5EF4-FFF2-40B4-BE49-F238E27FC236}">
                    <a16:creationId xmlns:a16="http://schemas.microsoft.com/office/drawing/2014/main" id="{370E4A0B-0DC0-539F-DDDC-56D207537225}"/>
                  </a:ext>
                </a:extLst>
              </p:cNvPr>
              <p:cNvSpPr txBox="1"/>
              <p:nvPr/>
            </p:nvSpPr>
            <p:spPr bwMode="auto">
              <a:xfrm>
                <a:off x="483806" y="1945290"/>
                <a:ext cx="8950372" cy="1475583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⋅100=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⋅100</m:t>
                      </m:r>
                      <m:r>
                        <a:rPr lang="sr-Latn-BA" sz="2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489.187</m:t>
                          </m:r>
                        </m:num>
                        <m:den>
                          <m:r>
                            <a:rPr lang="sr-Latn-BA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496.000</m:t>
                          </m:r>
                        </m:den>
                      </m:f>
                      <m:r>
                        <a:rPr lang="sr-Latn-BA" sz="2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∙100=</m:t>
                      </m:r>
                      <m:r>
                        <a:rPr lang="sr-Latn-BA" sz="2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𝟗𝟖</m:t>
                      </m:r>
                      <m:r>
                        <a:rPr lang="sr-Latn-BA" sz="2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sz="2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𝟔𝟑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5" name="Object 6">
                <a:extLst>
                  <a:ext uri="{FF2B5EF4-FFF2-40B4-BE49-F238E27FC236}">
                    <a16:creationId xmlns:a16="http://schemas.microsoft.com/office/drawing/2014/main" id="{370E4A0B-0DC0-539F-DDDC-56D2075372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3806" y="1945290"/>
                <a:ext cx="8950372" cy="147558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B28FD482-EAC4-1B7D-8E4A-E0A4B58419A7}"/>
              </a:ext>
            </a:extLst>
          </p:cNvPr>
          <p:cNvSpPr txBox="1"/>
          <p:nvPr/>
        </p:nvSpPr>
        <p:spPr>
          <a:xfrm>
            <a:off x="523850" y="3246554"/>
            <a:ext cx="93083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2000" b="1" dirty="0">
                <a:solidFill>
                  <a:schemeClr val="accent1"/>
                </a:solidFill>
                <a:ea typeface="Source Sans Pro" panose="020B0503030403020204" pitchFamily="34" charset="0"/>
              </a:rPr>
              <a:t>d)</a:t>
            </a:r>
            <a:r>
              <a:rPr lang="sr-Latn-CS" sz="2000" b="1" dirty="0">
                <a:solidFill>
                  <a:schemeClr val="accent1"/>
                </a:solidFill>
                <a:effectLst/>
                <a:ea typeface="Source Sans Pro" panose="020B0503030403020204" pitchFamily="34" charset="0"/>
                <a:cs typeface="Arial" panose="020B0604020202020204" pitchFamily="34" charset="0"/>
              </a:rPr>
              <a:t> Indeks uticaja strukturnih promjena u proizvodnji na promjene produktivnosti rada.</a:t>
            </a:r>
            <a:r>
              <a:rPr lang="sr-Latn-BA" sz="2000" b="1" dirty="0">
                <a:solidFill>
                  <a:schemeClr val="accent1"/>
                </a:solidFill>
                <a:ea typeface="Source Sans Pro" panose="020B0503030403020204" pitchFamily="34" charset="0"/>
              </a:rPr>
              <a:t> </a:t>
            </a:r>
            <a:endParaRPr lang="en-US" sz="2000" b="1" dirty="0">
              <a:solidFill>
                <a:schemeClr val="accent1"/>
              </a:solidFill>
              <a:ea typeface="Source Sans Pro" panose="020B05030304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ject 10">
                <a:extLst>
                  <a:ext uri="{FF2B5EF4-FFF2-40B4-BE49-F238E27FC236}">
                    <a16:creationId xmlns:a16="http://schemas.microsoft.com/office/drawing/2014/main" id="{77A4B7CD-C808-398F-D01C-53F6721002D8}"/>
                  </a:ext>
                </a:extLst>
              </p:cNvPr>
              <p:cNvSpPr txBox="1"/>
              <p:nvPr/>
            </p:nvSpPr>
            <p:spPr bwMode="auto">
              <a:xfrm>
                <a:off x="555520" y="4404879"/>
                <a:ext cx="4622523" cy="1624166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𝑠𝑝</m:t>
                          </m:r>
                        </m:sub>
                      </m:sSub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⋅100=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98,32</m:t>
                          </m:r>
                        </m:num>
                        <m:den>
                          <m:r>
                            <a:rPr lang="sr-Latn-BA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98,63</m:t>
                          </m:r>
                        </m:den>
                      </m:f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⋅100</m:t>
                      </m:r>
                      <m:r>
                        <a:rPr lang="sr-Latn-BA" sz="2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𝟗𝟗</m:t>
                      </m:r>
                      <m:r>
                        <a:rPr lang="sr-Latn-BA" sz="2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sz="2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𝟔𝟗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7" name="Object 10">
                <a:extLst>
                  <a:ext uri="{FF2B5EF4-FFF2-40B4-BE49-F238E27FC236}">
                    <a16:creationId xmlns:a16="http://schemas.microsoft.com/office/drawing/2014/main" id="{77A4B7CD-C808-398F-D01C-53F6721002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5520" y="4404879"/>
                <a:ext cx="4622523" cy="162416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0785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5229E-F851-5397-E6DB-BC8673830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5368" y="271518"/>
            <a:ext cx="5541264" cy="716624"/>
          </a:xfrm>
        </p:spPr>
        <p:txBody>
          <a:bodyPr>
            <a:normAutofit fontScale="90000"/>
          </a:bodyPr>
          <a:lstStyle/>
          <a:p>
            <a:r>
              <a:rPr lang="sr-Latn-BA" dirty="0"/>
              <a:t>FORMULE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A7296963-19E9-12EE-27FA-CD86CB835B8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3624482"/>
              </p:ext>
            </p:extLst>
          </p:nvPr>
        </p:nvGraphicFramePr>
        <p:xfrm>
          <a:off x="632925" y="4549067"/>
          <a:ext cx="1271289" cy="792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761669" imgH="431613" progId="">
                  <p:embed/>
                </p:oleObj>
              </mc:Choice>
              <mc:Fallback>
                <p:oleObj r:id="rId2" imgW="761669" imgH="431613" progId="">
                  <p:embed/>
                  <p:pic>
                    <p:nvPicPr>
                      <p:cNvPr id="20" name="Object 19">
                        <a:extLst>
                          <a:ext uri="{FF2B5EF4-FFF2-40B4-BE49-F238E27FC236}">
                            <a16:creationId xmlns:a16="http://schemas.microsoft.com/office/drawing/2014/main" id="{7922EF38-6966-40E9-83E0-B68C635D645A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925" y="4549067"/>
                        <a:ext cx="1271289" cy="7923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54B51C9E-FC1C-0FDC-BDA1-CA09ADB990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0246224"/>
              </p:ext>
            </p:extLst>
          </p:nvPr>
        </p:nvGraphicFramePr>
        <p:xfrm>
          <a:off x="606029" y="5570758"/>
          <a:ext cx="1271289" cy="792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698197" imgH="431613" progId="">
                  <p:embed/>
                </p:oleObj>
              </mc:Choice>
              <mc:Fallback>
                <p:oleObj r:id="rId4" imgW="698197" imgH="431613" progId="">
                  <p:embed/>
                  <p:pic>
                    <p:nvPicPr>
                      <p:cNvPr id="21" name="Object 20">
                        <a:extLst>
                          <a:ext uri="{FF2B5EF4-FFF2-40B4-BE49-F238E27FC236}">
                            <a16:creationId xmlns:a16="http://schemas.microsoft.com/office/drawing/2014/main" id="{2FFA96C3-BA71-4B08-9629-8A0A1E2FD4AA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029" y="5570758"/>
                        <a:ext cx="1271289" cy="7923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22EE4D9C-B011-37F6-7B6C-A213C510F7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5969153"/>
              </p:ext>
            </p:extLst>
          </p:nvPr>
        </p:nvGraphicFramePr>
        <p:xfrm>
          <a:off x="6206197" y="2913198"/>
          <a:ext cx="5373696" cy="12003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6" imgW="3073400" imgH="685800" progId="">
                  <p:embed/>
                </p:oleObj>
              </mc:Choice>
              <mc:Fallback>
                <p:oleObj r:id="rId6" imgW="3073400" imgH="685800" progId="">
                  <p:embed/>
                  <p:pic>
                    <p:nvPicPr>
                      <p:cNvPr id="22" name="Object 21">
                        <a:extLst>
                          <a:ext uri="{FF2B5EF4-FFF2-40B4-BE49-F238E27FC236}">
                            <a16:creationId xmlns:a16="http://schemas.microsoft.com/office/drawing/2014/main" id="{002B4732-63B3-44A9-B8C1-5431DD40B6D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6197" y="2913198"/>
                        <a:ext cx="5373696" cy="120032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817B3D4C-0A04-30B1-7D9D-A2B5AF61133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153522"/>
              </p:ext>
            </p:extLst>
          </p:nvPr>
        </p:nvGraphicFramePr>
        <p:xfrm>
          <a:off x="6206197" y="5089917"/>
          <a:ext cx="5268111" cy="12003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8" imgW="3009900" imgH="685800" progId="">
                  <p:embed/>
                </p:oleObj>
              </mc:Choice>
              <mc:Fallback>
                <p:oleObj r:id="rId8" imgW="3009900" imgH="685800" progId="">
                  <p:embed/>
                  <p:pic>
                    <p:nvPicPr>
                      <p:cNvPr id="23" name="Object 22">
                        <a:extLst>
                          <a:ext uri="{FF2B5EF4-FFF2-40B4-BE49-F238E27FC236}">
                            <a16:creationId xmlns:a16="http://schemas.microsoft.com/office/drawing/2014/main" id="{4EBA0AFE-E7D9-4A1F-BAA4-2FC31E97676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6197" y="5089917"/>
                        <a:ext cx="5268111" cy="120032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22">
            <a:extLst>
              <a:ext uri="{FF2B5EF4-FFF2-40B4-BE49-F238E27FC236}">
                <a16:creationId xmlns:a16="http://schemas.microsoft.com/office/drawing/2014/main" id="{EEBDDE00-3DA9-B4D7-9F36-AF85C5164C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507" y="3999813"/>
            <a:ext cx="47098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en-US" b="1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Individualni indeksi produktivnosti rada </a:t>
            </a:r>
            <a:endParaRPr kumimoji="0" lang="sr-Latn-RS" altLang="en-US" b="1" i="0" u="none" strike="noStrike" cap="none" normalizeH="0" baseline="0" dirty="0">
              <a:ln>
                <a:noFill/>
              </a:ln>
              <a:solidFill>
                <a:schemeClr val="accent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24">
            <a:extLst>
              <a:ext uri="{FF2B5EF4-FFF2-40B4-BE49-F238E27FC236}">
                <a16:creationId xmlns:a16="http://schemas.microsoft.com/office/drawing/2014/main" id="{7F15DF61-5148-938D-E635-40351447E8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3869" y="1440003"/>
            <a:ext cx="449836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en-US" b="1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Grupni indeksi produktivnosti rada:</a:t>
            </a:r>
            <a:endParaRPr kumimoji="0" lang="en-US" altLang="en-US" b="1" i="0" u="none" strike="noStrike" cap="none" normalizeH="0" baseline="0" dirty="0">
              <a:ln>
                <a:noFill/>
              </a:ln>
              <a:solidFill>
                <a:schemeClr val="accent1"/>
              </a:solidFill>
              <a:effectLst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sr-Latn-RS" altLang="en-US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Indeks produktivnosti rada </a:t>
            </a:r>
            <a:r>
              <a:rPr kumimoji="0" lang="sr-Latn-RS" altLang="en-US" b="0" i="1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stalnog</a:t>
            </a:r>
            <a:r>
              <a:rPr kumimoji="0" lang="sr-Latn-RS" altLang="en-US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(postojanog) sastava proizvodnje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en-US" dirty="0">
                <a:solidFill>
                  <a:schemeClr val="tx1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 p</a:t>
            </a:r>
            <a:r>
              <a:rPr kumimoji="0" lang="sr-Latn-R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onderi iz </a:t>
            </a:r>
            <a:r>
              <a:rPr kumimoji="0" lang="sr-Latn-RS" altLang="en-US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baznog</a:t>
            </a:r>
            <a:r>
              <a:rPr kumimoji="0" lang="sr-Latn-R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perioda</a:t>
            </a:r>
            <a:endParaRPr kumimoji="0" lang="sr-Latn-R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25">
            <a:extLst>
              <a:ext uri="{FF2B5EF4-FFF2-40B4-BE49-F238E27FC236}">
                <a16:creationId xmlns:a16="http://schemas.microsoft.com/office/drawing/2014/main" id="{8C934ECB-E39E-81C7-CE8C-A982283F55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7722" y="4369145"/>
            <a:ext cx="312420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ponderi iz </a:t>
            </a:r>
            <a:r>
              <a:rPr kumimoji="0" lang="sr-Latn-RS" altLang="en-US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tekućeg</a:t>
            </a:r>
            <a:r>
              <a:rPr kumimoji="0" lang="sr-Latn-R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perioda</a:t>
            </a:r>
            <a:endParaRPr kumimoji="0" lang="sr-Latn-R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C1F3786-B610-D49B-17A6-FD46EAAF81AB}"/>
              </a:ext>
            </a:extLst>
          </p:cNvPr>
          <p:cNvSpPr txBox="1"/>
          <p:nvPr/>
        </p:nvSpPr>
        <p:spPr>
          <a:xfrm>
            <a:off x="156716" y="1287243"/>
            <a:ext cx="507994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4300" lvl="0" indent="0">
              <a:buNone/>
            </a:pPr>
            <a:r>
              <a:rPr lang="en-US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sr-Latn-BA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znake:</a:t>
            </a:r>
          </a:p>
          <a:p>
            <a:pPr marL="114300" lvl="0" indent="0">
              <a:buNone/>
            </a:pP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– ukupno vrijeme proizvodnje</a:t>
            </a:r>
          </a:p>
          <a:p>
            <a:pPr marL="114300" lvl="0" indent="0">
              <a:buNone/>
            </a:pP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q – broj proizvedenih jed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nica</a:t>
            </a:r>
          </a:p>
          <a:p>
            <a:pPr marL="114300" lvl="0" indent="0">
              <a:buNone/>
            </a:pP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– vrijeme po jedinici proizvoda (prosječno</a:t>
            </a:r>
            <a:r>
              <a:rPr lang="sr-Latn-R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D5B67883-9A14-AC2B-9DD6-7A1B05B039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5126132"/>
              </p:ext>
            </p:extLst>
          </p:nvPr>
        </p:nvGraphicFramePr>
        <p:xfrm>
          <a:off x="297507" y="2754503"/>
          <a:ext cx="5079944" cy="11572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10" imgW="4191000" imgH="863600" progId="">
                  <p:embed/>
                </p:oleObj>
              </mc:Choice>
              <mc:Fallback>
                <p:oleObj r:id="rId10" imgW="4191000" imgH="863600" progId="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B266EC1F-8559-4F51-BDBD-2BFE24930802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507" y="2754503"/>
                        <a:ext cx="5079944" cy="115727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08823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75F24E64-FA66-90B6-3679-D96AB89E24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8868867"/>
              </p:ext>
            </p:extLst>
          </p:nvPr>
        </p:nvGraphicFramePr>
        <p:xfrm>
          <a:off x="555895" y="3201990"/>
          <a:ext cx="4493638" cy="15685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2413000" imgH="939800" progId="">
                  <p:embed/>
                </p:oleObj>
              </mc:Choice>
              <mc:Fallback>
                <p:oleObj r:id="rId2" imgW="2413000" imgH="939800" progId="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BEA7CE60-8527-41E3-B627-6E586E723942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895" y="3201990"/>
                        <a:ext cx="4493638" cy="156859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972D713E-7218-F900-81A3-4F02C4B3D1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6643"/>
              </p:ext>
            </p:extLst>
          </p:nvPr>
        </p:nvGraphicFramePr>
        <p:xfrm>
          <a:off x="7020232" y="2089795"/>
          <a:ext cx="3726326" cy="27744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1676400" imgH="1384300" progId="">
                  <p:embed/>
                </p:oleObj>
              </mc:Choice>
              <mc:Fallback>
                <p:oleObj r:id="rId4" imgW="1676400" imgH="1384300" progId="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17D1CCB2-D6EA-4DE7-91F9-313345E4BE6C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0232" y="2089795"/>
                        <a:ext cx="3726326" cy="27744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>
            <a:extLst>
              <a:ext uri="{FF2B5EF4-FFF2-40B4-BE49-F238E27FC236}">
                <a16:creationId xmlns:a16="http://schemas.microsoft.com/office/drawing/2014/main" id="{7B3D0CA3-620D-8160-5569-6E5846CC2A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509" y="1093948"/>
            <a:ext cx="465065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kumimoji="0" lang="sr-Latn-RS" altLang="en-US" b="1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Grupni indeksi produktivnosti rada:</a:t>
            </a:r>
            <a:endParaRPr kumimoji="0" lang="sr-Latn-RS" altLang="en-US" b="0" i="0" u="none" strike="noStrike" cap="none" normalizeH="0" baseline="0" dirty="0">
              <a:ln>
                <a:noFill/>
              </a:ln>
              <a:solidFill>
                <a:schemeClr val="accent1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en-US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2. Indeks produktivnosti rada </a:t>
            </a:r>
            <a:r>
              <a:rPr kumimoji="0" lang="sr-Latn-RS" altLang="en-US" b="0" i="1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promijenjenog</a:t>
            </a:r>
            <a:r>
              <a:rPr kumimoji="0" lang="sr-Latn-RS" altLang="en-US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 sastava proizvodnje</a:t>
            </a:r>
            <a:endParaRPr kumimoji="0" lang="en-US" altLang="en-US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268FC97-ED11-4BC8-AA32-332BACC546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7246" y="1047782"/>
            <a:ext cx="428124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en-US" b="1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ahoma" panose="020B0604030504040204" pitchFamily="34" charset="0"/>
              </a:rPr>
              <a:t>Indeks uticaja strukturnih promjena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accent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91FB5DE-F61B-7288-2CFA-EA080EF50824}"/>
                  </a:ext>
                </a:extLst>
              </p:cNvPr>
              <p:cNvSpPr txBox="1"/>
              <p:nvPr/>
            </p:nvSpPr>
            <p:spPr>
              <a:xfrm>
                <a:off x="6863266" y="5282571"/>
                <a:ext cx="5112424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r-Latn-BA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sr-Latn-BA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sr-Latn-BA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sr-Latn-BA" dirty="0"/>
                  <a:t>- </a:t>
                </a:r>
                <a:r>
                  <a:rPr lang="en-US" dirty="0" err="1"/>
                  <a:t>i</a:t>
                </a:r>
                <a:r>
                  <a:rPr lang="sr-Latn-BA" dirty="0"/>
                  <a:t>ndeks produktivnosti rada promijenjenog sastava proizvodnje</a:t>
                </a:r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r-Latn-BA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sr-Latn-BA" b="0" i="1" smtClean="0">
                            <a:latin typeface="Cambria Math" panose="02040503050406030204" pitchFamily="18" charset="0"/>
                          </a:rPr>
                          <m:t>1 </m:t>
                        </m:r>
                      </m:sub>
                    </m:sSub>
                  </m:oMath>
                </a14:m>
                <a:r>
                  <a:rPr lang="sr-Latn-BA" dirty="0"/>
                  <a:t>-</a:t>
                </a:r>
                <a:r>
                  <a:rPr lang="en-US" dirty="0"/>
                  <a:t> i</a:t>
                </a:r>
                <a:r>
                  <a:rPr lang="sr-Latn-BA" dirty="0"/>
                  <a:t>ndeks produktivnosti rada stalnog (postojanog) sastava proizvodnje</a:t>
                </a:r>
                <a:r>
                  <a:rPr lang="en-US" dirty="0"/>
                  <a:t> </a:t>
                </a:r>
                <a:r>
                  <a:rPr lang="en-US" dirty="0" err="1"/>
                  <a:t>sa</a:t>
                </a:r>
                <a:r>
                  <a:rPr lang="en-US" dirty="0"/>
                  <a:t> </a:t>
                </a:r>
                <a:r>
                  <a:rPr lang="en-US" dirty="0" err="1"/>
                  <a:t>bazanim</a:t>
                </a:r>
                <a:r>
                  <a:rPr lang="en-US" dirty="0"/>
                  <a:t> </a:t>
                </a:r>
                <a:r>
                  <a:rPr lang="en-US" dirty="0" err="1"/>
                  <a:t>ponderom</a:t>
                </a:r>
                <a:endParaRPr lang="sr-Latn-BA" dirty="0"/>
              </a:p>
              <a:p>
                <a:endParaRPr lang="sr-Latn-BA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91FB5DE-F61B-7288-2CFA-EA080EF508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3266" y="5282571"/>
                <a:ext cx="5112424" cy="1477328"/>
              </a:xfrm>
              <a:prstGeom prst="rect">
                <a:avLst/>
              </a:prstGeom>
              <a:blipFill>
                <a:blip r:embed="rId6"/>
                <a:stretch>
                  <a:fillRect l="-1073" t="-2479" r="-1073"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7707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C4ED2-682B-9558-E811-9EC18034F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48498"/>
            <a:ext cx="7729728" cy="1188720"/>
          </a:xfrm>
        </p:spPr>
        <p:txBody>
          <a:bodyPr/>
          <a:lstStyle/>
          <a:p>
            <a:r>
              <a:rPr lang="sr-Latn-BA" dirty="0"/>
              <a:t>Zadatak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50C2E-F693-9933-30C5-64450AEB3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205" y="2108774"/>
            <a:ext cx="9449587" cy="437614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dirty="0" err="1"/>
              <a:t>Proizvodnja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utrošeni</a:t>
            </a:r>
            <a:r>
              <a:rPr lang="en-US" sz="2000" dirty="0"/>
              <a:t> rad u </a:t>
            </a:r>
            <a:r>
              <a:rPr lang="en-US" sz="2000" dirty="0" err="1"/>
              <a:t>četiri</a:t>
            </a:r>
            <a:r>
              <a:rPr lang="en-US" sz="2000" dirty="0"/>
              <a:t> pogona </a:t>
            </a:r>
            <a:r>
              <a:rPr lang="en-US" sz="2000" dirty="0" err="1"/>
              <a:t>jedne</a:t>
            </a:r>
            <a:r>
              <a:rPr lang="en-US" sz="2000" dirty="0"/>
              <a:t> </a:t>
            </a:r>
            <a:r>
              <a:rPr lang="en-US" sz="2000" dirty="0" err="1"/>
              <a:t>tvornice</a:t>
            </a:r>
            <a:r>
              <a:rPr lang="en-US" sz="2000" dirty="0"/>
              <a:t> </a:t>
            </a:r>
            <a:r>
              <a:rPr lang="en-US" sz="2000" dirty="0" err="1"/>
              <a:t>iznosili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:</a:t>
            </a: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 algn="ctr">
              <a:buNone/>
            </a:pPr>
            <a:r>
              <a:rPr lang="sr-Latn-BA" sz="2000" dirty="0"/>
              <a:t>Izračunati indeks uticaja strukturnih promjena u proizvodnji na promjene produktivnosti rada u 2020. godini i objasniti značenje dobijenog rezultata. 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70FA16C-5597-CEB6-2835-B2EA6ADAC3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61981"/>
              </p:ext>
            </p:extLst>
          </p:nvPr>
        </p:nvGraphicFramePr>
        <p:xfrm>
          <a:off x="2031999" y="2721342"/>
          <a:ext cx="8128000" cy="249428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77532607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45381581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80868268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31579904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342470095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Pogon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Utrošeni radni sati za jedinicu proizvodnje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sr-Latn-B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Proizvodnja u tonama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sr-Latn-B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77893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r-Latn-BA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2015.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2020.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2015.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2020.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2373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1.500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2.143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4.159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4.300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2406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2.124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2.344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4.167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4.165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3717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2.178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2.188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4.168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4.345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0157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2.176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2.190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4.177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4.158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2005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8916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B5C0E97-84B7-69FB-A4CF-6306B745C93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48266" y="3726919"/>
                <a:ext cx="7892845" cy="2861186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sz="2400" b="0" i="1" smtClean="0">
                              <a:latin typeface="Cambria Math" panose="02040503050406030204" pitchFamily="18" charset="0"/>
                            </a:rPr>
                            <m:t>𝑠𝑝</m:t>
                          </m:r>
                        </m:sub>
                      </m:sSub>
                      <m:r>
                        <a:rPr lang="sr-Latn-BA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sr-Latn-BA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sr-Latn-BA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nary>
                                    <m:naryPr>
                                      <m:chr m:val="∑"/>
                                      <m:subHide m:val="on"/>
                                      <m:supHide m:val="on"/>
                                      <m:ctrlPr>
                                        <a:rPr lang="sr-Latn-BA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sSub>
                                        <m:sSubPr>
                                          <m:ctrlPr>
                                            <a:rPr lang="sr-Latn-BA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r-Latn-BA" sz="2400" i="1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e>
                                        <m:sub>
                                          <m:r>
                                            <a:rPr lang="sr-Latn-BA" sz="2400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nary>
                                </m:num>
                                <m:den>
                                  <m:nary>
                                    <m:naryPr>
                                      <m:chr m:val="∑"/>
                                      <m:subHide m:val="on"/>
                                      <m:supHide m:val="on"/>
                                      <m:ctrlPr>
                                        <a:rPr lang="sr-Latn-BA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sSub>
                                        <m:sSubPr>
                                          <m:ctrlPr>
                                            <a:rPr lang="sr-Latn-BA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r-Latn-BA" sz="2400" i="1">
                                              <a:latin typeface="Cambria Math" panose="02040503050406030204" pitchFamily="18" charset="0"/>
                                            </a:rPr>
                                            <m:t>𝑞</m:t>
                                          </m:r>
                                        </m:e>
                                        <m:sub>
                                          <m:r>
                                            <a:rPr lang="sr-Latn-BA" sz="2400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nary>
                                </m:den>
                              </m:f>
                            </m:num>
                            <m:den>
                              <m:f>
                                <m:fPr>
                                  <m:ctrlPr>
                                    <a:rPr lang="sr-Latn-BA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nary>
                                    <m:naryPr>
                                      <m:chr m:val="∑"/>
                                      <m:subHide m:val="on"/>
                                      <m:supHide m:val="on"/>
                                      <m:ctrlPr>
                                        <a:rPr lang="sr-Latn-BA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sSub>
                                        <m:sSubPr>
                                          <m:ctrlPr>
                                            <a:rPr lang="sr-Latn-BA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r-Latn-BA" sz="2400" i="1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e>
                                        <m:sub>
                                          <m:r>
                                            <a:rPr lang="sr-Latn-BA" sz="2400" i="1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e>
                                  </m:nary>
                                </m:num>
                                <m:den>
                                  <m:nary>
                                    <m:naryPr>
                                      <m:chr m:val="∑"/>
                                      <m:subHide m:val="on"/>
                                      <m:supHide m:val="on"/>
                                      <m:ctrlPr>
                                        <a:rPr lang="sr-Latn-BA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sSub>
                                        <m:sSubPr>
                                          <m:ctrlPr>
                                            <a:rPr lang="sr-Latn-BA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sr-Latn-BA" sz="2400" i="1">
                                              <a:latin typeface="Cambria Math" panose="02040503050406030204" pitchFamily="18" charset="0"/>
                                            </a:rPr>
                                            <m:t>𝑞</m:t>
                                          </m:r>
                                        </m:e>
                                        <m:sub>
                                          <m:r>
                                            <a:rPr lang="sr-Latn-BA" sz="2400" i="1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e>
                                  </m:nary>
                                </m:den>
                              </m:f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sr-Latn-BA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sr-Latn-BA" sz="2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b>
                                    <m:sSubPr>
                                      <m:ctrlPr>
                                        <a:rPr lang="sr-Latn-BA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4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sr-Latn-BA" sz="2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sr-Latn-BA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400" i="1"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e>
                                    <m:sub>
                                      <m:r>
                                        <a:rPr lang="sr-Latn-BA" sz="24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nary>
                            </m:num>
                            <m:den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sr-Latn-BA" sz="2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b>
                                    <m:sSubPr>
                                      <m:ctrlPr>
                                        <a:rPr lang="sr-Latn-BA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4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sr-Latn-BA" sz="24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sr-Latn-BA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400" i="1"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e>
                                    <m:sub>
                                      <m:r>
                                        <a:rPr lang="sr-Latn-BA" sz="24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nary>
                            </m:den>
                          </m:f>
                        </m:den>
                      </m:f>
                      <m:r>
                        <a:rPr lang="sr-Latn-BA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</m:t>
                      </m:r>
                      <m:r>
                        <a:rPr lang="sr-Latn-BA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sr-Latn-BA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sr-Latn-BA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sz="2400" b="0" i="1" smtClean="0">
                                      <a:latin typeface="Cambria Math" panose="02040503050406030204" pitchFamily="18" charset="0"/>
                                    </a:rPr>
                                    <m:t>37.590.540</m:t>
                                  </m:r>
                                </m:num>
                                <m:den>
                                  <m:r>
                                    <a:rPr lang="sr-Latn-BA" sz="2400" b="0" i="1" smtClean="0">
                                      <a:latin typeface="Cambria Math" panose="02040503050406030204" pitchFamily="18" charset="0"/>
                                    </a:rPr>
                                    <m:t>16.968</m:t>
                                  </m:r>
                                </m:den>
                              </m:f>
                            </m:num>
                            <m:den>
                              <m:f>
                                <m:fPr>
                                  <m:ctrlPr>
                                    <a:rPr lang="sr-Latn-BA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sz="2400" i="1">
                                      <a:latin typeface="Cambria Math" panose="02040503050406030204" pitchFamily="18" charset="0"/>
                                    </a:rPr>
                                    <m:t>33.256.264</m:t>
                                  </m:r>
                                </m:num>
                                <m:den>
                                  <m:r>
                                    <a:rPr lang="sr-Latn-BA" sz="2400" b="0" i="1" smtClean="0">
                                      <a:latin typeface="Cambria Math" panose="02040503050406030204" pitchFamily="18" charset="0"/>
                                    </a:rPr>
                                    <m:t>16.671</m:t>
                                  </m:r>
                                </m:den>
                              </m:f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sr-Latn-BA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sz="2400" b="0" i="1" smtClean="0">
                                  <a:latin typeface="Cambria Math" panose="02040503050406030204" pitchFamily="18" charset="0"/>
                                </a:rPr>
                                <m:t>36.947.399</m:t>
                              </m:r>
                            </m:num>
                            <m:den>
                              <m:r>
                                <a:rPr lang="sr-Latn-BA" sz="2400" b="0" i="1" smtClean="0">
                                  <a:latin typeface="Cambria Math" panose="02040503050406030204" pitchFamily="18" charset="0"/>
                                </a:rPr>
                                <m:t>33.256.264</m:t>
                              </m:r>
                            </m:den>
                          </m:f>
                        </m:den>
                      </m:f>
                      <m:r>
                        <a:rPr lang="sr-Latn-BA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</m:t>
                      </m:r>
                      <m:r>
                        <a:rPr lang="sr-Latn-BA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400" i="1">
                              <a:latin typeface="Cambria Math" panose="02040503050406030204" pitchFamily="18" charset="0"/>
                            </a:rPr>
                            <m:t>1,11</m:t>
                          </m:r>
                        </m:num>
                        <m:den>
                          <m:r>
                            <a:rPr lang="sr-Latn-BA" sz="2400" b="0" i="1" smtClean="0">
                              <a:latin typeface="Cambria Math" panose="02040503050406030204" pitchFamily="18" charset="0"/>
                            </a:rPr>
                            <m:t>1,11</m:t>
                          </m:r>
                        </m:den>
                      </m:f>
                      <m:r>
                        <a:rPr lang="sr-Latn-BA" sz="2400" i="1">
                          <a:latin typeface="Cambria Math" panose="02040503050406030204" pitchFamily="18" charset="0"/>
                        </a:rPr>
                        <m:t>∙100=</m:t>
                      </m:r>
                      <m:r>
                        <a:rPr lang="sr-Latn-BA" sz="2400" b="1" i="1" smtClean="0">
                          <a:latin typeface="Cambria Math" panose="02040503050406030204" pitchFamily="18" charset="0"/>
                        </a:rPr>
                        <m:t>𝟏𝟎𝟎</m:t>
                      </m:r>
                    </m:oMath>
                  </m:oMathPara>
                </a14:m>
                <a:endParaRPr lang="en-US" sz="2400" b="1" dirty="0"/>
              </a:p>
              <a:p>
                <a:pPr marL="0" indent="0">
                  <a:buNone/>
                </a:pPr>
                <a:endParaRPr lang="sr-Latn-BA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B5C0E97-84B7-69FB-A4CF-6306B745C93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48266" y="3726919"/>
                <a:ext cx="7892845" cy="2861186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5E5BB0B-3300-1996-17BC-16AEB7CF4D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685533"/>
              </p:ext>
            </p:extLst>
          </p:nvPr>
        </p:nvGraphicFramePr>
        <p:xfrm>
          <a:off x="248266" y="137160"/>
          <a:ext cx="11695469" cy="310896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314701">
                  <a:extLst>
                    <a:ext uri="{9D8B030D-6E8A-4147-A177-3AD203B41FA5}">
                      <a16:colId xmlns:a16="http://schemas.microsoft.com/office/drawing/2014/main" val="2775326077"/>
                    </a:ext>
                  </a:extLst>
                </a:gridCol>
                <a:gridCol w="1022093">
                  <a:extLst>
                    <a:ext uri="{9D8B030D-6E8A-4147-A177-3AD203B41FA5}">
                      <a16:colId xmlns:a16="http://schemas.microsoft.com/office/drawing/2014/main" val="1453815813"/>
                    </a:ext>
                  </a:extLst>
                </a:gridCol>
                <a:gridCol w="1022093">
                  <a:extLst>
                    <a:ext uri="{9D8B030D-6E8A-4147-A177-3AD203B41FA5}">
                      <a16:colId xmlns:a16="http://schemas.microsoft.com/office/drawing/2014/main" val="1808682686"/>
                    </a:ext>
                  </a:extLst>
                </a:gridCol>
                <a:gridCol w="1022093">
                  <a:extLst>
                    <a:ext uri="{9D8B030D-6E8A-4147-A177-3AD203B41FA5}">
                      <a16:colId xmlns:a16="http://schemas.microsoft.com/office/drawing/2014/main" val="1315799046"/>
                    </a:ext>
                  </a:extLst>
                </a:gridCol>
                <a:gridCol w="1022093">
                  <a:extLst>
                    <a:ext uri="{9D8B030D-6E8A-4147-A177-3AD203B41FA5}">
                      <a16:colId xmlns:a16="http://schemas.microsoft.com/office/drawing/2014/main" val="3342470095"/>
                    </a:ext>
                  </a:extLst>
                </a:gridCol>
                <a:gridCol w="1573099">
                  <a:extLst>
                    <a:ext uri="{9D8B030D-6E8A-4147-A177-3AD203B41FA5}">
                      <a16:colId xmlns:a16="http://schemas.microsoft.com/office/drawing/2014/main" val="2636743767"/>
                    </a:ext>
                  </a:extLst>
                </a:gridCol>
                <a:gridCol w="1573099">
                  <a:extLst>
                    <a:ext uri="{9D8B030D-6E8A-4147-A177-3AD203B41FA5}">
                      <a16:colId xmlns:a16="http://schemas.microsoft.com/office/drawing/2014/main" val="2439123188"/>
                    </a:ext>
                  </a:extLst>
                </a:gridCol>
                <a:gridCol w="1573099">
                  <a:extLst>
                    <a:ext uri="{9D8B030D-6E8A-4147-A177-3AD203B41FA5}">
                      <a16:colId xmlns:a16="http://schemas.microsoft.com/office/drawing/2014/main" val="4114885987"/>
                    </a:ext>
                  </a:extLst>
                </a:gridCol>
                <a:gridCol w="1573099">
                  <a:extLst>
                    <a:ext uri="{9D8B030D-6E8A-4147-A177-3AD203B41FA5}">
                      <a16:colId xmlns:a16="http://schemas.microsoft.com/office/drawing/2014/main" val="310214023"/>
                    </a:ext>
                  </a:extLst>
                </a:gridCol>
              </a:tblGrid>
              <a:tr h="814342"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Pogon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Utrošeni radni sati za jedinicu proizvodnje (t)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sr-Latn-B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Proizvodnja u tonama (q)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sr-Latn-B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Ukupno vrijeme </a:t>
                      </a:r>
                    </a:p>
                    <a:p>
                      <a:pPr algn="ctr"/>
                      <a:r>
                        <a:rPr lang="sr-Latn-BA" dirty="0"/>
                        <a:t>(T=t*q)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sr-Latn-BA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Ukupno vrijeme uz konstantnu proizvodnju</a:t>
                      </a:r>
                    </a:p>
                    <a:p>
                      <a:pPr algn="ctr"/>
                      <a:r>
                        <a:rPr lang="sr-Latn-BA" dirty="0"/>
                        <a:t>(t*q0)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sr-Latn-B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7789315"/>
                  </a:ext>
                </a:extLst>
              </a:tr>
              <a:tr h="356275">
                <a:tc>
                  <a:txBody>
                    <a:bodyPr/>
                    <a:lstStyle/>
                    <a:p>
                      <a:endParaRPr lang="sr-Latn-BA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t0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t1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q0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q1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T0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T1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t0q0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t1q0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2373933"/>
                  </a:ext>
                </a:extLst>
              </a:tr>
              <a:tr h="356275"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1.500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2.143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4.159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4.300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6.238.500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9.214.900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6.238.500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8.912.737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6240606"/>
                  </a:ext>
                </a:extLst>
              </a:tr>
              <a:tr h="356275"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2.124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2.344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4.167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4.165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8.850.708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9.762.760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8.850.708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9.767.448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93717621"/>
                  </a:ext>
                </a:extLst>
              </a:tr>
              <a:tr h="356275"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2.178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2.188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4.168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4.345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9.077.904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9.506.860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9.077.904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9.119.584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00157140"/>
                  </a:ext>
                </a:extLst>
              </a:tr>
              <a:tr h="356275"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2.176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2.190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4.177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4.158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9.089.152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9.106.020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9.089.152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9.147.630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6200530"/>
                  </a:ext>
                </a:extLst>
              </a:tr>
              <a:tr h="356275"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UKUPNO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effectLst/>
                        </a:rPr>
                        <a:t>7.978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effectLst/>
                        </a:rPr>
                        <a:t>8.865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effectLst/>
                        </a:rPr>
                        <a:t>16.671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effectLst/>
                        </a:rPr>
                        <a:t>16.968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effectLst/>
                        </a:rPr>
                        <a:t>33.256.264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effectLst/>
                        </a:rPr>
                        <a:t>37.590.540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effectLst/>
                        </a:rPr>
                        <a:t>33.256.264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effectLst/>
                        </a:rPr>
                        <a:t>36.947.399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03420025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134F02D-9240-F801-5949-DBEDFB3DFE76}"/>
                  </a:ext>
                </a:extLst>
              </p:cNvPr>
              <p:cNvSpPr txBox="1"/>
              <p:nvPr/>
            </p:nvSpPr>
            <p:spPr>
              <a:xfrm>
                <a:off x="8563897" y="4483962"/>
                <a:ext cx="3379837" cy="1347100"/>
              </a:xfrm>
              <a:prstGeom prst="rect">
                <a:avLst/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𝑠𝑝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=100:</m:t>
                      </m:r>
                    </m:oMath>
                  </m:oMathPara>
                </a14:m>
                <a:endParaRPr lang="sr-Latn-BA" sz="2000" b="0" i="1" dirty="0">
                  <a:latin typeface="Cambria Math" panose="02040503050406030204" pitchFamily="18" charset="0"/>
                </a:endParaRPr>
              </a:p>
              <a:p>
                <a:r>
                  <a:rPr lang="sr-Latn-BA" sz="2000" i="1" dirty="0"/>
                  <a:t>Promjena u strukturi proizvodnje nije dovela do promjene u produktivnosti rada.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134F02D-9240-F801-5949-DBEDFB3DFE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3897" y="4483962"/>
                <a:ext cx="3379837" cy="1347100"/>
              </a:xfrm>
              <a:prstGeom prst="rect">
                <a:avLst/>
              </a:prstGeom>
              <a:blipFill>
                <a:blip r:embed="rId3"/>
                <a:stretch>
                  <a:fillRect l="-1799" r="-719" b="-6726"/>
                </a:stretch>
              </a:blipFill>
              <a:ln/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4617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14F73-5958-37E9-A8AF-7026C41E7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523613"/>
            <a:ext cx="7729728" cy="1188720"/>
          </a:xfrm>
        </p:spPr>
        <p:txBody>
          <a:bodyPr/>
          <a:lstStyle/>
          <a:p>
            <a:r>
              <a:rPr lang="sr-Latn-BA" dirty="0"/>
              <a:t>ZADATAK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09D8C-C372-9ACA-6741-ED2F1CC37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8916" y="2743199"/>
            <a:ext cx="8794167" cy="3244646"/>
          </a:xfrm>
        </p:spPr>
        <p:txBody>
          <a:bodyPr/>
          <a:lstStyle/>
          <a:p>
            <a:pPr marL="0" indent="0" algn="just">
              <a:buNone/>
            </a:pPr>
            <a:r>
              <a:rPr lang="sr-Latn-BA" sz="2200" dirty="0"/>
              <a:t>Grupni indeks produktivnosti za dva pogona koji izrađuju isti proizvod u periodu 2015-2022. iznosi 95. Indeks je izračunat na osnovu utrošenog vremena za jedinicu proizvodnje stalnog sastava. </a:t>
            </a:r>
            <a:r>
              <a:rPr lang="en-US" sz="2200" dirty="0" err="1"/>
              <a:t>Ukupno</a:t>
            </a:r>
            <a:r>
              <a:rPr lang="en-US" sz="2200" dirty="0"/>
              <a:t> u</a:t>
            </a:r>
            <a:r>
              <a:rPr lang="sr-Latn-BA" sz="2200" dirty="0"/>
              <a:t>trošeno vrijeme pogona A je veće za 60% u odnosu na pogon B za posmatrani proizvod u 2022. godini. Produktivnost rada u pogonu A u 2022. godini smanjila se za 10% u odnosu na 2015. godinu.</a:t>
            </a:r>
          </a:p>
          <a:p>
            <a:pPr marL="0" indent="0" algn="just">
              <a:buNone/>
            </a:pPr>
            <a:r>
              <a:rPr lang="sr-Latn-BA" sz="2200" dirty="0"/>
              <a:t>Izračunati promjenu produktivnosti rada za pogon B za posmatrani period!</a:t>
            </a:r>
          </a:p>
          <a:p>
            <a:pPr marL="0" indent="0" algn="just">
              <a:buNone/>
            </a:pPr>
            <a:endParaRPr lang="sr-Latn-BA" dirty="0"/>
          </a:p>
        </p:txBody>
      </p:sp>
    </p:spTree>
    <p:extLst>
      <p:ext uri="{BB962C8B-B14F-4D97-AF65-F5344CB8AC3E}">
        <p14:creationId xmlns:p14="http://schemas.microsoft.com/office/powerpoint/2010/main" val="1114906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31E1799-2422-6BEC-1DEE-9C083BD7973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84238" y="324464"/>
                <a:ext cx="3217607" cy="178455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sr-Latn-BA" sz="2000" b="1" dirty="0"/>
                  <a:t> Podaci:</a:t>
                </a:r>
              </a:p>
              <a:p>
                <a:pPr marL="11430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2015−2022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=95</m:t>
                      </m:r>
                    </m:oMath>
                  </m:oMathPara>
                </a14:m>
                <a:endParaRPr lang="sr-Latn-BA" sz="2000" b="0" dirty="0"/>
              </a:p>
              <a:p>
                <a:pPr marL="11430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p>
                      </m:sSubSup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=1,6∗</m:t>
                      </m:r>
                      <m:sSubSup>
                        <m:sSubSupPr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p>
                      </m:sSubSup>
                    </m:oMath>
                  </m:oMathPara>
                </a14:m>
                <a:endParaRPr lang="sr-Latn-BA" sz="2000" i="1" dirty="0">
                  <a:latin typeface="Cambria Math" panose="02040503050406030204" pitchFamily="18" charset="0"/>
                </a:endParaRPr>
              </a:p>
              <a:p>
                <a:pPr marL="11430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𝐵</m:t>
                          </m:r>
                        </m:sup>
                      </m:sSubSup>
                      <m:r>
                        <a:rPr lang="sr-Latn-BA" sz="2000" i="1" dirty="0">
                          <a:latin typeface="Cambria Math" panose="02040503050406030204" pitchFamily="18" charset="0"/>
                        </a:rPr>
                        <m:t>=100, </m:t>
                      </m:r>
                      <m:sSubSup>
                        <m:sSubSupPr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𝐴</m:t>
                          </m:r>
                        </m:sup>
                      </m:sSubSup>
                      <m:r>
                        <a:rPr lang="sr-Latn-BA" sz="2000" i="1" dirty="0">
                          <a:latin typeface="Cambria Math" panose="02040503050406030204" pitchFamily="18" charset="0"/>
                        </a:rPr>
                        <m:t>=160</m:t>
                      </m:r>
                    </m:oMath>
                  </m:oMathPara>
                </a14:m>
                <a:endParaRPr lang="sr-Latn-BA" sz="2000" dirty="0"/>
              </a:p>
              <a:p>
                <a:pPr marL="0" indent="0">
                  <a:buNone/>
                </a:pPr>
                <a:endParaRPr lang="sr-Latn-BA" sz="2000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31E1799-2422-6BEC-1DEE-9C083BD7973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4238" y="324464"/>
                <a:ext cx="3217607" cy="1784555"/>
              </a:xfrm>
              <a:blipFill>
                <a:blip r:embed="rId2"/>
                <a:stretch>
                  <a:fillRect t="-17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4A1DBA4-A6FC-C055-106D-EF23926DC522}"/>
                  </a:ext>
                </a:extLst>
              </p:cNvPr>
              <p:cNvSpPr txBox="1"/>
              <p:nvPr/>
            </p:nvSpPr>
            <p:spPr>
              <a:xfrm>
                <a:off x="5455673" y="235974"/>
                <a:ext cx="4484740" cy="296177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sr-Latn-BA" sz="2000" b="1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Iz</a:t>
                </a:r>
                <a:r>
                  <a:rPr lang="sr-Latn-BA" sz="2000" b="1" dirty="0">
                    <a:latin typeface="Cambria Math" panose="02040503050406030204" pitchFamily="18" charset="0"/>
                  </a:rPr>
                  <a:t>rada:</a:t>
                </a:r>
              </a:p>
              <a:p>
                <a:pPr algn="ctr"/>
                <a:endParaRPr lang="sr-Latn-BA" sz="2000" b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sz="2000" b="0" i="0" smtClean="0">
                              <a:latin typeface="Cambria Math" panose="02040503050406030204" pitchFamily="18" charset="0"/>
                            </a:rPr>
                            <m:t>2015−2022</m:t>
                          </m:r>
                        </m:sub>
                      </m:sSub>
                      <m:r>
                        <a:rPr lang="en-US" sz="20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000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000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en-US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20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sz="2000" i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20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sz="2000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nary>
                        </m:den>
                      </m:f>
                      <m:r>
                        <a:rPr lang="en-US" sz="2000" i="0">
                          <a:latin typeface="Cambria Math" panose="02040503050406030204" pitchFamily="18" charset="0"/>
                        </a:rPr>
                        <m:t>⋅100</m:t>
                      </m:r>
                    </m:oMath>
                  </m:oMathPara>
                </a14:m>
                <a:endParaRPr lang="sr-Latn-BA" sz="2000" dirty="0"/>
              </a:p>
              <a:p>
                <a:pPr algn="ctr"/>
                <a:endParaRPr lang="sr-Latn-BA" sz="2000" dirty="0"/>
              </a:p>
              <a:p>
                <a:pPr algn="ctr"/>
                <a:r>
                  <a:rPr lang="sr-Latn-BA" sz="2400" dirty="0"/>
                  <a:t> </a:t>
                </a:r>
                <a14:m>
                  <m:oMath xmlns:m="http://schemas.openxmlformats.org/officeDocument/2006/math">
                    <m:r>
                      <a:rPr lang="sr-Latn-BA" sz="2400" b="0" i="1" smtClean="0">
                        <a:latin typeface="Cambria Math" panose="02040503050406030204" pitchFamily="18" charset="0"/>
                      </a:rPr>
                      <m:t>95=</m:t>
                    </m:r>
                    <m:f>
                      <m:fPr>
                        <m:ctrlPr>
                          <a:rPr lang="sr-Latn-BA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sr-Latn-BA" sz="24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sr-Latn-BA" sz="24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sr-Latn-BA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sr-Latn-BA" sz="24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p>
                        </m:sSubSup>
                        <m:r>
                          <a:rPr lang="sr-Latn-BA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Sup>
                          <m:sSubSupPr>
                            <m:ctrlPr>
                              <a:rPr lang="sr-Latn-BA" sz="24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sr-Latn-BA" sz="24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sr-Latn-BA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sr-Latn-BA" sz="2400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p>
                        </m:sSubSup>
                      </m:num>
                      <m:den>
                        <m:sSubSup>
                          <m:sSubSupPr>
                            <m:ctrlPr>
                              <a:rPr lang="sr-Latn-BA" sz="24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sr-Latn-BA" sz="24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sr-Latn-BA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sr-Latn-BA" sz="24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p>
                        </m:sSubSup>
                        <m:r>
                          <a:rPr lang="sr-Latn-BA" sz="24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f>
                              <m:f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BA" sz="24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sr-Latn-BA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num>
                              <m:den>
                                <m:r>
                                  <a:rPr lang="sr-Latn-BA" sz="24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sr-Latn-BA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den>
                            </m:f>
                          </m:e>
                          <m:sup>
                            <m:r>
                              <a:rPr lang="sr-Latn-BA" sz="24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p>
                        </m:sSup>
                        <m:r>
                          <a:rPr lang="sr-Latn-BA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Sup>
                          <m:sSubSupPr>
                            <m:ctrlPr>
                              <a:rPr lang="sr-Latn-BA" sz="24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sr-Latn-BA" sz="24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sr-Latn-BA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sr-Latn-BA" sz="2400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p>
                        </m:sSubSup>
                        <m:r>
                          <a:rPr lang="sr-Latn-BA" sz="2400" i="1">
                            <a:latin typeface="Cambria Math" panose="02040503050406030204" pitchFamily="18" charset="0"/>
                          </a:rPr>
                          <m:t>∗</m:t>
                        </m:r>
                        <m:sSup>
                          <m:sSupPr>
                            <m:ctrlPr>
                              <a:rPr lang="en-US" sz="24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f>
                              <m:fPr>
                                <m:ctrlPr>
                                  <a:rPr lang="en-US" sz="2400" b="1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BA" sz="2400" b="1" i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𝐭𝟎</m:t>
                                </m:r>
                              </m:num>
                              <m:den>
                                <m:r>
                                  <a:rPr lang="sr-Latn-BA" sz="2400" b="1" i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𝐭𝟏</m:t>
                                </m:r>
                              </m:den>
                            </m:f>
                          </m:e>
                          <m:sup>
                            <m:r>
                              <a:rPr lang="sr-Latn-BA" sz="2400" b="1" i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𝐁</m:t>
                            </m:r>
                          </m:sup>
                        </m:sSup>
                      </m:den>
                    </m:f>
                    <m:r>
                      <a:rPr lang="en-US" sz="2400">
                        <a:latin typeface="Cambria Math" panose="02040503050406030204" pitchFamily="18" charset="0"/>
                      </a:rPr>
                      <m:t>⋅100</m:t>
                    </m:r>
                  </m:oMath>
                </a14:m>
                <a:endParaRPr lang="sr-Latn-BA" sz="2400" dirty="0"/>
              </a:p>
              <a:p>
                <a:pPr algn="ctr"/>
                <a:endParaRPr lang="en-US" sz="16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4A1DBA4-A6FC-C055-106D-EF23926DC5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5673" y="235974"/>
                <a:ext cx="4484740" cy="2961773"/>
              </a:xfrm>
              <a:prstGeom prst="rect">
                <a:avLst/>
              </a:prstGeom>
              <a:blipFill>
                <a:blip r:embed="rId3"/>
                <a:stretch>
                  <a:fillRect t="-1235"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F692294-C685-0340-7D52-0DB38E9BAE26}"/>
                  </a:ext>
                </a:extLst>
              </p:cNvPr>
              <p:cNvSpPr txBox="1"/>
              <p:nvPr/>
            </p:nvSpPr>
            <p:spPr>
              <a:xfrm>
                <a:off x="484238" y="4142445"/>
                <a:ext cx="3217607" cy="19606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</a:rPr>
                              <m:t>𝑝𝑟</m:t>
                            </m:r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</a:rPr>
                              <m:t>𝑝𝑟</m:t>
                            </m:r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den>
                        </m:f>
                      </m:e>
                      <m:sup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p>
                    </m:sSup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=0,9   </m:t>
                    </m:r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</a:rPr>
                              <m:t>𝑝𝑟</m:t>
                            </m:r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</a:rPr>
                              <m:t>𝑝𝑟</m:t>
                            </m:r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den>
                        </m:f>
                      </m:e>
                      <m:sup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p>
                    </m:sSup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=?</m:t>
                    </m:r>
                  </m:oMath>
                </a14:m>
                <a:r>
                  <a:rPr lang="sr-Latn-BA" sz="2000" dirty="0"/>
                  <a:t>    </a:t>
                </a:r>
              </a:p>
              <a:p>
                <a:endParaRPr lang="sr-Latn-BA" sz="20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𝑝𝑟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         </m:t>
                      </m:r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𝑝𝑟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𝑝𝑟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den>
                          </m:f>
                        </m:den>
                      </m:f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F692294-C685-0340-7D52-0DB38E9BAE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238" y="4142445"/>
                <a:ext cx="3217607" cy="196060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2B15FBC-806F-4EB3-02C7-88EF509DE262}"/>
                  </a:ext>
                </a:extLst>
              </p:cNvPr>
              <p:cNvSpPr txBox="1"/>
              <p:nvPr/>
            </p:nvSpPr>
            <p:spPr>
              <a:xfrm>
                <a:off x="4775406" y="3197747"/>
                <a:ext cx="6081252" cy="31492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95=</m:t>
                      </m:r>
                      <m:f>
                        <m:f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160+100</m:t>
                          </m:r>
                        </m:num>
                        <m:den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160∗0,9+100∗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den>
                      </m:f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</m:t>
                      </m:r>
                    </m:oMath>
                  </m:oMathPara>
                </a14:m>
                <a:endParaRPr lang="sr-Latn-BA" sz="2000" dirty="0"/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0,95∗</m:t>
                      </m:r>
                      <m:d>
                        <m:d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160∗0,9+100∗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=260</m:t>
                      </m:r>
                    </m:oMath>
                  </m:oMathPara>
                </a14:m>
                <a:endParaRPr lang="sr-Latn-BA" sz="2000" dirty="0"/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136,8+0,95∗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=260</m:t>
                      </m:r>
                    </m:oMath>
                  </m:oMathPara>
                </a14:m>
                <a:endParaRPr lang="sr-Latn-BA" sz="2000" b="0" dirty="0"/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𝑿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𝟏𝟐𝟗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𝟔𝟖</m:t>
                      </m:r>
                    </m:oMath>
                  </m:oMathPara>
                </a14:m>
                <a:endParaRPr lang="sr-Latn-BA" sz="2000" b="1" dirty="0"/>
              </a:p>
              <a:p>
                <a:pPr algn="ctr">
                  <a:lnSpc>
                    <a:spcPct val="15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BA" sz="2000" b="1" i="1" smtClean="0">
                                <a:latin typeface="Cambria Math" panose="02040503050406030204" pitchFamily="18" charset="0"/>
                              </a:rPr>
                              <m:t>𝒑𝒓</m:t>
                            </m:r>
                            <m:r>
                              <a:rPr lang="sr-Latn-BA" sz="20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sr-Latn-BA" sz="2000" b="1" i="1" smtClean="0">
                                <a:latin typeface="Cambria Math" panose="02040503050406030204" pitchFamily="18" charset="0"/>
                              </a:rPr>
                              <m:t>𝒑𝒓</m:t>
                            </m:r>
                            <m:r>
                              <a:rPr lang="sr-Latn-BA" sz="2000" b="1" i="1" smtClean="0">
                                <a:latin typeface="Cambria Math" panose="02040503050406030204" pitchFamily="18" charset="0"/>
                              </a:rPr>
                              <m:t>𝟎</m:t>
                            </m:r>
                          </m:den>
                        </m:f>
                      </m:e>
                      <m:sup>
                        <m:r>
                          <a:rPr lang="sr-Latn-BA" sz="2000" b="1" i="1" smtClean="0">
                            <a:latin typeface="Cambria Math" panose="02040503050406030204" pitchFamily="18" charset="0"/>
                          </a:rPr>
                          <m:t>𝑩</m:t>
                        </m:r>
                      </m:sup>
                    </m:sSup>
                    <m:r>
                      <a:rPr lang="sr-Latn-BA" sz="2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BA" sz="2000" b="1" i="1" smtClean="0">
                        <a:latin typeface="Cambria Math" panose="02040503050406030204" pitchFamily="18" charset="0"/>
                      </a:rPr>
                      <m:t>𝟏𝟐𝟗</m:t>
                    </m:r>
                    <m:r>
                      <a:rPr lang="sr-Latn-BA" sz="20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sr-Latn-BA" sz="2000" b="1" i="1" smtClean="0">
                        <a:latin typeface="Cambria Math" panose="02040503050406030204" pitchFamily="18" charset="0"/>
                      </a:rPr>
                      <m:t>𝟔𝟖</m:t>
                    </m:r>
                  </m:oMath>
                </a14:m>
                <a:r>
                  <a:rPr lang="sr-Latn-BA" sz="2000" b="1" dirty="0"/>
                  <a:t>    </a:t>
                </a:r>
                <a:endParaRPr lang="en-US" sz="2000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2B15FBC-806F-4EB3-02C7-88EF509DE2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5406" y="3197747"/>
                <a:ext cx="6081252" cy="31492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6442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5FECF-1690-6DFA-69B8-D61CF74FE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74757"/>
            <a:ext cx="7729728" cy="1188720"/>
          </a:xfrm>
        </p:spPr>
        <p:txBody>
          <a:bodyPr/>
          <a:lstStyle/>
          <a:p>
            <a:r>
              <a:rPr lang="sr-Latn-BA" dirty="0"/>
              <a:t>ZADATAK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94EC50-38D2-9284-DAC9-17BC49544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7080" y="1778508"/>
            <a:ext cx="10237840" cy="49025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000" dirty="0"/>
              <a:t>Dati su podaci o kretanju vremena po jedinici proizvodnje u nekom preduzeću za period 2016-2020. godine:</a:t>
            </a:r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>
              <a:buAutoNum type="alphaLcParenR"/>
            </a:pPr>
            <a:r>
              <a:rPr lang="sr-Latn-BA" sz="2000" dirty="0">
                <a:latin typeface="Gill Sans MT" panose="020B0502020104020203" pitchFamily="34" charset="0"/>
              </a:rPr>
              <a:t> Izračunati utrošak vremena po jedinici proizvodnje u 2022. godini, ako je isti u 2015. iznosio 15 radnik časova po toni proizvodnje. Indeks utrošenog rada u periodu 2020-2022. je iznosio 98, a indeks proizvodnje 105.</a:t>
            </a:r>
          </a:p>
          <a:p>
            <a:pPr>
              <a:buAutoNum type="alphaLcParenR"/>
            </a:pPr>
            <a:r>
              <a:rPr lang="sr-Latn-BA" sz="2000" dirty="0"/>
              <a:t> </a:t>
            </a:r>
            <a:r>
              <a:rPr lang="en-US" sz="2000" dirty="0" err="1"/>
              <a:t>Kolika</a:t>
            </a:r>
            <a:r>
              <a:rPr lang="en-US" sz="2000" dirty="0"/>
              <a:t> je </a:t>
            </a:r>
            <a:r>
              <a:rPr lang="en-US" sz="2000" dirty="0" err="1"/>
              <a:t>bila</a:t>
            </a:r>
            <a:r>
              <a:rPr lang="en-US" sz="2000" dirty="0"/>
              <a:t> </a:t>
            </a:r>
            <a:r>
              <a:rPr lang="en-US" sz="2000" dirty="0" err="1"/>
              <a:t>prosječna</a:t>
            </a:r>
            <a:r>
              <a:rPr lang="en-US" sz="2000" dirty="0"/>
              <a:t> </a:t>
            </a:r>
            <a:r>
              <a:rPr lang="en-US" sz="2000" dirty="0" err="1"/>
              <a:t>godišnja</a:t>
            </a:r>
            <a:r>
              <a:rPr lang="en-US" sz="2000" dirty="0"/>
              <a:t> </a:t>
            </a:r>
            <a:r>
              <a:rPr lang="en-US" sz="2000" dirty="0" err="1"/>
              <a:t>stopa</a:t>
            </a:r>
            <a:r>
              <a:rPr lang="en-US" sz="2000" dirty="0"/>
              <a:t> </a:t>
            </a:r>
            <a:r>
              <a:rPr lang="en-US" sz="2000" dirty="0" err="1"/>
              <a:t>promjene</a:t>
            </a:r>
            <a:r>
              <a:rPr lang="en-US" sz="2000" dirty="0"/>
              <a:t> </a:t>
            </a:r>
            <a:r>
              <a:rPr lang="sr-Latn-BA" sz="2000" dirty="0"/>
              <a:t>utroška vremena</a:t>
            </a:r>
            <a:r>
              <a:rPr lang="en-US" sz="2000" dirty="0"/>
              <a:t> u </a:t>
            </a:r>
            <a:r>
              <a:rPr lang="en-US" sz="2000" dirty="0" err="1"/>
              <a:t>periodu</a:t>
            </a:r>
            <a:r>
              <a:rPr lang="en-US" sz="2000" dirty="0"/>
              <a:t> </a:t>
            </a:r>
            <a:r>
              <a:rPr lang="sr-Latn-BA" sz="2000" dirty="0"/>
              <a:t>2016-2020</a:t>
            </a:r>
            <a:r>
              <a:rPr lang="en-US" sz="2000" dirty="0"/>
              <a:t>?</a:t>
            </a:r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C26ACE12-D6AE-41A7-A78E-1D72529D1F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8187470"/>
              </p:ext>
            </p:extLst>
          </p:nvPr>
        </p:nvGraphicFramePr>
        <p:xfrm>
          <a:off x="1893277" y="2868952"/>
          <a:ext cx="8405445" cy="175260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535810">
                  <a:extLst>
                    <a:ext uri="{9D8B030D-6E8A-4147-A177-3AD203B41FA5}">
                      <a16:colId xmlns:a16="http://schemas.microsoft.com/office/drawing/2014/main" val="1536244575"/>
                    </a:ext>
                  </a:extLst>
                </a:gridCol>
                <a:gridCol w="1173927">
                  <a:extLst>
                    <a:ext uri="{9D8B030D-6E8A-4147-A177-3AD203B41FA5}">
                      <a16:colId xmlns:a16="http://schemas.microsoft.com/office/drawing/2014/main" val="3461404749"/>
                    </a:ext>
                  </a:extLst>
                </a:gridCol>
                <a:gridCol w="1173927">
                  <a:extLst>
                    <a:ext uri="{9D8B030D-6E8A-4147-A177-3AD203B41FA5}">
                      <a16:colId xmlns:a16="http://schemas.microsoft.com/office/drawing/2014/main" val="113774636"/>
                    </a:ext>
                  </a:extLst>
                </a:gridCol>
                <a:gridCol w="1173927">
                  <a:extLst>
                    <a:ext uri="{9D8B030D-6E8A-4147-A177-3AD203B41FA5}">
                      <a16:colId xmlns:a16="http://schemas.microsoft.com/office/drawing/2014/main" val="692432110"/>
                    </a:ext>
                  </a:extLst>
                </a:gridCol>
                <a:gridCol w="1173927">
                  <a:extLst>
                    <a:ext uri="{9D8B030D-6E8A-4147-A177-3AD203B41FA5}">
                      <a16:colId xmlns:a16="http://schemas.microsoft.com/office/drawing/2014/main" val="4133131562"/>
                    </a:ext>
                  </a:extLst>
                </a:gridCol>
                <a:gridCol w="1173927">
                  <a:extLst>
                    <a:ext uri="{9D8B030D-6E8A-4147-A177-3AD203B41FA5}">
                      <a16:colId xmlns:a16="http://schemas.microsoft.com/office/drawing/2014/main" val="27291410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Lančani indeksi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3917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2016.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2017.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2018.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2019.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2020.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55524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BA" b="1" dirty="0"/>
                        <a:t>Ukupno utrošeni rad u radnik-čas.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96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104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98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103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100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7213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BA" b="1" dirty="0"/>
                        <a:t>Proizvodnja u tonama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102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99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98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97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99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67927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9780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14A6FC3-6BDF-7B08-EBD3-79372B2FFC7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93173" y="457200"/>
                <a:ext cx="11017045" cy="5943600"/>
              </a:xfrm>
            </p:spPr>
            <p:txBody>
              <a:bodyPr>
                <a:normAutofit/>
              </a:bodyPr>
              <a:lstStyle/>
              <a:p>
                <a:pPr marL="457200" indent="-457200">
                  <a:buAutoNum type="alphaLcParenR"/>
                </a:pPr>
                <a:r>
                  <a:rPr lang="sr-Latn-BA" sz="2000" b="1" dirty="0">
                    <a:solidFill>
                      <a:schemeClr val="accent1"/>
                    </a:solidFill>
                  </a:rPr>
                  <a:t>U</a:t>
                </a:r>
                <a:r>
                  <a:rPr kumimoji="0" lang="sr-Latn-BA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trošak vremena po jedinici u 2022. godini:</a:t>
                </a:r>
              </a:p>
              <a:p>
                <a:pPr marL="0" indent="0">
                  <a:buNone/>
                </a:pPr>
                <a:endParaRPr kumimoji="0" lang="sr-Latn-BA" sz="2000" b="1" i="0" u="none" strike="noStrike" kern="120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num>
                        <m:den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</m:oMath>
                  </m:oMathPara>
                </a14:m>
                <a:endParaRPr lang="sr-Latn-BA" sz="20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sr-Latn-BA" sz="20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2022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=15</m:t>
                      </m:r>
                      <m:r>
                        <a:rPr lang="sr-Latn-BA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0,96∙1,04∙0,98∙1,03∙1,00∙0,98</m:t>
                          </m:r>
                        </m:num>
                        <m:den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1,02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0,99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98∙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0,97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0,99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1,05</m:t>
                          </m:r>
                        </m:den>
                      </m:f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𝟏𝟒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𝟖𝟓</m:t>
                      </m:r>
                    </m:oMath>
                  </m:oMathPara>
                </a14:m>
                <a:endParaRPr lang="sr-Latn-BA" sz="2000" b="1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kumimoji="0" lang="sr-Latn-BA" sz="2000" b="1" i="0" u="none" strike="noStrike" kern="120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  <a:p>
                <a:pPr marL="457200" indent="-457200">
                  <a:buFont typeface="+mj-lt"/>
                  <a:buAutoNum type="alphaLcParenR" startAt="2"/>
                </a:pPr>
                <a:r>
                  <a:rPr lang="sr-Latn-BA" sz="2000" b="1" dirty="0">
                    <a:solidFill>
                      <a:schemeClr val="accent1"/>
                    </a:solidFill>
                  </a:rPr>
                  <a:t>Prosječna godišnja stopa promjene utroška vremena u periodu 2016-2020:</a:t>
                </a:r>
                <a:endParaRPr kumimoji="0" lang="sr-Latn-BA" sz="2000" b="1" i="0" u="none" strike="noStrike" kern="120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  <a:p>
                <a:pPr marL="0" indent="0">
                  <a:buNone/>
                </a:pPr>
                <a:endParaRPr lang="sr-Latn-BA" sz="2000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2016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=15</m:t>
                      </m:r>
                      <m:r>
                        <a:rPr lang="sr-Latn-BA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0,96</m:t>
                          </m:r>
                        </m:num>
                        <m:den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1,02</m:t>
                          </m:r>
                        </m:den>
                      </m:f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=14,12</m:t>
                      </m:r>
                      <m:r>
                        <a:rPr lang="sr-Latn-BA" sz="20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;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</m:t>
                      </m:r>
                      <m:sSub>
                        <m:sSubPr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202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sr-Latn-BA" sz="2000" i="1">
                          <a:latin typeface="Cambria Math" panose="02040503050406030204" pitchFamily="18" charset="0"/>
                        </a:rPr>
                        <m:t>=15</m:t>
                      </m:r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0,96∙1,04∙0,98∙1,03∙1,00</m:t>
                          </m:r>
                        </m:num>
                        <m:den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1,02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0,99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98∙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0,97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0,99</m:t>
                          </m:r>
                        </m:den>
                      </m:f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=15,91</m:t>
                      </m:r>
                    </m:oMath>
                  </m:oMathPara>
                </a14:m>
                <a:endParaRPr lang="sr-Latn-BA" sz="2000" b="1" dirty="0">
                  <a:solidFill>
                    <a:schemeClr val="accent1"/>
                  </a:solidFill>
                </a:endParaRPr>
              </a:p>
              <a:p>
                <a:pPr marL="0" indent="0">
                  <a:buNone/>
                </a:pPr>
                <a:endParaRPr lang="sr-Latn-BA" sz="2000" b="1" dirty="0">
                  <a:solidFill>
                    <a:schemeClr val="accent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sr-Latn-BA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  <m:r>
                        <a:rPr lang="sr-Latn-BA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sr-Latn-BA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ctrlPr>
                                <a:rPr lang="sr-Latn-BA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lang="sr-Latn-BA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g>
                            <m:e>
                              <m:f>
                                <m:fPr>
                                  <m:ctrlPr>
                                    <a:rPr lang="sr-Latn-BA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15,91</m:t>
                                  </m:r>
                                </m:num>
                                <m:den>
                                  <m:r>
                                    <a:rPr lang="sr-Latn-BA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14,12</m:t>
                                  </m:r>
                                </m:den>
                              </m:f>
                            </m:e>
                          </m:rad>
                          <m:r>
                            <a:rPr lang="sr-Latn-BA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sr-Latn-BA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∙100=</m:t>
                      </m:r>
                      <m:r>
                        <a:rPr lang="sr-Latn-BA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sr-Latn-BA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𝟎𝟑</m:t>
                      </m:r>
                      <m:r>
                        <a:rPr lang="sr-Latn-BA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sr-Latn-BA" sz="2000" b="1" dirty="0">
                  <a:solidFill>
                    <a:schemeClr val="accent1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14A6FC3-6BDF-7B08-EBD3-79372B2FFC7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3173" y="457200"/>
                <a:ext cx="11017045" cy="5943600"/>
              </a:xfrm>
              <a:blipFill>
                <a:blip r:embed="rId2"/>
                <a:stretch>
                  <a:fillRect l="-553" t="-513"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7463996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603</TotalTime>
  <Words>879</Words>
  <Application>Microsoft Office PowerPoint</Application>
  <PresentationFormat>Widescreen</PresentationFormat>
  <Paragraphs>277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Cambria</vt:lpstr>
      <vt:lpstr>Cambria Math</vt:lpstr>
      <vt:lpstr>Gill Sans MT</vt:lpstr>
      <vt:lpstr>Source Sans Pro</vt:lpstr>
      <vt:lpstr>Times New Roman</vt:lpstr>
      <vt:lpstr>Parcel</vt:lpstr>
      <vt:lpstr>PRODUKTIVNOST RADA</vt:lpstr>
      <vt:lpstr>FORMULE</vt:lpstr>
      <vt:lpstr>PowerPoint Presentation</vt:lpstr>
      <vt:lpstr>Zadatak 1</vt:lpstr>
      <vt:lpstr>PowerPoint Presentation</vt:lpstr>
      <vt:lpstr>ZADATAK 2</vt:lpstr>
      <vt:lpstr>PowerPoint Presentation</vt:lpstr>
      <vt:lpstr>ZADATAK 3</vt:lpstr>
      <vt:lpstr>PowerPoint Presentation</vt:lpstr>
      <vt:lpstr>ZADATAK 4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PRODUKTIVNOST RADA</dc:title>
  <dc:creator>Marić, Milica</dc:creator>
  <cp:lastModifiedBy>Marić, Milica</cp:lastModifiedBy>
  <cp:revision>32</cp:revision>
  <dcterms:created xsi:type="dcterms:W3CDTF">2022-12-19T08:22:50Z</dcterms:created>
  <dcterms:modified xsi:type="dcterms:W3CDTF">2022-12-21T08:51:44Z</dcterms:modified>
</cp:coreProperties>
</file>