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9" r:id="rId1"/>
  </p:sldMasterIdLst>
  <p:notesMasterIdLst>
    <p:notesMasterId r:id="rId18"/>
  </p:notesMasterIdLst>
  <p:sldIdLst>
    <p:sldId id="256" r:id="rId2"/>
    <p:sldId id="294" r:id="rId3"/>
    <p:sldId id="295" r:id="rId4"/>
    <p:sldId id="296" r:id="rId5"/>
    <p:sldId id="308" r:id="rId6"/>
    <p:sldId id="297" r:id="rId7"/>
    <p:sldId id="298" r:id="rId8"/>
    <p:sldId id="309" r:id="rId9"/>
    <p:sldId id="300" r:id="rId10"/>
    <p:sldId id="310" r:id="rId11"/>
    <p:sldId id="302" r:id="rId12"/>
    <p:sldId id="303" r:id="rId13"/>
    <p:sldId id="304" r:id="rId14"/>
    <p:sldId id="305" r:id="rId15"/>
    <p:sldId id="311" r:id="rId16"/>
    <p:sldId id="307" r:id="rId17"/>
  </p:sldIdLst>
  <p:sldSz cx="9144000" cy="5143500" type="screen16x9"/>
  <p:notesSz cx="6858000" cy="9144000"/>
  <p:embeddedFontLst>
    <p:embeddedFont>
      <p:font typeface="Segoe UI Black" charset="0"/>
      <p:bold r:id="rId19"/>
      <p:boldItalic r:id="rId20"/>
    </p:embeddedFont>
    <p:embeddedFont>
      <p:font typeface="Oswald" charset="0"/>
      <p:regular r:id="rId21"/>
      <p:bold r:id="rId22"/>
    </p:embeddedFont>
    <p:embeddedFont>
      <p:font typeface="Segoe UI Light" pitchFamily="34" charset="0"/>
      <p:regular r:id="rId23"/>
    </p:embeddedFont>
    <p:embeddedFont>
      <p:font typeface="Source Sans Pro" charset="0"/>
      <p:regular r:id="rId24"/>
      <p:bold r:id="rId25"/>
      <p:italic r:id="rId26"/>
      <p:boldItalic r:id="rId2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71DA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057B260-235A-4DA7-9D08-349C70A2B37C}">
  <a:tblStyle styleId="{B057B260-235A-4DA7-9D08-349C70A2B37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56" autoAdjust="0"/>
    <p:restoredTop sz="94660"/>
  </p:normalViewPr>
  <p:slideViewPr>
    <p:cSldViewPr>
      <p:cViewPr varScale="1">
        <p:scale>
          <a:sx n="91" d="100"/>
          <a:sy n="91" d="100"/>
        </p:scale>
        <p:origin x="-768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schemas.openxmlformats.org/officeDocument/2006/relationships/font" Target="fonts/font8.fntdata"/><Relationship Id="rId3" Type="http://schemas.openxmlformats.org/officeDocument/2006/relationships/slide" Target="slides/slide2.xml"/><Relationship Id="rId21" Type="http://schemas.openxmlformats.org/officeDocument/2006/relationships/font" Target="fonts/font3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7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2.fntdata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6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5.fntdata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font" Target="fonts/font1.fntdata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4.fntdata"/><Relationship Id="rId27" Type="http://schemas.openxmlformats.org/officeDocument/2006/relationships/font" Target="fonts/font9.fntdata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="" xmlns:p14="http://schemas.microsoft.com/office/powerpoint/2010/main" val="362461097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Google Shape;461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2" name="Google Shape;462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="" xmlns:p14="http://schemas.microsoft.com/office/powerpoint/2010/main" val="9475555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"/>
          <p:cNvSpPr/>
          <p:nvPr/>
        </p:nvSpPr>
        <p:spPr>
          <a:xfrm>
            <a:off x="-26775" y="2008375"/>
            <a:ext cx="9210650" cy="3172625"/>
          </a:xfrm>
          <a:custGeom>
            <a:avLst/>
            <a:gdLst/>
            <a:ahLst/>
            <a:cxnLst/>
            <a:rect l="l" t="t" r="r" b="b"/>
            <a:pathLst>
              <a:path w="368426" h="126905" extrusionOk="0">
                <a:moveTo>
                  <a:pt x="309" y="263"/>
                </a:moveTo>
                <a:lnTo>
                  <a:pt x="16502" y="11294"/>
                </a:lnTo>
                <a:lnTo>
                  <a:pt x="31551" y="5122"/>
                </a:lnTo>
                <a:lnTo>
                  <a:pt x="62412" y="4991"/>
                </a:lnTo>
                <a:lnTo>
                  <a:pt x="77652" y="0"/>
                </a:lnTo>
                <a:lnTo>
                  <a:pt x="92892" y="13527"/>
                </a:lnTo>
                <a:lnTo>
                  <a:pt x="107942" y="21276"/>
                </a:lnTo>
                <a:lnTo>
                  <a:pt x="122991" y="21145"/>
                </a:lnTo>
                <a:lnTo>
                  <a:pt x="138993" y="10375"/>
                </a:lnTo>
                <a:lnTo>
                  <a:pt x="154043" y="7880"/>
                </a:lnTo>
                <a:lnTo>
                  <a:pt x="168711" y="2349"/>
                </a:lnTo>
                <a:lnTo>
                  <a:pt x="184332" y="14841"/>
                </a:lnTo>
                <a:lnTo>
                  <a:pt x="199572" y="15274"/>
                </a:lnTo>
                <a:lnTo>
                  <a:pt x="214622" y="25085"/>
                </a:lnTo>
                <a:lnTo>
                  <a:pt x="230052" y="25085"/>
                </a:lnTo>
                <a:lnTo>
                  <a:pt x="246054" y="20094"/>
                </a:lnTo>
                <a:lnTo>
                  <a:pt x="261104" y="20094"/>
                </a:lnTo>
                <a:lnTo>
                  <a:pt x="275391" y="11426"/>
                </a:lnTo>
                <a:lnTo>
                  <a:pt x="291584" y="16810"/>
                </a:lnTo>
                <a:lnTo>
                  <a:pt x="305871" y="8143"/>
                </a:lnTo>
                <a:lnTo>
                  <a:pt x="336732" y="8012"/>
                </a:lnTo>
                <a:lnTo>
                  <a:pt x="351782" y="11294"/>
                </a:lnTo>
                <a:lnTo>
                  <a:pt x="367593" y="2758"/>
                </a:lnTo>
                <a:lnTo>
                  <a:pt x="368426" y="126905"/>
                </a:lnTo>
                <a:lnTo>
                  <a:pt x="0" y="126369"/>
                </a:lnTo>
                <a:close/>
              </a:path>
            </a:pathLst>
          </a:custGeom>
          <a:solidFill>
            <a:srgbClr val="AFF000">
              <a:alpha val="81920"/>
            </a:srgbClr>
          </a:solidFill>
          <a:ln>
            <a:noFill/>
          </a:ln>
        </p:spPr>
      </p:sp>
      <p:sp>
        <p:nvSpPr>
          <p:cNvPr id="35" name="Google Shape;35;p2"/>
          <p:cNvSpPr/>
          <p:nvPr/>
        </p:nvSpPr>
        <p:spPr>
          <a:xfrm>
            <a:off x="-26775" y="2139700"/>
            <a:ext cx="9210650" cy="3041300"/>
          </a:xfrm>
          <a:custGeom>
            <a:avLst/>
            <a:gdLst/>
            <a:ahLst/>
            <a:cxnLst/>
            <a:rect l="l" t="t" r="r" b="b"/>
            <a:pathLst>
              <a:path w="368426" h="121652" extrusionOk="0">
                <a:moveTo>
                  <a:pt x="309" y="5516"/>
                </a:moveTo>
                <a:lnTo>
                  <a:pt x="16692" y="11214"/>
                </a:lnTo>
                <a:lnTo>
                  <a:pt x="47172" y="11214"/>
                </a:lnTo>
                <a:lnTo>
                  <a:pt x="62412" y="6843"/>
                </a:lnTo>
                <a:lnTo>
                  <a:pt x="77652" y="16156"/>
                </a:lnTo>
                <a:lnTo>
                  <a:pt x="92892" y="16156"/>
                </a:lnTo>
                <a:lnTo>
                  <a:pt x="107370" y="11214"/>
                </a:lnTo>
                <a:lnTo>
                  <a:pt x="122610" y="8173"/>
                </a:lnTo>
                <a:lnTo>
                  <a:pt x="138612" y="8173"/>
                </a:lnTo>
                <a:lnTo>
                  <a:pt x="153852" y="10834"/>
                </a:lnTo>
                <a:lnTo>
                  <a:pt x="168711" y="7603"/>
                </a:lnTo>
                <a:lnTo>
                  <a:pt x="183951" y="12734"/>
                </a:lnTo>
                <a:lnTo>
                  <a:pt x="199572" y="20527"/>
                </a:lnTo>
                <a:lnTo>
                  <a:pt x="214050" y="15205"/>
                </a:lnTo>
                <a:lnTo>
                  <a:pt x="229671" y="15205"/>
                </a:lnTo>
                <a:lnTo>
                  <a:pt x="245292" y="5892"/>
                </a:lnTo>
                <a:lnTo>
                  <a:pt x="260532" y="11214"/>
                </a:lnTo>
                <a:lnTo>
                  <a:pt x="275772" y="11214"/>
                </a:lnTo>
                <a:lnTo>
                  <a:pt x="291012" y="6843"/>
                </a:lnTo>
                <a:lnTo>
                  <a:pt x="321492" y="6843"/>
                </a:lnTo>
                <a:lnTo>
                  <a:pt x="336732" y="15966"/>
                </a:lnTo>
                <a:lnTo>
                  <a:pt x="351210" y="12734"/>
                </a:lnTo>
                <a:lnTo>
                  <a:pt x="367593" y="0"/>
                </a:lnTo>
                <a:lnTo>
                  <a:pt x="368426" y="121652"/>
                </a:lnTo>
                <a:lnTo>
                  <a:pt x="0" y="121652"/>
                </a:lnTo>
                <a:close/>
              </a:path>
            </a:pathLst>
          </a:custGeom>
          <a:solidFill>
            <a:srgbClr val="00CEF6">
              <a:alpha val="73460"/>
            </a:srgbClr>
          </a:solidFill>
          <a:ln>
            <a:noFill/>
          </a:ln>
        </p:spPr>
      </p:sp>
      <p:sp>
        <p:nvSpPr>
          <p:cNvPr id="36" name="Google Shape;36;p2"/>
          <p:cNvSpPr/>
          <p:nvPr/>
        </p:nvSpPr>
        <p:spPr>
          <a:xfrm rot="8100000">
            <a:off x="1847981" y="1814569"/>
            <a:ext cx="122612" cy="122612"/>
          </a:xfrm>
          <a:prstGeom prst="teardrop">
            <a:avLst>
              <a:gd name="adj" fmla="val 100000"/>
            </a:avLst>
          </a:prstGeom>
          <a:solidFill>
            <a:srgbClr val="AFF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2"/>
          <p:cNvSpPr/>
          <p:nvPr/>
        </p:nvSpPr>
        <p:spPr>
          <a:xfrm rot="8100000">
            <a:off x="6038981" y="2098419"/>
            <a:ext cx="122612" cy="122612"/>
          </a:xfrm>
          <a:prstGeom prst="teardrop">
            <a:avLst>
              <a:gd name="adj" fmla="val 100000"/>
            </a:avLst>
          </a:prstGeom>
          <a:noFill/>
          <a:ln w="28575" cap="flat" cmpd="sng">
            <a:solidFill>
              <a:srgbClr val="00CEF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2"/>
          <p:cNvSpPr/>
          <p:nvPr/>
        </p:nvSpPr>
        <p:spPr>
          <a:xfrm rot="8100000">
            <a:off x="7181981" y="2131769"/>
            <a:ext cx="122612" cy="122612"/>
          </a:xfrm>
          <a:prstGeom prst="teardrop">
            <a:avLst>
              <a:gd name="adj" fmla="val 100000"/>
            </a:avLst>
          </a:prstGeom>
          <a:solidFill>
            <a:srgbClr val="00CEF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9" name="Google Shape;39;p2"/>
          <p:cNvGrpSpPr/>
          <p:nvPr/>
        </p:nvGrpSpPr>
        <p:grpSpPr>
          <a:xfrm>
            <a:off x="-9525" y="2024075"/>
            <a:ext cx="9167825" cy="595300"/>
            <a:chOff x="-9525" y="4462475"/>
            <a:chExt cx="9167825" cy="595300"/>
          </a:xfrm>
        </p:grpSpPr>
        <p:sp>
          <p:nvSpPr>
            <p:cNvPr id="40" name="Google Shape;40;p2"/>
            <p:cNvSpPr/>
            <p:nvPr/>
          </p:nvSpPr>
          <p:spPr>
            <a:xfrm>
              <a:off x="-9525" y="4581525"/>
              <a:ext cx="4205300" cy="476250"/>
            </a:xfrm>
            <a:custGeom>
              <a:avLst/>
              <a:gdLst/>
              <a:ahLst/>
              <a:cxnLst/>
              <a:rect l="l" t="t" r="r" b="b"/>
              <a:pathLst>
                <a:path w="168212" h="19050" extrusionOk="0">
                  <a:moveTo>
                    <a:pt x="0" y="1715"/>
                  </a:moveTo>
                  <a:lnTo>
                    <a:pt x="15812" y="16574"/>
                  </a:lnTo>
                  <a:lnTo>
                    <a:pt x="31052" y="16574"/>
                  </a:lnTo>
                  <a:lnTo>
                    <a:pt x="46292" y="14097"/>
                  </a:lnTo>
                  <a:lnTo>
                    <a:pt x="61532" y="19050"/>
                  </a:lnTo>
                  <a:lnTo>
                    <a:pt x="76581" y="11240"/>
                  </a:lnTo>
                  <a:lnTo>
                    <a:pt x="92012" y="11240"/>
                  </a:lnTo>
                  <a:lnTo>
                    <a:pt x="106871" y="0"/>
                  </a:lnTo>
                  <a:lnTo>
                    <a:pt x="122111" y="2667"/>
                  </a:lnTo>
                  <a:lnTo>
                    <a:pt x="137541" y="2667"/>
                  </a:lnTo>
                  <a:lnTo>
                    <a:pt x="152972" y="16002"/>
                  </a:lnTo>
                  <a:lnTo>
                    <a:pt x="168212" y="16002"/>
                  </a:lnTo>
                </a:path>
              </a:pathLst>
            </a:custGeom>
            <a:noFill/>
            <a:ln w="9525" cap="flat" cmpd="sng">
              <a:solidFill>
                <a:srgbClr val="3C78D8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41" name="Google Shape;41;p2"/>
            <p:cNvSpPr/>
            <p:nvPr/>
          </p:nvSpPr>
          <p:spPr>
            <a:xfrm>
              <a:off x="4195775" y="4462475"/>
              <a:ext cx="3424225" cy="590550"/>
            </a:xfrm>
            <a:custGeom>
              <a:avLst/>
              <a:gdLst/>
              <a:ahLst/>
              <a:cxnLst/>
              <a:rect l="l" t="t" r="r" b="b"/>
              <a:pathLst>
                <a:path w="136969" h="23622" extrusionOk="0">
                  <a:moveTo>
                    <a:pt x="0" y="20955"/>
                  </a:moveTo>
                  <a:lnTo>
                    <a:pt x="15049" y="9144"/>
                  </a:lnTo>
                  <a:lnTo>
                    <a:pt x="30480" y="4381"/>
                  </a:lnTo>
                  <a:lnTo>
                    <a:pt x="45720" y="13716"/>
                  </a:lnTo>
                  <a:lnTo>
                    <a:pt x="60769" y="13716"/>
                  </a:lnTo>
                  <a:lnTo>
                    <a:pt x="76009" y="16573"/>
                  </a:lnTo>
                  <a:lnTo>
                    <a:pt x="91249" y="11811"/>
                  </a:lnTo>
                  <a:lnTo>
                    <a:pt x="106680" y="23622"/>
                  </a:lnTo>
                  <a:lnTo>
                    <a:pt x="122110" y="23622"/>
                  </a:lnTo>
                  <a:lnTo>
                    <a:pt x="136969" y="0"/>
                  </a:lnTo>
                </a:path>
              </a:pathLst>
            </a:custGeom>
            <a:noFill/>
            <a:ln w="9525" cap="flat" cmpd="sng">
              <a:solidFill>
                <a:srgbClr val="3C78D8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42" name="Google Shape;42;p2"/>
            <p:cNvSpPr/>
            <p:nvPr/>
          </p:nvSpPr>
          <p:spPr>
            <a:xfrm>
              <a:off x="7624775" y="4472000"/>
              <a:ext cx="1533525" cy="414325"/>
            </a:xfrm>
            <a:custGeom>
              <a:avLst/>
              <a:gdLst/>
              <a:ahLst/>
              <a:cxnLst/>
              <a:rect l="l" t="t" r="r" b="b"/>
              <a:pathLst>
                <a:path w="61341" h="16573" extrusionOk="0">
                  <a:moveTo>
                    <a:pt x="0" y="0"/>
                  </a:moveTo>
                  <a:lnTo>
                    <a:pt x="15049" y="4762"/>
                  </a:lnTo>
                  <a:lnTo>
                    <a:pt x="30670" y="4762"/>
                  </a:lnTo>
                  <a:lnTo>
                    <a:pt x="45910" y="4762"/>
                  </a:lnTo>
                  <a:lnTo>
                    <a:pt x="61341" y="16573"/>
                  </a:lnTo>
                </a:path>
              </a:pathLst>
            </a:custGeom>
            <a:noFill/>
            <a:ln w="9525" cap="flat" cmpd="sng">
              <a:solidFill>
                <a:srgbClr val="3C78D8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grpSp>
        <p:nvGrpSpPr>
          <p:cNvPr id="43" name="Google Shape;43;p2"/>
          <p:cNvGrpSpPr/>
          <p:nvPr/>
        </p:nvGrpSpPr>
        <p:grpSpPr>
          <a:xfrm>
            <a:off x="-42837" y="2005088"/>
            <a:ext cx="9229575" cy="642787"/>
            <a:chOff x="-42837" y="4443488"/>
            <a:chExt cx="9229575" cy="642787"/>
          </a:xfrm>
        </p:grpSpPr>
        <p:sp>
          <p:nvSpPr>
            <p:cNvPr id="44" name="Google Shape;44;p2"/>
            <p:cNvSpPr/>
            <p:nvPr/>
          </p:nvSpPr>
          <p:spPr>
            <a:xfrm>
              <a:off x="1114450" y="4900688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1495450" y="5029275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733450" y="4972125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352450" y="4962600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-42837" y="4605413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1876450" y="4834013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2"/>
            <p:cNvSpPr/>
            <p:nvPr/>
          </p:nvSpPr>
          <p:spPr>
            <a:xfrm>
              <a:off x="2257450" y="4829250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2"/>
            <p:cNvSpPr/>
            <p:nvPr/>
          </p:nvSpPr>
          <p:spPr>
            <a:xfrm>
              <a:off x="2638450" y="4548263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2"/>
            <p:cNvSpPr/>
            <p:nvPr/>
          </p:nvSpPr>
          <p:spPr>
            <a:xfrm>
              <a:off x="3019450" y="4614938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2"/>
            <p:cNvSpPr/>
            <p:nvPr/>
          </p:nvSpPr>
          <p:spPr>
            <a:xfrm>
              <a:off x="3400450" y="4614938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2"/>
            <p:cNvSpPr/>
            <p:nvPr/>
          </p:nvSpPr>
          <p:spPr>
            <a:xfrm>
              <a:off x="3781450" y="4948313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2"/>
            <p:cNvSpPr/>
            <p:nvPr/>
          </p:nvSpPr>
          <p:spPr>
            <a:xfrm>
              <a:off x="4162450" y="4948313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2"/>
            <p:cNvSpPr/>
            <p:nvPr/>
          </p:nvSpPr>
          <p:spPr>
            <a:xfrm>
              <a:off x="4543450" y="4667325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2"/>
            <p:cNvSpPr/>
            <p:nvPr/>
          </p:nvSpPr>
          <p:spPr>
            <a:xfrm>
              <a:off x="4924450" y="4543500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2"/>
            <p:cNvSpPr/>
            <p:nvPr/>
          </p:nvSpPr>
          <p:spPr>
            <a:xfrm>
              <a:off x="5305450" y="4772100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2"/>
            <p:cNvSpPr/>
            <p:nvPr/>
          </p:nvSpPr>
          <p:spPr>
            <a:xfrm>
              <a:off x="5686450" y="4772100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2"/>
            <p:cNvSpPr/>
            <p:nvPr/>
          </p:nvSpPr>
          <p:spPr>
            <a:xfrm>
              <a:off x="6067450" y="4848300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1;p2"/>
            <p:cNvSpPr/>
            <p:nvPr/>
          </p:nvSpPr>
          <p:spPr>
            <a:xfrm>
              <a:off x="6448450" y="4729238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p2"/>
            <p:cNvSpPr/>
            <p:nvPr/>
          </p:nvSpPr>
          <p:spPr>
            <a:xfrm>
              <a:off x="6829450" y="5024513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2"/>
            <p:cNvSpPr/>
            <p:nvPr/>
          </p:nvSpPr>
          <p:spPr>
            <a:xfrm>
              <a:off x="7210450" y="5024513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2"/>
            <p:cNvSpPr/>
            <p:nvPr/>
          </p:nvSpPr>
          <p:spPr>
            <a:xfrm>
              <a:off x="7591450" y="4443488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2"/>
            <p:cNvSpPr/>
            <p:nvPr/>
          </p:nvSpPr>
          <p:spPr>
            <a:xfrm>
              <a:off x="7972450" y="4557788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2"/>
            <p:cNvSpPr/>
            <p:nvPr/>
          </p:nvSpPr>
          <p:spPr>
            <a:xfrm>
              <a:off x="8353450" y="4557788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2"/>
            <p:cNvSpPr/>
            <p:nvPr/>
          </p:nvSpPr>
          <p:spPr>
            <a:xfrm>
              <a:off x="8734450" y="4557788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68;p2"/>
            <p:cNvSpPr/>
            <p:nvPr/>
          </p:nvSpPr>
          <p:spPr>
            <a:xfrm>
              <a:off x="9129738" y="4867350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9" name="Google Shape;69;p2"/>
          <p:cNvSpPr/>
          <p:nvPr/>
        </p:nvSpPr>
        <p:spPr>
          <a:xfrm>
            <a:off x="2990700" y="2147800"/>
            <a:ext cx="114600" cy="114600"/>
          </a:xfrm>
          <a:prstGeom prst="ellipse">
            <a:avLst/>
          </a:prstGeom>
          <a:noFill/>
          <a:ln w="9525" cap="flat" cmpd="sng">
            <a:solidFill>
              <a:srgbClr val="3C78D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70;p2"/>
          <p:cNvSpPr/>
          <p:nvPr/>
        </p:nvSpPr>
        <p:spPr>
          <a:xfrm>
            <a:off x="1085700" y="2433550"/>
            <a:ext cx="114600" cy="114600"/>
          </a:xfrm>
          <a:prstGeom prst="ellipse">
            <a:avLst/>
          </a:prstGeom>
          <a:noFill/>
          <a:ln w="9525" cap="flat" cmpd="sng">
            <a:solidFill>
              <a:srgbClr val="3C78D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71;p2"/>
          <p:cNvSpPr/>
          <p:nvPr/>
        </p:nvSpPr>
        <p:spPr>
          <a:xfrm>
            <a:off x="4895700" y="2077632"/>
            <a:ext cx="114600" cy="114600"/>
          </a:xfrm>
          <a:prstGeom prst="ellipse">
            <a:avLst/>
          </a:prstGeom>
          <a:noFill/>
          <a:ln w="9525" cap="flat" cmpd="sng">
            <a:solidFill>
              <a:srgbClr val="3C78D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72;p2"/>
          <p:cNvSpPr/>
          <p:nvPr/>
        </p:nvSpPr>
        <p:spPr>
          <a:xfrm rot="8100000">
            <a:off x="8699949" y="1890769"/>
            <a:ext cx="122612" cy="122612"/>
          </a:xfrm>
          <a:prstGeom prst="teardrop">
            <a:avLst>
              <a:gd name="adj" fmla="val 100000"/>
            </a:avLst>
          </a:prstGeom>
          <a:noFill/>
          <a:ln w="28575" cap="flat" cmpd="sng">
            <a:solidFill>
              <a:srgbClr val="AFF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73;p2"/>
          <p:cNvSpPr txBox="1">
            <a:spLocks noGrp="1"/>
          </p:cNvSpPr>
          <p:nvPr>
            <p:ph type="ctrTitle"/>
          </p:nvPr>
        </p:nvSpPr>
        <p:spPr>
          <a:xfrm>
            <a:off x="2847975" y="3363425"/>
            <a:ext cx="5610300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1pPr>
            <a:lvl2pPr lvl="1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2pPr>
            <a:lvl3pPr lvl="2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3pPr>
            <a:lvl4pPr lvl="3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4pPr>
            <a:lvl5pPr lvl="4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5pPr>
            <a:lvl6pPr lvl="5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6pPr>
            <a:lvl7pPr lvl="6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7pPr>
            <a:lvl8pPr lvl="7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8pPr>
            <a:lvl9pPr lvl="8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6"/>
          <p:cNvSpPr txBox="1">
            <a:spLocks noGrp="1"/>
          </p:cNvSpPr>
          <p:nvPr>
            <p:ph type="title"/>
          </p:nvPr>
        </p:nvSpPr>
        <p:spPr>
          <a:xfrm>
            <a:off x="1047750" y="634125"/>
            <a:ext cx="6996600" cy="7158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205" name="Google Shape;205;p6"/>
          <p:cNvSpPr txBox="1">
            <a:spLocks noGrp="1"/>
          </p:cNvSpPr>
          <p:nvPr>
            <p:ph type="body" idx="1"/>
          </p:nvPr>
        </p:nvSpPr>
        <p:spPr>
          <a:xfrm>
            <a:off x="1131500" y="1552950"/>
            <a:ext cx="3339900" cy="2665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SzPts val="1800"/>
              <a:buChar char="◉"/>
              <a:defRPr sz="1800"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◉"/>
              <a:defRPr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206" name="Google Shape;206;p6"/>
          <p:cNvSpPr txBox="1">
            <a:spLocks noGrp="1"/>
          </p:cNvSpPr>
          <p:nvPr>
            <p:ph type="body" idx="2"/>
          </p:nvPr>
        </p:nvSpPr>
        <p:spPr>
          <a:xfrm>
            <a:off x="4672563" y="1552950"/>
            <a:ext cx="3339900" cy="2665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SzPts val="1800"/>
              <a:buChar char="◉"/>
              <a:defRPr sz="1800"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◉"/>
              <a:defRPr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207" name="Google Shape;207;p6"/>
          <p:cNvSpPr/>
          <p:nvPr/>
        </p:nvSpPr>
        <p:spPr>
          <a:xfrm>
            <a:off x="-28575" y="4446775"/>
            <a:ext cx="9191625" cy="712478"/>
          </a:xfrm>
          <a:custGeom>
            <a:avLst/>
            <a:gdLst/>
            <a:ahLst/>
            <a:cxnLst/>
            <a:rect l="l" t="t" r="r" b="b"/>
            <a:pathLst>
              <a:path w="367665" h="41339" extrusionOk="0">
                <a:moveTo>
                  <a:pt x="381" y="381"/>
                </a:moveTo>
                <a:lnTo>
                  <a:pt x="16574" y="16383"/>
                </a:lnTo>
                <a:lnTo>
                  <a:pt x="31623" y="7430"/>
                </a:lnTo>
                <a:lnTo>
                  <a:pt x="62484" y="7239"/>
                </a:lnTo>
                <a:lnTo>
                  <a:pt x="77724" y="0"/>
                </a:lnTo>
                <a:lnTo>
                  <a:pt x="92964" y="19622"/>
                </a:lnTo>
                <a:lnTo>
                  <a:pt x="108014" y="30861"/>
                </a:lnTo>
                <a:lnTo>
                  <a:pt x="123063" y="30671"/>
                </a:lnTo>
                <a:lnTo>
                  <a:pt x="139065" y="15050"/>
                </a:lnTo>
                <a:lnTo>
                  <a:pt x="154115" y="11430"/>
                </a:lnTo>
                <a:lnTo>
                  <a:pt x="168783" y="3408"/>
                </a:lnTo>
                <a:lnTo>
                  <a:pt x="184404" y="21527"/>
                </a:lnTo>
                <a:lnTo>
                  <a:pt x="199644" y="22155"/>
                </a:lnTo>
                <a:lnTo>
                  <a:pt x="214694" y="36386"/>
                </a:lnTo>
                <a:lnTo>
                  <a:pt x="230124" y="36386"/>
                </a:lnTo>
                <a:lnTo>
                  <a:pt x="246126" y="29147"/>
                </a:lnTo>
                <a:lnTo>
                  <a:pt x="261176" y="29147"/>
                </a:lnTo>
                <a:lnTo>
                  <a:pt x="275463" y="16574"/>
                </a:lnTo>
                <a:lnTo>
                  <a:pt x="291656" y="24384"/>
                </a:lnTo>
                <a:lnTo>
                  <a:pt x="305943" y="11811"/>
                </a:lnTo>
                <a:lnTo>
                  <a:pt x="336804" y="11621"/>
                </a:lnTo>
                <a:lnTo>
                  <a:pt x="351854" y="16383"/>
                </a:lnTo>
                <a:lnTo>
                  <a:pt x="367665" y="4001"/>
                </a:lnTo>
                <a:lnTo>
                  <a:pt x="367284" y="41339"/>
                </a:lnTo>
                <a:lnTo>
                  <a:pt x="0" y="41339"/>
                </a:lnTo>
                <a:close/>
              </a:path>
            </a:pathLst>
          </a:custGeom>
          <a:solidFill>
            <a:srgbClr val="AFF000">
              <a:alpha val="81920"/>
            </a:srgbClr>
          </a:solidFill>
          <a:ln>
            <a:noFill/>
          </a:ln>
        </p:spPr>
      </p:sp>
      <p:sp>
        <p:nvSpPr>
          <p:cNvPr id="208" name="Google Shape;208;p6"/>
          <p:cNvSpPr/>
          <p:nvPr/>
        </p:nvSpPr>
        <p:spPr>
          <a:xfrm>
            <a:off x="-28575" y="4578111"/>
            <a:ext cx="9191625" cy="584439"/>
          </a:xfrm>
          <a:custGeom>
            <a:avLst/>
            <a:gdLst/>
            <a:ahLst/>
            <a:cxnLst/>
            <a:rect l="l" t="t" r="r" b="b"/>
            <a:pathLst>
              <a:path w="367665" h="33910" extrusionOk="0">
                <a:moveTo>
                  <a:pt x="381" y="8001"/>
                </a:moveTo>
                <a:lnTo>
                  <a:pt x="16764" y="16266"/>
                </a:lnTo>
                <a:lnTo>
                  <a:pt x="47244" y="16266"/>
                </a:lnTo>
                <a:lnTo>
                  <a:pt x="62484" y="9925"/>
                </a:lnTo>
                <a:lnTo>
                  <a:pt x="77724" y="23434"/>
                </a:lnTo>
                <a:lnTo>
                  <a:pt x="92964" y="23434"/>
                </a:lnTo>
                <a:lnTo>
                  <a:pt x="107442" y="16266"/>
                </a:lnTo>
                <a:lnTo>
                  <a:pt x="122682" y="11855"/>
                </a:lnTo>
                <a:lnTo>
                  <a:pt x="138684" y="11855"/>
                </a:lnTo>
                <a:lnTo>
                  <a:pt x="153924" y="15714"/>
                </a:lnTo>
                <a:lnTo>
                  <a:pt x="168783" y="11028"/>
                </a:lnTo>
                <a:lnTo>
                  <a:pt x="184023" y="18471"/>
                </a:lnTo>
                <a:lnTo>
                  <a:pt x="199644" y="29775"/>
                </a:lnTo>
                <a:lnTo>
                  <a:pt x="214122" y="22055"/>
                </a:lnTo>
                <a:lnTo>
                  <a:pt x="229743" y="22055"/>
                </a:lnTo>
                <a:lnTo>
                  <a:pt x="245364" y="8546"/>
                </a:lnTo>
                <a:lnTo>
                  <a:pt x="260604" y="16266"/>
                </a:lnTo>
                <a:lnTo>
                  <a:pt x="275844" y="16266"/>
                </a:lnTo>
                <a:lnTo>
                  <a:pt x="291084" y="9925"/>
                </a:lnTo>
                <a:lnTo>
                  <a:pt x="321564" y="9925"/>
                </a:lnTo>
                <a:lnTo>
                  <a:pt x="336804" y="23158"/>
                </a:lnTo>
                <a:lnTo>
                  <a:pt x="351282" y="18471"/>
                </a:lnTo>
                <a:lnTo>
                  <a:pt x="367665" y="0"/>
                </a:lnTo>
                <a:lnTo>
                  <a:pt x="367665" y="33910"/>
                </a:lnTo>
                <a:lnTo>
                  <a:pt x="0" y="33910"/>
                </a:lnTo>
                <a:close/>
              </a:path>
            </a:pathLst>
          </a:custGeom>
          <a:solidFill>
            <a:srgbClr val="00CEF6">
              <a:alpha val="73460"/>
            </a:srgbClr>
          </a:solidFill>
          <a:ln>
            <a:noFill/>
          </a:ln>
        </p:spPr>
      </p:sp>
      <p:sp>
        <p:nvSpPr>
          <p:cNvPr id="209" name="Google Shape;209;p6"/>
          <p:cNvSpPr/>
          <p:nvPr/>
        </p:nvSpPr>
        <p:spPr>
          <a:xfrm rot="8100000">
            <a:off x="1847981" y="4252969"/>
            <a:ext cx="122612" cy="122612"/>
          </a:xfrm>
          <a:prstGeom prst="teardrop">
            <a:avLst>
              <a:gd name="adj" fmla="val 100000"/>
            </a:avLst>
          </a:prstGeom>
          <a:solidFill>
            <a:srgbClr val="AFF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0" name="Google Shape;210;p6"/>
          <p:cNvSpPr/>
          <p:nvPr/>
        </p:nvSpPr>
        <p:spPr>
          <a:xfrm rot="8100000">
            <a:off x="6038981" y="4536819"/>
            <a:ext cx="122612" cy="122612"/>
          </a:xfrm>
          <a:prstGeom prst="teardrop">
            <a:avLst>
              <a:gd name="adj" fmla="val 100000"/>
            </a:avLst>
          </a:prstGeom>
          <a:noFill/>
          <a:ln w="28575" cap="flat" cmpd="sng">
            <a:solidFill>
              <a:srgbClr val="00CEF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1" name="Google Shape;211;p6"/>
          <p:cNvSpPr/>
          <p:nvPr/>
        </p:nvSpPr>
        <p:spPr>
          <a:xfrm rot="8100000">
            <a:off x="7181981" y="4570169"/>
            <a:ext cx="122612" cy="122612"/>
          </a:xfrm>
          <a:prstGeom prst="teardrop">
            <a:avLst>
              <a:gd name="adj" fmla="val 100000"/>
            </a:avLst>
          </a:prstGeom>
          <a:solidFill>
            <a:srgbClr val="00CEF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12" name="Google Shape;212;p6"/>
          <p:cNvGrpSpPr/>
          <p:nvPr/>
        </p:nvGrpSpPr>
        <p:grpSpPr>
          <a:xfrm>
            <a:off x="-9525" y="4462475"/>
            <a:ext cx="9167825" cy="595300"/>
            <a:chOff x="-9525" y="4462475"/>
            <a:chExt cx="9167825" cy="595300"/>
          </a:xfrm>
        </p:grpSpPr>
        <p:sp>
          <p:nvSpPr>
            <p:cNvPr id="213" name="Google Shape;213;p6"/>
            <p:cNvSpPr/>
            <p:nvPr/>
          </p:nvSpPr>
          <p:spPr>
            <a:xfrm>
              <a:off x="-9525" y="4581525"/>
              <a:ext cx="4205300" cy="476250"/>
            </a:xfrm>
            <a:custGeom>
              <a:avLst/>
              <a:gdLst/>
              <a:ahLst/>
              <a:cxnLst/>
              <a:rect l="l" t="t" r="r" b="b"/>
              <a:pathLst>
                <a:path w="168212" h="19050" extrusionOk="0">
                  <a:moveTo>
                    <a:pt x="0" y="1715"/>
                  </a:moveTo>
                  <a:lnTo>
                    <a:pt x="15812" y="16574"/>
                  </a:lnTo>
                  <a:lnTo>
                    <a:pt x="31052" y="16574"/>
                  </a:lnTo>
                  <a:lnTo>
                    <a:pt x="46292" y="14097"/>
                  </a:lnTo>
                  <a:lnTo>
                    <a:pt x="61532" y="19050"/>
                  </a:lnTo>
                  <a:lnTo>
                    <a:pt x="76581" y="11240"/>
                  </a:lnTo>
                  <a:lnTo>
                    <a:pt x="92012" y="11240"/>
                  </a:lnTo>
                  <a:lnTo>
                    <a:pt x="106871" y="0"/>
                  </a:lnTo>
                  <a:lnTo>
                    <a:pt x="122111" y="2667"/>
                  </a:lnTo>
                  <a:lnTo>
                    <a:pt x="137541" y="2667"/>
                  </a:lnTo>
                  <a:lnTo>
                    <a:pt x="152972" y="16002"/>
                  </a:lnTo>
                  <a:lnTo>
                    <a:pt x="168212" y="16002"/>
                  </a:lnTo>
                </a:path>
              </a:pathLst>
            </a:custGeom>
            <a:noFill/>
            <a:ln w="9525" cap="flat" cmpd="sng">
              <a:solidFill>
                <a:srgbClr val="3C78D8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14" name="Google Shape;214;p6"/>
            <p:cNvSpPr/>
            <p:nvPr/>
          </p:nvSpPr>
          <p:spPr>
            <a:xfrm>
              <a:off x="4195775" y="4462475"/>
              <a:ext cx="3424225" cy="590550"/>
            </a:xfrm>
            <a:custGeom>
              <a:avLst/>
              <a:gdLst/>
              <a:ahLst/>
              <a:cxnLst/>
              <a:rect l="l" t="t" r="r" b="b"/>
              <a:pathLst>
                <a:path w="136969" h="23622" extrusionOk="0">
                  <a:moveTo>
                    <a:pt x="0" y="20955"/>
                  </a:moveTo>
                  <a:lnTo>
                    <a:pt x="15049" y="9144"/>
                  </a:lnTo>
                  <a:lnTo>
                    <a:pt x="30480" y="4381"/>
                  </a:lnTo>
                  <a:lnTo>
                    <a:pt x="45720" y="13716"/>
                  </a:lnTo>
                  <a:lnTo>
                    <a:pt x="60769" y="13716"/>
                  </a:lnTo>
                  <a:lnTo>
                    <a:pt x="76009" y="16573"/>
                  </a:lnTo>
                  <a:lnTo>
                    <a:pt x="91249" y="11811"/>
                  </a:lnTo>
                  <a:lnTo>
                    <a:pt x="106680" y="23622"/>
                  </a:lnTo>
                  <a:lnTo>
                    <a:pt x="122110" y="23622"/>
                  </a:lnTo>
                  <a:lnTo>
                    <a:pt x="136969" y="0"/>
                  </a:lnTo>
                </a:path>
              </a:pathLst>
            </a:custGeom>
            <a:noFill/>
            <a:ln w="9525" cap="flat" cmpd="sng">
              <a:solidFill>
                <a:srgbClr val="3C78D8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15" name="Google Shape;215;p6"/>
            <p:cNvSpPr/>
            <p:nvPr/>
          </p:nvSpPr>
          <p:spPr>
            <a:xfrm>
              <a:off x="7624775" y="4472000"/>
              <a:ext cx="1533525" cy="414325"/>
            </a:xfrm>
            <a:custGeom>
              <a:avLst/>
              <a:gdLst/>
              <a:ahLst/>
              <a:cxnLst/>
              <a:rect l="l" t="t" r="r" b="b"/>
              <a:pathLst>
                <a:path w="61341" h="16573" extrusionOk="0">
                  <a:moveTo>
                    <a:pt x="0" y="0"/>
                  </a:moveTo>
                  <a:lnTo>
                    <a:pt x="15049" y="4762"/>
                  </a:lnTo>
                  <a:lnTo>
                    <a:pt x="30670" y="4762"/>
                  </a:lnTo>
                  <a:lnTo>
                    <a:pt x="45910" y="4762"/>
                  </a:lnTo>
                  <a:lnTo>
                    <a:pt x="61341" y="16573"/>
                  </a:lnTo>
                </a:path>
              </a:pathLst>
            </a:custGeom>
            <a:noFill/>
            <a:ln w="9525" cap="flat" cmpd="sng">
              <a:solidFill>
                <a:srgbClr val="3C78D8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grpSp>
        <p:nvGrpSpPr>
          <p:cNvPr id="216" name="Google Shape;216;p6"/>
          <p:cNvGrpSpPr/>
          <p:nvPr/>
        </p:nvGrpSpPr>
        <p:grpSpPr>
          <a:xfrm>
            <a:off x="-42837" y="4443488"/>
            <a:ext cx="9229575" cy="642787"/>
            <a:chOff x="-42837" y="4443488"/>
            <a:chExt cx="9229575" cy="642787"/>
          </a:xfrm>
        </p:grpSpPr>
        <p:sp>
          <p:nvSpPr>
            <p:cNvPr id="217" name="Google Shape;217;p6"/>
            <p:cNvSpPr/>
            <p:nvPr/>
          </p:nvSpPr>
          <p:spPr>
            <a:xfrm>
              <a:off x="1114450" y="4900688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18;p6"/>
            <p:cNvSpPr/>
            <p:nvPr/>
          </p:nvSpPr>
          <p:spPr>
            <a:xfrm>
              <a:off x="1495450" y="5029275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219;p6"/>
            <p:cNvSpPr/>
            <p:nvPr/>
          </p:nvSpPr>
          <p:spPr>
            <a:xfrm>
              <a:off x="733450" y="4972125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220;p6"/>
            <p:cNvSpPr/>
            <p:nvPr/>
          </p:nvSpPr>
          <p:spPr>
            <a:xfrm>
              <a:off x="352450" y="4962600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221;p6"/>
            <p:cNvSpPr/>
            <p:nvPr/>
          </p:nvSpPr>
          <p:spPr>
            <a:xfrm>
              <a:off x="-42837" y="4605413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222;p6"/>
            <p:cNvSpPr/>
            <p:nvPr/>
          </p:nvSpPr>
          <p:spPr>
            <a:xfrm>
              <a:off x="1876450" y="4834013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23;p6"/>
            <p:cNvSpPr/>
            <p:nvPr/>
          </p:nvSpPr>
          <p:spPr>
            <a:xfrm>
              <a:off x="2257450" y="4829250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224;p6"/>
            <p:cNvSpPr/>
            <p:nvPr/>
          </p:nvSpPr>
          <p:spPr>
            <a:xfrm>
              <a:off x="2638450" y="4548263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225;p6"/>
            <p:cNvSpPr/>
            <p:nvPr/>
          </p:nvSpPr>
          <p:spPr>
            <a:xfrm>
              <a:off x="3019450" y="4614938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226;p6"/>
            <p:cNvSpPr/>
            <p:nvPr/>
          </p:nvSpPr>
          <p:spPr>
            <a:xfrm>
              <a:off x="3400450" y="4614938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227;p6"/>
            <p:cNvSpPr/>
            <p:nvPr/>
          </p:nvSpPr>
          <p:spPr>
            <a:xfrm>
              <a:off x="3781450" y="4948313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228;p6"/>
            <p:cNvSpPr/>
            <p:nvPr/>
          </p:nvSpPr>
          <p:spPr>
            <a:xfrm>
              <a:off x="4162450" y="4948313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229;p6"/>
            <p:cNvSpPr/>
            <p:nvPr/>
          </p:nvSpPr>
          <p:spPr>
            <a:xfrm>
              <a:off x="4543450" y="4667325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230;p6"/>
            <p:cNvSpPr/>
            <p:nvPr/>
          </p:nvSpPr>
          <p:spPr>
            <a:xfrm>
              <a:off x="4924450" y="4543500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231;p6"/>
            <p:cNvSpPr/>
            <p:nvPr/>
          </p:nvSpPr>
          <p:spPr>
            <a:xfrm>
              <a:off x="5305450" y="4772100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232;p6"/>
            <p:cNvSpPr/>
            <p:nvPr/>
          </p:nvSpPr>
          <p:spPr>
            <a:xfrm>
              <a:off x="5686450" y="4772100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233;p6"/>
            <p:cNvSpPr/>
            <p:nvPr/>
          </p:nvSpPr>
          <p:spPr>
            <a:xfrm>
              <a:off x="6067450" y="4848300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234;p6"/>
            <p:cNvSpPr/>
            <p:nvPr/>
          </p:nvSpPr>
          <p:spPr>
            <a:xfrm>
              <a:off x="6448450" y="4729238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235;p6"/>
            <p:cNvSpPr/>
            <p:nvPr/>
          </p:nvSpPr>
          <p:spPr>
            <a:xfrm>
              <a:off x="6829450" y="5024513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236;p6"/>
            <p:cNvSpPr/>
            <p:nvPr/>
          </p:nvSpPr>
          <p:spPr>
            <a:xfrm>
              <a:off x="7210450" y="5024513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237;p6"/>
            <p:cNvSpPr/>
            <p:nvPr/>
          </p:nvSpPr>
          <p:spPr>
            <a:xfrm>
              <a:off x="7591450" y="4443488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6"/>
            <p:cNvSpPr/>
            <p:nvPr/>
          </p:nvSpPr>
          <p:spPr>
            <a:xfrm>
              <a:off x="7972450" y="4557788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6"/>
            <p:cNvSpPr/>
            <p:nvPr/>
          </p:nvSpPr>
          <p:spPr>
            <a:xfrm>
              <a:off x="8353450" y="4557788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6"/>
            <p:cNvSpPr/>
            <p:nvPr/>
          </p:nvSpPr>
          <p:spPr>
            <a:xfrm>
              <a:off x="8734450" y="4557788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6"/>
            <p:cNvSpPr/>
            <p:nvPr/>
          </p:nvSpPr>
          <p:spPr>
            <a:xfrm>
              <a:off x="9129738" y="4867350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42" name="Google Shape;242;p6"/>
          <p:cNvSpPr/>
          <p:nvPr/>
        </p:nvSpPr>
        <p:spPr>
          <a:xfrm>
            <a:off x="2990700" y="4586200"/>
            <a:ext cx="114600" cy="114600"/>
          </a:xfrm>
          <a:prstGeom prst="ellipse">
            <a:avLst/>
          </a:prstGeom>
          <a:noFill/>
          <a:ln w="9525" cap="flat" cmpd="sng">
            <a:solidFill>
              <a:srgbClr val="3C78D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3" name="Google Shape;243;p6"/>
          <p:cNvSpPr/>
          <p:nvPr/>
        </p:nvSpPr>
        <p:spPr>
          <a:xfrm>
            <a:off x="1085700" y="4871950"/>
            <a:ext cx="114600" cy="114600"/>
          </a:xfrm>
          <a:prstGeom prst="ellipse">
            <a:avLst/>
          </a:prstGeom>
          <a:noFill/>
          <a:ln w="9525" cap="flat" cmpd="sng">
            <a:solidFill>
              <a:srgbClr val="3C78D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4" name="Google Shape;244;p6"/>
          <p:cNvSpPr/>
          <p:nvPr/>
        </p:nvSpPr>
        <p:spPr>
          <a:xfrm>
            <a:off x="4895700" y="4516032"/>
            <a:ext cx="114600" cy="114600"/>
          </a:xfrm>
          <a:prstGeom prst="ellipse">
            <a:avLst/>
          </a:prstGeom>
          <a:noFill/>
          <a:ln w="9525" cap="flat" cmpd="sng">
            <a:solidFill>
              <a:srgbClr val="3C78D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5" name="Google Shape;245;p6"/>
          <p:cNvSpPr/>
          <p:nvPr/>
        </p:nvSpPr>
        <p:spPr>
          <a:xfrm rot="8100000">
            <a:off x="8699949" y="4329169"/>
            <a:ext cx="122612" cy="122612"/>
          </a:xfrm>
          <a:prstGeom prst="teardrop">
            <a:avLst>
              <a:gd name="adj" fmla="val 100000"/>
            </a:avLst>
          </a:prstGeom>
          <a:noFill/>
          <a:ln w="28575" cap="flat" cmpd="sng">
            <a:solidFill>
              <a:srgbClr val="AFF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6" name="Google Shape;246;p6"/>
          <p:cNvSpPr txBox="1">
            <a:spLocks noGrp="1"/>
          </p:cNvSpPr>
          <p:nvPr>
            <p:ph type="sldNum" idx="12"/>
          </p:nvPr>
        </p:nvSpPr>
        <p:spPr>
          <a:xfrm>
            <a:off x="8556775" y="4826200"/>
            <a:ext cx="548700" cy="31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1"/>
          <p:cNvGrpSpPr/>
          <p:nvPr/>
        </p:nvGrpSpPr>
        <p:grpSpPr>
          <a:xfrm>
            <a:off x="381000" y="7"/>
            <a:ext cx="8382000" cy="5162348"/>
            <a:chOff x="381000" y="-18750"/>
            <a:chExt cx="8382000" cy="5181000"/>
          </a:xfrm>
        </p:grpSpPr>
        <p:cxnSp>
          <p:nvCxnSpPr>
            <p:cNvPr id="7" name="Google Shape;7;p1"/>
            <p:cNvCxnSpPr/>
            <p:nvPr/>
          </p:nvCxnSpPr>
          <p:spPr>
            <a:xfrm>
              <a:off x="762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" name="Google Shape;8;p1"/>
            <p:cNvCxnSpPr/>
            <p:nvPr/>
          </p:nvCxnSpPr>
          <p:spPr>
            <a:xfrm>
              <a:off x="1524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" name="Google Shape;9;p1"/>
            <p:cNvCxnSpPr/>
            <p:nvPr/>
          </p:nvCxnSpPr>
          <p:spPr>
            <a:xfrm>
              <a:off x="2286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" name="Google Shape;10;p1"/>
            <p:cNvCxnSpPr/>
            <p:nvPr/>
          </p:nvCxnSpPr>
          <p:spPr>
            <a:xfrm>
              <a:off x="3048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" name="Google Shape;11;p1"/>
            <p:cNvCxnSpPr/>
            <p:nvPr/>
          </p:nvCxnSpPr>
          <p:spPr>
            <a:xfrm>
              <a:off x="3810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" name="Google Shape;12;p1"/>
            <p:cNvCxnSpPr/>
            <p:nvPr/>
          </p:nvCxnSpPr>
          <p:spPr>
            <a:xfrm>
              <a:off x="4572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" name="Google Shape;13;p1"/>
            <p:cNvCxnSpPr/>
            <p:nvPr/>
          </p:nvCxnSpPr>
          <p:spPr>
            <a:xfrm>
              <a:off x="5334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" name="Google Shape;14;p1"/>
            <p:cNvCxnSpPr/>
            <p:nvPr/>
          </p:nvCxnSpPr>
          <p:spPr>
            <a:xfrm>
              <a:off x="6096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" name="Google Shape;15;p1"/>
            <p:cNvCxnSpPr/>
            <p:nvPr/>
          </p:nvCxnSpPr>
          <p:spPr>
            <a:xfrm>
              <a:off x="6858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" name="Google Shape;16;p1"/>
            <p:cNvCxnSpPr/>
            <p:nvPr/>
          </p:nvCxnSpPr>
          <p:spPr>
            <a:xfrm>
              <a:off x="7620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" name="Google Shape;17;p1"/>
            <p:cNvCxnSpPr/>
            <p:nvPr/>
          </p:nvCxnSpPr>
          <p:spPr>
            <a:xfrm>
              <a:off x="8382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8" name="Google Shape;18;p1"/>
            <p:cNvCxnSpPr/>
            <p:nvPr/>
          </p:nvCxnSpPr>
          <p:spPr>
            <a:xfrm>
              <a:off x="381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19" name="Google Shape;19;p1"/>
            <p:cNvCxnSpPr/>
            <p:nvPr/>
          </p:nvCxnSpPr>
          <p:spPr>
            <a:xfrm>
              <a:off x="1143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20" name="Google Shape;20;p1"/>
            <p:cNvCxnSpPr/>
            <p:nvPr/>
          </p:nvCxnSpPr>
          <p:spPr>
            <a:xfrm>
              <a:off x="1905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21" name="Google Shape;21;p1"/>
            <p:cNvCxnSpPr/>
            <p:nvPr/>
          </p:nvCxnSpPr>
          <p:spPr>
            <a:xfrm>
              <a:off x="2667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22" name="Google Shape;22;p1"/>
            <p:cNvCxnSpPr/>
            <p:nvPr/>
          </p:nvCxnSpPr>
          <p:spPr>
            <a:xfrm>
              <a:off x="3429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23" name="Google Shape;23;p1"/>
            <p:cNvCxnSpPr/>
            <p:nvPr/>
          </p:nvCxnSpPr>
          <p:spPr>
            <a:xfrm>
              <a:off x="4191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24" name="Google Shape;24;p1"/>
            <p:cNvCxnSpPr/>
            <p:nvPr/>
          </p:nvCxnSpPr>
          <p:spPr>
            <a:xfrm>
              <a:off x="4953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25" name="Google Shape;25;p1"/>
            <p:cNvCxnSpPr/>
            <p:nvPr/>
          </p:nvCxnSpPr>
          <p:spPr>
            <a:xfrm>
              <a:off x="5715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26" name="Google Shape;26;p1"/>
            <p:cNvCxnSpPr/>
            <p:nvPr/>
          </p:nvCxnSpPr>
          <p:spPr>
            <a:xfrm>
              <a:off x="6477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27" name="Google Shape;27;p1"/>
            <p:cNvCxnSpPr/>
            <p:nvPr/>
          </p:nvCxnSpPr>
          <p:spPr>
            <a:xfrm>
              <a:off x="7239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28" name="Google Shape;28;p1"/>
            <p:cNvCxnSpPr/>
            <p:nvPr/>
          </p:nvCxnSpPr>
          <p:spPr>
            <a:xfrm>
              <a:off x="8001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29" name="Google Shape;29;p1"/>
            <p:cNvCxnSpPr/>
            <p:nvPr/>
          </p:nvCxnSpPr>
          <p:spPr>
            <a:xfrm>
              <a:off x="8763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dash"/>
              <a:round/>
              <a:headEnd type="none" w="med" len="med"/>
              <a:tailEnd type="none" w="med" len="med"/>
            </a:ln>
          </p:spPr>
        </p:cxnSp>
      </p:grpSp>
      <p:sp>
        <p:nvSpPr>
          <p:cNvPr id="30" name="Google Shape;30;p1"/>
          <p:cNvSpPr txBox="1">
            <a:spLocks noGrp="1"/>
          </p:cNvSpPr>
          <p:nvPr>
            <p:ph type="title"/>
          </p:nvPr>
        </p:nvSpPr>
        <p:spPr>
          <a:xfrm>
            <a:off x="1047750" y="634125"/>
            <a:ext cx="6996600" cy="7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00CEF6"/>
              </a:buClr>
              <a:buSzPts val="2000"/>
              <a:buFont typeface="Oswald"/>
              <a:buNone/>
              <a:defRPr sz="2000" b="1">
                <a:solidFill>
                  <a:srgbClr val="00CEF6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00CEF6"/>
              </a:buClr>
              <a:buSzPts val="2000"/>
              <a:buFont typeface="Oswald"/>
              <a:buNone/>
              <a:defRPr sz="2000" b="1">
                <a:solidFill>
                  <a:srgbClr val="00CEF6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00CEF6"/>
              </a:buClr>
              <a:buSzPts val="2000"/>
              <a:buFont typeface="Oswald"/>
              <a:buNone/>
              <a:defRPr sz="2000" b="1">
                <a:solidFill>
                  <a:srgbClr val="00CEF6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00CEF6"/>
              </a:buClr>
              <a:buSzPts val="2000"/>
              <a:buFont typeface="Oswald"/>
              <a:buNone/>
              <a:defRPr sz="2000" b="1">
                <a:solidFill>
                  <a:srgbClr val="00CEF6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00CEF6"/>
              </a:buClr>
              <a:buSzPts val="2000"/>
              <a:buFont typeface="Oswald"/>
              <a:buNone/>
              <a:defRPr sz="2000" b="1">
                <a:solidFill>
                  <a:srgbClr val="00CEF6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00CEF6"/>
              </a:buClr>
              <a:buSzPts val="2000"/>
              <a:buFont typeface="Oswald"/>
              <a:buNone/>
              <a:defRPr sz="2000" b="1">
                <a:solidFill>
                  <a:srgbClr val="00CEF6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00CEF6"/>
              </a:buClr>
              <a:buSzPts val="2000"/>
              <a:buFont typeface="Oswald"/>
              <a:buNone/>
              <a:defRPr sz="2000" b="1">
                <a:solidFill>
                  <a:srgbClr val="00CEF6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00CEF6"/>
              </a:buClr>
              <a:buSzPts val="2000"/>
              <a:buFont typeface="Oswald"/>
              <a:buNone/>
              <a:defRPr sz="2000" b="1">
                <a:solidFill>
                  <a:srgbClr val="00CEF6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00CEF6"/>
              </a:buClr>
              <a:buSzPts val="2000"/>
              <a:buFont typeface="Oswald"/>
              <a:buNone/>
              <a:defRPr sz="2000" b="1">
                <a:solidFill>
                  <a:srgbClr val="00CEF6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31" name="Google Shape;31;p1"/>
          <p:cNvSpPr txBox="1">
            <a:spLocks noGrp="1"/>
          </p:cNvSpPr>
          <p:nvPr>
            <p:ph type="body" idx="1"/>
          </p:nvPr>
        </p:nvSpPr>
        <p:spPr>
          <a:xfrm>
            <a:off x="1075850" y="1540175"/>
            <a:ext cx="6996600" cy="192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Clr>
                <a:srgbClr val="28324A"/>
              </a:buClr>
              <a:buSzPts val="2000"/>
              <a:buFont typeface="Source Sans Pro"/>
              <a:buChar char="◉"/>
              <a:defRPr sz="2000">
                <a:solidFill>
                  <a:srgbClr val="28324A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Clr>
                <a:srgbClr val="28324A"/>
              </a:buClr>
              <a:buSzPts val="1800"/>
              <a:buFont typeface="Source Sans Pro"/>
              <a:buChar char="◉"/>
              <a:defRPr sz="1800">
                <a:solidFill>
                  <a:srgbClr val="28324A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Clr>
                <a:srgbClr val="28324A"/>
              </a:buClr>
              <a:buSzPts val="1800"/>
              <a:buFont typeface="Source Sans Pro"/>
              <a:buChar char="■"/>
              <a:defRPr sz="1800">
                <a:solidFill>
                  <a:srgbClr val="28324A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Clr>
                <a:srgbClr val="28324A"/>
              </a:buClr>
              <a:buSzPts val="1800"/>
              <a:buFont typeface="Source Sans Pro"/>
              <a:buChar char="●"/>
              <a:defRPr sz="1800">
                <a:solidFill>
                  <a:srgbClr val="28324A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Clr>
                <a:srgbClr val="28324A"/>
              </a:buClr>
              <a:buSzPts val="1800"/>
              <a:buFont typeface="Source Sans Pro"/>
              <a:buChar char="○"/>
              <a:defRPr sz="1800">
                <a:solidFill>
                  <a:srgbClr val="28324A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Clr>
                <a:srgbClr val="28324A"/>
              </a:buClr>
              <a:buSzPts val="1800"/>
              <a:buFont typeface="Source Sans Pro"/>
              <a:buChar char="■"/>
              <a:defRPr sz="1800">
                <a:solidFill>
                  <a:srgbClr val="28324A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Clr>
                <a:srgbClr val="28324A"/>
              </a:buClr>
              <a:buSzPts val="1800"/>
              <a:buFont typeface="Source Sans Pro"/>
              <a:buChar char="●"/>
              <a:defRPr sz="1800">
                <a:solidFill>
                  <a:srgbClr val="28324A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Clr>
                <a:srgbClr val="28324A"/>
              </a:buClr>
              <a:buSzPts val="1800"/>
              <a:buFont typeface="Source Sans Pro"/>
              <a:buChar char="○"/>
              <a:defRPr sz="1800">
                <a:solidFill>
                  <a:srgbClr val="28324A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Clr>
                <a:srgbClr val="28324A"/>
              </a:buClr>
              <a:buSzPts val="1800"/>
              <a:buFont typeface="Source Sans Pro"/>
              <a:buChar char="■"/>
              <a:defRPr sz="1800">
                <a:solidFill>
                  <a:srgbClr val="28324A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32" name="Google Shape;32;p1"/>
          <p:cNvSpPr txBox="1">
            <a:spLocks noGrp="1"/>
          </p:cNvSpPr>
          <p:nvPr>
            <p:ph type="sldNum" idx="12"/>
          </p:nvPr>
        </p:nvSpPr>
        <p:spPr>
          <a:xfrm>
            <a:off x="8556775" y="4826200"/>
            <a:ext cx="548700" cy="31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buNone/>
              <a:defRPr sz="10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 algn="r">
              <a:buNone/>
              <a:defRPr sz="10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 algn="r">
              <a:buNone/>
              <a:defRPr sz="10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 algn="r">
              <a:buNone/>
              <a:defRPr sz="10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 algn="r">
              <a:buNone/>
              <a:defRPr sz="10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 algn="r">
              <a:buNone/>
              <a:defRPr sz="10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 algn="r">
              <a:buNone/>
              <a:defRPr sz="10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 algn="r">
              <a:buNone/>
              <a:defRPr sz="10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 algn="r">
              <a:buNone/>
              <a:defRPr sz="10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2" r:id="rId2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Google Shape;464;p13"/>
          <p:cNvSpPr txBox="1">
            <a:spLocks noGrp="1"/>
          </p:cNvSpPr>
          <p:nvPr>
            <p:ph type="ctrTitle"/>
          </p:nvPr>
        </p:nvSpPr>
        <p:spPr>
          <a:xfrm>
            <a:off x="1866900" y="3467151"/>
            <a:ext cx="5410200" cy="137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r-Latn-BA" dirty="0">
                <a:solidFill>
                  <a:schemeClr val="bg1"/>
                </a:solidFill>
                <a:latin typeface="Segoe UI Black" pitchFamily="34" charset="0"/>
                <a:ea typeface="Segoe UI Black" pitchFamily="34" charset="0"/>
                <a:cs typeface="Arial" pitchFamily="34" charset="0"/>
              </a:rPr>
              <a:t>TRŽIŠTE RADA</a:t>
            </a:r>
            <a:br>
              <a:rPr lang="sr-Latn-BA" dirty="0">
                <a:solidFill>
                  <a:schemeClr val="bg1"/>
                </a:solidFill>
                <a:latin typeface="Segoe UI Black" pitchFamily="34" charset="0"/>
                <a:ea typeface="Segoe UI Black" pitchFamily="34" charset="0"/>
                <a:cs typeface="Arial" pitchFamily="34" charset="0"/>
              </a:rPr>
            </a:br>
            <a:endParaRPr b="0" dirty="0">
              <a:solidFill>
                <a:schemeClr val="bg1"/>
              </a:solidFill>
              <a:latin typeface="Segoe UI Light" pitchFamily="34" charset="0"/>
              <a:ea typeface="Segoe UI Black" pitchFamily="34" charset="0"/>
              <a:cs typeface="Segoe UI Light" pitchFamily="34" charset="0"/>
            </a:endParaRPr>
          </a:p>
        </p:txBody>
      </p:sp>
      <p:sp>
        <p:nvSpPr>
          <p:cNvPr id="3" name="Google Shape;478;p15"/>
          <p:cNvSpPr txBox="1">
            <a:spLocks/>
          </p:cNvSpPr>
          <p:nvPr/>
        </p:nvSpPr>
        <p:spPr>
          <a:xfrm>
            <a:off x="1887150" y="514350"/>
            <a:ext cx="5369700" cy="11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CEF6"/>
              </a:buClr>
              <a:buSzPts val="2000"/>
              <a:buFont typeface="Oswald"/>
              <a:buNone/>
              <a:tabLst/>
              <a:defRPr/>
            </a:pPr>
            <a:r>
              <a:rPr kumimoji="0" lang="sr-Latn-BA" sz="5400" b="1" i="0" u="none" strike="noStrike" kern="0" cap="none" spc="0" normalizeH="0" baseline="0" noProof="0" dirty="0">
                <a:ln>
                  <a:noFill/>
                </a:ln>
                <a:solidFill>
                  <a:srgbClr val="00CEF6"/>
                </a:solidFill>
                <a:effectLst/>
                <a:uLnTx/>
                <a:uFillTx/>
                <a:latin typeface="Segoe UI Black" pitchFamily="34" charset="0"/>
                <a:ea typeface="Segoe UI Black" pitchFamily="34" charset="0"/>
                <a:cs typeface="Oswald"/>
                <a:sym typeface="Oswald"/>
              </a:rPr>
              <a:t>EKONOMSKA STATISTIKA</a:t>
            </a:r>
            <a:endParaRPr kumimoji="0" lang="en-US" sz="6600" b="1" i="0" u="none" strike="noStrike" kern="0" cap="none" spc="0" normalizeH="0" baseline="0" noProof="0" dirty="0">
              <a:ln>
                <a:noFill/>
              </a:ln>
              <a:solidFill>
                <a:srgbClr val="00CEF6"/>
              </a:solidFill>
              <a:effectLst/>
              <a:uLnTx/>
              <a:uFillTx/>
              <a:latin typeface="Segoe UI Black" pitchFamily="34" charset="0"/>
              <a:ea typeface="Segoe UI Black" pitchFamily="34" charset="0"/>
              <a:cs typeface="Oswald"/>
              <a:sym typeface="Oswal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="" xmlns:a14="http://schemas.microsoft.com/office/drawing/2010/main"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704A0674-8564-4224-B2BE-84BF84924A30}"/>
                  </a:ext>
                </a:extLst>
              </p:cNvPr>
              <p:cNvSpPr>
                <a:spLocks noGrp="1"/>
              </p:cNvSpPr>
              <p:nvPr>
                <p:ph type="body" idx="1"/>
              </p:nvPr>
            </p:nvSpPr>
            <p:spPr>
              <a:xfrm>
                <a:off x="609600" y="361950"/>
                <a:ext cx="7701950" cy="3856800"/>
              </a:xfrm>
            </p:spPr>
            <p:txBody>
              <a:bodyPr/>
              <a:lstStyle/>
              <a:p>
                <a:pPr marL="11430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1990</m:t>
                          </m:r>
                        </m:sub>
                        <m:sup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1998</m:t>
                          </m:r>
                        </m:sup>
                      </m:sSubSup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=104</m:t>
                      </m:r>
                    </m:oMath>
                  </m:oMathPara>
                </a14:m>
                <a:endParaRPr lang="sr-Latn-BA" dirty="0"/>
              </a:p>
              <a:p>
                <a:pPr marL="114300" indent="0">
                  <a:buNone/>
                </a:pPr>
                <a:endParaRPr lang="sr-Latn-BA" dirty="0"/>
              </a:p>
              <a:p>
                <a:pPr marL="11430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1990</m:t>
                          </m:r>
                        </m:sub>
                        <m:sup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2000</m:t>
                          </m:r>
                        </m:sup>
                      </m:sSubSup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=104</m:t>
                      </m:r>
                    </m:oMath>
                  </m:oMathPara>
                </a14:m>
                <a:endParaRPr lang="sr-Latn-BA" dirty="0"/>
              </a:p>
              <a:p>
                <a:pPr marL="114300" indent="0">
                  <a:buNone/>
                </a:pPr>
                <a:endParaRPr lang="sr-Latn-BA" dirty="0"/>
              </a:p>
              <a:p>
                <a:pPr marL="114300" indent="0">
                  <a:buNone/>
                </a:pPr>
                <a:r>
                  <a:rPr lang="sr-Latn-BA" dirty="0"/>
                  <a:t>Kako bazni indeks predstavlja promjenu za </a:t>
                </a:r>
                <a:r>
                  <a:rPr lang="sr-Latn-BA" b="1" dirty="0"/>
                  <a:t>više godina</a:t>
                </a:r>
                <a:r>
                  <a:rPr lang="sr-Latn-BA" dirty="0"/>
                  <a:t>, a lančani indeks za </a:t>
                </a:r>
                <a:r>
                  <a:rPr lang="sr-Latn-BA" b="1" dirty="0"/>
                  <a:t>jednu godinu</a:t>
                </a:r>
                <a:r>
                  <a:rPr lang="sr-Latn-BA" dirty="0"/>
                  <a:t>, tako je bazni indeks za period 1990-2000:</a:t>
                </a:r>
              </a:p>
              <a:p>
                <a:pPr marL="114300" indent="0" algn="ctr">
                  <a:buNone/>
                </a:pPr>
                <a:endParaRPr lang="sr-Latn-BA" i="1" dirty="0">
                  <a:latin typeface="Cambria Math" panose="02040503050406030204" pitchFamily="18" charset="0"/>
                </a:endParaRPr>
              </a:p>
              <a:p>
                <a:pPr marL="114300" indent="0" algn="ctr">
                  <a:buNone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r-Latn-BA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sr-Latn-BA" b="0" i="1" smtClean="0">
                            <a:latin typeface="Cambria Math" panose="02040503050406030204" pitchFamily="18" charset="0"/>
                          </a:rPr>
                          <m:t>1990</m:t>
                        </m:r>
                      </m:sub>
                      <m:sup>
                        <m:r>
                          <a:rPr lang="sr-Latn-BA" b="0" i="1" smtClean="0">
                            <a:latin typeface="Cambria Math" panose="02040503050406030204" pitchFamily="18" charset="0"/>
                          </a:rPr>
                          <m:t>2000</m:t>
                        </m:r>
                      </m:sup>
                    </m:sSubSup>
                  </m:oMath>
                </a14:m>
                <a:r>
                  <a:rPr lang="sr-Latn-BA" dirty="0"/>
                  <a:t> =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r-Latn-BA" i="1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sr-Latn-BA" i="1">
                            <a:latin typeface="Cambria Math" panose="02040503050406030204" pitchFamily="18" charset="0"/>
                          </a:rPr>
                          <m:t>1990</m:t>
                        </m:r>
                      </m:sub>
                      <m:sup>
                        <m:r>
                          <a:rPr lang="sr-Latn-BA" i="1">
                            <a:latin typeface="Cambria Math" panose="02040503050406030204" pitchFamily="18" charset="0"/>
                          </a:rPr>
                          <m:t>1998</m:t>
                        </m:r>
                      </m:sup>
                    </m:sSubSup>
                    <m:r>
                      <a:rPr lang="sr-Latn-BA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sr-Latn-BA" b="0" i="1" smtClean="0">
                        <a:latin typeface="Cambria Math" panose="02040503050406030204" pitchFamily="18" charset="0"/>
                      </a:rPr>
                      <m:t>·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r-Latn-BA" i="1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sr-Latn-BA" i="1">
                            <a:latin typeface="Cambria Math" panose="02040503050406030204" pitchFamily="18" charset="0"/>
                          </a:rPr>
                          <m:t>199</m:t>
                        </m:r>
                        <m:r>
                          <a:rPr lang="sr-Latn-BA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sub>
                      <m:sup>
                        <m:r>
                          <a:rPr lang="sr-Latn-BA" i="1">
                            <a:latin typeface="Cambria Math" panose="02040503050406030204" pitchFamily="18" charset="0"/>
                          </a:rPr>
                          <m:t>199</m:t>
                        </m:r>
                        <m:r>
                          <a:rPr lang="sr-Latn-BA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sup>
                    </m:sSubSup>
                    <m:r>
                      <a:rPr lang="sr-Latn-BA" b="0" i="1" smtClean="0">
                        <a:latin typeface="Cambria Math" panose="02040503050406030204" pitchFamily="18" charset="0"/>
                      </a:rPr>
                      <m:t> ·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sr-Latn-BA" i="1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sr-Latn-BA" i="1">
                            <a:latin typeface="Cambria Math" panose="02040503050406030204" pitchFamily="18" charset="0"/>
                          </a:rPr>
                          <m:t>199</m:t>
                        </m:r>
                        <m:r>
                          <a:rPr lang="sr-Latn-BA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sub>
                      <m:sup>
                        <m:r>
                          <a:rPr lang="sr-Latn-BA" b="0" i="1" smtClean="0">
                            <a:latin typeface="Cambria Math" panose="02040503050406030204" pitchFamily="18" charset="0"/>
                          </a:rPr>
                          <m:t>2000</m:t>
                        </m:r>
                      </m:sup>
                    </m:sSubSup>
                    <m:r>
                      <a:rPr lang="sr-Latn-BA" b="0" i="0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sr-Latn-BA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r-Latn-BA" b="0" i="0" smtClean="0">
                            <a:latin typeface="Cambria Math" panose="02040503050406030204" pitchFamily="18" charset="0"/>
                          </a:rPr>
                          <m:t>1,04 </m:t>
                        </m:r>
                        <m:r>
                          <a:rPr lang="sr-Latn-BA" b="0" i="1" smtClean="0">
                            <a:latin typeface="Cambria Math" panose="02040503050406030204" pitchFamily="18" charset="0"/>
                          </a:rPr>
                          <m:t>·1,05 ·1,09</m:t>
                        </m:r>
                      </m:e>
                    </m:d>
                    <m:r>
                      <a:rPr lang="sr-Latn-BA" b="0" i="1" smtClean="0">
                        <a:latin typeface="Cambria Math" panose="02040503050406030204" pitchFamily="18" charset="0"/>
                      </a:rPr>
                      <m:t>·100=119,03</m:t>
                    </m:r>
                  </m:oMath>
                </a14:m>
                <a:endParaRPr lang="sr-Latn-BA" b="0" dirty="0"/>
              </a:p>
              <a:p>
                <a:pPr marL="114300" indent="0">
                  <a:buNone/>
                </a:pPr>
                <a:endParaRPr lang="sr-Latn-BA" dirty="0"/>
              </a:p>
              <a:p>
                <a:pPr marL="114300" indent="0">
                  <a:buNone/>
                </a:pPr>
                <a:r>
                  <a:rPr lang="sr-Latn-BA" dirty="0"/>
                  <a:t>Indeks označava promjenu zaposlenih u posmatranom periodu. Kako se tumači dobijena vrijednost?</a:t>
                </a:r>
                <a:endParaRPr lang="en-US" dirty="0"/>
              </a:p>
            </p:txBody>
          </p:sp>
        </mc:Choice>
        <mc:Fallback>
          <p:sp>
            <p:nvSpPr>
              <p:cNvPr id="3" name="Text Placeholder 2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704A0674-8564-4224-B2BE-84BF84924A3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609600" y="361950"/>
                <a:ext cx="7701950" cy="385680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D32ECA39-9770-4B50-AFD0-AABC418A507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10</a:t>
            </a:fld>
            <a:endParaRPr lang="en"/>
          </a:p>
        </p:txBody>
      </p:sp>
    </p:spTree>
    <p:extLst>
      <p:ext uri="{BB962C8B-B14F-4D97-AF65-F5344CB8AC3E}">
        <p14:creationId xmlns="" xmlns:p14="http://schemas.microsoft.com/office/powerpoint/2010/main" val="2625095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11</a:t>
            </a:fld>
            <a:endParaRPr lang="en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259556" y="590550"/>
            <a:ext cx="8610600" cy="3684587"/>
          </a:xfrm>
        </p:spPr>
        <p:txBody>
          <a:bodyPr/>
          <a:lstStyle/>
          <a:p>
            <a:pPr marL="114300" lvl="0" indent="0">
              <a:buNone/>
            </a:pPr>
            <a:r>
              <a:rPr lang="sr-Latn-BA" sz="1600" dirty="0"/>
              <a:t>Dati su podaci o iskorišćenju radne snage u jednom preduzeću za mjesec januar, </a:t>
            </a:r>
            <a:r>
              <a:rPr lang="pl-PL" sz="1600" dirty="0"/>
              <a:t>ako preduzeće radi 18 radnih dana, i to po 7 sati za svaku smjenu</a:t>
            </a:r>
            <a:r>
              <a:rPr lang="sr-Latn-BA" sz="1600" dirty="0"/>
              <a:t>:</a:t>
            </a:r>
          </a:p>
          <a:p>
            <a:pPr marL="114300" lvl="0" indent="0">
              <a:buNone/>
            </a:pPr>
            <a:endParaRPr lang="sr-Latn-BA" sz="1600" dirty="0"/>
          </a:p>
          <a:p>
            <a:pPr marL="114300" lvl="0" indent="0">
              <a:buNone/>
            </a:pPr>
            <a:endParaRPr lang="sr-Latn-BA" sz="1600" dirty="0"/>
          </a:p>
          <a:p>
            <a:pPr marL="114300" lvl="0" indent="0">
              <a:buNone/>
            </a:pPr>
            <a:r>
              <a:rPr lang="en-US" sz="1600" dirty="0" err="1"/>
              <a:t>Izračunati</a:t>
            </a:r>
            <a:r>
              <a:rPr lang="en-US" sz="1600" dirty="0"/>
              <a:t>:</a:t>
            </a:r>
          </a:p>
          <a:p>
            <a:pPr marL="114300" lvl="0" indent="0">
              <a:buNone/>
            </a:pPr>
            <a:r>
              <a:rPr lang="en-US" sz="1600" dirty="0"/>
              <a:t>a)	</a:t>
            </a:r>
            <a:r>
              <a:rPr lang="en-US" sz="1600" dirty="0" err="1"/>
              <a:t>mogući</a:t>
            </a:r>
            <a:r>
              <a:rPr lang="en-US" sz="1600" dirty="0"/>
              <a:t> fond </a:t>
            </a:r>
            <a:r>
              <a:rPr lang="en-US" sz="1600" dirty="0" err="1"/>
              <a:t>radnog</a:t>
            </a:r>
            <a:r>
              <a:rPr lang="en-US" sz="1600" dirty="0"/>
              <a:t> </a:t>
            </a:r>
            <a:r>
              <a:rPr lang="en-US" sz="1600" dirty="0" err="1"/>
              <a:t>vremena</a:t>
            </a:r>
            <a:r>
              <a:rPr lang="sr-Latn-BA" sz="1600" dirty="0"/>
              <a:t> za 2 smjene</a:t>
            </a:r>
            <a:r>
              <a:rPr lang="en-US" sz="1600" dirty="0"/>
              <a:t>;</a:t>
            </a:r>
          </a:p>
          <a:p>
            <a:pPr marL="114300" lvl="0" indent="0">
              <a:buNone/>
            </a:pPr>
            <a:r>
              <a:rPr lang="en-US" sz="1600" dirty="0"/>
              <a:t>b)	</a:t>
            </a:r>
            <a:r>
              <a:rPr lang="en-US" sz="1600" dirty="0" err="1"/>
              <a:t>kalendarski</a:t>
            </a:r>
            <a:r>
              <a:rPr lang="en-US" sz="1600" dirty="0"/>
              <a:t> fond </a:t>
            </a:r>
            <a:r>
              <a:rPr lang="en-US" sz="1600" dirty="0" err="1"/>
              <a:t>radnog</a:t>
            </a:r>
            <a:r>
              <a:rPr lang="en-US" sz="1600" dirty="0"/>
              <a:t> </a:t>
            </a:r>
            <a:r>
              <a:rPr lang="en-US" sz="1600" dirty="0" err="1"/>
              <a:t>vremena</a:t>
            </a:r>
            <a:r>
              <a:rPr lang="en-US" sz="1600" dirty="0"/>
              <a:t> </a:t>
            </a:r>
            <a:r>
              <a:rPr lang="en-US" sz="1600" dirty="0" err="1"/>
              <a:t>za</a:t>
            </a:r>
            <a:r>
              <a:rPr lang="en-US" sz="1600" dirty="0"/>
              <a:t> 3 </a:t>
            </a:r>
            <a:r>
              <a:rPr lang="en-US" sz="1600" dirty="0" err="1"/>
              <a:t>smjene</a:t>
            </a:r>
            <a:r>
              <a:rPr lang="en-US" sz="1600" dirty="0"/>
              <a:t>;</a:t>
            </a:r>
          </a:p>
          <a:p>
            <a:pPr marL="114300" lvl="0" indent="0">
              <a:buNone/>
            </a:pPr>
            <a:r>
              <a:rPr lang="en-US" sz="1600" dirty="0"/>
              <a:t>c)	</a:t>
            </a:r>
            <a:r>
              <a:rPr lang="en-US" sz="1600" dirty="0" err="1"/>
              <a:t>prosječan</a:t>
            </a:r>
            <a:r>
              <a:rPr lang="en-US" sz="1600" dirty="0"/>
              <a:t> </a:t>
            </a:r>
            <a:r>
              <a:rPr lang="en-US" sz="1600" dirty="0" err="1"/>
              <a:t>broj</a:t>
            </a:r>
            <a:r>
              <a:rPr lang="en-US" sz="1600" dirty="0"/>
              <a:t> </a:t>
            </a:r>
            <a:r>
              <a:rPr lang="en-US" sz="1600" dirty="0" err="1"/>
              <a:t>radnika</a:t>
            </a:r>
            <a:r>
              <a:rPr lang="en-US" sz="1600" dirty="0"/>
              <a:t> </a:t>
            </a:r>
            <a:r>
              <a:rPr lang="en-US" sz="1600" dirty="0" err="1"/>
              <a:t>i</a:t>
            </a:r>
            <a:r>
              <a:rPr lang="en-US" sz="1600" dirty="0"/>
              <a:t> </a:t>
            </a:r>
            <a:r>
              <a:rPr lang="en-US" sz="1600" dirty="0" err="1"/>
              <a:t>prosječnu</a:t>
            </a:r>
            <a:r>
              <a:rPr lang="en-US" sz="1600" dirty="0"/>
              <a:t> </a:t>
            </a:r>
            <a:r>
              <a:rPr lang="en-US" sz="1600" dirty="0" err="1"/>
              <a:t>dužinu</a:t>
            </a:r>
            <a:r>
              <a:rPr lang="en-US" sz="1600" dirty="0"/>
              <a:t> </a:t>
            </a:r>
            <a:r>
              <a:rPr lang="en-US" sz="1600" dirty="0" err="1"/>
              <a:t>radnog</a:t>
            </a:r>
            <a:r>
              <a:rPr lang="en-US" sz="1600" dirty="0"/>
              <a:t> </a:t>
            </a:r>
            <a:r>
              <a:rPr lang="en-US" sz="1600" dirty="0" err="1"/>
              <a:t>mjeseca</a:t>
            </a:r>
            <a:r>
              <a:rPr lang="en-US" sz="1600" dirty="0"/>
              <a:t>;</a:t>
            </a:r>
          </a:p>
          <a:p>
            <a:pPr marL="114300" lvl="0" indent="0">
              <a:buNone/>
            </a:pPr>
            <a:r>
              <a:rPr lang="en-US" sz="1600" dirty="0"/>
              <a:t>d)	</a:t>
            </a:r>
            <a:r>
              <a:rPr lang="en-US" sz="1600" dirty="0" err="1"/>
              <a:t>koeficijent</a:t>
            </a:r>
            <a:r>
              <a:rPr lang="en-US" sz="1600" dirty="0"/>
              <a:t> </a:t>
            </a:r>
            <a:r>
              <a:rPr lang="en-US" sz="1600" dirty="0" err="1"/>
              <a:t>iskorišćenja</a:t>
            </a:r>
            <a:r>
              <a:rPr lang="en-US" sz="1600" dirty="0"/>
              <a:t> </a:t>
            </a:r>
            <a:r>
              <a:rPr lang="en-US" sz="1600" dirty="0" err="1"/>
              <a:t>kalendarskog</a:t>
            </a:r>
            <a:r>
              <a:rPr lang="en-US" sz="1600" dirty="0"/>
              <a:t> </a:t>
            </a:r>
            <a:r>
              <a:rPr lang="en-US" sz="1600" dirty="0" err="1"/>
              <a:t>radnog</a:t>
            </a:r>
            <a:r>
              <a:rPr lang="en-US" sz="1600" dirty="0"/>
              <a:t> </a:t>
            </a:r>
            <a:r>
              <a:rPr lang="en-US" sz="1600" dirty="0" err="1"/>
              <a:t>vremena</a:t>
            </a:r>
            <a:r>
              <a:rPr lang="en-US" sz="1600" dirty="0"/>
              <a:t>;</a:t>
            </a:r>
          </a:p>
          <a:p>
            <a:pPr marL="114300" lvl="0" indent="0">
              <a:buNone/>
            </a:pPr>
            <a:r>
              <a:rPr lang="en-US" sz="1600" dirty="0"/>
              <a:t>e)	</a:t>
            </a:r>
            <a:r>
              <a:rPr lang="en-US" sz="1600" dirty="0" err="1"/>
              <a:t>koeficijent</a:t>
            </a:r>
            <a:r>
              <a:rPr lang="en-US" sz="1600" dirty="0"/>
              <a:t> </a:t>
            </a:r>
            <a:r>
              <a:rPr lang="en-US" sz="1600" dirty="0" err="1"/>
              <a:t>iskorišćenja</a:t>
            </a:r>
            <a:r>
              <a:rPr lang="en-US" sz="1600" dirty="0"/>
              <a:t> </a:t>
            </a:r>
            <a:r>
              <a:rPr lang="en-US" sz="1600" dirty="0" err="1"/>
              <a:t>zaposlenih</a:t>
            </a:r>
            <a:r>
              <a:rPr lang="en-US" sz="1600" dirty="0"/>
              <a:t> </a:t>
            </a:r>
            <a:r>
              <a:rPr lang="en-US" sz="1600" dirty="0" err="1"/>
              <a:t>radnika</a:t>
            </a:r>
            <a:r>
              <a:rPr lang="en-US" sz="1600" dirty="0"/>
              <a:t>;</a:t>
            </a:r>
          </a:p>
          <a:p>
            <a:pPr marL="114300" lvl="0" indent="0">
              <a:buNone/>
            </a:pPr>
            <a:r>
              <a:rPr lang="en-US" sz="1600" dirty="0"/>
              <a:t>f)	</a:t>
            </a:r>
            <a:r>
              <a:rPr lang="en-US" sz="1600" dirty="0" err="1"/>
              <a:t>koeficijent</a:t>
            </a:r>
            <a:r>
              <a:rPr lang="en-US" sz="1600" dirty="0"/>
              <a:t> </a:t>
            </a:r>
            <a:r>
              <a:rPr lang="en-US" sz="1600" dirty="0" err="1"/>
              <a:t>integralnog</a:t>
            </a:r>
            <a:r>
              <a:rPr lang="en-US" sz="1600" dirty="0"/>
              <a:t> </a:t>
            </a:r>
            <a:r>
              <a:rPr lang="en-US" sz="1600" dirty="0" err="1"/>
              <a:t>iskorišćenja</a:t>
            </a:r>
            <a:r>
              <a:rPr lang="en-US" sz="1600" dirty="0"/>
              <a:t> </a:t>
            </a:r>
            <a:r>
              <a:rPr lang="en-US" sz="1600" dirty="0" err="1"/>
              <a:t>radnog</a:t>
            </a:r>
            <a:r>
              <a:rPr lang="en-US" sz="1600" dirty="0"/>
              <a:t> </a:t>
            </a:r>
            <a:r>
              <a:rPr lang="en-US" sz="1600" dirty="0" err="1"/>
              <a:t>vremena</a:t>
            </a:r>
            <a:endParaRPr lang="en-US" sz="1600" dirty="0"/>
          </a:p>
          <a:p>
            <a:pPr marL="114300" lvl="0" indent="0">
              <a:buNone/>
            </a:pPr>
            <a:endParaRPr lang="sr-Cyrl-BA" dirty="0"/>
          </a:p>
          <a:p>
            <a:pPr marL="114300" lvl="0" indent="0">
              <a:buNone/>
            </a:pPr>
            <a:endParaRPr lang="sr-Latn-R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066800" y="0"/>
            <a:ext cx="6996113" cy="715963"/>
          </a:xfrm>
        </p:spPr>
        <p:txBody>
          <a:bodyPr/>
          <a:lstStyle/>
          <a:p>
            <a:r>
              <a:rPr lang="sr-Latn-BA" dirty="0"/>
              <a:t>4</a:t>
            </a:r>
            <a:r>
              <a:rPr lang="sr-Latn-RS" dirty="0"/>
              <a:t>. ZADATAK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716790060"/>
              </p:ext>
            </p:extLst>
          </p:nvPr>
        </p:nvGraphicFramePr>
        <p:xfrm>
          <a:off x="2438400" y="1306513"/>
          <a:ext cx="3194050" cy="577215"/>
        </p:xfrm>
        <a:graphic>
          <a:graphicData uri="http://schemas.openxmlformats.org/drawingml/2006/table">
            <a:tbl>
              <a:tblPr>
                <a:tableStyleId>{B057B260-235A-4DA7-9D08-349C70A2B37C}</a:tableStyleId>
              </a:tblPr>
              <a:tblGrid>
                <a:gridCol w="2495550">
                  <a:extLst>
                    <a:ext uri="{9D8B030D-6E8A-4147-A177-3AD203B41FA5}">
                      <a16:colId xmlns="" xmlns:a16="http://schemas.microsoft.com/office/drawing/2014/main" val="1744687415"/>
                    </a:ext>
                  </a:extLst>
                </a:gridCol>
                <a:gridCol w="698500">
                  <a:extLst>
                    <a:ext uri="{9D8B030D-6E8A-4147-A177-3AD203B41FA5}">
                      <a16:colId xmlns="" xmlns:a16="http://schemas.microsoft.com/office/drawing/2014/main" val="4236350207"/>
                    </a:ext>
                  </a:extLst>
                </a:gridCol>
              </a:tblGrid>
              <a:tr h="1111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r-Latn-CS" sz="1200" dirty="0">
                          <a:effectLst/>
                        </a:rPr>
                        <a:t>Broj radnika u jednoj smjeni</a:t>
                      </a:r>
                      <a:endParaRPr lang="en-US" sz="1200" dirty="0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r-Latn-CS" sz="1200" dirty="0">
                          <a:effectLst/>
                        </a:rPr>
                        <a:t>800</a:t>
                      </a:r>
                      <a:endParaRPr lang="en-US" sz="1200" dirty="0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3330419034"/>
                  </a:ext>
                </a:extLst>
              </a:tr>
              <a:tr h="111125">
                <a:tc>
                  <a:txBody>
                    <a:bodyPr/>
                    <a:lstStyle/>
                    <a:p>
                      <a:pPr indent="11430">
                        <a:spcAft>
                          <a:spcPts val="0"/>
                        </a:spcAft>
                      </a:pPr>
                      <a:r>
                        <a:rPr lang="sr-Latn-CS" sz="1200" dirty="0">
                          <a:effectLst/>
                        </a:rPr>
                        <a:t>Radnik-časova</a:t>
                      </a:r>
                      <a:endParaRPr lang="en-US" sz="1200" dirty="0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indent="11430" algn="r">
                        <a:spcAft>
                          <a:spcPts val="0"/>
                        </a:spcAft>
                      </a:pPr>
                      <a:r>
                        <a:rPr lang="sr-Latn-CS" sz="1200" dirty="0">
                          <a:effectLst/>
                        </a:rPr>
                        <a:t>126.750</a:t>
                      </a:r>
                      <a:endParaRPr lang="en-US" sz="1200" dirty="0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4045291650"/>
                  </a:ext>
                </a:extLst>
              </a:tr>
              <a:tr h="111125">
                <a:tc>
                  <a:txBody>
                    <a:bodyPr/>
                    <a:lstStyle/>
                    <a:p>
                      <a:pPr indent="11430">
                        <a:spcAft>
                          <a:spcPts val="0"/>
                        </a:spcAft>
                      </a:pPr>
                      <a:r>
                        <a:rPr lang="sr-Latn-CS" sz="1200" dirty="0">
                          <a:effectLst/>
                        </a:rPr>
                        <a:t>Radnik-dana</a:t>
                      </a:r>
                      <a:endParaRPr lang="en-US" sz="1200" dirty="0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indent="11430" algn="r">
                        <a:spcAft>
                          <a:spcPts val="0"/>
                        </a:spcAft>
                      </a:pPr>
                      <a:r>
                        <a:rPr lang="sr-Latn-CS" sz="1200" dirty="0">
                          <a:effectLst/>
                        </a:rPr>
                        <a:t>19.500</a:t>
                      </a:r>
                      <a:endParaRPr lang="en-US" sz="1200" dirty="0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39062372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138141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12</a:t>
            </a:fld>
            <a:endParaRPr lang="en"/>
          </a:p>
        </p:txBody>
      </p:sp>
      <p:sp>
        <p:nvSpPr>
          <p:cNvPr id="6" name="Text Placeholder 5"/>
          <p:cNvSpPr>
            <a:spLocks noGrp="1" noRot="1" noChangeAspect="1" noMove="1" noResize="1" noEditPoints="1" noAdjustHandles="1" noChangeArrowheads="1" noChangeShapeType="1" noTextEdit="1"/>
          </p:cNvSpPr>
          <p:nvPr>
            <p:ph type="body" idx="1"/>
          </p:nvPr>
        </p:nvSpPr>
        <p:spPr>
          <a:xfrm>
            <a:off x="304800" y="361950"/>
            <a:ext cx="8565356" cy="4038600"/>
          </a:xfrm>
          <a:blipFill>
            <a:blip r:embed="rId2"/>
            <a:stretch>
              <a:fillRect r="-142"/>
            </a:stretch>
          </a:blipFill>
        </p:spPr>
        <p:txBody>
          <a:bodyPr/>
          <a:lstStyle/>
          <a:p>
            <a:pPr>
              <a:buNone/>
            </a:pPr>
            <a:r>
              <a:rPr lang="en-US" dirty="0">
                <a:noFill/>
              </a:rPr>
              <a:t> </a:t>
            </a:r>
          </a:p>
        </p:txBody>
      </p:sp>
    </p:spTree>
    <p:extLst>
      <p:ext uri="{BB962C8B-B14F-4D97-AF65-F5344CB8AC3E}">
        <p14:creationId xmlns="" xmlns:p14="http://schemas.microsoft.com/office/powerpoint/2010/main" val="3724168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13</a:t>
            </a:fld>
            <a:endParaRPr lang="en"/>
          </a:p>
        </p:txBody>
      </p:sp>
      <p:sp>
        <p:nvSpPr>
          <p:cNvPr id="6" name="Text Placeholder 5"/>
          <p:cNvSpPr>
            <a:spLocks noGrp="1" noRot="1" noChangeAspect="1" noMove="1" noResize="1" noEditPoints="1" noAdjustHandles="1" noChangeArrowheads="1" noChangeShapeType="1" noTextEdit="1"/>
          </p:cNvSpPr>
          <p:nvPr>
            <p:ph type="body" idx="1"/>
          </p:nvPr>
        </p:nvSpPr>
        <p:spPr>
          <a:xfrm>
            <a:off x="228600" y="285750"/>
            <a:ext cx="8641556" cy="3989387"/>
          </a:xfrm>
          <a:blipFill>
            <a:blip r:embed="rId2"/>
            <a:stretch>
              <a:fillRect/>
            </a:stretch>
          </a:blipFill>
        </p:spPr>
        <p:txBody>
          <a:bodyPr/>
          <a:lstStyle/>
          <a:p>
            <a:pPr>
              <a:buNone/>
            </a:pPr>
            <a:endParaRPr lang="en-US" dirty="0">
              <a:noFill/>
            </a:endParaRPr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1724297" y="1352550"/>
                <a:ext cx="6680097" cy="5112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𝑃𝑟𝑜𝑠𝑗𝑒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č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𝑎𝑛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𝑏𝑟𝑜𝑗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𝑟𝑎𝑑𝑛𝑖𝑘𝑎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𝐵𝑟𝑜𝑗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𝑟𝑎𝑑𝑛𝑖𝑘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𝑑𝑎𝑛𝑎</m:t>
                          </m:r>
                        </m:num>
                        <m:den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𝑀𝑜𝑔𝑢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ć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𝑓𝑜𝑛𝑑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 (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𝑑𝑎𝑛𝑖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19.500</m:t>
                          </m:r>
                        </m:num>
                        <m:den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18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·2</m:t>
                          </m:r>
                        </m:den>
                      </m:f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541,67</m:t>
                      </m:r>
                      <m:r>
                        <a:rPr lang="sr-Latn-BA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sr-Latn-BA" sz="16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542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4297" y="1352550"/>
                <a:ext cx="6680097" cy="51129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="" xmlns:p14="http://schemas.microsoft.com/office/powerpoint/2010/main" val="2501691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14</a:t>
            </a:fld>
            <a:endParaRPr lang="en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220525" y="249701"/>
            <a:ext cx="8610600" cy="3684587"/>
          </a:xfrm>
        </p:spPr>
        <p:txBody>
          <a:bodyPr/>
          <a:lstStyle/>
          <a:p>
            <a:pPr marL="114300" lvl="0" indent="0">
              <a:buNone/>
            </a:pPr>
            <a:r>
              <a:rPr lang="sr-Latn-BA" sz="1600" b="1" dirty="0"/>
              <a:t>Prosječan broj dana (dužina radnog mjeseca) </a:t>
            </a:r>
            <a:r>
              <a:rPr lang="sr-Latn-BA" sz="1600" dirty="0"/>
              <a:t>se računa kao odnos broja radnik – dana i broja radnika.</a:t>
            </a:r>
          </a:p>
          <a:p>
            <a:pPr marL="114300" lvl="0" indent="0">
              <a:buNone/>
            </a:pPr>
            <a:endParaRPr lang="sr-Latn-BA" sz="1600" dirty="0"/>
          </a:p>
          <a:p>
            <a:pPr marL="114300" lvl="0" indent="0">
              <a:buNone/>
            </a:pPr>
            <a:endParaRPr lang="sr-Latn-BA" dirty="0"/>
          </a:p>
          <a:p>
            <a:pPr marL="114300" lvl="0" indent="0">
              <a:buNone/>
            </a:pPr>
            <a:endParaRPr lang="sr-Latn-BA" dirty="0"/>
          </a:p>
          <a:p>
            <a:pPr marL="114300" lvl="0" indent="0">
              <a:buNone/>
            </a:pPr>
            <a:r>
              <a:rPr lang="sr-Latn-RS" dirty="0"/>
              <a:t>d) </a:t>
            </a:r>
            <a:r>
              <a:rPr lang="sr-Latn-RS" sz="1600" b="1" dirty="0"/>
              <a:t>Koeficijent iskorištenja kalendarskog radnog vremena </a:t>
            </a:r>
            <a:r>
              <a:rPr lang="sr-Latn-RS" sz="1600" dirty="0"/>
              <a:t>se dobija stavljajući u odnos mogući i kalendarski fond radnog vremena:</a:t>
            </a:r>
          </a:p>
          <a:p>
            <a:pPr marL="114300" lvl="0" indent="0">
              <a:buNone/>
            </a:pPr>
            <a:endParaRPr lang="sr-Latn-RS" sz="1600" b="1" dirty="0"/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780545" y="1090380"/>
                <a:ext cx="7469096" cy="5108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𝑃𝑟𝑜𝑠𝑗𝑒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č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𝑛𝑎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𝑑𝑢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ž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𝑖𝑛𝑎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𝑟𝑎𝑑𝑛𝑜𝑔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𝑚𝑗𝑒𝑠𝑒𝑐𝑎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𝐵𝑟𝑜𝑗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𝑟𝑎𝑑𝑛𝑖𝑘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𝑑𝑎𝑛𝑎</m:t>
                          </m:r>
                        </m:num>
                        <m:den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𝐵𝑟𝑜𝑗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𝑟𝑎𝑑𝑛𝑖𝑘𝑎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·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𝑏𝑟𝑜𝑗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𝑠𝑚𝑗𝑒𝑛𝑎</m:t>
                          </m:r>
                        </m:den>
                      </m:f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1600" i="1">
                              <a:latin typeface="Cambria Math" panose="02040503050406030204" pitchFamily="18" charset="0"/>
                            </a:rPr>
                            <m:t>19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sr-Latn-BA" sz="1600" i="1">
                              <a:latin typeface="Cambria Math" panose="02040503050406030204" pitchFamily="18" charset="0"/>
                            </a:rPr>
                            <m:t>500</m:t>
                          </m:r>
                        </m:num>
                        <m:den>
                          <m:r>
                            <a:rPr lang="sr-Latn-BA" sz="1600" i="1">
                              <a:latin typeface="Cambria Math" panose="02040503050406030204" pitchFamily="18" charset="0"/>
                            </a:rPr>
                            <m:t>800</m:t>
                          </m:r>
                          <m:r>
                            <a:rPr lang="sr-Latn-BA" sz="1600" i="1" smtClean="0">
                              <a:latin typeface="Cambria Math" panose="02040503050406030204" pitchFamily="18" charset="0"/>
                            </a:rPr>
                            <m:t>·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sr-Latn-BA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12,2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0545" y="1090380"/>
                <a:ext cx="7469096" cy="51084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1C13B73A-3939-475E-B07A-8770CCCD9AA1}"/>
                  </a:ext>
                </a:extLst>
              </p:cNvPr>
              <p:cNvSpPr txBox="1"/>
              <p:nvPr/>
            </p:nvSpPr>
            <p:spPr>
              <a:xfrm>
                <a:off x="1240680" y="2952750"/>
                <a:ext cx="6570287" cy="12419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𝐾𝑜𝑒𝑓𝑖𝑐𝑖𝑗𝑒𝑛𝑡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𝑖𝑠𝑘𝑜𝑟𝑖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š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𝑡𝑒𝑛𝑗𝑎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𝑟𝑎𝑑𝑛𝑜𝑔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𝑣𝑟𝑒𝑚𝑒𝑛𝑎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𝑀𝑜𝑔𝑢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ć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𝑓𝑜𝑛𝑑</m:t>
                          </m:r>
                        </m:num>
                        <m:den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𝐾𝑎𝑙𝑒𝑛𝑑𝑎𝑟𝑠𝑘𝑖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𝑓𝑜𝑛𝑑</m:t>
                          </m:r>
                        </m:den>
                      </m:f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·100</m:t>
                      </m:r>
                    </m:oMath>
                  </m:oMathPara>
                </a14:m>
                <a:endParaRPr lang="sr-Latn-BA" sz="1600" b="0" dirty="0"/>
              </a:p>
              <a:p>
                <a:endParaRPr lang="sr-Latn-BA" sz="1600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𝐾𝑜𝑒𝑓𝑖𝑐𝑖𝑗𝑒𝑛𝑡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𝑖𝑠𝑘𝑜𝑟𝑖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š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𝑡𝑒𝑛𝑗𝑎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𝑟𝑎𝑑𝑛𝑜𝑔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𝑣𝑟𝑒𝑚𝑒𝑛𝑎</m:t>
                      </m:r>
                      <m:r>
                        <a:rPr lang="sr-Latn-BA" sz="1600" b="0" i="0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sr-Latn-BA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201.600</m:t>
                          </m:r>
                        </m:num>
                        <m:den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520.800</m:t>
                          </m:r>
                        </m:den>
                      </m:f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·100=</m:t>
                      </m:r>
                      <m:r>
                        <a:rPr lang="sr-Latn-BA" sz="1600" b="0" i="0" smtClean="0">
                          <a:latin typeface="Cambria Math" panose="02040503050406030204" pitchFamily="18" charset="0"/>
                        </a:rPr>
                        <m:t>38</m:t>
                      </m:r>
                      <m:r>
                        <a:rPr lang="sr-Latn-BA" sz="1600" b="0" i="0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sr-Latn-BA" sz="1600" b="0" i="0" smtClean="0">
                          <a:latin typeface="Cambria Math" panose="02040503050406030204" pitchFamily="18" charset="0"/>
                        </a:rPr>
                        <m:t>71</m:t>
                      </m:r>
                      <m:r>
                        <a:rPr lang="sr-Latn-BA" sz="1600" b="0" i="0" smtClean="0">
                          <a:latin typeface="Cambria Math" panose="02040503050406030204" pitchFamily="18" charset="0"/>
                        </a:rPr>
                        <m:t>%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="" xmlns:a16="http://schemas.microsoft.com/office/drawing/2014/main" id="{1C13B73A-3939-475E-B07A-8770CCCD9A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0680" y="2952750"/>
                <a:ext cx="6570287" cy="124194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="" xmlns:p14="http://schemas.microsoft.com/office/powerpoint/2010/main" val="42442231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4814809C-F4C3-4F8F-8D6E-68E911117A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4800" y="133350"/>
            <a:ext cx="8153400" cy="3933000"/>
          </a:xfrm>
        </p:spPr>
        <p:txBody>
          <a:bodyPr/>
          <a:lstStyle/>
          <a:p>
            <a:pPr marL="114300" indent="0">
              <a:buNone/>
            </a:pPr>
            <a:r>
              <a:rPr lang="sr-Latn-BA" sz="1600" dirty="0"/>
              <a:t>e) </a:t>
            </a:r>
            <a:r>
              <a:rPr lang="sr-Latn-BA" sz="1600" b="1" dirty="0"/>
              <a:t>Koeficijent iskorištenja zaposlenih radnika </a:t>
            </a:r>
            <a:r>
              <a:rPr lang="sr-Latn-BA" sz="1600" dirty="0"/>
              <a:t>predstavlja odnos prosječnog i ukupnog broja radnika</a:t>
            </a:r>
          </a:p>
          <a:p>
            <a:pPr marL="114300" indent="0">
              <a:buNone/>
            </a:pPr>
            <a:endParaRPr lang="sr-Latn-BA" sz="1600" b="1" dirty="0"/>
          </a:p>
          <a:p>
            <a:pPr marL="114300" indent="0">
              <a:buNone/>
            </a:pPr>
            <a:endParaRPr lang="sr-Latn-BA" sz="1600" b="1" dirty="0"/>
          </a:p>
          <a:p>
            <a:pPr marL="114300" indent="0">
              <a:buNone/>
            </a:pPr>
            <a:endParaRPr lang="sr-Latn-BA" sz="1600" b="1" dirty="0"/>
          </a:p>
          <a:p>
            <a:pPr marL="114300" indent="0">
              <a:buNone/>
            </a:pPr>
            <a:endParaRPr lang="sr-Latn-BA" sz="1600" b="1" dirty="0"/>
          </a:p>
          <a:p>
            <a:pPr marL="114300" indent="0">
              <a:buNone/>
            </a:pPr>
            <a:r>
              <a:rPr lang="sr-Latn-BA" sz="1600" dirty="0"/>
              <a:t>f) </a:t>
            </a:r>
            <a:r>
              <a:rPr lang="sr-Latn-BA" sz="1600" b="1" dirty="0"/>
              <a:t>Koeficijent integralnog iskorištenja radnog vremena </a:t>
            </a:r>
            <a:r>
              <a:rPr lang="sr-Latn-BA" sz="1600" dirty="0"/>
              <a:t>se dobija kao odnos radnik-časova i mogućeg fonda radnog vremena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8F2ECB0D-38CE-4BAB-B8FE-D7AF48A2CEF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15</a:t>
            </a:fld>
            <a:endParaRPr lang="en"/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A355CF4-4D8F-4221-A8BF-4563F14CBF47}"/>
                  </a:ext>
                </a:extLst>
              </p:cNvPr>
              <p:cNvSpPr txBox="1"/>
              <p:nvPr/>
            </p:nvSpPr>
            <p:spPr>
              <a:xfrm>
                <a:off x="1670400" y="724281"/>
                <a:ext cx="6096000" cy="139416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BA" sz="1400" b="0" i="1" smtClean="0">
                          <a:latin typeface="Cambria Math" panose="02040503050406030204" pitchFamily="18" charset="0"/>
                        </a:rPr>
                        <m:t>𝐾𝑜𝑒𝑓𝑖𝑐𝑖𝑗𝑒𝑛𝑡</m:t>
                      </m:r>
                      <m:r>
                        <a:rPr lang="sr-Latn-BA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sr-Latn-BA" sz="1400" b="0" i="1" smtClean="0">
                          <a:latin typeface="Cambria Math" panose="02040503050406030204" pitchFamily="18" charset="0"/>
                        </a:rPr>
                        <m:t>𝑖𝑠𝑘𝑜𝑟𝑖</m:t>
                      </m:r>
                      <m:r>
                        <a:rPr lang="sr-Latn-BA" sz="1400" b="0" i="1" smtClean="0">
                          <a:latin typeface="Cambria Math" panose="02040503050406030204" pitchFamily="18" charset="0"/>
                        </a:rPr>
                        <m:t>š</m:t>
                      </m:r>
                      <m:r>
                        <a:rPr lang="sr-Latn-BA" sz="1400" b="0" i="1" smtClean="0">
                          <a:latin typeface="Cambria Math" panose="02040503050406030204" pitchFamily="18" charset="0"/>
                        </a:rPr>
                        <m:t>𝑡𝑒𝑛𝑗𝑎</m:t>
                      </m:r>
                      <m:r>
                        <a:rPr lang="sr-Latn-BA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sr-Latn-BA" sz="1400" b="0" i="1" smtClean="0">
                          <a:latin typeface="Cambria Math" panose="02040503050406030204" pitchFamily="18" charset="0"/>
                        </a:rPr>
                        <m:t>𝑟𝑎𝑑𝑛𝑖𝑘𝑎</m:t>
                      </m:r>
                      <m:r>
                        <a:rPr lang="sr-Latn-BA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1400" b="0" i="1" smtClean="0">
                              <a:latin typeface="Cambria Math" panose="02040503050406030204" pitchFamily="18" charset="0"/>
                            </a:rPr>
                            <m:t>𝑃𝑟𝑜𝑠𝑗𝑒</m:t>
                          </m:r>
                          <m:r>
                            <a:rPr lang="sr-Latn-BA" sz="1400" b="0" i="1" smtClean="0">
                              <a:latin typeface="Cambria Math" panose="02040503050406030204" pitchFamily="18" charset="0"/>
                            </a:rPr>
                            <m:t>č</m:t>
                          </m:r>
                          <m:r>
                            <a:rPr lang="sr-Latn-BA" sz="1400" b="0" i="1" smtClean="0">
                              <a:latin typeface="Cambria Math" panose="02040503050406030204" pitchFamily="18" charset="0"/>
                            </a:rPr>
                            <m:t>𝑎𝑛</m:t>
                          </m:r>
                          <m:r>
                            <a:rPr lang="sr-Latn-BA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sr-Latn-BA" sz="1400" b="0" i="1" smtClean="0">
                              <a:latin typeface="Cambria Math" panose="02040503050406030204" pitchFamily="18" charset="0"/>
                            </a:rPr>
                            <m:t>𝑏𝑟</m:t>
                          </m:r>
                          <m:r>
                            <a:rPr lang="sr-Latn-BA" sz="1400" b="0" i="1" smtClean="0">
                              <a:latin typeface="Cambria Math" panose="02040503050406030204" pitchFamily="18" charset="0"/>
                            </a:rPr>
                            <m:t>. </m:t>
                          </m:r>
                          <m:r>
                            <a:rPr lang="sr-Latn-BA" sz="1400" b="0" i="1" smtClean="0">
                              <a:latin typeface="Cambria Math" panose="02040503050406030204" pitchFamily="18" charset="0"/>
                            </a:rPr>
                            <m:t>𝑟𝑎𝑑𝑛𝑖𝑘𝑎</m:t>
                          </m:r>
                        </m:num>
                        <m:den>
                          <m:r>
                            <a:rPr lang="sr-Latn-BA" sz="1400" b="0" i="1" smtClean="0">
                              <a:latin typeface="Cambria Math" panose="02040503050406030204" pitchFamily="18" charset="0"/>
                            </a:rPr>
                            <m:t>𝑈𝑘𝑢𝑝𝑎𝑛</m:t>
                          </m:r>
                          <m:r>
                            <a:rPr lang="sr-Latn-BA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sr-Latn-BA" sz="1400" b="0" i="1" smtClean="0">
                              <a:latin typeface="Cambria Math" panose="02040503050406030204" pitchFamily="18" charset="0"/>
                            </a:rPr>
                            <m:t>𝑏𝑟</m:t>
                          </m:r>
                          <m:r>
                            <a:rPr lang="sr-Latn-BA" sz="1400" b="0" i="1" smtClean="0">
                              <a:latin typeface="Cambria Math" panose="02040503050406030204" pitchFamily="18" charset="0"/>
                            </a:rPr>
                            <m:t>. </m:t>
                          </m:r>
                          <m:r>
                            <a:rPr lang="sr-Latn-BA" sz="1400" b="0" i="1" smtClean="0">
                              <a:latin typeface="Cambria Math" panose="02040503050406030204" pitchFamily="18" charset="0"/>
                            </a:rPr>
                            <m:t>𝑟𝑎𝑑𝑛𝑖𝑘𝑎</m:t>
                          </m:r>
                        </m:den>
                      </m:f>
                      <m:r>
                        <a:rPr lang="sr-Latn-BA" sz="1400" b="0" i="1" smtClean="0">
                          <a:latin typeface="Cambria Math" panose="02040503050406030204" pitchFamily="18" charset="0"/>
                        </a:rPr>
                        <m:t>·100</m:t>
                      </m:r>
                    </m:oMath>
                  </m:oMathPara>
                </a14:m>
                <a:endParaRPr lang="sr-Latn-BA" sz="1400" b="0" dirty="0"/>
              </a:p>
              <a:p>
                <a:endParaRPr lang="sr-Latn-BA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BA" sz="1400" b="0" i="1" smtClean="0">
                          <a:latin typeface="Cambria Math" panose="02040503050406030204" pitchFamily="18" charset="0"/>
                        </a:rPr>
                        <m:t>𝐾𝑜𝑒𝑓𝑖𝑐𝑖𝑗𝑒𝑛𝑡</m:t>
                      </m:r>
                      <m:r>
                        <a:rPr lang="sr-Latn-BA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sr-Latn-BA" sz="1400" b="0" i="1" smtClean="0">
                          <a:latin typeface="Cambria Math" panose="02040503050406030204" pitchFamily="18" charset="0"/>
                        </a:rPr>
                        <m:t>𝑖𝑠𝑘𝑜𝑟𝑖</m:t>
                      </m:r>
                      <m:r>
                        <a:rPr lang="sr-Latn-BA" sz="1400" b="0" i="1" smtClean="0">
                          <a:latin typeface="Cambria Math" panose="02040503050406030204" pitchFamily="18" charset="0"/>
                        </a:rPr>
                        <m:t>š</m:t>
                      </m:r>
                      <m:r>
                        <a:rPr lang="sr-Latn-BA" sz="1400" b="0" i="1" smtClean="0">
                          <a:latin typeface="Cambria Math" panose="02040503050406030204" pitchFamily="18" charset="0"/>
                        </a:rPr>
                        <m:t>𝑡𝑒𝑛𝑗𝑎</m:t>
                      </m:r>
                      <m:r>
                        <a:rPr lang="sr-Latn-BA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sr-Latn-BA" sz="1400" b="0" i="1" smtClean="0">
                          <a:latin typeface="Cambria Math" panose="02040503050406030204" pitchFamily="18" charset="0"/>
                        </a:rPr>
                        <m:t>𝑟𝑎𝑑𝑛𝑖𝑘𝑎</m:t>
                      </m:r>
                      <m:r>
                        <a:rPr lang="sr-Latn-BA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1400" b="0" i="1" smtClean="0">
                              <a:latin typeface="Cambria Math" panose="02040503050406030204" pitchFamily="18" charset="0"/>
                            </a:rPr>
                            <m:t>542</m:t>
                          </m:r>
                        </m:num>
                        <m:den>
                          <m:r>
                            <a:rPr lang="sr-Latn-BA" sz="1400" b="0" i="1" smtClean="0">
                              <a:latin typeface="Cambria Math" panose="02040503050406030204" pitchFamily="18" charset="0"/>
                            </a:rPr>
                            <m:t>800</m:t>
                          </m:r>
                        </m:den>
                      </m:f>
                      <m:r>
                        <a:rPr lang="sr-Latn-BA" sz="1400" b="0" i="1" smtClean="0">
                          <a:latin typeface="Cambria Math" panose="02040503050406030204" pitchFamily="18" charset="0"/>
                        </a:rPr>
                        <m:t>·100</m:t>
                      </m:r>
                      <m:r>
                        <a:rPr lang="sr-Latn-BA" sz="1400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sz="1400" b="0" i="1" smtClean="0">
                          <a:latin typeface="Cambria Math" panose="02040503050406030204" pitchFamily="18" charset="0"/>
                        </a:rPr>
                        <m:t>67</m:t>
                      </m:r>
                      <m:r>
                        <a:rPr lang="sr-Latn-BA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75</m:t>
                      </m:r>
                      <m:r>
                        <a:rPr lang="sr-Latn-BA" i="1">
                          <a:latin typeface="Cambria Math" panose="02040503050406030204" pitchFamily="18" charset="0"/>
                        </a:rPr>
                        <m:t>%</m:t>
                      </m:r>
                    </m:oMath>
                  </m:oMathPara>
                </a14:m>
                <a:endParaRPr lang="sr-Latn-BA" sz="1400" b="0" dirty="0"/>
              </a:p>
              <a:p>
                <a:endParaRPr lang="sr-Latn-BA" sz="1400" b="0" dirty="0"/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="" xmlns:a16="http://schemas.microsoft.com/office/drawing/2014/main" id="{8A355CF4-4D8F-4221-A8BF-4563F14CBF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0400" y="724281"/>
                <a:ext cx="6096000" cy="139416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4FBB4890-E9AB-4034-9961-6602017EBD5A}"/>
                  </a:ext>
                </a:extLst>
              </p:cNvPr>
              <p:cNvSpPr txBox="1"/>
              <p:nvPr/>
            </p:nvSpPr>
            <p:spPr>
              <a:xfrm>
                <a:off x="1050750" y="2977494"/>
                <a:ext cx="7042500" cy="138140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114300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𝐾𝑜𝑒𝑓𝑖𝑐𝑖𝑗𝑒𝑛𝑡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𝑖𝑛𝑡𝑒𝑔𝑟𝑎𝑙𝑛𝑜𝑔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𝑖𝑠𝑘𝑜𝑟𝑖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šć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𝑒𝑛𝑗𝑎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. 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.=</m:t>
                      </m:r>
                      <m:f>
                        <m:f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𝐵𝑟𝑜𝑗</m:t>
                          </m:r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𝑟𝑎𝑑𝑛𝑖𝑘</m:t>
                          </m:r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−č</m:t>
                          </m:r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𝑎𝑠𝑜𝑣𝑎</m:t>
                          </m:r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 </m:t>
                          </m:r>
                        </m:num>
                        <m:den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𝑀𝑜𝑔𝑢</m:t>
                          </m:r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ć</m:t>
                          </m:r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𝑓𝑜𝑛𝑑</m:t>
                          </m:r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. (č</m:t>
                          </m:r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𝑎𝑠</m:t>
                          </m:r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∙10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dirty="0"/>
              </a:p>
              <a:p>
                <a:pPr marL="114300" indent="0">
                  <a:buNone/>
                </a:pPr>
                <a:endParaRPr lang="sr-Latn-BA" b="0" i="1" dirty="0">
                  <a:latin typeface="Cambria Math" panose="02040503050406030204" pitchFamily="18" charset="0"/>
                </a:endParaRPr>
              </a:p>
              <a:p>
                <a:pPr marL="114300" indent="0">
                  <a:buNone/>
                </a:pPr>
                <a:endParaRPr lang="sr-Latn-BA" b="0" i="1" dirty="0">
                  <a:latin typeface="Cambria Math" panose="02040503050406030204" pitchFamily="18" charset="0"/>
                </a:endParaRPr>
              </a:p>
              <a:p>
                <a:pPr marL="11430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𝐾𝑜𝑒𝑓𝑖𝑐𝑖𝑗𝑒𝑛𝑡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𝑖𝑛𝑡𝑒𝑔𝑟𝑎𝑙𝑛𝑜𝑔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𝑖𝑠𝑘𝑜𝑟𝑖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šć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𝑒𝑛𝑗𝑎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. 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.=</m:t>
                      </m:r>
                      <m:f>
                        <m:f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126</m:t>
                          </m:r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750 </m:t>
                          </m:r>
                        </m:num>
                        <m:den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201.600</m:t>
                          </m:r>
                        </m:den>
                      </m:f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∙100</m:t>
                      </m:r>
                      <m:r>
                        <a:rPr lang="sr-Latn-BA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62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87</m:t>
                      </m:r>
                      <m:r>
                        <a:rPr lang="sr-Latn-BA" i="1">
                          <a:latin typeface="Cambria Math" panose="02040503050406030204" pitchFamily="18" charset="0"/>
                        </a:rPr>
                        <m:t>%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="" xmlns:a16="http://schemas.microsoft.com/office/drawing/2014/main" id="{4FBB4890-E9AB-4034-9961-6602017EBD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0750" y="2977494"/>
                <a:ext cx="7042500" cy="138140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="" xmlns:p14="http://schemas.microsoft.com/office/powerpoint/2010/main" val="31039581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16</a:t>
            </a:fld>
            <a:endParaRPr lang="en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259556" y="590550"/>
            <a:ext cx="8610600" cy="3684587"/>
          </a:xfrm>
        </p:spPr>
        <p:txBody>
          <a:bodyPr/>
          <a:lstStyle/>
          <a:p>
            <a:pPr marL="114300" lvl="0" indent="0">
              <a:buNone/>
            </a:pPr>
            <a:endParaRPr lang="sr-Cyrl-BA" dirty="0"/>
          </a:p>
          <a:p>
            <a:pPr marL="114300" lvl="0" indent="0">
              <a:buNone/>
            </a:pPr>
            <a:endParaRPr lang="sr-Latn-R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066800" y="0"/>
            <a:ext cx="6996113" cy="715963"/>
          </a:xfrm>
        </p:spPr>
        <p:txBody>
          <a:bodyPr/>
          <a:lstStyle/>
          <a:p>
            <a:r>
              <a:rPr lang="sr-Latn-BA" dirty="0"/>
              <a:t>5</a:t>
            </a:r>
            <a:r>
              <a:rPr lang="sr-Latn-RS" dirty="0"/>
              <a:t>. ZADATAK</a:t>
            </a:r>
          </a:p>
        </p:txBody>
      </p:sp>
      <p:sp>
        <p:nvSpPr>
          <p:cNvPr id="3" name="Rectangle 2"/>
          <p:cNvSpPr/>
          <p:nvPr/>
        </p:nvSpPr>
        <p:spPr>
          <a:xfrm>
            <a:off x="685800" y="1355625"/>
            <a:ext cx="82296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U </a:t>
            </a:r>
            <a:r>
              <a:rPr lang="en-US" sz="1600" dirty="0" err="1"/>
              <a:t>jednom</a:t>
            </a:r>
            <a:r>
              <a:rPr lang="en-US" sz="1600" dirty="0"/>
              <a:t> pred</a:t>
            </a:r>
            <a:r>
              <a:rPr lang="sr-Latn-BA" sz="1600" dirty="0"/>
              <a:t>uzeću </a:t>
            </a:r>
            <a:r>
              <a:rPr lang="en-US" sz="1600" dirty="0"/>
              <a:t>je </a:t>
            </a:r>
            <a:r>
              <a:rPr lang="en-US" sz="1600" dirty="0" err="1"/>
              <a:t>zaposleno</a:t>
            </a:r>
            <a:r>
              <a:rPr lang="en-US" sz="1600" dirty="0"/>
              <a:t> 840 </a:t>
            </a:r>
            <a:r>
              <a:rPr lang="en-US" sz="1600" dirty="0" err="1"/>
              <a:t>radnika</a:t>
            </a:r>
            <a:r>
              <a:rPr lang="en-US" sz="1600" dirty="0"/>
              <a:t>, koji </a:t>
            </a:r>
            <a:r>
              <a:rPr lang="en-US" sz="1600" dirty="0" err="1"/>
              <a:t>rade</a:t>
            </a:r>
            <a:r>
              <a:rPr lang="en-US" sz="1600" dirty="0"/>
              <a:t> u </a:t>
            </a:r>
            <a:r>
              <a:rPr lang="en-US" sz="1600" dirty="0" err="1"/>
              <a:t>jednoj</a:t>
            </a:r>
            <a:r>
              <a:rPr lang="en-US" sz="1600" dirty="0"/>
              <a:t> </a:t>
            </a:r>
            <a:r>
              <a:rPr lang="en-US" sz="1600" dirty="0" err="1"/>
              <a:t>smjeni</a:t>
            </a:r>
            <a:r>
              <a:rPr lang="en-US" sz="1600" dirty="0"/>
              <a:t>. </a:t>
            </a:r>
            <a:r>
              <a:rPr lang="en-US" sz="1600" dirty="0" err="1"/>
              <a:t>Kalendarski</a:t>
            </a:r>
            <a:r>
              <a:rPr lang="en-US" sz="1600" dirty="0"/>
              <a:t> fond </a:t>
            </a:r>
            <a:r>
              <a:rPr lang="en-US" sz="1600" dirty="0" err="1"/>
              <a:t>radnih</a:t>
            </a:r>
            <a:r>
              <a:rPr lang="en-US" sz="1600" dirty="0"/>
              <a:t> dana u </a:t>
            </a:r>
            <a:r>
              <a:rPr lang="en-US" sz="1600" dirty="0" err="1"/>
              <a:t>posmatranom</a:t>
            </a:r>
            <a:r>
              <a:rPr lang="en-US" sz="1600" dirty="0"/>
              <a:t> </a:t>
            </a:r>
            <a:r>
              <a:rPr lang="en-US" sz="1600" dirty="0" err="1"/>
              <a:t>mjesecu</a:t>
            </a:r>
            <a:r>
              <a:rPr lang="en-US" sz="1600" dirty="0"/>
              <a:t> </a:t>
            </a:r>
            <a:r>
              <a:rPr lang="en-US" sz="1600" dirty="0" err="1"/>
              <a:t>iznosio</a:t>
            </a:r>
            <a:r>
              <a:rPr lang="en-US" sz="1600" dirty="0"/>
              <a:t> je 23. U </a:t>
            </a:r>
            <a:r>
              <a:rPr lang="en-US" sz="1600" dirty="0" err="1"/>
              <a:t>toku</a:t>
            </a:r>
            <a:r>
              <a:rPr lang="en-US" sz="1600" dirty="0"/>
              <a:t> </a:t>
            </a:r>
            <a:r>
              <a:rPr lang="en-US" sz="1600" dirty="0" err="1"/>
              <a:t>mjeseca</a:t>
            </a:r>
            <a:r>
              <a:rPr lang="en-US" sz="1600" dirty="0"/>
              <a:t> je </a:t>
            </a:r>
            <a:r>
              <a:rPr lang="en-US" sz="1600" dirty="0" err="1"/>
              <a:t>ostvareno</a:t>
            </a:r>
            <a:r>
              <a:rPr lang="en-US" sz="1600" dirty="0"/>
              <a:t> </a:t>
            </a:r>
            <a:r>
              <a:rPr lang="en-US" sz="1600" dirty="0" err="1"/>
              <a:t>ukupno</a:t>
            </a:r>
            <a:r>
              <a:rPr lang="en-US" sz="1600" dirty="0"/>
              <a:t> 160.000 </a:t>
            </a:r>
            <a:r>
              <a:rPr lang="en-US" sz="1600" dirty="0" err="1"/>
              <a:t>radnik</a:t>
            </a:r>
            <a:r>
              <a:rPr lang="en-US" sz="1600" dirty="0"/>
              <a:t> – </a:t>
            </a:r>
            <a:r>
              <a:rPr lang="en-US" sz="1600" dirty="0" err="1"/>
              <a:t>časova</a:t>
            </a:r>
            <a:r>
              <a:rPr lang="en-US" sz="1600" dirty="0"/>
              <a:t>, </a:t>
            </a:r>
            <a:r>
              <a:rPr lang="en-US" sz="1600" dirty="0" err="1"/>
              <a:t>te</a:t>
            </a:r>
            <a:r>
              <a:rPr lang="en-US" sz="1600" dirty="0"/>
              <a:t> 21.000 </a:t>
            </a:r>
            <a:r>
              <a:rPr lang="en-US" sz="1600" dirty="0" err="1"/>
              <a:t>radnik</a:t>
            </a:r>
            <a:r>
              <a:rPr lang="en-US" sz="1600" dirty="0"/>
              <a:t> – dana.</a:t>
            </a:r>
          </a:p>
          <a:p>
            <a:r>
              <a:rPr lang="en-US" sz="1600" dirty="0" err="1"/>
              <a:t>Izračunati</a:t>
            </a:r>
            <a:r>
              <a:rPr lang="en-US" sz="1600" dirty="0"/>
              <a:t> </a:t>
            </a:r>
            <a:r>
              <a:rPr lang="en-US" sz="1600" dirty="0" err="1"/>
              <a:t>parametre</a:t>
            </a:r>
            <a:r>
              <a:rPr lang="en-US" sz="1600" dirty="0"/>
              <a:t> </a:t>
            </a:r>
            <a:r>
              <a:rPr lang="en-US" sz="1600" dirty="0" err="1"/>
              <a:t>iskorišćenja</a:t>
            </a:r>
            <a:r>
              <a:rPr lang="en-US" sz="1600" dirty="0"/>
              <a:t> </a:t>
            </a:r>
            <a:r>
              <a:rPr lang="en-US" sz="1600" dirty="0" err="1"/>
              <a:t>radne</a:t>
            </a:r>
            <a:r>
              <a:rPr lang="en-US" sz="1600" dirty="0"/>
              <a:t> </a:t>
            </a:r>
            <a:r>
              <a:rPr lang="en-US" sz="1600" dirty="0" err="1"/>
              <a:t>snage</a:t>
            </a:r>
            <a:r>
              <a:rPr lang="en-US" sz="1600" dirty="0"/>
              <a:t> u </a:t>
            </a:r>
            <a:r>
              <a:rPr lang="en-US" sz="1600" dirty="0" err="1"/>
              <a:t>posmatranom</a:t>
            </a:r>
            <a:r>
              <a:rPr lang="en-US" sz="1600" dirty="0"/>
              <a:t> </a:t>
            </a:r>
            <a:r>
              <a:rPr lang="en-US" sz="1600" dirty="0" err="1"/>
              <a:t>preduzeću</a:t>
            </a:r>
            <a:r>
              <a:rPr lang="en-US" sz="1600" dirty="0"/>
              <a:t>!</a:t>
            </a:r>
          </a:p>
        </p:txBody>
      </p:sp>
    </p:spTree>
    <p:extLst>
      <p:ext uri="{BB962C8B-B14F-4D97-AF65-F5344CB8AC3E}">
        <p14:creationId xmlns="" xmlns:p14="http://schemas.microsoft.com/office/powerpoint/2010/main" val="5527682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2</a:t>
            </a:fld>
            <a:endParaRPr lang="en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678900" y="971550"/>
            <a:ext cx="7772400" cy="3048000"/>
          </a:xfrm>
        </p:spPr>
        <p:txBody>
          <a:bodyPr/>
          <a:lstStyle/>
          <a:p>
            <a:pPr lvl="0">
              <a:buAutoNum type="arabicPeriod"/>
            </a:pPr>
            <a:r>
              <a:rPr lang="sr-Latn-RS" dirty="0"/>
              <a:t>Dati su podaci o kretanju opšte aktivnosti stanovništva za period </a:t>
            </a:r>
            <a:r>
              <a:rPr lang="en-US" dirty="0"/>
              <a:t>od </a:t>
            </a:r>
            <a:r>
              <a:rPr lang="sr-Latn-RS" dirty="0"/>
              <a:t>2000</a:t>
            </a:r>
            <a:r>
              <a:rPr lang="en-US" dirty="0"/>
              <a:t>.</a:t>
            </a:r>
            <a:r>
              <a:rPr lang="sr-Latn-RS" dirty="0"/>
              <a:t> </a:t>
            </a:r>
            <a:r>
              <a:rPr lang="en-US" dirty="0"/>
              <a:t>do </a:t>
            </a:r>
            <a:r>
              <a:rPr lang="sr-Latn-RS" dirty="0"/>
              <a:t>2009. godin</a:t>
            </a:r>
            <a:r>
              <a:rPr lang="en-US" dirty="0"/>
              <a:t>e</a:t>
            </a:r>
            <a:r>
              <a:rPr lang="sr-Latn-RS" dirty="0"/>
              <a:t>: </a:t>
            </a:r>
          </a:p>
          <a:p>
            <a:pPr marL="114300" lvl="0" indent="0">
              <a:buNone/>
            </a:pPr>
            <a:endParaRPr lang="sr-Latn-RS" dirty="0"/>
          </a:p>
          <a:p>
            <a:pPr marL="114300" lvl="0" indent="0">
              <a:buNone/>
            </a:pPr>
            <a:endParaRPr lang="sr-Latn-RS" dirty="0"/>
          </a:p>
          <a:p>
            <a:pPr marL="114300" lvl="0" indent="0">
              <a:buNone/>
            </a:pPr>
            <a:endParaRPr lang="sr-Latn-RS" dirty="0"/>
          </a:p>
          <a:p>
            <a:pPr marL="114300" lvl="0" indent="0">
              <a:buNone/>
            </a:pPr>
            <a:endParaRPr lang="sr-Latn-RS" dirty="0"/>
          </a:p>
          <a:p>
            <a:pPr marL="114300" lvl="0" indent="0">
              <a:buNone/>
            </a:pPr>
            <a:r>
              <a:rPr lang="sr-Latn-RS" dirty="0"/>
              <a:t>Izračunati i objasniti stopu aktivnog stanovištva u 2009. godini, ako je ista u 1999. godini iznosila 44%. Indeks aktivnog stanovništva u periodu 2004 – 2009 godina iznosi 111, a indeks ukupnog stanovništva za isti period je 104.</a:t>
            </a:r>
          </a:p>
          <a:p>
            <a:pPr lvl="0">
              <a:buFont typeface="Wingdings" panose="05000000000000000000" pitchFamily="2" charset="2"/>
              <a:buChar char="q"/>
            </a:pPr>
            <a:endParaRPr lang="sr-Latn-R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066800" y="0"/>
            <a:ext cx="6996600" cy="715800"/>
          </a:xfrm>
        </p:spPr>
        <p:txBody>
          <a:bodyPr/>
          <a:lstStyle/>
          <a:p>
            <a:r>
              <a:rPr lang="sr-Latn-RS" dirty="0"/>
              <a:t>1. ZADATAK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705834219"/>
              </p:ext>
            </p:extLst>
          </p:nvPr>
        </p:nvGraphicFramePr>
        <p:xfrm>
          <a:off x="1881822" y="1962150"/>
          <a:ext cx="5380355" cy="731520"/>
        </p:xfrm>
        <a:graphic>
          <a:graphicData uri="http://schemas.openxmlformats.org/drawingml/2006/table">
            <a:tbl>
              <a:tblPr>
                <a:tableStyleId>{B057B260-235A-4DA7-9D08-349C70A2B37C}</a:tableStyleId>
              </a:tblPr>
              <a:tblGrid>
                <a:gridCol w="114998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1026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89979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9979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81026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81026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sr-Latn-BA" sz="1200" b="1">
                          <a:effectLst/>
                        </a:rPr>
                        <a:t>Opis</a:t>
                      </a:r>
                      <a:endParaRPr lang="sr-Latn-RS" sz="1200" b="1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sr-Latn-BA" sz="1200" b="1">
                          <a:effectLst/>
                        </a:rPr>
                        <a:t>Lančani indeksi</a:t>
                      </a:r>
                      <a:endParaRPr lang="sr-Latn-RS" sz="1200" b="1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sr-Latn-BA" sz="1200" b="1">
                          <a:effectLst/>
                        </a:rPr>
                        <a:t>2000</a:t>
                      </a:r>
                      <a:endParaRPr lang="sr-Latn-RS" sz="1200" b="1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sr-Latn-BA" sz="1200" b="1">
                          <a:effectLst/>
                        </a:rPr>
                        <a:t>2001</a:t>
                      </a:r>
                      <a:endParaRPr lang="sr-Latn-RS" sz="1200" b="1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sr-Latn-BA" sz="1200" b="1">
                          <a:effectLst/>
                        </a:rPr>
                        <a:t>2002</a:t>
                      </a:r>
                      <a:endParaRPr lang="sr-Latn-RS" sz="1200" b="1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sr-Latn-BA" sz="1200" b="1">
                          <a:effectLst/>
                        </a:rPr>
                        <a:t>2003</a:t>
                      </a:r>
                      <a:endParaRPr lang="sr-Latn-RS" sz="1200" b="1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sr-Latn-BA" sz="1200" b="1" dirty="0">
                          <a:effectLst/>
                        </a:rPr>
                        <a:t>2004</a:t>
                      </a:r>
                      <a:endParaRPr lang="sr-Latn-RS" sz="1200" b="1" dirty="0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sr-Latn-BA" sz="1200" b="1">
                          <a:effectLst/>
                        </a:rPr>
                        <a:t>Aktivno stan.</a:t>
                      </a:r>
                      <a:endParaRPr lang="sr-Latn-RS" sz="1200" b="1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sr-Cyrl-CS" sz="1200">
                          <a:effectLst/>
                        </a:rPr>
                        <a:t>104</a:t>
                      </a:r>
                      <a:endParaRPr lang="sr-Latn-RS" sz="1200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sr-Cyrl-CS" sz="1200">
                          <a:effectLst/>
                        </a:rPr>
                        <a:t>103</a:t>
                      </a:r>
                      <a:endParaRPr lang="sr-Latn-RS" sz="1200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sr-Cyrl-CS" sz="1200">
                          <a:effectLst/>
                        </a:rPr>
                        <a:t>98</a:t>
                      </a:r>
                      <a:endParaRPr lang="sr-Latn-RS" sz="1200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sr-Cyrl-CS" sz="1200">
                          <a:effectLst/>
                        </a:rPr>
                        <a:t>103</a:t>
                      </a:r>
                      <a:endParaRPr lang="sr-Latn-RS" sz="1200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sr-Cyrl-CS" sz="1200">
                          <a:effectLst/>
                        </a:rPr>
                        <a:t>100</a:t>
                      </a:r>
                      <a:endParaRPr lang="sr-Latn-RS" sz="1200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sr-Latn-BA" sz="1200" b="1" dirty="0">
                          <a:effectLst/>
                        </a:rPr>
                        <a:t>Ukupno stan.</a:t>
                      </a:r>
                      <a:endParaRPr lang="sr-Latn-RS" sz="1200" b="1" dirty="0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sr-Cyrl-CS" sz="1200">
                          <a:effectLst/>
                        </a:rPr>
                        <a:t>100</a:t>
                      </a:r>
                      <a:endParaRPr lang="sr-Latn-RS" sz="1200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sr-Cyrl-CS" sz="1200">
                          <a:effectLst/>
                        </a:rPr>
                        <a:t>99</a:t>
                      </a:r>
                      <a:endParaRPr lang="sr-Latn-RS" sz="1200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sr-Cyrl-CS" sz="1200">
                          <a:effectLst/>
                        </a:rPr>
                        <a:t>98</a:t>
                      </a:r>
                      <a:endParaRPr lang="sr-Latn-RS" sz="1200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sr-Cyrl-CS" sz="1200">
                          <a:effectLst/>
                        </a:rPr>
                        <a:t>97</a:t>
                      </a:r>
                      <a:endParaRPr lang="sr-Latn-RS" sz="1200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sr-Cyrl-CS" sz="1200" dirty="0">
                          <a:effectLst/>
                        </a:rPr>
                        <a:t>99</a:t>
                      </a:r>
                      <a:endParaRPr lang="sr-Latn-RS" sz="1200" dirty="0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980206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3</a:t>
            </a:fld>
            <a:endParaRPr lang="en"/>
          </a:p>
        </p:txBody>
      </p:sp>
      <p:sp>
        <p:nvSpPr>
          <p:cNvPr id="6" name="Text Placeholder 5"/>
          <p:cNvSpPr>
            <a:spLocks noGrp="1" noRot="1" noChangeAspect="1" noMove="1" noResize="1" noEditPoints="1" noAdjustHandles="1" noChangeArrowheads="1" noChangeShapeType="1" noTextEdit="1"/>
          </p:cNvSpPr>
          <p:nvPr>
            <p:ph type="body" idx="1"/>
          </p:nvPr>
        </p:nvSpPr>
        <p:spPr>
          <a:xfrm>
            <a:off x="685800" y="590550"/>
            <a:ext cx="7772400" cy="3429000"/>
          </a:xfrm>
          <a:blipFill>
            <a:blip r:embed="rId2"/>
            <a:stretch>
              <a:fillRect/>
            </a:stretch>
          </a:blipFill>
        </p:spPr>
        <p:txBody>
          <a:bodyPr/>
          <a:lstStyle/>
          <a:p>
            <a:pPr>
              <a:buNone/>
            </a:pPr>
            <a:r>
              <a:rPr lang="en-US" dirty="0">
                <a:noFill/>
              </a:rPr>
              <a:t> </a:t>
            </a:r>
          </a:p>
        </p:txBody>
      </p:sp>
    </p:spTree>
    <p:extLst>
      <p:ext uri="{BB962C8B-B14F-4D97-AF65-F5344CB8AC3E}">
        <p14:creationId xmlns="" xmlns:p14="http://schemas.microsoft.com/office/powerpoint/2010/main" val="2958042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4</a:t>
            </a:fld>
            <a:endParaRPr lang="en"/>
          </a:p>
        </p:txBody>
      </p:sp>
      <p:sp>
        <p:nvSpPr>
          <p:cNvPr id="6" name="Text Placeholder 5"/>
          <p:cNvSpPr>
            <a:spLocks noGrp="1" noRot="1" noChangeAspect="1" noMove="1" noResize="1" noEditPoints="1" noAdjustHandles="1" noChangeArrowheads="1" noChangeShapeType="1" noTextEdit="1"/>
          </p:cNvSpPr>
          <p:nvPr>
            <p:ph type="body" idx="1"/>
          </p:nvPr>
        </p:nvSpPr>
        <p:spPr>
          <a:xfrm>
            <a:off x="457200" y="438150"/>
            <a:ext cx="7994100" cy="3962400"/>
          </a:xfrm>
          <a:blipFill>
            <a:blip r:embed="rId2"/>
            <a:stretch>
              <a:fillRect/>
            </a:stretch>
          </a:blipFill>
        </p:spPr>
        <p:txBody>
          <a:bodyPr/>
          <a:lstStyle/>
          <a:p>
            <a:pPr>
              <a:buNone/>
            </a:pPr>
            <a:r>
              <a:rPr lang="en-US" dirty="0">
                <a:noFill/>
              </a:rPr>
              <a:t> 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="" xmlns:a16="http://schemas.microsoft.com/office/drawing/2014/main" id="{D8D48D49-5108-4F69-BC18-F476A0DB5B8B}"/>
              </a:ext>
            </a:extLst>
          </p:cNvPr>
          <p:cNvCxnSpPr/>
          <p:nvPr/>
        </p:nvCxnSpPr>
        <p:spPr>
          <a:xfrm>
            <a:off x="1600200" y="1352550"/>
            <a:ext cx="7620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="" xmlns:a16="http://schemas.microsoft.com/office/drawing/2014/main" id="{2E24FDAD-FC7F-41C3-BBF5-4AEFACBF70C9}"/>
              </a:ext>
            </a:extLst>
          </p:cNvPr>
          <p:cNvCxnSpPr>
            <a:cxnSpLocks/>
          </p:cNvCxnSpPr>
          <p:nvPr/>
        </p:nvCxnSpPr>
        <p:spPr>
          <a:xfrm>
            <a:off x="1600200" y="1504950"/>
            <a:ext cx="685800" cy="2286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767446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mc="http://schemas.openxmlformats.org/markup-compatibility/2006" xmlns:a14="http://schemas.microsoft.com/office/drawing/2010/main" xmlns="" xmlns:a16="http://schemas.microsoft.com/office/drawing/2014/main" id="{482C54B3-0EE8-4DC2-A75E-9870A8DAA7E9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ph type="body" idx="1"/>
          </p:nvPr>
        </p:nvSpPr>
        <p:spPr>
          <a:xfrm>
            <a:off x="381000" y="361950"/>
            <a:ext cx="7696200" cy="3856800"/>
          </a:xfrm>
          <a:blipFill>
            <a:blip r:embed="rId2"/>
            <a:stretch>
              <a:fillRect/>
            </a:stretch>
          </a:blipFill>
        </p:spPr>
        <p:txBody>
          <a:bodyPr/>
          <a:lstStyle/>
          <a:p>
            <a:pPr>
              <a:buNone/>
            </a:pPr>
            <a:r>
              <a:rPr lang="en-US" dirty="0">
                <a:noFill/>
              </a:rPr>
              <a:t> 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0754C6A1-5B3C-4BEE-ABEF-21500EF9479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5</a:t>
            </a:fld>
            <a:endParaRPr lang="en"/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2328EA35-687A-43C7-A1B7-5E53744E5B76}"/>
                  </a:ext>
                </a:extLst>
              </p:cNvPr>
              <p:cNvSpPr txBox="1"/>
              <p:nvPr/>
            </p:nvSpPr>
            <p:spPr>
              <a:xfrm>
                <a:off x="533400" y="1047750"/>
                <a:ext cx="1558953" cy="25250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𝑃𝑎</m:t>
                          </m:r>
                        </m:sub>
                        <m:sup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2004−2009</m:t>
                          </m:r>
                        </m:sup>
                      </m:sSubSup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=111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2328EA35-687A-43C7-A1B7-5E53744E5B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1047750"/>
                <a:ext cx="1558953" cy="252505"/>
              </a:xfrm>
              <a:prstGeom prst="rect">
                <a:avLst/>
              </a:prstGeom>
              <a:blipFill>
                <a:blip r:embed="rId3"/>
                <a:stretch>
                  <a:fillRect l="-2353" r="-1961" b="-195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A032C21-09EA-41FF-8080-35C26876465B}"/>
                  </a:ext>
                </a:extLst>
              </p:cNvPr>
              <p:cNvSpPr txBox="1"/>
              <p:nvPr/>
            </p:nvSpPr>
            <p:spPr>
              <a:xfrm>
                <a:off x="524400" y="1428750"/>
                <a:ext cx="1558953" cy="2512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sub>
                        <m:sup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2004−2009</m:t>
                          </m:r>
                        </m:sup>
                      </m:sSubSup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=104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BA032C21-09EA-41FF-8080-35C2687646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400" y="1428750"/>
                <a:ext cx="1558953" cy="251223"/>
              </a:xfrm>
              <a:prstGeom prst="rect">
                <a:avLst/>
              </a:prstGeom>
              <a:blipFill>
                <a:blip r:embed="rId4"/>
                <a:stretch>
                  <a:fillRect l="-1953" r="-1953" b="-1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="" xmlns:p14="http://schemas.microsoft.com/office/powerpoint/2010/main" val="2355307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6</a:t>
            </a:fld>
            <a:endParaRPr lang="en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678900" y="971550"/>
            <a:ext cx="7772400" cy="3429000"/>
          </a:xfrm>
        </p:spPr>
        <p:txBody>
          <a:bodyPr/>
          <a:lstStyle/>
          <a:p>
            <a:pPr marL="114300" lvl="0" indent="0">
              <a:buNone/>
            </a:pPr>
            <a:r>
              <a:rPr lang="sr-Latn-RS" dirty="0"/>
              <a:t>Na osnovu podataka o zaposlenim u jednoj regiji, odrediti koje godine će taj broj iznositi 100.000 ako se dotadašnja tendencija nastavi i nakon 2009. godine.</a:t>
            </a:r>
            <a:endParaRPr lang="sr-Cyrl-BA" dirty="0"/>
          </a:p>
          <a:p>
            <a:pPr marL="114300" lvl="0" indent="0">
              <a:buNone/>
            </a:pPr>
            <a:endParaRPr lang="sr-Cyrl-BA" dirty="0"/>
          </a:p>
          <a:p>
            <a:pPr marL="114300" lvl="0" indent="0">
              <a:buNone/>
            </a:pPr>
            <a:endParaRPr lang="sr-Latn-R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066800" y="0"/>
            <a:ext cx="6996113" cy="715963"/>
          </a:xfrm>
        </p:spPr>
        <p:txBody>
          <a:bodyPr/>
          <a:lstStyle/>
          <a:p>
            <a:r>
              <a:rPr lang="sr-Cyrl-BA" dirty="0"/>
              <a:t>2</a:t>
            </a:r>
            <a:r>
              <a:rPr lang="sr-Latn-RS" dirty="0"/>
              <a:t>. ZADATAK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81178320"/>
              </p:ext>
            </p:extLst>
          </p:nvPr>
        </p:nvGraphicFramePr>
        <p:xfrm>
          <a:off x="1897857" y="2226786"/>
          <a:ext cx="5353049" cy="548640"/>
        </p:xfrm>
        <a:graphic>
          <a:graphicData uri="http://schemas.openxmlformats.org/drawingml/2006/table">
            <a:tbl>
              <a:tblPr>
                <a:tableStyleId>{B057B260-235A-4DA7-9D08-349C70A2B37C}</a:tableStyleId>
              </a:tblPr>
              <a:tblGrid>
                <a:gridCol w="965544">
                  <a:extLst>
                    <a:ext uri="{9D8B030D-6E8A-4147-A177-3AD203B41FA5}">
                      <a16:colId xmlns="" xmlns:a16="http://schemas.microsoft.com/office/drawing/2014/main" val="510797554"/>
                    </a:ext>
                  </a:extLst>
                </a:gridCol>
                <a:gridCol w="605370">
                  <a:extLst>
                    <a:ext uri="{9D8B030D-6E8A-4147-A177-3AD203B41FA5}">
                      <a16:colId xmlns="" xmlns:a16="http://schemas.microsoft.com/office/drawing/2014/main" val="3010684653"/>
                    </a:ext>
                  </a:extLst>
                </a:gridCol>
                <a:gridCol w="756554">
                  <a:extLst>
                    <a:ext uri="{9D8B030D-6E8A-4147-A177-3AD203B41FA5}">
                      <a16:colId xmlns="" xmlns:a16="http://schemas.microsoft.com/office/drawing/2014/main" val="3184198054"/>
                    </a:ext>
                  </a:extLst>
                </a:gridCol>
                <a:gridCol w="680327">
                  <a:extLst>
                    <a:ext uri="{9D8B030D-6E8A-4147-A177-3AD203B41FA5}">
                      <a16:colId xmlns="" xmlns:a16="http://schemas.microsoft.com/office/drawing/2014/main" val="2142716392"/>
                    </a:ext>
                  </a:extLst>
                </a:gridCol>
                <a:gridCol w="832146">
                  <a:extLst>
                    <a:ext uri="{9D8B030D-6E8A-4147-A177-3AD203B41FA5}">
                      <a16:colId xmlns="" xmlns:a16="http://schemas.microsoft.com/office/drawing/2014/main" val="3263321938"/>
                    </a:ext>
                  </a:extLst>
                </a:gridCol>
                <a:gridCol w="605370">
                  <a:extLst>
                    <a:ext uri="{9D8B030D-6E8A-4147-A177-3AD203B41FA5}">
                      <a16:colId xmlns="" xmlns:a16="http://schemas.microsoft.com/office/drawing/2014/main" val="641570430"/>
                    </a:ext>
                  </a:extLst>
                </a:gridCol>
                <a:gridCol w="907738">
                  <a:extLst>
                    <a:ext uri="{9D8B030D-6E8A-4147-A177-3AD203B41FA5}">
                      <a16:colId xmlns="" xmlns:a16="http://schemas.microsoft.com/office/drawing/2014/main" val="3983181389"/>
                    </a:ext>
                  </a:extLst>
                </a:gridCol>
              </a:tblGrid>
              <a:tr h="67945">
                <a:tc>
                  <a:txBody>
                    <a:bodyPr/>
                    <a:lstStyle/>
                    <a:p>
                      <a:pPr marL="271145" indent="-271145">
                        <a:spcAft>
                          <a:spcPts val="0"/>
                        </a:spcAft>
                      </a:pPr>
                      <a:r>
                        <a:rPr lang="sr-Latn-CS" sz="1200" b="1">
                          <a:effectLst/>
                        </a:rPr>
                        <a:t>Godina</a:t>
                      </a:r>
                      <a:endParaRPr lang="en-US" sz="1200" b="1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CS" sz="1200" b="1">
                          <a:effectLst/>
                        </a:rPr>
                        <a:t>2004</a:t>
                      </a:r>
                      <a:endParaRPr lang="en-US" sz="1200" b="1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CS" sz="1200" b="1">
                          <a:effectLst/>
                        </a:rPr>
                        <a:t>2005</a:t>
                      </a:r>
                      <a:endParaRPr lang="en-US" sz="1200" b="1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CS" sz="1200" b="1">
                          <a:effectLst/>
                        </a:rPr>
                        <a:t>2006</a:t>
                      </a:r>
                      <a:endParaRPr lang="en-US" sz="1200" b="1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CS" sz="1200" b="1">
                          <a:effectLst/>
                        </a:rPr>
                        <a:t>2007</a:t>
                      </a:r>
                      <a:endParaRPr lang="en-US" sz="1200" b="1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CS" sz="1200" b="1">
                          <a:effectLst/>
                        </a:rPr>
                        <a:t>2008</a:t>
                      </a:r>
                      <a:endParaRPr lang="en-US" sz="1200" b="1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BA" sz="1200" b="1" dirty="0">
                          <a:effectLst/>
                        </a:rPr>
                        <a:t>2009</a:t>
                      </a:r>
                      <a:endParaRPr lang="en-US" sz="1200" b="1" dirty="0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110206468"/>
                  </a:ext>
                </a:extLst>
              </a:tr>
              <a:tr h="1327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r-Latn-BA" sz="1200">
                          <a:effectLst/>
                        </a:rPr>
                        <a:t>Zaposleni  (u 000)</a:t>
                      </a:r>
                      <a:endParaRPr lang="en-US" sz="1200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CS" sz="1200">
                          <a:effectLst/>
                        </a:rPr>
                        <a:t>5</a:t>
                      </a:r>
                      <a:r>
                        <a:rPr lang="sr-Latn-BA" sz="1200">
                          <a:effectLst/>
                        </a:rPr>
                        <a:t>0</a:t>
                      </a:r>
                      <a:endParaRPr lang="en-US" sz="1200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BA" sz="1200" dirty="0">
                          <a:effectLst/>
                        </a:rPr>
                        <a:t>59</a:t>
                      </a:r>
                      <a:endParaRPr lang="en-US" sz="1200" dirty="0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CS" sz="1200">
                          <a:effectLst/>
                        </a:rPr>
                        <a:t>72</a:t>
                      </a:r>
                      <a:endParaRPr lang="en-US" sz="1200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CS" sz="1200">
                          <a:effectLst/>
                        </a:rPr>
                        <a:t>84</a:t>
                      </a:r>
                      <a:endParaRPr lang="en-US" sz="1200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CS" sz="1200">
                          <a:effectLst/>
                        </a:rPr>
                        <a:t>86</a:t>
                      </a:r>
                      <a:endParaRPr lang="en-US" sz="1200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BA" sz="1200" dirty="0">
                          <a:effectLst/>
                        </a:rPr>
                        <a:t>89</a:t>
                      </a:r>
                      <a:endParaRPr lang="en-US" sz="1200" dirty="0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8910945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266621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7</a:t>
            </a:fld>
            <a:endParaRPr lang="en"/>
          </a:p>
        </p:txBody>
      </p:sp>
      <p:sp>
        <p:nvSpPr>
          <p:cNvPr id="6" name="Text Placeholder 5"/>
          <p:cNvSpPr>
            <a:spLocks noGrp="1" noRot="1" noChangeAspect="1" noMove="1" noResize="1" noEditPoints="1" noAdjustHandles="1" noChangeArrowheads="1" noChangeShapeType="1" noTextEdit="1"/>
          </p:cNvSpPr>
          <p:nvPr>
            <p:ph type="body" idx="1"/>
          </p:nvPr>
        </p:nvSpPr>
        <p:spPr>
          <a:xfrm>
            <a:off x="609600" y="361950"/>
            <a:ext cx="7841700" cy="4038600"/>
          </a:xfrm>
          <a:blipFill>
            <a:blip r:embed="rId2"/>
            <a:stretch>
              <a:fillRect/>
            </a:stretch>
          </a:blipFill>
        </p:spPr>
        <p:txBody>
          <a:bodyPr/>
          <a:lstStyle/>
          <a:p>
            <a:pPr>
              <a:buNone/>
            </a:pPr>
            <a:endParaRPr lang="en-US" dirty="0">
              <a:noFill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04094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mc="http://schemas.openxmlformats.org/markup-compatibility/2006" xmlns:a14="http://schemas.microsoft.com/office/drawing/2010/main" xmlns="" xmlns:a16="http://schemas.microsoft.com/office/drawing/2014/main" id="{33B64DBC-B67F-428B-A934-EE03F80F68A5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ph type="body" idx="1"/>
          </p:nvPr>
        </p:nvSpPr>
        <p:spPr>
          <a:xfrm>
            <a:off x="723900" y="438150"/>
            <a:ext cx="7696200" cy="3856800"/>
          </a:xfrm>
          <a:blipFill>
            <a:blip r:embed="rId2"/>
            <a:stretch>
              <a:fillRect/>
            </a:stretch>
          </a:blipFill>
        </p:spPr>
        <p:txBody>
          <a:bodyPr/>
          <a:lstStyle/>
          <a:p>
            <a:pPr>
              <a:buNone/>
            </a:pPr>
            <a:endParaRPr lang="en-US" dirty="0">
              <a:noFill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10B09725-70E9-41DF-BF7D-CDEF31AC52E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8</a:t>
            </a:fld>
            <a:endParaRPr lang="en"/>
          </a:p>
        </p:txBody>
      </p:sp>
    </p:spTree>
    <p:extLst>
      <p:ext uri="{BB962C8B-B14F-4D97-AF65-F5344CB8AC3E}">
        <p14:creationId xmlns="" xmlns:p14="http://schemas.microsoft.com/office/powerpoint/2010/main" val="1322073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9</a:t>
            </a:fld>
            <a:endParaRPr lang="en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678900" y="971550"/>
            <a:ext cx="7772400" cy="3429000"/>
          </a:xfrm>
        </p:spPr>
        <p:txBody>
          <a:bodyPr/>
          <a:lstStyle/>
          <a:p>
            <a:pPr marL="114300" lvl="0" indent="0">
              <a:buNone/>
            </a:pPr>
            <a:r>
              <a:rPr lang="sr-Latn-BA" dirty="0"/>
              <a:t>Dati su podaci o kretanju zaposlenih za period 1990 – 2003:</a:t>
            </a:r>
            <a:endParaRPr lang="en-US" dirty="0"/>
          </a:p>
          <a:p>
            <a:pPr marL="114300" lvl="0" indent="0">
              <a:buNone/>
            </a:pPr>
            <a:endParaRPr lang="sr-Latn-BA" dirty="0"/>
          </a:p>
          <a:p>
            <a:pPr marL="114300" lvl="0" indent="0">
              <a:buNone/>
            </a:pPr>
            <a:endParaRPr lang="sr-Latn-BA" dirty="0"/>
          </a:p>
          <a:p>
            <a:pPr marL="114300" lvl="0" indent="0">
              <a:buNone/>
            </a:pPr>
            <a:endParaRPr lang="sr-Latn-BA" dirty="0"/>
          </a:p>
          <a:p>
            <a:pPr marL="114300" indent="0">
              <a:buNone/>
            </a:pPr>
            <a:r>
              <a:rPr lang="sr-Latn-BA" dirty="0"/>
              <a:t>Izračunati indeks promjene zaposlenih u periodu 1990 – 2000. godina, ako je indeks u periodu 1990 – 1998 bio 104.</a:t>
            </a:r>
            <a:endParaRPr lang="en-US" dirty="0"/>
          </a:p>
          <a:p>
            <a:pPr marL="114300" lvl="0" indent="0">
              <a:buNone/>
            </a:pPr>
            <a:endParaRPr lang="sr-Cyrl-BA" dirty="0"/>
          </a:p>
          <a:p>
            <a:pPr marL="114300" lvl="0" indent="0">
              <a:buNone/>
            </a:pPr>
            <a:endParaRPr lang="sr-Latn-R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066800" y="0"/>
            <a:ext cx="6996113" cy="715963"/>
          </a:xfrm>
        </p:spPr>
        <p:txBody>
          <a:bodyPr/>
          <a:lstStyle/>
          <a:p>
            <a:r>
              <a:rPr lang="sr-Latn-BA" dirty="0"/>
              <a:t>3</a:t>
            </a:r>
            <a:r>
              <a:rPr lang="sr-Latn-RS" dirty="0"/>
              <a:t>. ZADATAK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436089916"/>
              </p:ext>
            </p:extLst>
          </p:nvPr>
        </p:nvGraphicFramePr>
        <p:xfrm>
          <a:off x="1219200" y="1814830"/>
          <a:ext cx="6278880" cy="548640"/>
        </p:xfrm>
        <a:graphic>
          <a:graphicData uri="http://schemas.openxmlformats.org/drawingml/2006/table">
            <a:tbl>
              <a:tblPr>
                <a:tableStyleId>{B057B260-235A-4DA7-9D08-349C70A2B37C}</a:tableStyleId>
              </a:tblPr>
              <a:tblGrid>
                <a:gridCol w="749935">
                  <a:extLst>
                    <a:ext uri="{9D8B030D-6E8A-4147-A177-3AD203B41FA5}">
                      <a16:colId xmlns="" xmlns:a16="http://schemas.microsoft.com/office/drawing/2014/main" val="2054848708"/>
                    </a:ext>
                  </a:extLst>
                </a:gridCol>
                <a:gridCol w="708025">
                  <a:extLst>
                    <a:ext uri="{9D8B030D-6E8A-4147-A177-3AD203B41FA5}">
                      <a16:colId xmlns="" xmlns:a16="http://schemas.microsoft.com/office/drawing/2014/main" val="2661433219"/>
                    </a:ext>
                  </a:extLst>
                </a:gridCol>
                <a:gridCol w="807085">
                  <a:extLst>
                    <a:ext uri="{9D8B030D-6E8A-4147-A177-3AD203B41FA5}">
                      <a16:colId xmlns="" xmlns:a16="http://schemas.microsoft.com/office/drawing/2014/main" val="3725793604"/>
                    </a:ext>
                  </a:extLst>
                </a:gridCol>
                <a:gridCol w="802640">
                  <a:extLst>
                    <a:ext uri="{9D8B030D-6E8A-4147-A177-3AD203B41FA5}">
                      <a16:colId xmlns="" xmlns:a16="http://schemas.microsoft.com/office/drawing/2014/main" val="98652000"/>
                    </a:ext>
                  </a:extLst>
                </a:gridCol>
                <a:gridCol w="802640">
                  <a:extLst>
                    <a:ext uri="{9D8B030D-6E8A-4147-A177-3AD203B41FA5}">
                      <a16:colId xmlns="" xmlns:a16="http://schemas.microsoft.com/office/drawing/2014/main" val="3602418437"/>
                    </a:ext>
                  </a:extLst>
                </a:gridCol>
                <a:gridCol w="802640">
                  <a:extLst>
                    <a:ext uri="{9D8B030D-6E8A-4147-A177-3AD203B41FA5}">
                      <a16:colId xmlns="" xmlns:a16="http://schemas.microsoft.com/office/drawing/2014/main" val="3409706550"/>
                    </a:ext>
                  </a:extLst>
                </a:gridCol>
                <a:gridCol w="802640">
                  <a:extLst>
                    <a:ext uri="{9D8B030D-6E8A-4147-A177-3AD203B41FA5}">
                      <a16:colId xmlns="" xmlns:a16="http://schemas.microsoft.com/office/drawing/2014/main" val="3657211879"/>
                    </a:ext>
                  </a:extLst>
                </a:gridCol>
                <a:gridCol w="803275">
                  <a:extLst>
                    <a:ext uri="{9D8B030D-6E8A-4147-A177-3AD203B41FA5}">
                      <a16:colId xmlns="" xmlns:a16="http://schemas.microsoft.com/office/drawing/2014/main" val="21565937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r-Latn-BA" sz="1200" b="1">
                          <a:effectLst/>
                        </a:rPr>
                        <a:t>Godina</a:t>
                      </a:r>
                      <a:endParaRPr lang="en-US" sz="1200" b="1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CS" sz="1200" b="1">
                          <a:effectLst/>
                        </a:rPr>
                        <a:t>1997</a:t>
                      </a:r>
                      <a:endParaRPr lang="en-US" sz="1200" b="1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CS" sz="1200" b="1">
                          <a:effectLst/>
                        </a:rPr>
                        <a:t>1998</a:t>
                      </a:r>
                      <a:endParaRPr lang="en-US" sz="1200" b="1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CS" sz="1200" b="1">
                          <a:effectLst/>
                        </a:rPr>
                        <a:t>1999</a:t>
                      </a:r>
                      <a:endParaRPr lang="en-US" sz="1200" b="1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CS" sz="1200" b="1">
                          <a:effectLst/>
                        </a:rPr>
                        <a:t>2000</a:t>
                      </a:r>
                      <a:endParaRPr lang="en-US" sz="1200" b="1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CS" sz="1200" b="1">
                          <a:effectLst/>
                        </a:rPr>
                        <a:t>2001</a:t>
                      </a:r>
                      <a:endParaRPr lang="en-US" sz="1200" b="1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CS" sz="1200" b="1">
                          <a:effectLst/>
                        </a:rPr>
                        <a:t>2002</a:t>
                      </a:r>
                      <a:endParaRPr lang="en-US" sz="1200" b="1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CS" sz="1200" b="1" dirty="0">
                          <a:effectLst/>
                        </a:rPr>
                        <a:t>2003</a:t>
                      </a:r>
                      <a:endParaRPr lang="en-US" sz="1200" b="1" dirty="0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39957488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r-Latn-BA" sz="1200">
                          <a:effectLst/>
                        </a:rPr>
                        <a:t>Lančani indeksi</a:t>
                      </a:r>
                      <a:endParaRPr lang="en-US" sz="1200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CS" sz="1200">
                          <a:effectLst/>
                        </a:rPr>
                        <a:t>97</a:t>
                      </a:r>
                      <a:endParaRPr lang="en-US" sz="1200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CS" sz="1200">
                          <a:effectLst/>
                        </a:rPr>
                        <a:t>99</a:t>
                      </a:r>
                      <a:endParaRPr lang="en-US" sz="1200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CS" sz="1200">
                          <a:effectLst/>
                        </a:rPr>
                        <a:t>105</a:t>
                      </a:r>
                      <a:endParaRPr lang="en-US" sz="1200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CS" sz="1200">
                          <a:effectLst/>
                        </a:rPr>
                        <a:t>109</a:t>
                      </a:r>
                      <a:endParaRPr lang="en-US" sz="1200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CS" sz="1200">
                          <a:effectLst/>
                        </a:rPr>
                        <a:t>97</a:t>
                      </a:r>
                      <a:endParaRPr lang="en-US" sz="1200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CS" sz="1200">
                          <a:effectLst/>
                        </a:rPr>
                        <a:t>102</a:t>
                      </a:r>
                      <a:endParaRPr lang="en-US" sz="1200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CS" sz="1200" dirty="0">
                          <a:effectLst/>
                        </a:rPr>
                        <a:t>106</a:t>
                      </a:r>
                      <a:endParaRPr lang="en-US" sz="1200" dirty="0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7464972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97928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Quince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2026</TotalTime>
  <Words>384</Words>
  <Application>Microsoft Office PowerPoint</Application>
  <PresentationFormat>On-screen Show (16:9)</PresentationFormat>
  <Paragraphs>124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5" baseType="lpstr">
      <vt:lpstr>Arial</vt:lpstr>
      <vt:lpstr>Segoe UI Black</vt:lpstr>
      <vt:lpstr>Oswald</vt:lpstr>
      <vt:lpstr>Segoe UI Light</vt:lpstr>
      <vt:lpstr>Source Sans Pro</vt:lpstr>
      <vt:lpstr>Wingdings</vt:lpstr>
      <vt:lpstr>CTimesRoman</vt:lpstr>
      <vt:lpstr>Times New Roman</vt:lpstr>
      <vt:lpstr>Quince template</vt:lpstr>
      <vt:lpstr>TRŽIŠTE RADA </vt:lpstr>
      <vt:lpstr>1. ZADATAK</vt:lpstr>
      <vt:lpstr>Slide 3</vt:lpstr>
      <vt:lpstr>Slide 4</vt:lpstr>
      <vt:lpstr>Slide 5</vt:lpstr>
      <vt:lpstr>2. ZADATAK</vt:lpstr>
      <vt:lpstr>Slide 7</vt:lpstr>
      <vt:lpstr>Slide 8</vt:lpstr>
      <vt:lpstr>3. ZADATAK</vt:lpstr>
      <vt:lpstr>Slide 10</vt:lpstr>
      <vt:lpstr>4. ZADATAK</vt:lpstr>
      <vt:lpstr>Slide 12</vt:lpstr>
      <vt:lpstr>Slide 13</vt:lpstr>
      <vt:lpstr>Slide 14</vt:lpstr>
      <vt:lpstr>Slide 15</vt:lpstr>
      <vt:lpstr>5. ZADATAK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STATISTIKA</dc:title>
  <dc:creator>User</dc:creator>
  <cp:lastModifiedBy>Milica</cp:lastModifiedBy>
  <cp:revision>114</cp:revision>
  <dcterms:modified xsi:type="dcterms:W3CDTF">2021-11-10T09:13:48Z</dcterms:modified>
</cp:coreProperties>
</file>