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2" r:id="rId10"/>
    <p:sldId id="276" r:id="rId11"/>
    <p:sldId id="273" r:id="rId12"/>
    <p:sldId id="265" r:id="rId13"/>
    <p:sldId id="266" r:id="rId14"/>
    <p:sldId id="271" r:id="rId15"/>
    <p:sldId id="270" r:id="rId16"/>
    <p:sldId id="267" r:id="rId17"/>
    <p:sldId id="268" r:id="rId18"/>
    <p:sldId id="277" r:id="rId19"/>
    <p:sldId id="278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/>
    <p:restoredTop sz="94598"/>
  </p:normalViewPr>
  <p:slideViewPr>
    <p:cSldViewPr snapToGrid="0">
      <p:cViewPr varScale="1">
        <p:scale>
          <a:sx n="151" d="100"/>
          <a:sy n="151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A06449-CAEE-4D93-9E24-A7FB2F108EF8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3C07-CE73-49C8-9B71-8E36B7808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STATISTIKA CIJENA I ŽIVOTNOG STANDARDA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F3C4DD-4F3E-42B7-9C8B-73A88C98C6E2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/>
              <a:t>Milica Marić, 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301279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DC7CB-00F5-9466-B3FD-31A140AD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1"/>
            <a:ext cx="6332518" cy="6800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AB052-5F69-B229-EDFB-FE90DDD0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4"/>
          <a:stretch>
            <a:fillRect/>
          </a:stretch>
        </p:blipFill>
        <p:spPr>
          <a:xfrm>
            <a:off x="6332518" y="28971"/>
            <a:ext cx="5859482" cy="68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1C66F-95C8-8711-8A7D-2E7B40DA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40" y="425137"/>
            <a:ext cx="10176164" cy="5004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92796-BE75-5883-B7CB-6EB287ADAC7D}"/>
              </a:ext>
            </a:extLst>
          </p:cNvPr>
          <p:cNvSpPr txBox="1"/>
          <p:nvPr/>
        </p:nvSpPr>
        <p:spPr>
          <a:xfrm>
            <a:off x="844028" y="5583070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Statistički</a:t>
            </a:r>
            <a:r>
              <a:rPr lang="en-US" sz="1050" dirty="0"/>
              <a:t> </a:t>
            </a:r>
            <a:r>
              <a:rPr lang="en-US" sz="1050" dirty="0" err="1"/>
              <a:t>godišnjak</a:t>
            </a:r>
            <a:r>
              <a:rPr lang="en-US" sz="1050" dirty="0"/>
              <a:t> RS 2025, https://www2.rzs.rs.ba/static/uploads/</a:t>
            </a:r>
            <a:r>
              <a:rPr lang="en-US" sz="1050" dirty="0" err="1"/>
              <a:t>bilteni</a:t>
            </a:r>
            <a:r>
              <a:rPr lang="en-US" sz="1050" dirty="0"/>
              <a:t>/</a:t>
            </a:r>
            <a:r>
              <a:rPr lang="en-US" sz="1050" dirty="0" err="1"/>
              <a:t>godisnjak</a:t>
            </a:r>
            <a:r>
              <a:rPr lang="en-US" sz="1050" dirty="0"/>
              <a:t>/2025/13cij_2025.pdf</a:t>
            </a:r>
          </a:p>
        </p:txBody>
      </p:sp>
    </p:spTree>
    <p:extLst>
      <p:ext uri="{BB962C8B-B14F-4D97-AF65-F5344CB8AC3E}">
        <p14:creationId xmlns:p14="http://schemas.microsoft.com/office/powerpoint/2010/main" val="82144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8DAA-84F9-4FE2-8435-D6D2D929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5962"/>
            <a:ext cx="7729728" cy="1188720"/>
          </a:xfrm>
        </p:spPr>
        <p:txBody>
          <a:bodyPr/>
          <a:lstStyle/>
          <a:p>
            <a:r>
              <a:rPr lang="sr-Latn-BA" dirty="0"/>
              <a:t>Zadatak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3060-6BBD-4DB0-84D4-4E5172DF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41" y="1923068"/>
            <a:ext cx="9888718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kretanju indeksa potrošačkih cijena u Republici Srpskoj u periodu 2018-2022: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a) Izračunati indeks cijena za period 2019-2023, ako je indeks za period 2018-2023 iznosio 121,9.</a:t>
            </a:r>
          </a:p>
          <a:p>
            <a:pPr marL="0" indent="0">
              <a:buNone/>
            </a:pPr>
            <a:r>
              <a:rPr lang="sr-Latn-BA" sz="2000" dirty="0"/>
              <a:t>b) Koliko su se prosječno godišnje mijenjale cijene u periodu 2018-2023? (samostalni rad)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BA6CDD-B61C-4D17-AD3D-1F75B5DC4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45954"/>
              </p:ext>
            </p:extLst>
          </p:nvPr>
        </p:nvGraphicFramePr>
        <p:xfrm>
          <a:off x="2709332" y="2622062"/>
          <a:ext cx="67733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3509357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685200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461836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224690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3997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Indeks u 2022. sa bazama iz: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6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2018=100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2019=100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2020=100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2021=100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Vrijednost indeksa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113,9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113,3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114,7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112,7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2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02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C030E-72C5-4128-8DB1-70251310D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996" y="126310"/>
                <a:ext cx="10750278" cy="6563248"/>
              </a:xfrm>
            </p:spPr>
            <p:txBody>
              <a:bodyPr/>
              <a:lstStyle/>
              <a:p>
                <a:pPr marL="457200" indent="-457200">
                  <a:buAutoNum type="alphaLcParenR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indeks cijena za period 2019-2023, ako je indeks za period 2018-2023 iznosio 121,9</a:t>
                </a:r>
              </a:p>
              <a:p>
                <a:pPr marL="11430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121,9</m:t>
                      </m:r>
                    </m:oMath>
                  </m:oMathPara>
                </a14:m>
                <a:endParaRPr lang="sr-Latn-BA" b="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  <a:p>
                <a:pPr marL="114300" lvl="0" indent="0">
                  <a:buNone/>
                </a:pPr>
                <a:r>
                  <a:rPr lang="en-US" dirty="0" err="1"/>
                  <a:t>Indeks</a:t>
                </a:r>
                <a:r>
                  <a:rPr lang="en-US" dirty="0"/>
                  <a:t> za period </a:t>
                </a:r>
                <a:r>
                  <a:rPr lang="sr-Latn-BA" dirty="0"/>
                  <a:t>2019</a:t>
                </a:r>
                <a:r>
                  <a:rPr lang="en-US" dirty="0"/>
                  <a:t>-</a:t>
                </a:r>
                <a:r>
                  <a:rPr lang="sr-Latn-BA" dirty="0"/>
                  <a:t>2023</a:t>
                </a:r>
                <a:r>
                  <a:rPr lang="en-US" dirty="0"/>
                  <a:t> je:</a:t>
                </a: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114300" lvl="0" indent="0">
                  <a:buNone/>
                </a:pPr>
                <a:r>
                  <a:rPr lang="sr-Latn-BA" dirty="0"/>
                  <a:t>Nepoznat je </a:t>
                </a:r>
                <a:r>
                  <a:rPr lang="en-US" dirty="0" err="1"/>
                  <a:t>indeks</a:t>
                </a:r>
                <a:r>
                  <a:rPr lang="en-US" dirty="0"/>
                  <a:t> za period </a:t>
                </a:r>
                <a:r>
                  <a:rPr lang="sr-Latn-BA" dirty="0"/>
                  <a:t>201</a:t>
                </a:r>
                <a:r>
                  <a:rPr lang="en-US" dirty="0"/>
                  <a:t>8-</a:t>
                </a:r>
                <a:r>
                  <a:rPr lang="sr-Latn-BA" dirty="0"/>
                  <a:t>20</a:t>
                </a:r>
                <a:r>
                  <a:rPr lang="en-US" dirty="0"/>
                  <a:t>19, pa </a:t>
                </a:r>
                <a:r>
                  <a:rPr lang="sr-Latn-BA" dirty="0"/>
                  <a:t>se računa:</a:t>
                </a:r>
              </a:p>
              <a:p>
                <a:pPr marL="114300" lvl="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2022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13,9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13,3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:r>
                  <a:rPr lang="sr-Latn-RS" dirty="0"/>
                  <a:t>Uvrštavanjem u formulu se dobija traženi indeks za period 2019-2023:</a:t>
                </a:r>
              </a:p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21,9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C030E-72C5-4128-8DB1-70251310D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996" y="126310"/>
                <a:ext cx="10750278" cy="6563248"/>
              </a:xfrm>
              <a:blipFill>
                <a:blip r:embed="rId2"/>
                <a:stretch>
                  <a:fillRect l="-472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7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CFE0B-FC34-AAA1-37ED-1F10C94D46E8}"/>
              </a:ext>
            </a:extLst>
          </p:cNvPr>
          <p:cNvSpPr txBox="1"/>
          <p:nvPr/>
        </p:nvSpPr>
        <p:spPr>
          <a:xfrm>
            <a:off x="1737537" y="5497615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Savez</a:t>
            </a:r>
            <a:r>
              <a:rPr lang="en-US" sz="1050" dirty="0"/>
              <a:t> </a:t>
            </a:r>
            <a:r>
              <a:rPr lang="en-US" sz="1050" dirty="0" err="1"/>
              <a:t>sindikata</a:t>
            </a:r>
            <a:r>
              <a:rPr lang="en-US" sz="1050" dirty="0"/>
              <a:t> RS, https://</a:t>
            </a:r>
            <a:r>
              <a:rPr lang="en-US" sz="1050" dirty="0" err="1"/>
              <a:t>savezsindikatars.org</a:t>
            </a:r>
            <a:r>
              <a:rPr lang="en-US" sz="1050" dirty="0"/>
              <a:t>/</a:t>
            </a:r>
            <a:r>
              <a:rPr lang="en-US" sz="1050" dirty="0" err="1"/>
              <a:t>sindikalna-potrosacka-korpa</a:t>
            </a:r>
            <a:r>
              <a:rPr lang="en-US" sz="1050" dirty="0"/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46E88-8B0C-E15B-008F-24C81CED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02" y="570667"/>
            <a:ext cx="7772400" cy="49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1CFA8-4CC9-C10D-FB44-404A78AB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4" y="0"/>
            <a:ext cx="725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BBC5-8241-4547-9CDA-37D6F38D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1949"/>
            <a:ext cx="7729728" cy="1188720"/>
          </a:xfrm>
        </p:spPr>
        <p:txBody>
          <a:bodyPr/>
          <a:lstStyle/>
          <a:p>
            <a:r>
              <a:rPr lang="sr-Latn-BA" dirty="0"/>
              <a:t>ZADATAK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9D31-AAC8-4054-89B9-D2B8BE7D2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04" y="1833514"/>
            <a:ext cx="10407191" cy="5024486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en-US" sz="2200" dirty="0" err="1"/>
              <a:t>Dati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podaci</a:t>
            </a:r>
            <a:r>
              <a:rPr lang="en-US" sz="2200" dirty="0"/>
              <a:t> o </a:t>
            </a:r>
            <a:r>
              <a:rPr lang="en-US" sz="2200" dirty="0" err="1"/>
              <a:t>isplaćenim</a:t>
            </a:r>
            <a:r>
              <a:rPr lang="en-US" sz="2200" dirty="0"/>
              <a:t> </a:t>
            </a:r>
            <a:r>
              <a:rPr lang="en-US" sz="2200" dirty="0" err="1"/>
              <a:t>platama</a:t>
            </a:r>
            <a:r>
              <a:rPr lang="en-US" sz="2200" dirty="0"/>
              <a:t> u </a:t>
            </a:r>
            <a:r>
              <a:rPr lang="en-US" sz="2200" dirty="0" err="1"/>
              <a:t>periodu</a:t>
            </a:r>
            <a:r>
              <a:rPr lang="en-US" sz="2200" dirty="0"/>
              <a:t> 20</a:t>
            </a:r>
            <a:r>
              <a:rPr lang="sr-Latn-BA" sz="2200" dirty="0"/>
              <a:t>15</a:t>
            </a:r>
            <a:r>
              <a:rPr lang="en-US" sz="2200" dirty="0"/>
              <a:t>-20</a:t>
            </a:r>
            <a:r>
              <a:rPr lang="sr-Latn-BA" sz="2200" dirty="0"/>
              <a:t>20</a:t>
            </a:r>
            <a:r>
              <a:rPr lang="en-US" sz="2200" dirty="0"/>
              <a:t>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sr-Latn-BA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Masa </a:t>
            </a:r>
            <a:r>
              <a:rPr lang="en-US" sz="2200" dirty="0" err="1"/>
              <a:t>isplaćenih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za NK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</a:t>
            </a:r>
            <a:r>
              <a:rPr lang="sr-Latn-BA" sz="2200" dirty="0"/>
              <a:t>ćala</a:t>
            </a:r>
            <a:r>
              <a:rPr lang="en-US" sz="2200" dirty="0"/>
              <a:t> u </a:t>
            </a:r>
            <a:r>
              <a:rPr lang="en-US" sz="2200" dirty="0" err="1"/>
              <a:t>posmatranom</a:t>
            </a:r>
            <a:r>
              <a:rPr lang="en-US" sz="2200" dirty="0"/>
              <a:t> </a:t>
            </a:r>
            <a:r>
              <a:rPr lang="en-US" sz="2200" dirty="0" err="1"/>
              <a:t>periodu</a:t>
            </a:r>
            <a:r>
              <a:rPr lang="en-US" sz="2200" dirty="0"/>
              <a:t> za 2,5%, za KV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povećala</a:t>
            </a:r>
            <a:r>
              <a:rPr lang="en-US" sz="2200" dirty="0"/>
              <a:t> za 2,4%, a za VKV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povećala</a:t>
            </a:r>
            <a:r>
              <a:rPr lang="en-US" sz="2200" dirty="0"/>
              <a:t> za 5,4%.</a:t>
            </a:r>
            <a:r>
              <a:rPr lang="sr-Latn-BA" sz="2200" dirty="0"/>
              <a:t> </a:t>
            </a:r>
          </a:p>
          <a:p>
            <a:pPr marL="114300" indent="0">
              <a:buNone/>
            </a:pPr>
            <a:r>
              <a:rPr lang="en-US" sz="2200" dirty="0" err="1"/>
              <a:t>Izračunati</a:t>
            </a:r>
            <a:r>
              <a:rPr lang="en-US" sz="2200" dirty="0"/>
              <a:t>:</a:t>
            </a:r>
          </a:p>
          <a:p>
            <a:pPr marL="114300" indent="0">
              <a:buNone/>
            </a:pPr>
            <a:r>
              <a:rPr lang="en-US" sz="2200" dirty="0"/>
              <a:t>a) </a:t>
            </a:r>
            <a:r>
              <a:rPr lang="en-US" sz="2200" dirty="0" err="1"/>
              <a:t>Grupni</a:t>
            </a:r>
            <a:r>
              <a:rPr lang="en-US" sz="2200" dirty="0"/>
              <a:t>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</a:t>
            </a:r>
            <a:r>
              <a:rPr lang="en-US" sz="2200" dirty="0" err="1"/>
              <a:t>postojanog</a:t>
            </a:r>
            <a:r>
              <a:rPr lang="en-US" sz="2200" dirty="0"/>
              <a:t> </a:t>
            </a:r>
            <a:r>
              <a:rPr lang="en-US" sz="2200" dirty="0" err="1"/>
              <a:t>sastava</a:t>
            </a:r>
            <a:r>
              <a:rPr lang="en-US" sz="2200" dirty="0"/>
              <a:t> </a:t>
            </a:r>
            <a:r>
              <a:rPr lang="en-US" sz="2200" dirty="0" err="1"/>
              <a:t>zaposlenih</a:t>
            </a:r>
            <a:r>
              <a:rPr lang="en-US" sz="2200" dirty="0"/>
              <a:t>.</a:t>
            </a:r>
          </a:p>
          <a:p>
            <a:pPr marL="114300" indent="0">
              <a:buNone/>
            </a:pPr>
            <a:r>
              <a:rPr lang="en-US" sz="2200" dirty="0"/>
              <a:t>b) </a:t>
            </a:r>
            <a:r>
              <a:rPr lang="en-US" sz="2200" dirty="0" err="1"/>
              <a:t>Individualni</a:t>
            </a:r>
            <a:r>
              <a:rPr lang="en-US" sz="2200" dirty="0"/>
              <a:t>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za KV </a:t>
            </a:r>
            <a:r>
              <a:rPr lang="en-US" sz="2200" dirty="0" err="1"/>
              <a:t>radnike</a:t>
            </a:r>
            <a:r>
              <a:rPr lang="en-US" sz="2200" dirty="0"/>
              <a:t>.</a:t>
            </a:r>
          </a:p>
          <a:p>
            <a:pPr marL="114300" indent="0">
              <a:buNone/>
            </a:pPr>
            <a:r>
              <a:rPr lang="sr-Latn-BA" sz="2200" dirty="0"/>
              <a:t>c</a:t>
            </a:r>
            <a:r>
              <a:rPr lang="en-US" sz="2200" dirty="0"/>
              <a:t>) </a:t>
            </a:r>
            <a:r>
              <a:rPr lang="en-US" sz="2200" dirty="0" err="1"/>
              <a:t>Prosječni</a:t>
            </a:r>
            <a:r>
              <a:rPr lang="en-US" sz="2200" dirty="0"/>
              <a:t> </a:t>
            </a:r>
            <a:r>
              <a:rPr lang="en-US" sz="2200" dirty="0" err="1"/>
              <a:t>godišnji</a:t>
            </a:r>
            <a:r>
              <a:rPr lang="en-US" sz="2200" dirty="0"/>
              <a:t> </a:t>
            </a:r>
            <a:r>
              <a:rPr lang="en-US" sz="2200" dirty="0" err="1"/>
              <a:t>porast</a:t>
            </a:r>
            <a:r>
              <a:rPr lang="en-US" sz="2200" dirty="0"/>
              <a:t> plate za KV </a:t>
            </a:r>
            <a:r>
              <a:rPr lang="en-US" sz="2200" dirty="0" err="1"/>
              <a:t>radnike</a:t>
            </a:r>
            <a:r>
              <a:rPr lang="en-US" sz="2200" dirty="0"/>
              <a:t>.</a:t>
            </a:r>
            <a:r>
              <a:rPr lang="sr-Latn-BA" sz="2200" dirty="0"/>
              <a:t> (samostalno)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61F100-8488-4A46-B989-43F239018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60623"/>
              </p:ext>
            </p:extLst>
          </p:nvPr>
        </p:nvGraphicFramePr>
        <p:xfrm>
          <a:off x="2307789" y="2328421"/>
          <a:ext cx="6619395" cy="16744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6465">
                  <a:extLst>
                    <a:ext uri="{9D8B030D-6E8A-4147-A177-3AD203B41FA5}">
                      <a16:colId xmlns:a16="http://schemas.microsoft.com/office/drawing/2014/main" val="1054461500"/>
                    </a:ext>
                  </a:extLst>
                </a:gridCol>
                <a:gridCol w="2206465">
                  <a:extLst>
                    <a:ext uri="{9D8B030D-6E8A-4147-A177-3AD203B41FA5}">
                      <a16:colId xmlns:a16="http://schemas.microsoft.com/office/drawing/2014/main" val="2971750456"/>
                    </a:ext>
                  </a:extLst>
                </a:gridCol>
                <a:gridCol w="2206465">
                  <a:extLst>
                    <a:ext uri="{9D8B030D-6E8A-4147-A177-3AD203B41FA5}">
                      <a16:colId xmlns:a16="http://schemas.microsoft.com/office/drawing/2014/main" val="745121759"/>
                    </a:ext>
                  </a:extLst>
                </a:gridCol>
              </a:tblGrid>
              <a:tr h="52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Kategorija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Broj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radnika</a:t>
                      </a:r>
                      <a:r>
                        <a:rPr lang="en-US" sz="1600" dirty="0">
                          <a:effectLst/>
                        </a:rPr>
                        <a:t> 20</a:t>
                      </a:r>
                      <a:r>
                        <a:rPr lang="sr-Latn-BA" sz="1600" dirty="0">
                          <a:effectLst/>
                        </a:rPr>
                        <a:t>15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godine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Broj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radnika</a:t>
                      </a:r>
                      <a:r>
                        <a:rPr lang="en-US" sz="1600" dirty="0">
                          <a:effectLst/>
                        </a:rPr>
                        <a:t> 20</a:t>
                      </a:r>
                      <a:r>
                        <a:rPr lang="sr-Latn-BA" sz="1600" dirty="0">
                          <a:effectLst/>
                        </a:rPr>
                        <a:t>20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godine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247187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NK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442953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KV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774519"/>
                  </a:ext>
                </a:extLst>
              </a:tr>
              <a:tr h="288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VKV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9928325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Ukupno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52</a:t>
                      </a:r>
                      <a:endParaRPr lang="en-US" sz="16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55</a:t>
                      </a:r>
                      <a:endParaRPr lang="en-US" sz="16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84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06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C43FED-CABF-2A9C-2CE2-CF73EF8519D1}"/>
              </a:ext>
            </a:extLst>
          </p:cNvPr>
          <p:cNvSpPr/>
          <p:nvPr/>
        </p:nvSpPr>
        <p:spPr>
          <a:xfrm>
            <a:off x="9026013" y="2633973"/>
            <a:ext cx="752168" cy="6696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A9E4-8731-4C15-84AE-68337476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657726"/>
            <a:ext cx="10315074" cy="575911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a) </a:t>
            </a:r>
            <a:r>
              <a:rPr lang="en-US" sz="2000" b="1" dirty="0" err="1">
                <a:solidFill>
                  <a:schemeClr val="accent1"/>
                </a:solidFill>
              </a:rPr>
              <a:t>Grupni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indeks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plata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postojanog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sastava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zaposlenih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A1FDE0-3328-47A3-ABA1-DEA1A99DD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337899"/>
                  </p:ext>
                </p:extLst>
              </p:nvPr>
            </p:nvGraphicFramePr>
            <p:xfrm>
              <a:off x="540359" y="1636345"/>
              <a:ext cx="9450896" cy="2511450"/>
            </p:xfrm>
            <a:graphic>
              <a:graphicData uri="http://schemas.openxmlformats.org/drawingml/2006/table">
                <a:tbl>
                  <a:tblPr/>
                  <a:tblGrid>
                    <a:gridCol w="1181362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588922379"/>
                        </a:ext>
                      </a:extLst>
                    </a:gridCol>
                  </a:tblGrid>
                  <a:tr h="68899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I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NK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0,609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38,73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168,4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1,143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0,896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12,54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89,6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VKV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0,632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63,2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60,76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A1FDE0-3328-47A3-ABA1-DEA1A99DD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337899"/>
                  </p:ext>
                </p:extLst>
              </p:nvPr>
            </p:nvGraphicFramePr>
            <p:xfrm>
              <a:off x="540359" y="1636345"/>
              <a:ext cx="9450896" cy="2511450"/>
            </p:xfrm>
            <a:graphic>
              <a:graphicData uri="http://schemas.openxmlformats.org/drawingml/2006/table">
                <a:tbl>
                  <a:tblPr/>
                  <a:tblGrid>
                    <a:gridCol w="1181362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588922379"/>
                        </a:ext>
                      </a:extLst>
                    </a:gridCol>
                  </a:tblGrid>
                  <a:tr h="68899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I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NK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0,609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38,73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168,4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1,143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0,896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12,54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89,6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VKV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0,632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63,2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60,76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E00F0-2FD4-4E31-954C-6046B3E4E35A}"/>
                  </a:ext>
                </a:extLst>
              </p:cNvPr>
              <p:cNvSpPr txBox="1"/>
              <p:nvPr/>
            </p:nvSpPr>
            <p:spPr>
              <a:xfrm>
                <a:off x="770020" y="4770932"/>
                <a:ext cx="6146973" cy="90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lv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60,76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BA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116,85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E00F0-2FD4-4E31-954C-6046B3E4E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0" y="4770932"/>
                <a:ext cx="6146973" cy="907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65D3CD-08A3-6BAC-1954-BCB7982B048D}"/>
              </a:ext>
            </a:extLst>
          </p:cNvPr>
          <p:cNvSpPr txBox="1"/>
          <p:nvPr/>
        </p:nvSpPr>
        <p:spPr>
          <a:xfrm>
            <a:off x="10220917" y="2514430"/>
            <a:ext cx="187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b) </a:t>
            </a:r>
            <a:r>
              <a:rPr lang="en-US" sz="1800" b="1" dirty="0" err="1">
                <a:solidFill>
                  <a:schemeClr val="accent1"/>
                </a:solidFill>
              </a:rPr>
              <a:t>Individualni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indeks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plata</a:t>
            </a:r>
            <a:r>
              <a:rPr lang="en-US" sz="1800" b="1" dirty="0">
                <a:solidFill>
                  <a:schemeClr val="accent1"/>
                </a:solidFill>
              </a:rPr>
              <a:t> za KV </a:t>
            </a:r>
            <a:r>
              <a:rPr lang="en-US" sz="1800" b="1" dirty="0" err="1">
                <a:solidFill>
                  <a:schemeClr val="accent1"/>
                </a:solidFill>
              </a:rPr>
              <a:t>radnike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FFED92-0A83-1733-C153-46574DFE133C}"/>
              </a:ext>
            </a:extLst>
          </p:cNvPr>
          <p:cNvCxnSpPr/>
          <p:nvPr/>
        </p:nvCxnSpPr>
        <p:spPr>
          <a:xfrm>
            <a:off x="9778181" y="2892070"/>
            <a:ext cx="442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0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FC6E-5ABB-B175-7FC9-51F0BFA0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CA39-B0A9-5CC9-6684-6872B1CF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FBF6-51FA-875D-8D41-6C09B363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388" y="3003730"/>
            <a:ext cx="8047223" cy="3101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Grupni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plata</a:t>
            </a:r>
            <a:r>
              <a:rPr lang="en-US" sz="2400" dirty="0"/>
              <a:t> </a:t>
            </a:r>
            <a:r>
              <a:rPr lang="en-US" sz="2400" dirty="0" err="1"/>
              <a:t>postojanog</a:t>
            </a:r>
            <a:r>
              <a:rPr lang="en-US" sz="2400" dirty="0"/>
              <a:t> </a:t>
            </a:r>
            <a:r>
              <a:rPr lang="en-US" sz="2400" dirty="0" err="1"/>
              <a:t>sastava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za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sektora</a:t>
            </a:r>
            <a:r>
              <a:rPr lang="en-US" sz="2400" dirty="0"/>
              <a:t> (A </a:t>
            </a:r>
            <a:r>
              <a:rPr lang="en-US" sz="2400" dirty="0" err="1"/>
              <a:t>i</a:t>
            </a:r>
            <a:r>
              <a:rPr lang="en-US" sz="2400" dirty="0"/>
              <a:t> B) </a:t>
            </a:r>
            <a:r>
              <a:rPr lang="en-US" sz="2400" dirty="0" err="1"/>
              <a:t>iznosio</a:t>
            </a:r>
            <a:r>
              <a:rPr lang="en-US" sz="2400" dirty="0"/>
              <a:t> je 103 u </a:t>
            </a:r>
            <a:r>
              <a:rPr lang="en-US" sz="2400" dirty="0" err="1"/>
              <a:t>periodu</a:t>
            </a:r>
            <a:r>
              <a:rPr lang="en-US" sz="2400" dirty="0"/>
              <a:t> 2020–2024 (2020=100) .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radnika</a:t>
            </a:r>
            <a:r>
              <a:rPr lang="en-US" sz="2400" dirty="0"/>
              <a:t> u 2020. u </a:t>
            </a:r>
            <a:r>
              <a:rPr lang="en-US" sz="2400" dirty="0" err="1"/>
              <a:t>sektoru</a:t>
            </a:r>
            <a:r>
              <a:rPr lang="en-US" sz="2400" dirty="0"/>
              <a:t> A bio je </a:t>
            </a:r>
            <a:r>
              <a:rPr lang="en-US" sz="2400" dirty="0" err="1"/>
              <a:t>veći</a:t>
            </a:r>
            <a:r>
              <a:rPr lang="en-US" sz="2400" dirty="0"/>
              <a:t> za 10%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B. U </a:t>
            </a:r>
            <a:r>
              <a:rPr lang="en-US" sz="2400" dirty="0" err="1"/>
              <a:t>istom</a:t>
            </a:r>
            <a:r>
              <a:rPr lang="en-US" sz="2400" dirty="0"/>
              <a:t> </a:t>
            </a:r>
            <a:r>
              <a:rPr lang="en-US" sz="2400" dirty="0" err="1"/>
              <a:t>periodu</a:t>
            </a:r>
            <a:r>
              <a:rPr lang="en-US" sz="2400" dirty="0"/>
              <a:t> </a:t>
            </a:r>
            <a:r>
              <a:rPr lang="en-US" sz="2400" dirty="0" err="1"/>
              <a:t>prosječna</a:t>
            </a:r>
            <a:r>
              <a:rPr lang="en-US" sz="2400" dirty="0"/>
              <a:t> </a:t>
            </a:r>
            <a:r>
              <a:rPr lang="en-US" sz="2400" dirty="0" err="1"/>
              <a:t>plata</a:t>
            </a:r>
            <a:r>
              <a:rPr lang="en-US" sz="2400" dirty="0"/>
              <a:t> u </a:t>
            </a:r>
            <a:r>
              <a:rPr lang="en-US" sz="2400" dirty="0" err="1"/>
              <a:t>sektoru</a:t>
            </a:r>
            <a:r>
              <a:rPr lang="en-US" sz="2400" dirty="0"/>
              <a:t> A se </a:t>
            </a:r>
            <a:r>
              <a:rPr lang="en-US" sz="2400" dirty="0" err="1"/>
              <a:t>smanjila</a:t>
            </a:r>
            <a:r>
              <a:rPr lang="en-US" sz="2400" dirty="0"/>
              <a:t> za 2% </a:t>
            </a:r>
            <a:r>
              <a:rPr lang="en-US" sz="2400" dirty="0" err="1"/>
              <a:t>Izračunati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prosječne</a:t>
            </a:r>
            <a:r>
              <a:rPr lang="en-US" sz="2400" dirty="0"/>
              <a:t> plate </a:t>
            </a:r>
            <a:r>
              <a:rPr lang="en-US" sz="2400" dirty="0" err="1"/>
              <a:t>sektora</a:t>
            </a:r>
            <a:r>
              <a:rPr lang="en-US" sz="2400" dirty="0"/>
              <a:t> B za period 2020–2024. 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val="122931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0D6D565-79B1-28F0-A292-94ABDCC4A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547" y="184774"/>
                <a:ext cx="10860505" cy="4087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Indeks promjene prosječne plate u sektoru B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sr-Latn-BA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20</m:t>
                          </m:r>
                          <m:r>
                            <a:rPr lang="sr-Latn-R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20</m:t>
                          </m:r>
                          <m:r>
                            <a:rPr lang="sr-Latn-BA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−202</m:t>
                          </m:r>
                          <m:r>
                            <a:rPr lang="sr-Latn-R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sr-Latn-BA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=10</m:t>
                      </m:r>
                      <m:r>
                        <a:rPr lang="sr-Latn-RS" sz="2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sr-Latn-BA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BA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sr-Latn-R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𝑇</m:t>
                        </m:r>
                        <m:r>
                          <a:rPr lang="sr-Latn-RS" sz="2000" b="0" i="1" kern="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sr-Latn-BA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lang="sr-Latn-BA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=1,</m:t>
                    </m:r>
                    <m:r>
                      <a:rPr lang="sr-Latn-R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sSup>
                      <m:sSupPr>
                        <m:ctrlPr>
                          <a:rPr lang="sr-Latn-BA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sr-Latn-BA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∙</m:t>
                        </m:r>
                        <m:r>
                          <a:rPr lang="sr-Latn-R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𝑇</m:t>
                        </m:r>
                        <m:r>
                          <a:rPr lang="sr-Latn-RS" sz="2000" i="1" kern="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sr-Latn-BA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sr-Latn-BA" sz="2000" kern="0" dirty="0">
                    <a:solidFill>
                      <a:srgbClr val="000000"/>
                    </a:solidFill>
                    <a:latin typeface="Arial"/>
                    <a:cs typeface="Arial"/>
                    <a:sym typeface="Wingdings" panose="05000000000000000000" pitchFamily="2" charset="2"/>
                  </a:rPr>
                  <a:t>   </a:t>
                </a:r>
                <a:r>
                  <a:rPr lang="sr-Latn-BA" sz="20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sr-Latn-R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𝑇</m:t>
                        </m:r>
                        <m:r>
                          <a:rPr lang="sr-Latn-RS" sz="2000" i="1" kern="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sr-Latn-BA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  <m:r>
                      <a:rPr lang="sr-Latn-BA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=100,</m:t>
                    </m:r>
                    <m:sSup>
                      <m:sSupPr>
                        <m:ctrlPr>
                          <a:rPr lang="sr-Latn-BA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sr-Latn-R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𝑇</m:t>
                        </m:r>
                        <m:r>
                          <a:rPr lang="sr-Latn-RS" sz="2000" i="1" kern="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sr-Latn-BA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lang="sr-Latn-BA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=1</m:t>
                    </m:r>
                    <m:r>
                      <a:rPr lang="sr-Latn-R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sr-Latn-BA" sz="20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sr-Latn-BA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sr-Latn-R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lang="sr-Latn-BA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sup>
                      </m:sSup>
                      <m:r>
                        <a:rPr lang="sr-Latn-BA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sr-Latn-BA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0,98</m:t>
                      </m:r>
                    </m:oMath>
                  </m:oMathPara>
                </a14:m>
                <a:endParaRPr lang="sr-Latn-BA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sr-Latn-R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lang="sr-Latn-BA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p>
                      </m:sSup>
                      <m:r>
                        <a:rPr lang="sr-Latn-BA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=?</m:t>
                      </m:r>
                    </m:oMath>
                  </m:oMathPara>
                </a14:m>
                <a:endParaRPr lang="en-US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0D6D565-79B1-28F0-A292-94ABDCC4A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7" y="184774"/>
                <a:ext cx="10860505" cy="4087140"/>
              </a:xfrm>
              <a:prstGeom prst="rect">
                <a:avLst/>
              </a:prstGeom>
              <a:blipFill>
                <a:blip r:embed="rId2"/>
                <a:stretch>
                  <a:fillRect l="-584" t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A8272-0371-44B8-9F63-068DD874770B}"/>
                  </a:ext>
                </a:extLst>
              </p:cNvPr>
              <p:cNvSpPr txBox="1"/>
              <p:nvPr/>
            </p:nvSpPr>
            <p:spPr>
              <a:xfrm>
                <a:off x="2048933" y="2008211"/>
                <a:ext cx="8492067" cy="45452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143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/>
                <a:endParaRPr lang="sr-Latn-R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sr-Latn-R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𝑇</m:t>
                              </m:r>
                              <m:r>
                                <a:rPr lang="sr-Latn-RS" sz="2000" i="1" kern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e>
                            <m:sup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sr-Latn-R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𝑇</m:t>
                              </m:r>
                              <m:r>
                                <a:rPr lang="sr-Latn-RS" sz="2000" i="1" kern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e>
                            <m:sup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0,98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+100∙</m:t>
                          </m:r>
                          <m:sSup>
                            <m:sSupPr>
                              <m:ctrlPr>
                                <a:rPr lang="sr-Latn-BA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000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𝑙</m:t>
                                  </m:r>
                                  <m:r>
                                    <a:rPr lang="sr-Latn-BA" sz="2000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2000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𝑙</m:t>
                                  </m:r>
                                  <m:r>
                                    <a:rPr lang="sr-Latn-BA" sz="2000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0</m:t>
                                  </m:r>
                                </m:den>
                              </m:f>
                            </m:e>
                            <m:sup>
                              <m:r>
                                <a:rPr lang="sr-Latn-B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+100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sr-Latn-R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𝑙</m:t>
                              </m:r>
                              <m:r>
                                <a:rPr lang="sr-Latn-BA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lang="sr-Latn-BA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p>
                      </m:sSup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𝟎𝟖𝟓</m:t>
                      </m:r>
                    </m:oMath>
                  </m:oMathPara>
                </a14:m>
                <a:endParaRPr lang="sr-Latn-RS" sz="20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EA8272-0371-44B8-9F63-068DD874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33" y="2008211"/>
                <a:ext cx="8492067" cy="4545283"/>
              </a:xfrm>
              <a:prstGeom prst="rect">
                <a:avLst/>
              </a:prstGeom>
              <a:blipFill>
                <a:blip r:embed="rId3"/>
                <a:stretch>
                  <a:fillRect t="-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8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45FB-BE20-4382-BBA9-9917071C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052" y="306966"/>
            <a:ext cx="5019895" cy="559308"/>
          </a:xfrm>
        </p:spPr>
        <p:txBody>
          <a:bodyPr>
            <a:normAutofit fontScale="90000"/>
          </a:bodyPr>
          <a:lstStyle/>
          <a:p>
            <a:r>
              <a:rPr lang="sr-Latn-BA" dirty="0"/>
              <a:t>FORMULE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D086CA11-35EE-488F-BB39-2A2C8939B1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476" y="1330987"/>
                <a:ext cx="3075784" cy="23356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en-US" b="1" i="1" dirty="0">
                    <a:latin typeface="Cambria Math" panose="02040503050406030204" pitchFamily="18" charset="0"/>
                  </a:rPr>
                  <a:t>Grupni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indeks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cijena</a:t>
                </a:r>
                <a:r>
                  <a:rPr lang="sr-Latn-BA" b="1" i="1" dirty="0">
                    <a:latin typeface="Cambria Math" panose="02040503050406030204" pitchFamily="18" charset="0"/>
                  </a:rPr>
                  <a:t>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2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sr-Latn-BA" sz="2200" dirty="0"/>
                  <a:t> </a:t>
                </a: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sr-Latn-BA" sz="2200" dirty="0"/>
                  <a:t>              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sr-Latn-BA" sz="2200" dirty="0"/>
                  <a:t> </a:t>
                </a:r>
                <a:endParaRPr lang="sr-Latn-BA" sz="2200" i="1" dirty="0">
                  <a:latin typeface="Cambria Math" panose="02040503050406030204" pitchFamily="18" charset="0"/>
                </a:endParaRPr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BA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D086CA11-35EE-488F-BB39-2A2C8939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76" y="1330987"/>
                <a:ext cx="3075784" cy="2335677"/>
              </a:xfrm>
              <a:prstGeom prst="rect">
                <a:avLst/>
              </a:prstGeom>
              <a:blipFill>
                <a:blip r:embed="rId2"/>
                <a:stretch>
                  <a:fillRect t="-108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4645F6-C9B4-4C9C-88CE-06318621093B}"/>
                  </a:ext>
                </a:extLst>
              </p:cNvPr>
              <p:cNvSpPr txBox="1"/>
              <p:nvPr/>
            </p:nvSpPr>
            <p:spPr>
              <a:xfrm>
                <a:off x="146116" y="3930734"/>
                <a:ext cx="5578017" cy="273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Grupni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indeks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plata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postojanog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sastava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zaposlenih</m:t>
                    </m:r>
                  </m:oMath>
                </a14:m>
                <a:r>
                  <a:rPr lang="sr-Latn-BA" sz="1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114300" indent="0">
                  <a:buNone/>
                </a:pPr>
                <a:endParaRPr lang="sr-Latn-BA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dirty="0"/>
              </a:p>
              <a:p>
                <a:pPr marL="114300" indent="0">
                  <a:buNone/>
                </a:pP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sr-Latn-BA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4645F6-C9B4-4C9C-88CE-063186210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6" y="3930734"/>
                <a:ext cx="5578017" cy="2736968"/>
              </a:xfrm>
              <a:prstGeom prst="rect">
                <a:avLst/>
              </a:prstGeom>
              <a:blipFill>
                <a:blip r:embed="rId4"/>
                <a:stretch>
                  <a:fillRect t="-155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A374B-F71B-4499-AD89-0B354AC259C7}"/>
                  </a:ext>
                </a:extLst>
              </p:cNvPr>
              <p:cNvSpPr txBox="1"/>
              <p:nvPr/>
            </p:nvSpPr>
            <p:spPr>
              <a:xfrm>
                <a:off x="6095999" y="3930734"/>
                <a:ext cx="5949885" cy="184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Grupni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indeks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plata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sr-Latn-BA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promijenjenog</m:t>
                      </m:r>
                      <m:r>
                        <m:rPr>
                          <m:nor/>
                        </m:rPr>
                        <a:rPr lang="sr-Latn-BA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sastava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zaposlenih</m:t>
                      </m:r>
                      <m:r>
                        <m:rPr>
                          <m:nor/>
                        </m:rPr>
                        <a:rPr lang="sr-Latn-R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sr-Latn-BA" sz="1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1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A374B-F71B-4499-AD89-0B354AC25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930734"/>
                <a:ext cx="5949885" cy="1840056"/>
              </a:xfrm>
              <a:prstGeom prst="rect">
                <a:avLst/>
              </a:prstGeom>
              <a:blipFill>
                <a:blip r:embed="rId5"/>
                <a:stretch>
                  <a:fillRect b="-39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F6710-D33A-41EF-A0F1-44AC87B0AC67}"/>
                  </a:ext>
                </a:extLst>
              </p:cNvPr>
              <p:cNvSpPr txBox="1"/>
              <p:nvPr/>
            </p:nvSpPr>
            <p:spPr>
              <a:xfrm>
                <a:off x="6654652" y="1330987"/>
                <a:ext cx="3902589" cy="18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Individualni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indeksi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plata</m:t>
                    </m:r>
                  </m:oMath>
                </a14:m>
                <a:r>
                  <a:rPr lang="sr-Latn-BA" sz="1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dirty="0"/>
              </a:p>
              <a:p>
                <a:pPr marL="114300" indent="0">
                  <a:buNone/>
                </a:pPr>
                <a:r>
                  <a:rPr lang="sr-Latn-BA" sz="2000" b="0" dirty="0"/>
                  <a:t>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F6710-D33A-41EF-A0F1-44AC87B0A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52" y="1330987"/>
                <a:ext cx="3902589" cy="1887889"/>
              </a:xfrm>
              <a:prstGeom prst="rect">
                <a:avLst/>
              </a:prstGeom>
              <a:blipFill>
                <a:blip r:embed="rId6"/>
                <a:stretch>
                  <a:fillRect t="-1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2E381F-1577-47A6-8C2C-FF69DC0782FA}"/>
              </a:ext>
            </a:extLst>
          </p:cNvPr>
          <p:cNvSpPr txBox="1"/>
          <p:nvPr/>
        </p:nvSpPr>
        <p:spPr>
          <a:xfrm>
            <a:off x="7927139" y="2511767"/>
            <a:ext cx="279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 – broj radnika</a:t>
            </a:r>
          </a:p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 – masa isplaćenih plata</a:t>
            </a:r>
          </a:p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 – prosječna isplaćena plata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7074-B1C4-25E4-1D76-0384C047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926"/>
            <a:ext cx="7729728" cy="1188720"/>
          </a:xfrm>
        </p:spPr>
        <p:txBody>
          <a:bodyPr/>
          <a:lstStyle/>
          <a:p>
            <a:r>
              <a:rPr lang="en-US" dirty="0"/>
              <a:t>ZADATAK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1F24-1D73-961F-F140-43CEEF5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7" y="5379521"/>
            <a:ext cx="9209306" cy="1246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Prosječna</a:t>
            </a:r>
            <a:r>
              <a:rPr lang="en-US" dirty="0"/>
              <a:t> </a:t>
            </a:r>
            <a:r>
              <a:rPr lang="en-US" dirty="0" err="1"/>
              <a:t>plata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je u 2024.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20%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2020, u </a:t>
            </a:r>
            <a:r>
              <a:rPr lang="en-US" dirty="0" err="1"/>
              <a:t>sekotru</a:t>
            </a:r>
            <a:r>
              <a:rPr lang="en-US" dirty="0"/>
              <a:t> </a:t>
            </a:r>
            <a:r>
              <a:rPr lang="en-US" dirty="0" err="1"/>
              <a:t>finansija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za 11%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marketinga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za 5% u </a:t>
            </a:r>
            <a:r>
              <a:rPr lang="en-US" dirty="0" err="1"/>
              <a:t>posmatranom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. </a:t>
            </a:r>
            <a:r>
              <a:rPr lang="en-US" dirty="0" err="1"/>
              <a:t>Izračunati</a:t>
            </a:r>
            <a:r>
              <a:rPr lang="en-US" dirty="0"/>
              <a:t> </a:t>
            </a: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plata</a:t>
            </a:r>
            <a:r>
              <a:rPr lang="en-US" dirty="0"/>
              <a:t> </a:t>
            </a:r>
            <a:r>
              <a:rPr lang="en-US" dirty="0" err="1"/>
              <a:t>promjenjenog</a:t>
            </a:r>
            <a:r>
              <a:rPr lang="en-US" dirty="0"/>
              <a:t> </a:t>
            </a:r>
            <a:r>
              <a:rPr lang="en-US" dirty="0" err="1"/>
              <a:t>sastava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91A9A1-483C-AF70-DBC8-A0127E06D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77570"/>
              </p:ext>
            </p:extLst>
          </p:nvPr>
        </p:nvGraphicFramePr>
        <p:xfrm>
          <a:off x="1585363" y="2747178"/>
          <a:ext cx="9021272" cy="2037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55318">
                  <a:extLst>
                    <a:ext uri="{9D8B030D-6E8A-4147-A177-3AD203B41FA5}">
                      <a16:colId xmlns:a16="http://schemas.microsoft.com/office/drawing/2014/main" val="1054461500"/>
                    </a:ext>
                  </a:extLst>
                </a:gridCol>
                <a:gridCol w="2255318">
                  <a:extLst>
                    <a:ext uri="{9D8B030D-6E8A-4147-A177-3AD203B41FA5}">
                      <a16:colId xmlns:a16="http://schemas.microsoft.com/office/drawing/2014/main" val="2971750456"/>
                    </a:ext>
                  </a:extLst>
                </a:gridCol>
                <a:gridCol w="2255318">
                  <a:extLst>
                    <a:ext uri="{9D8B030D-6E8A-4147-A177-3AD203B41FA5}">
                      <a16:colId xmlns:a16="http://schemas.microsoft.com/office/drawing/2014/main" val="745121759"/>
                    </a:ext>
                  </a:extLst>
                </a:gridCol>
                <a:gridCol w="2255318">
                  <a:extLst>
                    <a:ext uri="{9D8B030D-6E8A-4147-A177-3AD203B41FA5}">
                      <a16:colId xmlns:a16="http://schemas.microsoft.com/office/drawing/2014/main" val="3057972901"/>
                    </a:ext>
                  </a:extLst>
                </a:gridCol>
              </a:tblGrid>
              <a:tr h="77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Sektor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Masa </a:t>
                      </a:r>
                      <a:r>
                        <a:rPr lang="en-US" sz="1600" dirty="0" err="1">
                          <a:effectLst/>
                        </a:rPr>
                        <a:t>isplaćenih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plata</a:t>
                      </a:r>
                      <a:r>
                        <a:rPr lang="en-US" sz="1600" dirty="0">
                          <a:effectLst/>
                        </a:rPr>
                        <a:t> u  20</a:t>
                      </a:r>
                      <a:r>
                        <a:rPr lang="sr-Latn-RS" sz="1600" dirty="0">
                          <a:effectLst/>
                        </a:rPr>
                        <a:t>24.  (000 KM)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Broj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radnika</a:t>
                      </a:r>
                      <a:r>
                        <a:rPr lang="en-US" sz="1600" dirty="0">
                          <a:effectLst/>
                        </a:rPr>
                        <a:t> u 20</a:t>
                      </a:r>
                      <a:r>
                        <a:rPr lang="sr-Latn-BA" sz="1600" dirty="0">
                          <a:effectLst/>
                        </a:rPr>
                        <a:t>20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Prosječna</a:t>
                      </a:r>
                      <a:r>
                        <a:rPr lang="en-US" sz="1600" dirty="0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isplaćena</a:t>
                      </a:r>
                      <a:r>
                        <a:rPr lang="en-US" sz="1600" dirty="0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</a:t>
                      </a:r>
                      <a:r>
                        <a:rPr lang="en-US" sz="1600" dirty="0">
                          <a:effectLst/>
                          <a:latin typeface="CTimesRoma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2024. </a:t>
                      </a:r>
                      <a:r>
                        <a:rPr lang="sr-Latn-RS" sz="1600" dirty="0">
                          <a:effectLst/>
                        </a:rPr>
                        <a:t>(000 KM)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247187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Proizvodnja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442953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Finansije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774519"/>
                  </a:ext>
                </a:extLst>
              </a:tr>
              <a:tr h="423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Marketing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99283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D9C751-8BEE-3772-5720-A7CE2960B17F}"/>
              </a:ext>
            </a:extLst>
          </p:cNvPr>
          <p:cNvSpPr txBox="1"/>
          <p:nvPr/>
        </p:nvSpPr>
        <p:spPr>
          <a:xfrm>
            <a:off x="1646218" y="1968746"/>
            <a:ext cx="889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US" sz="1800" dirty="0"/>
              <a:t>Dati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podaci</a:t>
            </a:r>
            <a:r>
              <a:rPr lang="en-US" sz="1800" dirty="0"/>
              <a:t> o </a:t>
            </a:r>
            <a:r>
              <a:rPr lang="en-US" sz="1800" dirty="0" err="1"/>
              <a:t>isplaćenim</a:t>
            </a:r>
            <a:r>
              <a:rPr lang="en-US" sz="1800" dirty="0"/>
              <a:t> </a:t>
            </a:r>
            <a:r>
              <a:rPr lang="en-US" sz="1800" dirty="0" err="1"/>
              <a:t>platama</a:t>
            </a:r>
            <a:r>
              <a:rPr lang="en-US" sz="1800" dirty="0"/>
              <a:t> u </a:t>
            </a:r>
            <a:r>
              <a:rPr lang="en-US" sz="1800" dirty="0" err="1"/>
              <a:t>periodu</a:t>
            </a:r>
            <a:r>
              <a:rPr lang="en-US" sz="1800" dirty="0"/>
              <a:t> od 20</a:t>
            </a:r>
            <a:r>
              <a:rPr lang="sr-Latn-BA" dirty="0"/>
              <a:t>20</a:t>
            </a:r>
            <a:r>
              <a:rPr lang="en-US" dirty="0"/>
              <a:t>. do </a:t>
            </a:r>
            <a:r>
              <a:rPr lang="en-US" sz="1800" dirty="0"/>
              <a:t>20</a:t>
            </a:r>
            <a:r>
              <a:rPr lang="sr-Latn-BA" sz="1800" dirty="0"/>
              <a:t>24</a:t>
            </a:r>
            <a:r>
              <a:rPr lang="en-US" sz="1800" dirty="0"/>
              <a:t>. </a:t>
            </a:r>
            <a:r>
              <a:rPr lang="en-US" sz="1800" dirty="0" err="1"/>
              <a:t>godine</a:t>
            </a:r>
            <a:r>
              <a:rPr lang="en-US" sz="1800" dirty="0"/>
              <a:t> (2020=100)</a:t>
            </a:r>
            <a:r>
              <a:rPr lang="en-US" dirty="0"/>
              <a:t>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30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489C0B-82E7-F80E-6330-D563AC3EB7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77717"/>
                  </p:ext>
                </p:extLst>
              </p:nvPr>
            </p:nvGraphicFramePr>
            <p:xfrm>
              <a:off x="700644" y="1588844"/>
              <a:ext cx="10034647" cy="2341888"/>
            </p:xfrm>
            <a:graphic>
              <a:graphicData uri="http://schemas.openxmlformats.org/drawingml/2006/table">
                <a:tbl>
                  <a:tblPr/>
                  <a:tblGrid>
                    <a:gridCol w="1433521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</a:tblGrid>
                  <a:tr h="64248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baseline="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L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n-US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L</a:t>
                          </a:r>
                          <a:r>
                            <a:rPr lang="en-US" sz="1800" b="1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Proizvodnja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72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45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66,67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Finansije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16,8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2,1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18,92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Marketing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5,43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98,3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91,01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489C0B-82E7-F80E-6330-D563AC3EB7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77717"/>
                  </p:ext>
                </p:extLst>
              </p:nvPr>
            </p:nvGraphicFramePr>
            <p:xfrm>
              <a:off x="700644" y="1588844"/>
              <a:ext cx="10034647" cy="2341888"/>
            </p:xfrm>
            <a:graphic>
              <a:graphicData uri="http://schemas.openxmlformats.org/drawingml/2006/table">
                <a:tbl>
                  <a:tblPr/>
                  <a:tblGrid>
                    <a:gridCol w="1433521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433521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</a:tblGrid>
                  <a:tr h="64248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baseline="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L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300885" t="-1961" r="-300885" b="-2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2"/>
                          <a:stretch>
                            <a:fillRect l="-400885" t="-1961" r="-200885" b="-2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L</a:t>
                          </a:r>
                          <a:r>
                            <a:rPr lang="en-US" sz="1800" b="1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Proizvodnja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72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45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66,67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Finansije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16,8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2,1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18,92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Marketing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5,43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24852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98,3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91,01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3CFAC-0144-DD00-5DBC-51A5F6688E81}"/>
                  </a:ext>
                </a:extLst>
              </p:cNvPr>
              <p:cNvSpPr txBox="1"/>
              <p:nvPr/>
            </p:nvSpPr>
            <p:spPr>
              <a:xfrm>
                <a:off x="626087" y="4745743"/>
                <a:ext cx="6849980" cy="1046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lv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98,3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58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91,01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63</m:t>
                            </m:r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BA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117,3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3CFAC-0144-DD00-5DBC-51A5F668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87" y="4745743"/>
                <a:ext cx="6849980" cy="1046825"/>
              </a:xfrm>
              <a:prstGeom prst="rect">
                <a:avLst/>
              </a:prstGeom>
              <a:blipFill>
                <a:blip r:embed="rId3"/>
                <a:stretch>
                  <a:fillRect t="-29762" b="-4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BB4F-A2E1-4663-9FCF-ABB9CB15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7108"/>
            <a:ext cx="7729728" cy="1188720"/>
          </a:xfrm>
        </p:spPr>
        <p:txBody>
          <a:bodyPr/>
          <a:lstStyle/>
          <a:p>
            <a:r>
              <a:rPr lang="sr-Latn-BA" dirty="0"/>
              <a:t>ZADATAK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13BF-991B-484A-8A3E-9A98A053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52" y="1791094"/>
            <a:ext cx="10303496" cy="472438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o </a:t>
            </a:r>
            <a:r>
              <a:rPr lang="sr-Latn-BA" sz="2000" dirty="0"/>
              <a:t>vrijednosti prodaje</a:t>
            </a:r>
            <a:r>
              <a:rPr lang="en-US" sz="2000" dirty="0"/>
              <a:t> u 20</a:t>
            </a:r>
            <a:r>
              <a:rPr lang="sr-Latn-BA" sz="2000" dirty="0"/>
              <a:t>2</a:t>
            </a:r>
            <a:r>
              <a:rPr lang="en-US" sz="2000" dirty="0"/>
              <a:t>1. </a:t>
            </a:r>
            <a:r>
              <a:rPr lang="en-US" sz="2000" dirty="0" err="1"/>
              <a:t>godini</a:t>
            </a:r>
            <a:r>
              <a:rPr lang="en-US" sz="2000" dirty="0"/>
              <a:t> za </a:t>
            </a:r>
            <a:r>
              <a:rPr lang="en-US" sz="2000" dirty="0" err="1"/>
              <a:t>grupu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 </a:t>
            </a:r>
            <a:r>
              <a:rPr lang="en-US" sz="2000" dirty="0" err="1"/>
              <a:t>periodu</a:t>
            </a:r>
            <a:r>
              <a:rPr lang="en-US" sz="2000" dirty="0"/>
              <a:t> </a:t>
            </a:r>
            <a:r>
              <a:rPr lang="sr-Latn-BA" sz="2000" dirty="0"/>
              <a:t>2015</a:t>
            </a:r>
            <a:r>
              <a:rPr lang="en-US" sz="2000" dirty="0"/>
              <a:t>-20</a:t>
            </a:r>
            <a:r>
              <a:rPr lang="sr-Latn-BA" sz="2000" dirty="0"/>
              <a:t>2</a:t>
            </a:r>
            <a:r>
              <a:rPr lang="en-US" sz="2000" dirty="0"/>
              <a:t>1,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A se </a:t>
            </a:r>
            <a:r>
              <a:rPr lang="en-US" sz="2000" dirty="0" err="1"/>
              <a:t>smanjila</a:t>
            </a:r>
            <a:r>
              <a:rPr lang="en-US" sz="2000" dirty="0"/>
              <a:t> za 2,5%, </a:t>
            </a:r>
            <a:r>
              <a:rPr lang="en-US" sz="2000" dirty="0" err="1"/>
              <a:t>proizvoda</a:t>
            </a:r>
            <a:r>
              <a:rPr lang="en-US" sz="2000" dirty="0"/>
              <a:t> B </a:t>
            </a:r>
            <a:r>
              <a:rPr lang="en-US" sz="2000" dirty="0" err="1"/>
              <a:t>povećala</a:t>
            </a:r>
            <a:r>
              <a:rPr lang="en-US" sz="2000" dirty="0"/>
              <a:t> za 3%, a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C se </a:t>
            </a:r>
            <a:r>
              <a:rPr lang="en-US" sz="2000" dirty="0" err="1"/>
              <a:t>povećala</a:t>
            </a:r>
            <a:r>
              <a:rPr lang="en-US" sz="2000" dirty="0"/>
              <a:t> za 5,6% (2015=100). </a:t>
            </a:r>
            <a:r>
              <a:rPr lang="en-US" sz="2000" dirty="0" err="1"/>
              <a:t>Izračunati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r>
              <a:rPr lang="en-US" sz="2000" dirty="0"/>
              <a:t> za </a:t>
            </a:r>
            <a:r>
              <a:rPr lang="en-US" sz="2000" dirty="0" err="1"/>
              <a:t>posmatranu</a:t>
            </a:r>
            <a:r>
              <a:rPr lang="en-US" sz="2000" dirty="0"/>
              <a:t> </a:t>
            </a:r>
            <a:r>
              <a:rPr lang="en-US" sz="2000" dirty="0" err="1"/>
              <a:t>grupu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b) Koliko se </a:t>
            </a:r>
            <a:r>
              <a:rPr lang="en-US" sz="2000" dirty="0" err="1"/>
              <a:t>prosječno</a:t>
            </a:r>
            <a:r>
              <a:rPr lang="en-US" sz="2000" dirty="0"/>
              <a:t> </a:t>
            </a:r>
            <a:r>
              <a:rPr lang="en-US" sz="2000" dirty="0" err="1"/>
              <a:t>procentualno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r>
              <a:rPr lang="en-US" sz="2000" dirty="0"/>
              <a:t> </a:t>
            </a:r>
            <a:r>
              <a:rPr lang="en-US" sz="2000" dirty="0" err="1"/>
              <a:t>mijenjala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B?</a:t>
            </a:r>
          </a:p>
          <a:p>
            <a:pPr marL="0" indent="0">
              <a:buNone/>
            </a:pPr>
            <a:r>
              <a:rPr lang="en-US" sz="2000" dirty="0"/>
              <a:t>c) Koliko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prosečno</a:t>
            </a:r>
            <a:r>
              <a:rPr lang="en-US" sz="2000" dirty="0"/>
              <a:t> </a:t>
            </a:r>
            <a:r>
              <a:rPr lang="en-US" sz="2000" dirty="0" err="1"/>
              <a:t>procentualno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r>
              <a:rPr lang="en-US" sz="2000" dirty="0"/>
              <a:t> </a:t>
            </a:r>
            <a:r>
              <a:rPr lang="en-US" sz="2000" dirty="0" err="1"/>
              <a:t>mijenjale</a:t>
            </a:r>
            <a:r>
              <a:rPr lang="en-US" sz="2000" dirty="0"/>
              <a:t> </a:t>
            </a:r>
            <a:r>
              <a:rPr lang="en-US" sz="2000" dirty="0" err="1"/>
              <a:t>cijene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u </a:t>
            </a:r>
            <a:r>
              <a:rPr lang="en-US" sz="2000" dirty="0" err="1"/>
              <a:t>posmatranom</a:t>
            </a:r>
            <a:r>
              <a:rPr lang="en-US" sz="2000" dirty="0"/>
              <a:t> </a:t>
            </a:r>
            <a:r>
              <a:rPr lang="en-US" sz="2000" dirty="0" err="1"/>
              <a:t>periodu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AE0BB6-77E4-4332-90FB-1F780BAD1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73898"/>
              </p:ext>
            </p:extLst>
          </p:nvPr>
        </p:nvGraphicFramePr>
        <p:xfrm>
          <a:off x="3435477" y="2346534"/>
          <a:ext cx="532104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422">
                  <a:extLst>
                    <a:ext uri="{9D8B030D-6E8A-4147-A177-3AD203B41FA5}">
                      <a16:colId xmlns:a16="http://schemas.microsoft.com/office/drawing/2014/main" val="3199392064"/>
                    </a:ext>
                  </a:extLst>
                </a:gridCol>
                <a:gridCol w="4151623">
                  <a:extLst>
                    <a:ext uri="{9D8B030D-6E8A-4147-A177-3AD203B41FA5}">
                      <a16:colId xmlns:a16="http://schemas.microsoft.com/office/drawing/2014/main" val="2796344834"/>
                    </a:ext>
                  </a:extLst>
                </a:gridCol>
              </a:tblGrid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Proizvod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Vrijednost prodaje u 000 KM u 2021.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95462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2.560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72613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2.340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14969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2.220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9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3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0FFE-4934-4215-A8BE-0BF2390D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657726"/>
            <a:ext cx="10523621" cy="5630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b="1" dirty="0">
                <a:solidFill>
                  <a:schemeClr val="accent1"/>
                </a:solidFill>
              </a:rPr>
              <a:t>a) Indeks cijena za posmatranu grupu proizvoda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D38638-F483-46F1-A704-126780D66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795267"/>
                  </p:ext>
                </p:extLst>
              </p:nvPr>
            </p:nvGraphicFramePr>
            <p:xfrm>
              <a:off x="1482897" y="1554441"/>
              <a:ext cx="9226206" cy="1874559"/>
            </p:xfrm>
            <a:graphic>
              <a:graphicData uri="http://schemas.openxmlformats.org/drawingml/2006/table">
                <a:tbl>
                  <a:tblPr/>
                  <a:tblGrid>
                    <a:gridCol w="1166086">
                      <a:extLst>
                        <a:ext uri="{9D8B030D-6E8A-4147-A177-3AD203B41FA5}">
                          <a16:colId xmlns:a16="http://schemas.microsoft.com/office/drawing/2014/main" val="3245889391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353365559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929865617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795692102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2799151482"/>
                        </a:ext>
                      </a:extLst>
                    </a:gridCol>
                  </a:tblGrid>
                  <a:tr h="6345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Proizv</a:t>
                          </a:r>
                          <a:r>
                            <a:rPr lang="sr-Cyrl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od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00421548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</a:t>
                          </a: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560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0,975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1,026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2.625,64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7039832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20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340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1,03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2.272,84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1908511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2.220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1,056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0,947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2.102,27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2150945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l-GR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7120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6.999,76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0743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D38638-F483-46F1-A704-126780D66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795267"/>
                  </p:ext>
                </p:extLst>
              </p:nvPr>
            </p:nvGraphicFramePr>
            <p:xfrm>
              <a:off x="1482897" y="1554441"/>
              <a:ext cx="9226206" cy="1874559"/>
            </p:xfrm>
            <a:graphic>
              <a:graphicData uri="http://schemas.openxmlformats.org/drawingml/2006/table">
                <a:tbl>
                  <a:tblPr/>
                  <a:tblGrid>
                    <a:gridCol w="1166086">
                      <a:extLst>
                        <a:ext uri="{9D8B030D-6E8A-4147-A177-3AD203B41FA5}">
                          <a16:colId xmlns:a16="http://schemas.microsoft.com/office/drawing/2014/main" val="3245889391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353365559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929865617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795692102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2799151482"/>
                        </a:ext>
                      </a:extLst>
                    </a:gridCol>
                  </a:tblGrid>
                  <a:tr h="6345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Proizv</a:t>
                          </a:r>
                          <a:r>
                            <a:rPr lang="sr-Cyrl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od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00421548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</a:t>
                          </a: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560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0,975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1,026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2.625,64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7039832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20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340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1,03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2.272,84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1908511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2.220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1,056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0,947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2.102,27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2150945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l-GR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7120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6.999,76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0743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1F216-7C9D-49DF-A7C3-899ABDB4D8FF}"/>
                  </a:ext>
                </a:extLst>
              </p:cNvPr>
              <p:cNvSpPr txBox="1"/>
              <p:nvPr/>
            </p:nvSpPr>
            <p:spPr>
              <a:xfrm>
                <a:off x="1417629" y="4126148"/>
                <a:ext cx="6362792" cy="58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7120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6999,76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𝟏𝟎𝟏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𝟕𝟐</m:t>
                    </m:r>
                  </m:oMath>
                </a14:m>
                <a:r>
                  <a:rPr lang="sr-Latn-BA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1F216-7C9D-49DF-A7C3-899ABDB4D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9" y="4126148"/>
                <a:ext cx="6362792" cy="587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5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14574-8D0E-4264-AFBC-10F21D56E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074" y="688157"/>
                <a:ext cx="9935851" cy="44965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b) Koliko se prosječno procentualno godišnje mijenjala cijena proizvoda B?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g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1,03</m:t>
                              </m:r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c)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Koliko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su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se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prosječno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procentualno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godišnje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mijenjale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cijene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grupe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proizvoda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u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posmatranom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periodu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?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sSubPr>
                        <m:e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𝑟</m:t>
                          </m:r>
                        </m:e>
                        <m:sub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𝑔</m:t>
                          </m:r>
                        </m:sub>
                      </m:sSub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d>
                        <m:dPr>
                          <m:ctrlP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6</m:t>
                              </m:r>
                            </m:deg>
                            <m:e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1,0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17</m:t>
                              </m:r>
                            </m:e>
                          </m:rad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−1</m:t>
                          </m:r>
                        </m:e>
                      </m:d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∙100=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𝟎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,</m:t>
                      </m:r>
                      <m:r>
                        <a:rPr kumimoji="0" lang="sr-Latn-BA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𝟐𝟖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%</m:t>
                      </m:r>
                    </m:oMath>
                  </m:oMathPara>
                </a14:m>
                <a:endParaRPr kumimoji="0" lang="sr-Latn-B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14574-8D0E-4264-AFBC-10F21D56E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074" y="688157"/>
                <a:ext cx="9935851" cy="4496585"/>
              </a:xfrm>
              <a:blipFill>
                <a:blip r:embed="rId2"/>
                <a:stretch>
                  <a:fillRect l="-510" t="-845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29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A07F-AC02-4462-B803-7A0CD4D3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1BB7-BD38-477D-8A59-066FBA79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388" y="3003730"/>
            <a:ext cx="8047223" cy="3101983"/>
          </a:xfrm>
        </p:spPr>
        <p:txBody>
          <a:bodyPr>
            <a:normAutofit/>
          </a:bodyPr>
          <a:lstStyle/>
          <a:p>
            <a:pPr marL="114300" lvl="0" indent="0" algn="just">
              <a:buNone/>
            </a:pPr>
            <a:r>
              <a:rPr lang="sr-Latn-CS" sz="2400" dirty="0"/>
              <a:t>Grupni indeks cijena za dva proizvoda iznosio je 105 u peirodu 2017-2022. godina. Vrijednost ostvarenog prometa proizvoda A veća je za 30% u 2022. godini u odnosu na proizvod B. U istom periodu cijena proizvoda A se smanjila za 1,5%. Izračunati indeks cijena proizvoda B za posmatrani period.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52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321C6-505D-4109-ACE6-026F3D3E0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747" y="541421"/>
                <a:ext cx="10860505" cy="40871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Indeks cijena proizvoda B za posmatrani period</a:t>
                </a:r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2017−2022</m:t>
                          </m:r>
                        </m:sub>
                      </m:sSub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=105</m:t>
                      </m:r>
                    </m:oMath>
                  </m:oMathPara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=1,3</m:t>
                    </m:r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∙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</m:oMath>
                </a14:m>
                <a:r>
                  <a:rPr kumimoji="0" lang="sr-Latn-B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Wingdings" panose="05000000000000000000" pitchFamily="2" charset="2"/>
                  </a:rPr>
                  <a:t>   </a:t>
                </a:r>
                <a:r>
                  <a:rPr kumimoji="0" lang="sr-Latn-B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=100,</m:t>
                    </m:r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=130</m:t>
                    </m:r>
                  </m:oMath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sup>
                      </m:sSup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0,985</m:t>
                      </m:r>
                    </m:oMath>
                  </m:oMathPara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p>
                      </m:sSup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=?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321C6-505D-4109-ACE6-026F3D3E0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747" y="541421"/>
                <a:ext cx="10860505" cy="4087140"/>
              </a:xfrm>
              <a:blipFill>
                <a:blip r:embed="rId2"/>
                <a:stretch>
                  <a:fillRect l="-584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8F892-71D1-4436-B7D7-F17637714F29}"/>
                  </a:ext>
                </a:extLst>
              </p:cNvPr>
              <p:cNvSpPr txBox="1"/>
              <p:nvPr/>
            </p:nvSpPr>
            <p:spPr>
              <a:xfrm>
                <a:off x="4204354" y="3120319"/>
                <a:ext cx="5401559" cy="3196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130+100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130∙1,015+100∙</m:t>
                          </m:r>
                          <m:sSup>
                            <m:sSupPr>
                              <m:ctrlPr>
                                <a:rPr lang="sr-Latn-B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sup>
                              <m:r>
                                <a:rPr lang="sr-Latn-B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=0,87                  </m:t>
                      </m:r>
                      <m:sSup>
                        <m:sSup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0,87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sr-Latn-R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8F892-71D1-4436-B7D7-F1763771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20319"/>
                <a:ext cx="5401559" cy="3196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3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DCAA2-351F-B19D-811B-C24A0DC4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0" y="0"/>
            <a:ext cx="50990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158C05-F999-5946-A17F-FFF525B9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54" y="0"/>
            <a:ext cx="509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301E7-9AC1-9558-20A9-3B51217B5DBF}"/>
              </a:ext>
            </a:extLst>
          </p:cNvPr>
          <p:cNvSpPr txBox="1"/>
          <p:nvPr/>
        </p:nvSpPr>
        <p:spPr>
          <a:xfrm>
            <a:off x="486888" y="6395941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Statistički</a:t>
            </a:r>
            <a:r>
              <a:rPr lang="en-US" sz="1050" dirty="0"/>
              <a:t> </a:t>
            </a:r>
            <a:r>
              <a:rPr lang="en-US" sz="1050" dirty="0" err="1"/>
              <a:t>godišnjak</a:t>
            </a:r>
            <a:r>
              <a:rPr lang="en-US" sz="1050" dirty="0"/>
              <a:t> RS 2025, https://www2.rzs.rs.ba/static/uploads/</a:t>
            </a:r>
            <a:r>
              <a:rPr lang="en-US" sz="1050" dirty="0" err="1"/>
              <a:t>bilteni</a:t>
            </a:r>
            <a:r>
              <a:rPr lang="en-US" sz="1050" dirty="0"/>
              <a:t>/</a:t>
            </a:r>
            <a:r>
              <a:rPr lang="en-US" sz="1050" dirty="0" err="1"/>
              <a:t>godisnjak</a:t>
            </a:r>
            <a:r>
              <a:rPr lang="en-US" sz="1050" dirty="0"/>
              <a:t>/2025/13cij_2025.pdf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6E84A-25B1-A2EC-B482-BCF63259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7" y="208142"/>
            <a:ext cx="10675917" cy="61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8619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3315</TotalTime>
  <Words>1089</Words>
  <Application>Microsoft Macintosh PowerPoint</Application>
  <PresentationFormat>Widescreen</PresentationFormat>
  <Paragraphs>259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CTimesRoman</vt:lpstr>
      <vt:lpstr>Gill Sans MT</vt:lpstr>
      <vt:lpstr>Source Sans Pro</vt:lpstr>
      <vt:lpstr>Parcel</vt:lpstr>
      <vt:lpstr>STATISTIKA CIJENA I ŽIVOTNOG STANDARDA</vt:lpstr>
      <vt:lpstr>FORMULE</vt:lpstr>
      <vt:lpstr>ZADATAK 1</vt:lpstr>
      <vt:lpstr>PowerPoint Presentation</vt:lpstr>
      <vt:lpstr>PowerPoint Presentation</vt:lpstr>
      <vt:lpstr>Zadatak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3</vt:lpstr>
      <vt:lpstr>PowerPoint Presentation</vt:lpstr>
      <vt:lpstr>PowerPoint Presentation</vt:lpstr>
      <vt:lpstr>PowerPoint Presentation</vt:lpstr>
      <vt:lpstr>ZADATAK 4</vt:lpstr>
      <vt:lpstr>PowerPoint Presentation</vt:lpstr>
      <vt:lpstr>Zadatak 5</vt:lpstr>
      <vt:lpstr>PowerPoint Presentation</vt:lpstr>
      <vt:lpstr>ZADATAK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CIJENA I ŽIVOTNOG STANDARDA</dc:title>
  <dc:creator>Marić, Milica</dc:creator>
  <cp:lastModifiedBy>Milica Maric</cp:lastModifiedBy>
  <cp:revision>63</cp:revision>
  <dcterms:created xsi:type="dcterms:W3CDTF">2022-12-25T12:13:04Z</dcterms:created>
  <dcterms:modified xsi:type="dcterms:W3CDTF">2025-12-24T13:08:12Z</dcterms:modified>
</cp:coreProperties>
</file>