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6" r:id="rId4"/>
  </p:sldMasterIdLst>
  <p:notesMasterIdLst>
    <p:notesMasterId r:id="rId57"/>
  </p:notesMasterIdLst>
  <p:handoutMasterIdLst>
    <p:handoutMasterId r:id="rId58"/>
  </p:handoutMasterIdLst>
  <p:sldIdLst>
    <p:sldId id="256" r:id="rId5"/>
    <p:sldId id="325" r:id="rId6"/>
    <p:sldId id="290" r:id="rId7"/>
    <p:sldId id="336" r:id="rId8"/>
    <p:sldId id="337" r:id="rId9"/>
    <p:sldId id="338" r:id="rId10"/>
    <p:sldId id="339" r:id="rId11"/>
    <p:sldId id="324" r:id="rId12"/>
    <p:sldId id="340" r:id="rId13"/>
    <p:sldId id="286" r:id="rId14"/>
    <p:sldId id="287" r:id="rId15"/>
    <p:sldId id="385" r:id="rId16"/>
    <p:sldId id="288" r:id="rId17"/>
    <p:sldId id="369" r:id="rId18"/>
    <p:sldId id="370" r:id="rId19"/>
    <p:sldId id="371" r:id="rId20"/>
    <p:sldId id="372" r:id="rId21"/>
    <p:sldId id="293" r:id="rId22"/>
    <p:sldId id="294" r:id="rId23"/>
    <p:sldId id="386" r:id="rId24"/>
    <p:sldId id="330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33" r:id="rId34"/>
    <p:sldId id="331" r:id="rId35"/>
    <p:sldId id="335" r:id="rId36"/>
    <p:sldId id="347" r:id="rId37"/>
    <p:sldId id="387" r:id="rId38"/>
    <p:sldId id="348" r:id="rId39"/>
    <p:sldId id="388" r:id="rId40"/>
    <p:sldId id="349" r:id="rId41"/>
    <p:sldId id="350" r:id="rId42"/>
    <p:sldId id="351" r:id="rId43"/>
    <p:sldId id="358" r:id="rId44"/>
    <p:sldId id="353" r:id="rId45"/>
    <p:sldId id="359" r:id="rId46"/>
    <p:sldId id="360" r:id="rId47"/>
    <p:sldId id="384" r:id="rId48"/>
    <p:sldId id="361" r:id="rId49"/>
    <p:sldId id="382" r:id="rId50"/>
    <p:sldId id="381" r:id="rId51"/>
    <p:sldId id="383" r:id="rId52"/>
    <p:sldId id="362" r:id="rId53"/>
    <p:sldId id="363" r:id="rId54"/>
    <p:sldId id="364" r:id="rId55"/>
    <p:sldId id="367" r:id="rId56"/>
  </p:sldIdLst>
  <p:sldSz cx="9144000" cy="5143500" type="screen16x9"/>
  <p:notesSz cx="6858000" cy="9144000"/>
  <p:custDataLst>
    <p:tags r:id="rId5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 autoAdjust="0"/>
    <p:restoredTop sz="91675" autoAdjust="0"/>
  </p:normalViewPr>
  <p:slideViewPr>
    <p:cSldViewPr snapToGrid="0" showGuides="1">
      <p:cViewPr varScale="1">
        <p:scale>
          <a:sx n="139" d="100"/>
          <a:sy n="139" d="100"/>
        </p:scale>
        <p:origin x="50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Todorovic" userId="b456dcb4c43cc0e5" providerId="LiveId" clId="{0FADC778-034A-550A-987F-874C8D43A1AC}"/>
    <pc:docChg chg="undo custSel addSld delSld modSld">
      <pc:chgData name="Igor Todorovic" userId="b456dcb4c43cc0e5" providerId="LiveId" clId="{0FADC778-034A-550A-987F-874C8D43A1AC}" dt="2025-12-09T08:44:48.600" v="469" actId="20577"/>
      <pc:docMkLst>
        <pc:docMk/>
      </pc:docMkLst>
      <pc:sldChg chg="addSp delSp modSp mod modClrScheme chgLayout">
        <pc:chgData name="Igor Todorovic" userId="b456dcb4c43cc0e5" providerId="LiveId" clId="{0FADC778-034A-550A-987F-874C8D43A1AC}" dt="2025-12-09T08:23:50.392" v="10" actId="478"/>
        <pc:sldMkLst>
          <pc:docMk/>
          <pc:sldMk cId="2956060756" sldId="256"/>
        </pc:sldMkLst>
        <pc:spChg chg="mod ord">
          <ac:chgData name="Igor Todorovic" userId="b456dcb4c43cc0e5" providerId="LiveId" clId="{0FADC778-034A-550A-987F-874C8D43A1AC}" dt="2025-12-09T08:23:34.443" v="9" actId="26606"/>
          <ac:spMkLst>
            <pc:docMk/>
            <pc:sldMk cId="2956060756" sldId="256"/>
            <ac:spMk id="5" creationId="{00000000-0000-0000-0000-000000000000}"/>
          </ac:spMkLst>
        </pc:spChg>
        <pc:spChg chg="mod ord">
          <ac:chgData name="Igor Todorovic" userId="b456dcb4c43cc0e5" providerId="LiveId" clId="{0FADC778-034A-550A-987F-874C8D43A1AC}" dt="2025-12-09T08:23:34.443" v="9" actId="26606"/>
          <ac:spMkLst>
            <pc:docMk/>
            <pc:sldMk cId="2956060756" sldId="256"/>
            <ac:spMk id="7" creationId="{00000000-0000-0000-0000-000000000000}"/>
          </ac:spMkLst>
        </pc:spChg>
        <pc:spChg chg="add del mod ord">
          <ac:chgData name="Igor Todorovic" userId="b456dcb4c43cc0e5" providerId="LiveId" clId="{0FADC778-034A-550A-987F-874C8D43A1AC}" dt="2025-12-09T08:23:50.392" v="10" actId="478"/>
          <ac:spMkLst>
            <pc:docMk/>
            <pc:sldMk cId="2956060756" sldId="256"/>
            <ac:spMk id="12" creationId="{636FC026-3924-CE23-BA8D-42D8E3CA0EF7}"/>
          </ac:spMkLst>
        </pc:spChg>
        <pc:spChg chg="add mod ord">
          <ac:chgData name="Igor Todorovic" userId="b456dcb4c43cc0e5" providerId="LiveId" clId="{0FADC778-034A-550A-987F-874C8D43A1AC}" dt="2025-12-09T08:23:34.443" v="9" actId="26606"/>
          <ac:spMkLst>
            <pc:docMk/>
            <pc:sldMk cId="2956060756" sldId="256"/>
            <ac:spMk id="14" creationId="{A9F031EF-4E83-C4E3-C1A5-2326A300A601}"/>
          </ac:spMkLst>
        </pc:spChg>
        <pc:spChg chg="add del mod">
          <ac:chgData name="Igor Todorovic" userId="b456dcb4c43cc0e5" providerId="LiveId" clId="{0FADC778-034A-550A-987F-874C8D43A1AC}" dt="2025-12-09T08:23:23.638" v="5" actId="26606"/>
          <ac:spMkLst>
            <pc:docMk/>
            <pc:sldMk cId="2956060756" sldId="256"/>
            <ac:spMk id="19" creationId="{822DF9A1-5772-5CA7-28B3-405A904C7114}"/>
          </ac:spMkLst>
        </pc:spChg>
      </pc:sldChg>
      <pc:sldChg chg="modSp mod modClrScheme chgLayout">
        <pc:chgData name="Igor Todorovic" userId="b456dcb4c43cc0e5" providerId="LiveId" clId="{0FADC778-034A-550A-987F-874C8D43A1AC}" dt="2025-12-09T08:26:53.032" v="83" actId="26606"/>
        <pc:sldMkLst>
          <pc:docMk/>
          <pc:sldMk cId="2038814201" sldId="287"/>
        </pc:sldMkLst>
        <pc:spChg chg="mod ord">
          <ac:chgData name="Igor Todorovic" userId="b456dcb4c43cc0e5" providerId="LiveId" clId="{0FADC778-034A-550A-987F-874C8D43A1AC}" dt="2025-12-09T08:26:53.032" v="83" actId="26606"/>
          <ac:spMkLst>
            <pc:docMk/>
            <pc:sldMk cId="2038814201" sldId="287"/>
            <ac:spMk id="3" creationId="{BCC88E53-372C-4BE4-655F-D8D624DDAC18}"/>
          </ac:spMkLst>
        </pc:spChg>
        <pc:spChg chg="mod">
          <ac:chgData name="Igor Todorovic" userId="b456dcb4c43cc0e5" providerId="LiveId" clId="{0FADC778-034A-550A-987F-874C8D43A1AC}" dt="2025-12-09T08:26:53.032" v="83" actId="26606"/>
          <ac:spMkLst>
            <pc:docMk/>
            <pc:sldMk cId="2038814201" sldId="287"/>
            <ac:spMk id="4" creationId="{A871E1B5-1344-87A6-146B-D3CB5710005C}"/>
          </ac:spMkLst>
        </pc:spChg>
        <pc:spChg chg="mod">
          <ac:chgData name="Igor Todorovic" userId="b456dcb4c43cc0e5" providerId="LiveId" clId="{0FADC778-034A-550A-987F-874C8D43A1AC}" dt="2025-12-09T08:26:53.032" v="83" actId="26606"/>
          <ac:spMkLst>
            <pc:docMk/>
            <pc:sldMk cId="2038814201" sldId="287"/>
            <ac:spMk id="5" creationId="{B00B86DC-11DC-9E73-9C76-E744F544FC49}"/>
          </ac:spMkLst>
        </pc:spChg>
        <pc:spChg chg="mod">
          <ac:chgData name="Igor Todorovic" userId="b456dcb4c43cc0e5" providerId="LiveId" clId="{0FADC778-034A-550A-987F-874C8D43A1AC}" dt="2025-12-09T08:26:53.032" v="83" actId="26606"/>
          <ac:spMkLst>
            <pc:docMk/>
            <pc:sldMk cId="2038814201" sldId="287"/>
            <ac:spMk id="7" creationId="{362BBA5C-CCE4-C27D-30E1-94FEC16585F2}"/>
          </ac:spMkLst>
        </pc:spChg>
      </pc:sldChg>
      <pc:sldChg chg="modSp mod modClrScheme chgLayout">
        <pc:chgData name="Igor Todorovic" userId="b456dcb4c43cc0e5" providerId="LiveId" clId="{0FADC778-034A-550A-987F-874C8D43A1AC}" dt="2025-12-09T08:27:29.567" v="88" actId="20577"/>
        <pc:sldMkLst>
          <pc:docMk/>
          <pc:sldMk cId="513195584" sldId="288"/>
        </pc:sldMkLst>
        <pc:spChg chg="mod ord">
          <ac:chgData name="Igor Todorovic" userId="b456dcb4c43cc0e5" providerId="LiveId" clId="{0FADC778-034A-550A-987F-874C8D43A1AC}" dt="2025-12-09T08:27:15.944" v="84" actId="26606"/>
          <ac:spMkLst>
            <pc:docMk/>
            <pc:sldMk cId="513195584" sldId="288"/>
            <ac:spMk id="3" creationId="{55A67536-5D1B-55DA-8295-550D9768CB7C}"/>
          </ac:spMkLst>
        </pc:spChg>
        <pc:spChg chg="mod">
          <ac:chgData name="Igor Todorovic" userId="b456dcb4c43cc0e5" providerId="LiveId" clId="{0FADC778-034A-550A-987F-874C8D43A1AC}" dt="2025-12-09T08:27:29.567" v="88" actId="20577"/>
          <ac:spMkLst>
            <pc:docMk/>
            <pc:sldMk cId="513195584" sldId="288"/>
            <ac:spMk id="4" creationId="{D213E231-9850-BFA0-93AC-096FAAFA3552}"/>
          </ac:spMkLst>
        </pc:spChg>
        <pc:spChg chg="mod">
          <ac:chgData name="Igor Todorovic" userId="b456dcb4c43cc0e5" providerId="LiveId" clId="{0FADC778-034A-550A-987F-874C8D43A1AC}" dt="2025-12-09T08:27:15.944" v="84" actId="26606"/>
          <ac:spMkLst>
            <pc:docMk/>
            <pc:sldMk cId="513195584" sldId="288"/>
            <ac:spMk id="5" creationId="{1E4990F2-D038-2D34-4668-82DE25AD0CA5}"/>
          </ac:spMkLst>
        </pc:spChg>
        <pc:spChg chg="mod">
          <ac:chgData name="Igor Todorovic" userId="b456dcb4c43cc0e5" providerId="LiveId" clId="{0FADC778-034A-550A-987F-874C8D43A1AC}" dt="2025-12-09T08:27:15.944" v="84" actId="26606"/>
          <ac:spMkLst>
            <pc:docMk/>
            <pc:sldMk cId="513195584" sldId="288"/>
            <ac:spMk id="7" creationId="{96383D3E-156E-95CE-3917-CA56B038E662}"/>
          </ac:spMkLst>
        </pc:spChg>
      </pc:sldChg>
      <pc:sldChg chg="modSp mod">
        <pc:chgData name="Igor Todorovic" userId="b456dcb4c43cc0e5" providerId="LiveId" clId="{0FADC778-034A-550A-987F-874C8D43A1AC}" dt="2025-12-09T08:24:35.416" v="23" actId="20577"/>
        <pc:sldMkLst>
          <pc:docMk/>
          <pc:sldMk cId="159343254" sldId="290"/>
        </pc:sldMkLst>
        <pc:spChg chg="mod">
          <ac:chgData name="Igor Todorovic" userId="b456dcb4c43cc0e5" providerId="LiveId" clId="{0FADC778-034A-550A-987F-874C8D43A1AC}" dt="2025-12-09T08:24:35.416" v="23" actId="20577"/>
          <ac:spMkLst>
            <pc:docMk/>
            <pc:sldMk cId="159343254" sldId="290"/>
            <ac:spMk id="4" creationId="{76EA56B9-15BB-5690-0279-C1564BEBE76B}"/>
          </ac:spMkLst>
        </pc:spChg>
      </pc:sldChg>
      <pc:sldChg chg="modSp mod">
        <pc:chgData name="Igor Todorovic" userId="b456dcb4c43cc0e5" providerId="LiveId" clId="{0FADC778-034A-550A-987F-874C8D43A1AC}" dt="2025-12-09T08:30:51.533" v="171" actId="15"/>
        <pc:sldMkLst>
          <pc:docMk/>
          <pc:sldMk cId="813370015" sldId="294"/>
        </pc:sldMkLst>
        <pc:spChg chg="mod">
          <ac:chgData name="Igor Todorovic" userId="b456dcb4c43cc0e5" providerId="LiveId" clId="{0FADC778-034A-550A-987F-874C8D43A1AC}" dt="2025-12-09T08:30:51.533" v="171" actId="15"/>
          <ac:spMkLst>
            <pc:docMk/>
            <pc:sldMk cId="813370015" sldId="294"/>
            <ac:spMk id="4" creationId="{DE2BE14D-309A-ACAC-EB6D-6FB0BC0BFC5D}"/>
          </ac:spMkLst>
        </pc:spChg>
      </pc:sldChg>
      <pc:sldChg chg="modSp mod">
        <pc:chgData name="Igor Todorovic" userId="b456dcb4c43cc0e5" providerId="LiveId" clId="{0FADC778-034A-550A-987F-874C8D43A1AC}" dt="2025-12-09T08:31:08.227" v="175" actId="403"/>
        <pc:sldMkLst>
          <pc:docMk/>
          <pc:sldMk cId="3815949334" sldId="330"/>
        </pc:sldMkLst>
        <pc:spChg chg="mod">
          <ac:chgData name="Igor Todorovic" userId="b456dcb4c43cc0e5" providerId="LiveId" clId="{0FADC778-034A-550A-987F-874C8D43A1AC}" dt="2025-12-09T08:31:08.227" v="175" actId="403"/>
          <ac:spMkLst>
            <pc:docMk/>
            <pc:sldMk cId="3815949334" sldId="330"/>
            <ac:spMk id="2" creationId="{69099BBE-737E-9CE6-C8B6-D1F1348B9D6E}"/>
          </ac:spMkLst>
        </pc:spChg>
      </pc:sldChg>
      <pc:sldChg chg="modSp mod">
        <pc:chgData name="Igor Todorovic" userId="b456dcb4c43cc0e5" providerId="LiveId" clId="{0FADC778-034A-550A-987F-874C8D43A1AC}" dt="2025-12-09T08:37:19.436" v="359" actId="20577"/>
        <pc:sldMkLst>
          <pc:docMk/>
          <pc:sldMk cId="3199611599" sldId="331"/>
        </pc:sldMkLst>
        <pc:spChg chg="mod">
          <ac:chgData name="Igor Todorovic" userId="b456dcb4c43cc0e5" providerId="LiveId" clId="{0FADC778-034A-550A-987F-874C8D43A1AC}" dt="2025-12-09T08:37:19.436" v="359" actId="20577"/>
          <ac:spMkLst>
            <pc:docMk/>
            <pc:sldMk cId="3199611599" sldId="331"/>
            <ac:spMk id="3" creationId="{6C3B5278-27AC-AF54-3C86-05C80553DA9F}"/>
          </ac:spMkLst>
        </pc:spChg>
      </pc:sldChg>
      <pc:sldChg chg="modSp mod">
        <pc:chgData name="Igor Todorovic" userId="b456dcb4c43cc0e5" providerId="LiveId" clId="{0FADC778-034A-550A-987F-874C8D43A1AC}" dt="2025-12-09T08:25:12.824" v="42" actId="20577"/>
        <pc:sldMkLst>
          <pc:docMk/>
          <pc:sldMk cId="596770141" sldId="336"/>
        </pc:sldMkLst>
        <pc:spChg chg="mod">
          <ac:chgData name="Igor Todorovic" userId="b456dcb4c43cc0e5" providerId="LiveId" clId="{0FADC778-034A-550A-987F-874C8D43A1AC}" dt="2025-12-09T08:25:12.824" v="42" actId="20577"/>
          <ac:spMkLst>
            <pc:docMk/>
            <pc:sldMk cId="596770141" sldId="336"/>
            <ac:spMk id="4" creationId="{F4E38D84-3ED3-E49E-847D-DB4315C9D03B}"/>
          </ac:spMkLst>
        </pc:spChg>
      </pc:sldChg>
      <pc:sldChg chg="modSp mod">
        <pc:chgData name="Igor Todorovic" userId="b456dcb4c43cc0e5" providerId="LiveId" clId="{0FADC778-034A-550A-987F-874C8D43A1AC}" dt="2025-12-09T08:25:28.117" v="49" actId="20577"/>
        <pc:sldMkLst>
          <pc:docMk/>
          <pc:sldMk cId="1101378965" sldId="337"/>
        </pc:sldMkLst>
        <pc:spChg chg="mod">
          <ac:chgData name="Igor Todorovic" userId="b456dcb4c43cc0e5" providerId="LiveId" clId="{0FADC778-034A-550A-987F-874C8D43A1AC}" dt="2025-12-09T08:25:17.362" v="45" actId="20577"/>
          <ac:spMkLst>
            <pc:docMk/>
            <pc:sldMk cId="1101378965" sldId="337"/>
            <ac:spMk id="3" creationId="{27973D2D-A6CB-4836-87FE-93AC7985F667}"/>
          </ac:spMkLst>
        </pc:spChg>
        <pc:spChg chg="mod">
          <ac:chgData name="Igor Todorovic" userId="b456dcb4c43cc0e5" providerId="LiveId" clId="{0FADC778-034A-550A-987F-874C8D43A1AC}" dt="2025-12-09T08:25:28.117" v="49" actId="20577"/>
          <ac:spMkLst>
            <pc:docMk/>
            <pc:sldMk cId="1101378965" sldId="337"/>
            <ac:spMk id="4" creationId="{4FB35ACF-443C-AC7A-EA80-ADF0E50C1500}"/>
          </ac:spMkLst>
        </pc:spChg>
      </pc:sldChg>
      <pc:sldChg chg="modSp mod">
        <pc:chgData name="Igor Todorovic" userId="b456dcb4c43cc0e5" providerId="LiveId" clId="{0FADC778-034A-550A-987F-874C8D43A1AC}" dt="2025-12-09T08:26:20.546" v="82" actId="20577"/>
        <pc:sldMkLst>
          <pc:docMk/>
          <pc:sldMk cId="2612999587" sldId="339"/>
        </pc:sldMkLst>
        <pc:spChg chg="mod">
          <ac:chgData name="Igor Todorovic" userId="b456dcb4c43cc0e5" providerId="LiveId" clId="{0FADC778-034A-550A-987F-874C8D43A1AC}" dt="2025-12-09T08:26:00.733" v="50" actId="14100"/>
          <ac:spMkLst>
            <pc:docMk/>
            <pc:sldMk cId="2612999587" sldId="339"/>
            <ac:spMk id="3" creationId="{E38D0B63-82D3-8B6C-9E96-A367A936CBA9}"/>
          </ac:spMkLst>
        </pc:spChg>
        <pc:spChg chg="mod">
          <ac:chgData name="Igor Todorovic" userId="b456dcb4c43cc0e5" providerId="LiveId" clId="{0FADC778-034A-550A-987F-874C8D43A1AC}" dt="2025-12-09T08:26:20.546" v="82" actId="20577"/>
          <ac:spMkLst>
            <pc:docMk/>
            <pc:sldMk cId="2612999587" sldId="339"/>
            <ac:spMk id="4" creationId="{65D652A4-67B7-DAE1-8CA8-60802BE5D894}"/>
          </ac:spMkLst>
        </pc:spChg>
      </pc:sldChg>
      <pc:sldChg chg="modSp mod">
        <pc:chgData name="Igor Todorovic" userId="b456dcb4c43cc0e5" providerId="LiveId" clId="{0FADC778-034A-550A-987F-874C8D43A1AC}" dt="2025-12-09T08:37:51.587" v="368" actId="20577"/>
        <pc:sldMkLst>
          <pc:docMk/>
          <pc:sldMk cId="2466118003" sldId="347"/>
        </pc:sldMkLst>
        <pc:spChg chg="mod">
          <ac:chgData name="Igor Todorovic" userId="b456dcb4c43cc0e5" providerId="LiveId" clId="{0FADC778-034A-550A-987F-874C8D43A1AC}" dt="2025-12-09T08:37:51.587" v="368" actId="20577"/>
          <ac:spMkLst>
            <pc:docMk/>
            <pc:sldMk cId="2466118003" sldId="347"/>
            <ac:spMk id="4" creationId="{DC4FE64D-5E1F-9B35-4F23-08D9E755FB77}"/>
          </ac:spMkLst>
        </pc:spChg>
      </pc:sldChg>
      <pc:sldChg chg="modSp mod">
        <pc:chgData name="Igor Todorovic" userId="b456dcb4c43cc0e5" providerId="LiveId" clId="{0FADC778-034A-550A-987F-874C8D43A1AC}" dt="2025-12-09T08:43:24.837" v="437" actId="20577"/>
        <pc:sldMkLst>
          <pc:docMk/>
          <pc:sldMk cId="1887349328" sldId="362"/>
        </pc:sldMkLst>
        <pc:spChg chg="mod">
          <ac:chgData name="Igor Todorovic" userId="b456dcb4c43cc0e5" providerId="LiveId" clId="{0FADC778-034A-550A-987F-874C8D43A1AC}" dt="2025-12-09T08:43:24.837" v="437" actId="20577"/>
          <ac:spMkLst>
            <pc:docMk/>
            <pc:sldMk cId="1887349328" sldId="362"/>
            <ac:spMk id="4" creationId="{539BD93B-8885-0896-2426-1AF7206BFD2B}"/>
          </ac:spMkLst>
        </pc:spChg>
      </pc:sldChg>
      <pc:sldChg chg="addSp delSp modSp mod modClrScheme chgLayout">
        <pc:chgData name="Igor Todorovic" userId="b456dcb4c43cc0e5" providerId="LiveId" clId="{0FADC778-034A-550A-987F-874C8D43A1AC}" dt="2025-12-09T08:44:48.600" v="469" actId="20577"/>
        <pc:sldMkLst>
          <pc:docMk/>
          <pc:sldMk cId="3232275601" sldId="367"/>
        </pc:sldMkLst>
        <pc:spChg chg="mod ord">
          <ac:chgData name="Igor Todorovic" userId="b456dcb4c43cc0e5" providerId="LiveId" clId="{0FADC778-034A-550A-987F-874C8D43A1AC}" dt="2025-12-09T08:44:21.617" v="444" actId="26606"/>
          <ac:spMkLst>
            <pc:docMk/>
            <pc:sldMk cId="3232275601" sldId="367"/>
            <ac:spMk id="3" creationId="{7B9B9E98-1494-14FC-2D7E-3A9E0D4C27C9}"/>
          </ac:spMkLst>
        </pc:spChg>
        <pc:spChg chg="mod ord">
          <ac:chgData name="Igor Todorovic" userId="b456dcb4c43cc0e5" providerId="LiveId" clId="{0FADC778-034A-550A-987F-874C8D43A1AC}" dt="2025-12-09T08:44:48.600" v="469" actId="20577"/>
          <ac:spMkLst>
            <pc:docMk/>
            <pc:sldMk cId="3232275601" sldId="367"/>
            <ac:spMk id="4" creationId="{8D6235AC-16F2-7169-CB9C-4D9BD27DAE5B}"/>
          </ac:spMkLst>
        </pc:spChg>
        <pc:spChg chg="mod ord">
          <ac:chgData name="Igor Todorovic" userId="b456dcb4c43cc0e5" providerId="LiveId" clId="{0FADC778-034A-550A-987F-874C8D43A1AC}" dt="2025-12-09T08:44:21.617" v="444" actId="26606"/>
          <ac:spMkLst>
            <pc:docMk/>
            <pc:sldMk cId="3232275601" sldId="367"/>
            <ac:spMk id="5" creationId="{DF8B74F3-0BBD-5606-D04F-8A93069C7DD3}"/>
          </ac:spMkLst>
        </pc:spChg>
        <pc:spChg chg="mod ord">
          <ac:chgData name="Igor Todorovic" userId="b456dcb4c43cc0e5" providerId="LiveId" clId="{0FADC778-034A-550A-987F-874C8D43A1AC}" dt="2025-12-09T08:44:21.617" v="444" actId="26606"/>
          <ac:spMkLst>
            <pc:docMk/>
            <pc:sldMk cId="3232275601" sldId="367"/>
            <ac:spMk id="7" creationId="{3C506992-B8C5-0837-2389-EEEBC059109B}"/>
          </ac:spMkLst>
        </pc:spChg>
        <pc:spChg chg="add del mod">
          <ac:chgData name="Igor Todorovic" userId="b456dcb4c43cc0e5" providerId="LiveId" clId="{0FADC778-034A-550A-987F-874C8D43A1AC}" dt="2025-12-09T08:44:21.617" v="444" actId="26606"/>
          <ac:spMkLst>
            <pc:docMk/>
            <pc:sldMk cId="3232275601" sldId="367"/>
            <ac:spMk id="12" creationId="{A93AE741-7715-A55E-7978-8D9710E4B342}"/>
          </ac:spMkLst>
        </pc:spChg>
      </pc:sldChg>
      <pc:sldChg chg="modSp mod modClrScheme chgLayout">
        <pc:chgData name="Igor Todorovic" userId="b456dcb4c43cc0e5" providerId="LiveId" clId="{0FADC778-034A-550A-987F-874C8D43A1AC}" dt="2025-12-09T08:28:16.140" v="91" actId="403"/>
        <pc:sldMkLst>
          <pc:docMk/>
          <pc:sldMk cId="1649165106" sldId="369"/>
        </pc:sldMkLst>
        <pc:spChg chg="mod ord">
          <ac:chgData name="Igor Todorovic" userId="b456dcb4c43cc0e5" providerId="LiveId" clId="{0FADC778-034A-550A-987F-874C8D43A1AC}" dt="2025-12-09T08:27:37.882" v="89" actId="26606"/>
          <ac:spMkLst>
            <pc:docMk/>
            <pc:sldMk cId="1649165106" sldId="369"/>
            <ac:spMk id="3" creationId="{0FFF0C3A-812C-2D82-08F8-7E1B4667634F}"/>
          </ac:spMkLst>
        </pc:spChg>
        <pc:spChg chg="mod">
          <ac:chgData name="Igor Todorovic" userId="b456dcb4c43cc0e5" providerId="LiveId" clId="{0FADC778-034A-550A-987F-874C8D43A1AC}" dt="2025-12-09T08:28:16.140" v="91" actId="403"/>
          <ac:spMkLst>
            <pc:docMk/>
            <pc:sldMk cId="1649165106" sldId="369"/>
            <ac:spMk id="4" creationId="{796C7B0C-DC5A-9B83-CAEB-C53F9F67634E}"/>
          </ac:spMkLst>
        </pc:spChg>
        <pc:spChg chg="mod">
          <ac:chgData name="Igor Todorovic" userId="b456dcb4c43cc0e5" providerId="LiveId" clId="{0FADC778-034A-550A-987F-874C8D43A1AC}" dt="2025-12-09T08:27:37.882" v="89" actId="26606"/>
          <ac:spMkLst>
            <pc:docMk/>
            <pc:sldMk cId="1649165106" sldId="369"/>
            <ac:spMk id="5" creationId="{6A0B305B-AEA4-F86C-583D-52BD086D7028}"/>
          </ac:spMkLst>
        </pc:spChg>
        <pc:spChg chg="mod">
          <ac:chgData name="Igor Todorovic" userId="b456dcb4c43cc0e5" providerId="LiveId" clId="{0FADC778-034A-550A-987F-874C8D43A1AC}" dt="2025-12-09T08:27:37.882" v="89" actId="26606"/>
          <ac:spMkLst>
            <pc:docMk/>
            <pc:sldMk cId="1649165106" sldId="369"/>
            <ac:spMk id="7" creationId="{68BB0564-D3CC-24D8-DCF6-39B4CE59F25E}"/>
          </ac:spMkLst>
        </pc:spChg>
      </pc:sldChg>
      <pc:sldChg chg="modSp mod">
        <pc:chgData name="Igor Todorovic" userId="b456dcb4c43cc0e5" providerId="LiveId" clId="{0FADC778-034A-550A-987F-874C8D43A1AC}" dt="2025-12-09T08:29:34.682" v="160" actId="20577"/>
        <pc:sldMkLst>
          <pc:docMk/>
          <pc:sldMk cId="3272093262" sldId="370"/>
        </pc:sldMkLst>
        <pc:spChg chg="mod">
          <ac:chgData name="Igor Todorovic" userId="b456dcb4c43cc0e5" providerId="LiveId" clId="{0FADC778-034A-550A-987F-874C8D43A1AC}" dt="2025-12-09T08:29:34.682" v="160" actId="20577"/>
          <ac:spMkLst>
            <pc:docMk/>
            <pc:sldMk cId="3272093262" sldId="370"/>
            <ac:spMk id="4" creationId="{0963381E-79BB-1C8B-7005-B1D409AA7EA4}"/>
          </ac:spMkLst>
        </pc:spChg>
      </pc:sldChg>
      <pc:sldChg chg="modSp mod">
        <pc:chgData name="Igor Todorovic" userId="b456dcb4c43cc0e5" providerId="LiveId" clId="{0FADC778-034A-550A-987F-874C8D43A1AC}" dt="2025-12-09T08:29:46.538" v="170" actId="20577"/>
        <pc:sldMkLst>
          <pc:docMk/>
          <pc:sldMk cId="1450704515" sldId="371"/>
        </pc:sldMkLst>
        <pc:spChg chg="mod">
          <ac:chgData name="Igor Todorovic" userId="b456dcb4c43cc0e5" providerId="LiveId" clId="{0FADC778-034A-550A-987F-874C8D43A1AC}" dt="2025-12-09T08:29:46.538" v="170" actId="20577"/>
          <ac:spMkLst>
            <pc:docMk/>
            <pc:sldMk cId="1450704515" sldId="371"/>
            <ac:spMk id="4" creationId="{CC1559C2-CCAC-594B-0BDA-AC173FB307D8}"/>
          </ac:spMkLst>
        </pc:spChg>
      </pc:sldChg>
      <pc:sldChg chg="modSp mod">
        <pc:chgData name="Igor Todorovic" userId="b456dcb4c43cc0e5" providerId="LiveId" clId="{0FADC778-034A-550A-987F-874C8D43A1AC}" dt="2025-12-09T08:31:59.809" v="193" actId="20577"/>
        <pc:sldMkLst>
          <pc:docMk/>
          <pc:sldMk cId="3045642042" sldId="373"/>
        </pc:sldMkLst>
        <pc:spChg chg="mod">
          <ac:chgData name="Igor Todorovic" userId="b456dcb4c43cc0e5" providerId="LiveId" clId="{0FADC778-034A-550A-987F-874C8D43A1AC}" dt="2025-12-09T08:31:59.809" v="193" actId="20577"/>
          <ac:spMkLst>
            <pc:docMk/>
            <pc:sldMk cId="3045642042" sldId="373"/>
            <ac:spMk id="2" creationId="{875B981F-81CA-35C0-14AC-2CE30BFC6047}"/>
          </ac:spMkLst>
        </pc:spChg>
      </pc:sldChg>
      <pc:sldChg chg="modSp mod">
        <pc:chgData name="Igor Todorovic" userId="b456dcb4c43cc0e5" providerId="LiveId" clId="{0FADC778-034A-550A-987F-874C8D43A1AC}" dt="2025-12-09T08:32:34.532" v="217" actId="20577"/>
        <pc:sldMkLst>
          <pc:docMk/>
          <pc:sldMk cId="3130477273" sldId="374"/>
        </pc:sldMkLst>
        <pc:spChg chg="mod">
          <ac:chgData name="Igor Todorovic" userId="b456dcb4c43cc0e5" providerId="LiveId" clId="{0FADC778-034A-550A-987F-874C8D43A1AC}" dt="2025-12-09T08:32:34.532" v="217" actId="20577"/>
          <ac:spMkLst>
            <pc:docMk/>
            <pc:sldMk cId="3130477273" sldId="374"/>
            <ac:spMk id="2" creationId="{B019B516-C5DE-C75C-D30D-F1282B8BCF07}"/>
          </ac:spMkLst>
        </pc:spChg>
      </pc:sldChg>
      <pc:sldChg chg="modSp mod">
        <pc:chgData name="Igor Todorovic" userId="b456dcb4c43cc0e5" providerId="LiveId" clId="{0FADC778-034A-550A-987F-874C8D43A1AC}" dt="2025-12-09T08:33:06.953" v="220" actId="20577"/>
        <pc:sldMkLst>
          <pc:docMk/>
          <pc:sldMk cId="3144738174" sldId="375"/>
        </pc:sldMkLst>
        <pc:spChg chg="mod">
          <ac:chgData name="Igor Todorovic" userId="b456dcb4c43cc0e5" providerId="LiveId" clId="{0FADC778-034A-550A-987F-874C8D43A1AC}" dt="2025-12-09T08:33:06.953" v="220" actId="20577"/>
          <ac:spMkLst>
            <pc:docMk/>
            <pc:sldMk cId="3144738174" sldId="375"/>
            <ac:spMk id="2" creationId="{A47AE992-8320-B10F-047A-2550703BB929}"/>
          </ac:spMkLst>
        </pc:spChg>
        <pc:spChg chg="mod">
          <ac:chgData name="Igor Todorovic" userId="b456dcb4c43cc0e5" providerId="LiveId" clId="{0FADC778-034A-550A-987F-874C8D43A1AC}" dt="2025-12-09T08:32:45.142" v="218" actId="20577"/>
          <ac:spMkLst>
            <pc:docMk/>
            <pc:sldMk cId="3144738174" sldId="375"/>
            <ac:spMk id="3" creationId="{C168E3F3-3F27-4F5F-D077-B549C4048CC5}"/>
          </ac:spMkLst>
        </pc:spChg>
      </pc:sldChg>
      <pc:sldChg chg="modSp mod">
        <pc:chgData name="Igor Todorovic" userId="b456dcb4c43cc0e5" providerId="LiveId" clId="{0FADC778-034A-550A-987F-874C8D43A1AC}" dt="2025-12-09T08:33:36.211" v="251" actId="20577"/>
        <pc:sldMkLst>
          <pc:docMk/>
          <pc:sldMk cId="1329397505" sldId="376"/>
        </pc:sldMkLst>
        <pc:spChg chg="mod">
          <ac:chgData name="Igor Todorovic" userId="b456dcb4c43cc0e5" providerId="LiveId" clId="{0FADC778-034A-550A-987F-874C8D43A1AC}" dt="2025-12-09T08:33:36.211" v="251" actId="20577"/>
          <ac:spMkLst>
            <pc:docMk/>
            <pc:sldMk cId="1329397505" sldId="376"/>
            <ac:spMk id="2" creationId="{345733F3-9FAA-D033-F5D1-FE167E7EA079}"/>
          </ac:spMkLst>
        </pc:spChg>
      </pc:sldChg>
      <pc:sldChg chg="modSp mod">
        <pc:chgData name="Igor Todorovic" userId="b456dcb4c43cc0e5" providerId="LiveId" clId="{0FADC778-034A-550A-987F-874C8D43A1AC}" dt="2025-12-09T08:34:35.198" v="301" actId="20577"/>
        <pc:sldMkLst>
          <pc:docMk/>
          <pc:sldMk cId="490595269" sldId="377"/>
        </pc:sldMkLst>
        <pc:spChg chg="mod">
          <ac:chgData name="Igor Todorovic" userId="b456dcb4c43cc0e5" providerId="LiveId" clId="{0FADC778-034A-550A-987F-874C8D43A1AC}" dt="2025-12-09T08:34:35.198" v="301" actId="20577"/>
          <ac:spMkLst>
            <pc:docMk/>
            <pc:sldMk cId="490595269" sldId="377"/>
            <ac:spMk id="2" creationId="{022DD131-395D-9C25-C67C-B296886876EB}"/>
          </ac:spMkLst>
        </pc:spChg>
      </pc:sldChg>
      <pc:sldChg chg="modSp mod">
        <pc:chgData name="Igor Todorovic" userId="b456dcb4c43cc0e5" providerId="LiveId" clId="{0FADC778-034A-550A-987F-874C8D43A1AC}" dt="2025-12-09T08:36:44.273" v="330" actId="20577"/>
        <pc:sldMkLst>
          <pc:docMk/>
          <pc:sldMk cId="3065612560" sldId="380"/>
        </pc:sldMkLst>
        <pc:spChg chg="mod">
          <ac:chgData name="Igor Todorovic" userId="b456dcb4c43cc0e5" providerId="LiveId" clId="{0FADC778-034A-550A-987F-874C8D43A1AC}" dt="2025-12-09T08:36:44.273" v="330" actId="20577"/>
          <ac:spMkLst>
            <pc:docMk/>
            <pc:sldMk cId="3065612560" sldId="380"/>
            <ac:spMk id="2" creationId="{2ED4E837-7AD4-C88A-7337-D2F038767092}"/>
          </ac:spMkLst>
        </pc:spChg>
      </pc:sldChg>
      <pc:sldChg chg="modSp mod">
        <pc:chgData name="Igor Todorovic" userId="b456dcb4c43cc0e5" providerId="LiveId" clId="{0FADC778-034A-550A-987F-874C8D43A1AC}" dt="2025-12-09T08:41:47.130" v="381" actId="20577"/>
        <pc:sldMkLst>
          <pc:docMk/>
          <pc:sldMk cId="177372098" sldId="381"/>
        </pc:sldMkLst>
        <pc:spChg chg="mod">
          <ac:chgData name="Igor Todorovic" userId="b456dcb4c43cc0e5" providerId="LiveId" clId="{0FADC778-034A-550A-987F-874C8D43A1AC}" dt="2025-12-09T08:41:47.130" v="381" actId="20577"/>
          <ac:spMkLst>
            <pc:docMk/>
            <pc:sldMk cId="177372098" sldId="381"/>
            <ac:spMk id="4" creationId="{4E1B480A-100F-9C21-D01E-13894823BBB6}"/>
          </ac:spMkLst>
        </pc:spChg>
      </pc:sldChg>
      <pc:sldChg chg="modSp mod">
        <pc:chgData name="Igor Todorovic" userId="b456dcb4c43cc0e5" providerId="LiveId" clId="{0FADC778-034A-550A-987F-874C8D43A1AC}" dt="2025-12-09T08:42:34.450" v="421" actId="20577"/>
        <pc:sldMkLst>
          <pc:docMk/>
          <pc:sldMk cId="2903516127" sldId="383"/>
        </pc:sldMkLst>
        <pc:spChg chg="mod">
          <ac:chgData name="Igor Todorovic" userId="b456dcb4c43cc0e5" providerId="LiveId" clId="{0FADC778-034A-550A-987F-874C8D43A1AC}" dt="2025-12-09T08:42:34.450" v="421" actId="20577"/>
          <ac:spMkLst>
            <pc:docMk/>
            <pc:sldMk cId="2903516127" sldId="383"/>
            <ac:spMk id="4" creationId="{C4BA9086-BE26-89B3-D594-FC6F7E408774}"/>
          </ac:spMkLst>
        </pc:spChg>
      </pc:sldChg>
      <pc:sldChg chg="modSp mod">
        <pc:chgData name="Igor Todorovic" userId="b456dcb4c43cc0e5" providerId="LiveId" clId="{0FADC778-034A-550A-987F-874C8D43A1AC}" dt="2025-12-09T08:38:43.488" v="372" actId="20577"/>
        <pc:sldMkLst>
          <pc:docMk/>
          <pc:sldMk cId="1695484674" sldId="388"/>
        </pc:sldMkLst>
        <pc:spChg chg="mod">
          <ac:chgData name="Igor Todorovic" userId="b456dcb4c43cc0e5" providerId="LiveId" clId="{0FADC778-034A-550A-987F-874C8D43A1AC}" dt="2025-12-09T08:38:43.488" v="372" actId="20577"/>
          <ac:spMkLst>
            <pc:docMk/>
            <pc:sldMk cId="1695484674" sldId="388"/>
            <ac:spMk id="4" creationId="{A570C2F6-D090-8FAF-9711-59F7A1F4417A}"/>
          </ac:spMkLst>
        </pc:spChg>
      </pc:sldChg>
      <pc:sldChg chg="addSp delSp modSp new del mod modClrScheme chgLayout">
        <pc:chgData name="Igor Todorovic" userId="b456dcb4c43cc0e5" providerId="LiveId" clId="{0FADC778-034A-550A-987F-874C8D43A1AC}" dt="2025-12-09T08:23:31.163" v="8" actId="2696"/>
        <pc:sldMkLst>
          <pc:docMk/>
          <pc:sldMk cId="589572526" sldId="389"/>
        </pc:sldMkLst>
        <pc:spChg chg="del mod ord">
          <ac:chgData name="Igor Todorovic" userId="b456dcb4c43cc0e5" providerId="LiveId" clId="{0FADC778-034A-550A-987F-874C8D43A1AC}" dt="2025-12-09T08:23:27.598" v="7" actId="700"/>
          <ac:spMkLst>
            <pc:docMk/>
            <pc:sldMk cId="589572526" sldId="389"/>
            <ac:spMk id="2" creationId="{3660A716-79B0-BD7F-7768-5884421A04BA}"/>
          </ac:spMkLst>
        </pc:spChg>
        <pc:spChg chg="del mod ord">
          <ac:chgData name="Igor Todorovic" userId="b456dcb4c43cc0e5" providerId="LiveId" clId="{0FADC778-034A-550A-987F-874C8D43A1AC}" dt="2025-12-09T08:23:27.598" v="7" actId="700"/>
          <ac:spMkLst>
            <pc:docMk/>
            <pc:sldMk cId="589572526" sldId="389"/>
            <ac:spMk id="3" creationId="{0A7CB74E-C9FA-8774-79AE-EF01595A3055}"/>
          </ac:spMkLst>
        </pc:spChg>
        <pc:spChg chg="mod ord">
          <ac:chgData name="Igor Todorovic" userId="b456dcb4c43cc0e5" providerId="LiveId" clId="{0FADC778-034A-550A-987F-874C8D43A1AC}" dt="2025-12-09T08:23:27.598" v="7" actId="700"/>
          <ac:spMkLst>
            <pc:docMk/>
            <pc:sldMk cId="589572526" sldId="389"/>
            <ac:spMk id="4" creationId="{09C40701-07DC-4D54-0AC0-B602BDF3EDED}"/>
          </ac:spMkLst>
        </pc:spChg>
        <pc:spChg chg="mod ord">
          <ac:chgData name="Igor Todorovic" userId="b456dcb4c43cc0e5" providerId="LiveId" clId="{0FADC778-034A-550A-987F-874C8D43A1AC}" dt="2025-12-09T08:23:27.598" v="7" actId="700"/>
          <ac:spMkLst>
            <pc:docMk/>
            <pc:sldMk cId="589572526" sldId="389"/>
            <ac:spMk id="5" creationId="{225F5BA3-9500-98F4-90E7-30F4BDA0B3B9}"/>
          </ac:spMkLst>
        </pc:spChg>
        <pc:spChg chg="add mod ord">
          <ac:chgData name="Igor Todorovic" userId="b456dcb4c43cc0e5" providerId="LiveId" clId="{0FADC778-034A-550A-987F-874C8D43A1AC}" dt="2025-12-09T08:23:27.598" v="7" actId="700"/>
          <ac:spMkLst>
            <pc:docMk/>
            <pc:sldMk cId="589572526" sldId="389"/>
            <ac:spMk id="6" creationId="{E0061DCC-92EF-A051-D6DA-F70D16C10A74}"/>
          </ac:spMkLst>
        </pc:spChg>
        <pc:spChg chg="add mod ord">
          <ac:chgData name="Igor Todorovic" userId="b456dcb4c43cc0e5" providerId="LiveId" clId="{0FADC778-034A-550A-987F-874C8D43A1AC}" dt="2025-12-09T08:23:27.598" v="7" actId="700"/>
          <ac:spMkLst>
            <pc:docMk/>
            <pc:sldMk cId="589572526" sldId="389"/>
            <ac:spMk id="7" creationId="{A9FA791A-C3E9-34DA-E98B-0BFA34C52F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09/12/2025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en-GB" smtClean="0"/>
              <a:pPr/>
              <a:t>09/12/2025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83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C1C7F-6805-B3C5-8369-C907C6980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BFBE63-68BA-12A8-62DD-F04CD0E1B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896038-C844-861E-8CBC-08F2EAEFB0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4C9D8-1506-5B7F-AABD-246CA5B2E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08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7E09E-93CE-31F8-08D4-7213DC664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5D7AB4-01E2-B8E3-C67A-648E66DA9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2D91DD-07EB-8525-F40C-C00C762F5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DCA71-E759-DCE8-1F3E-0A2EF2708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667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D73BE-4828-0190-6939-5B22A43CD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B7A805-A156-E771-0139-8FAE161B2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65BF1-B30C-C350-800A-141D1CDD9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79DBB-6455-C922-79F9-3BE4E8995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760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2C8F2-828A-94CC-C0FD-4669C2FBA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B07D66-42EE-7FCD-B3E4-AF2B1288F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9D35D3-96AF-ADB4-A61B-123160E5D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DABEE-7753-6D1D-E641-3907C56FC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475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713DC-1342-23B7-46F6-76A158F3E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D9A17-9672-C490-2932-C001074D70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7A2CE3-242E-F1A5-0EDD-83AE40930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D8242-713A-FDC7-875B-66E5D02E24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719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922D7-901C-B094-0F54-CD14CD026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58A11-C11B-4ACB-8884-4E4185144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29DCB4-C432-164F-7661-AC439594C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6C490-ABF9-FD94-3A54-771F54F2D9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267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F8FB4-675B-2A32-0AFE-ECBDD6077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CAC4C8-984E-BE79-0E76-9DA0A8A51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0DCA5D-2B1A-F3A5-1144-65A9EA019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99367-467C-C578-6B9B-4A0E8756F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2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F87C8-196C-2F65-67A8-97D8295A6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B843C3-7B89-E5CD-B9D9-51A2B0D45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B30163-183A-CA93-F10D-96C4F75EB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DE275-0C9F-8DDD-CB39-8B3FD7BE06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381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A17FF-1389-052E-6A50-64EAB1F8D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78298-6B23-4458-0504-75F51DCCB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9617B-741E-D818-9555-629B942E8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30CC6-A684-DD0A-B5C0-AD34528BED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246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D504F-981F-0934-4A34-35774BE6D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1644C-1387-E321-0DD1-6FB28EAF2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8E235-9ACD-42C6-4103-3A13608D0B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050EC-3F72-0454-5663-DE2F38030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05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0BB9F-5B52-F5B3-197F-60AA9BB1F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88C77E6-E547-0911-18AF-781C929E3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C3A45E0-DD40-D06A-1FBB-6F7AEB097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C5CCF6-CE51-E81D-08F5-54E8106CF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300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EF7D6-CD45-A431-B267-163E9DB54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89C05A-690D-45C0-2CF5-67F2F715C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676B6-521E-46F2-C1B8-355A8D6CD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C5E3F-544D-9339-CD1D-6381F384FB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112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3982F-CA6B-6636-43DD-F7073C008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434399-B580-062D-234A-896FBC5CD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FE25B-760E-808B-89CB-C3702F1D6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EAE11-CFB9-7F16-8547-9310E531AB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1752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90452-E917-5C4E-309C-0FFA044BE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55B1F8-3410-D1B5-A9E4-5EAB09C49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66221-9A9B-40A9-96A5-0DBBEF14F6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7465B-ADCD-7AC0-AA6C-AFB31DC03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499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ABB16-A98A-2978-5F5F-685AF1640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85882B-3AD5-0FE9-AD2C-F4C832304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A7F14E-378D-6156-870D-EA270EF3F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B0625-4EFB-2368-8D15-D09A68D748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168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390A1-F775-9F68-6A72-DC56FC97B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2109C0-8776-7E00-75CE-A571E50142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62EF3D-6EC0-3AF9-40A3-99A8CC95C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0965F-CADC-86C9-162D-F3860C2CA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208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33511-691A-D713-50B9-78C82896A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D87C36-CE74-5202-CFEE-F642C4BFEF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AAABA9-0F03-ABF2-FDB6-16FEAD6A2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0BB66-CA5A-D4B2-1E2E-0515F49A9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645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3BD0B-5807-8767-FBD3-44F9EC181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1E188E-1B2B-CCBC-5137-6BE4FBCCA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232AD3-679A-E7F8-83DF-8CD74FD4D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38099-EDA1-D857-42BF-C13EB8CAA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7629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6AB97-4EE1-2CCD-39F4-BD03D1833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EDF015-625A-CDE9-461C-F2E119973D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7A1FD-CF92-0A89-A1F6-890D57845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60A12-BD07-8CC3-7BCE-004A6B04A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204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5CA00-AA6C-5A2E-22FA-A89C4102C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1D2D4D-207B-84A3-0F20-FB126F84B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D3EC3-AB13-EE99-0D8F-D669E4B42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7E3042-9622-5BD7-D334-7266FC6A2E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987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20BEA-FE16-ADF4-71AA-B864F11B2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5C66A-024B-002E-C7D8-584298B08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C2CA1-0D5C-3DAC-2372-A0CBA4366F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8FF9C-F4C7-526C-32BA-DF52974015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48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06B71-9015-E2B5-7655-910CE1203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0331D6-8070-3E38-A3AE-ED082CF9AF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0D6931-DA05-C353-4356-70151D58BD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E947C-96FD-2C58-6B1F-89ADF5C5C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580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21596-ED7C-1F60-43D8-0E1A181FF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F780BB-2CEA-9248-45A5-46A29FEF7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089E1A-CD63-F29C-6750-614227BFC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150D0-21F3-A127-AFCF-6E11740AB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128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54D34-123C-766E-F484-0B19401FD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33447-99AF-8F3F-8E5C-9A09BE9F2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BC0F1-0D21-FEB4-0B4F-BAB28C5E6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A8B2A-7458-9CD0-2FA5-945B48210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651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155DA-0087-AD78-87BF-6BBA18C58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7AF42B-A874-85D2-DF04-B1ACE896F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258E5-F571-7511-B5BC-4816C9990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063F1-6ED8-91BF-5AAA-9B322437F1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5485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220B1-84B0-FC43-1748-D2D63CE4F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31ADE9-8873-B1F4-01A7-DA39B8AD8E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6E24C-FFAE-BE60-9654-B3066A903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31D93-AD5F-71A1-8E9D-6CBF1B519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61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0D746-15AF-96EB-D99C-36107F8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6203C5-4E97-B726-D63F-9CA5753097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6C2BBC-CFDC-FA32-20D0-C0D5259B1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81357-EC36-558A-9834-9F16A9094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060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8E008-0BC7-C20F-1433-652DF7F70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1AAA50-99FC-39E2-7831-4C6C5C80FC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0020CC-B405-BDC4-B2BE-A32F105D7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59DA7-7F85-36B2-5AB9-1D2FCDA182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4079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11194-6865-3F79-13E6-EEC5A6236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273760-0190-5A1A-33EF-73CE20E98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088D01-1141-C462-8F56-7E82ECF55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3F899-12AE-EB7B-046D-FA9A08036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3854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381FE-4079-2509-443F-D38CB2F64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848FBA-D968-59A0-57B4-DBC1F2888C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9CC45D-1166-0CE2-FE6F-6E3BD08DA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02133-9519-23D4-16C5-3EAABB2B18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2740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9E670-B315-CE2B-07EF-323B812EE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D7A86A-ECF5-316F-EDE9-14062487D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EF136-CE96-8081-4E5B-D2A5BB59D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99DA6-3E05-66E6-666C-7C53F161AD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3259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FE49F-EF53-1975-6D16-32BD55A7E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6F58B-BB0E-FEFA-82D7-4396D1C03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792BEE-CB8A-1C8D-53A3-DA1BA92E72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37542-F7D8-93B7-7B5C-356FE6A418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69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54D8D-85A6-621F-546E-FD183E351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EB50C6-FB2C-B765-EAD5-F179997929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CAD46E-ABA9-6DEB-0709-638AD3B68B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C2C73-FF25-7854-E7CA-2D3A642FC9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4626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77403-B7DF-4963-BA6A-5F9C469FD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AB258-F4AB-1A16-25DB-90CB73622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2731F4-0C6E-FF58-800D-56ECC798D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33BA3-3037-E218-50F8-D3102D5A16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2785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FFC0B-063E-53BA-8A02-9ADEDA75C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DA992-B35D-5639-A04D-02BEA9EA1A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A1848A-E982-BD99-5E92-F9C059F62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2F3A7-A520-2477-6131-50296209D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8265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7E561-2CC9-F4A0-FB0A-2B82E9C22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0908DA-9432-41F6-E4DE-30C6D5F87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B17CC4-BCB2-0FB8-53A8-D1532BF8C2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4C21-F46A-37EC-CDDE-9B7527F25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652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C8E6A-5FFB-72B4-7EE9-74499E7C1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F83CE0-95B7-8862-90CC-A34ED2CF2A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166298-D945-0B78-FCB3-4EBF0CF26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4E944-75E9-AA54-3AD7-EBBC279D6E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0161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3A875-A26D-9CA6-8241-32A50B65A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A298E4-A54A-4A05-8848-2BA8B0D42F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178C8E-5380-52FE-6E45-ED408A9BD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C5C61-66A9-B379-9978-BA959DE16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2156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C9005-CE20-ACFA-7B68-158F1873E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63BA23-A26E-D9BC-E153-167633BE1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A4A16-9580-65D6-9890-3132AE927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BA22A-F9A3-3166-744B-D44D69B39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48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D8661-2257-7EA0-CB7F-49CEAFF0B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A0E1DC-4995-DA38-6749-AE4D6C0EE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217962-094B-CF53-846F-8CC2370D5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12D26-5C49-1D5A-9F0B-653FA45253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12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97813-D19A-CE26-9E25-D2DCC522A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37710-6005-D16B-FAAC-EEA0E657AF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08609A-9B53-D1CC-D7B3-FE0EA6247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F457BC-D417-0840-9039-B3656D1CD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90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26645-EA58-AE83-DE10-89D1A50DA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0968D1-C506-6779-6E79-4A8EEB9E7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1ED319-8218-1C46-0E07-24DEA32A87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D8D59-D293-96E8-EDAC-FE8CE550B6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42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29E6F-859A-81B2-69D4-D5DD37D46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710E10-0720-7506-0238-B3B2B5AEE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AF0E34-1CA6-6BBC-921A-DD43CA772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CF5D3-DC98-DFD0-3F8C-A2B25697A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345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AA9FA-DC29-FEA5-F8B7-17EB758A2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187CEE-4D3C-8487-9497-101511BECB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BB7DFB-EE87-0084-79AC-D092AFBEE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8D00B-28DE-B223-C69F-E50BDA312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96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0CBD-E90A-4914-8139-2E32C42C5F5A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Sample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721751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0CBD-E90A-4914-8139-2E32C42C5F5A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Sample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37726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0CBD-E90A-4914-8139-2E32C42C5F5A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Sample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17853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18" name="Rechteck 17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 </a:t>
              </a:r>
            </a:p>
          </p:txBody>
        </p:sp>
        <p:sp>
          <p:nvSpPr>
            <p:cNvPr id="19" name="Rechteck 18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1720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914400">
              <a:buNone/>
              <a:defRPr lang="de-DE" sz="1200" dirty="0" smtClean="0"/>
            </a:lvl1pPr>
          </a:lstStyle>
          <a:p>
            <a:pPr marL="0" lvl="0" defTabSz="914400"/>
            <a:r>
              <a:rPr lang="en-GB" dirty="0"/>
              <a:t>Subtitle chapter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chapter header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AA769D4-3C5B-49C8-B636-934BF0C3E5E1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22326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210152"/>
            <a:ext cx="7759644" cy="346851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2139-9001-404A-BC4B-2990692C8AD8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4320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hteck 19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16430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3333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165984"/>
            <a:ext cx="5586593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893772"/>
            <a:ext cx="5586593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347572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11" name="Rechteck 10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 </a:t>
              </a:r>
            </a:p>
          </p:txBody>
        </p:sp>
        <p:sp>
          <p:nvSpPr>
            <p:cNvPr id="4" name="Rechteck 3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rgbClr val="0096D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17200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547943"/>
            <a:ext cx="8552850" cy="1553556"/>
            <a:chOff x="287338" y="547943"/>
            <a:chExt cx="8552850" cy="1835052"/>
          </a:xfrm>
        </p:grpSpPr>
        <p:sp>
          <p:nvSpPr>
            <p:cNvPr id="20" name="Rechteck 19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 </a:t>
              </a:r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598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378617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16430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CC41234-9131-4208-979F-0A81D96744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4979C6C-AD8E-4656-B350-1FCF771C4F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598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347573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B3176D4-98E0-4DEB-9B77-FA289C9743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627E2E2-0275-47DB-AB28-8C512AAD89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0CBD-E90A-4914-8139-2E32C42C5F5A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Sample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02109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616430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B88FF1-E08B-4DDB-B52F-F985D08C99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68F6619-0007-4F7A-8BEB-B421F7344C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598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1 line for header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347573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en-GB" dirty="0"/>
              <a:t>State: </a:t>
            </a:r>
            <a:r>
              <a:rPr lang="en-GB" dirty="0" err="1"/>
              <a:t>xx.xx.xxxx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89B1D4A-6784-40C3-BC06-2EF66B7A9E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D6248FD-C795-4232-8B6F-67F0B9A3B9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79887"/>
            <a:ext cx="1894681" cy="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287338" y="547943"/>
            <a:ext cx="8552850" cy="1553555"/>
            <a:chOff x="287338" y="547943"/>
            <a:chExt cx="8552850" cy="1835052"/>
          </a:xfrm>
        </p:grpSpPr>
        <p:sp>
          <p:nvSpPr>
            <p:cNvPr id="16" name="Rechteck 15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/>
                <a:t> </a:t>
              </a:r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7233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1 line for chapter header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37861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 defTabSz="914400">
              <a:buNone/>
              <a:defRPr lang="de-DE" sz="1200" dirty="0" smtClean="0"/>
            </a:lvl1pPr>
          </a:lstStyle>
          <a:p>
            <a:pPr marL="0" lvl="0" defTabSz="914400"/>
            <a:r>
              <a:rPr lang="en-GB" dirty="0"/>
              <a:t>Subtitle chapter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154DEC2-1553-4D18-915C-AB47BBA4A110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04665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7" y="1210152"/>
            <a:ext cx="8210547" cy="3933348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Placeholder for objects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210152"/>
            <a:ext cx="3960000" cy="3473291"/>
          </a:xfrm>
        </p:spPr>
        <p:txBody>
          <a:bodyPr>
            <a:normAutofit/>
          </a:bodyPr>
          <a:lstStyle>
            <a:lvl1pPr>
              <a:defRPr sz="1600"/>
            </a:lvl1pPr>
            <a:lvl2pPr marL="357188" indent="-176213">
              <a:buClr>
                <a:schemeClr val="accent1"/>
              </a:buClr>
              <a:buFont typeface="Wingdings" charset="2"/>
              <a:buChar char="§"/>
              <a:defRPr sz="1400"/>
            </a:lvl2pPr>
            <a:lvl3pP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210152"/>
            <a:ext cx="3960000" cy="3473291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357188" indent="-176213">
              <a:buClr>
                <a:schemeClr val="accent1"/>
              </a:buClr>
              <a:buFont typeface="Wingdings" charset="2"/>
              <a:buChar char="§"/>
              <a:defRPr sz="1400"/>
            </a:lvl2pPr>
            <a:lvl3pP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10D7-44C7-499D-8D9C-D5333145AEEF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742392"/>
            <a:ext cx="3960000" cy="29410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742392"/>
            <a:ext cx="3960000" cy="29410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5" y="1210152"/>
            <a:ext cx="3960811" cy="479822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CE62BD-9F63-431F-931F-BE3432ED53B9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Sample Footer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BE3DC40E-DBBE-4E2D-9EEC-FBF0DA0E9179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5" y="1210152"/>
            <a:ext cx="3960811" cy="479822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2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0CBD-E90A-4914-8139-2E32C42C5F5A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Sample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33104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0CBD-E90A-4914-8139-2E32C42C5F5A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Sample 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16917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0CBD-E90A-4914-8139-2E32C42C5F5A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Sample Footer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2518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0CBD-E90A-4914-8139-2E32C42C5F5A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Sample Footer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98753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0CBD-E90A-4914-8139-2E32C42C5F5A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Sample Footer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0764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0CBD-E90A-4914-8139-2E32C42C5F5A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Sample 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33787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0CBD-E90A-4914-8139-2E32C42C5F5A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Sample Footer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10308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0CBD-E90A-4914-8139-2E32C42C5F5A}" type="datetime1">
              <a:rPr lang="en-GB" smtClean="0"/>
              <a:t>09/12/2025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Sample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hteck 17">
            <a:extLst>
              <a:ext uri="{FF2B5EF4-FFF2-40B4-BE49-F238E27FC236}">
                <a16:creationId xmlns:a16="http://schemas.microsoft.com/office/drawing/2014/main" id="{2BBC1161-078C-0459-0C26-AF915CDBA1DA}"/>
              </a:ext>
            </a:extLst>
          </p:cNvPr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0324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767" r:id="rId14"/>
    <p:sldLayoutId id="2147483661" r:id="rId15"/>
    <p:sldLayoutId id="2147483675" r:id="rId16"/>
    <p:sldLayoutId id="2147483676" r:id="rId17"/>
    <p:sldLayoutId id="2147483686" r:id="rId18"/>
    <p:sldLayoutId id="2147483687" r:id="rId19"/>
    <p:sldLayoutId id="2147483681" r:id="rId20"/>
    <p:sldLayoutId id="2147483682" r:id="rId21"/>
    <p:sldLayoutId id="2147483689" r:id="rId22"/>
    <p:sldLayoutId id="2147483664" r:id="rId23"/>
    <p:sldLayoutId id="2147483667" r:id="rId24"/>
    <p:sldLayoutId id="2147483668" r:id="rId25"/>
  </p:sldLayoutIdLst>
  <p:transition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5179" userDrawn="1">
          <p15:clr>
            <a:srgbClr val="F26B43"/>
          </p15:clr>
        </p15:guide>
        <p15:guide id="4" pos="5467" userDrawn="1">
          <p15:clr>
            <a:srgbClr val="F26B43"/>
          </p15:clr>
        </p15:guide>
        <p15:guide id="5" orient="horz" pos="2950" userDrawn="1">
          <p15:clr>
            <a:srgbClr val="F26B43"/>
          </p15:clr>
        </p15:guide>
        <p15:guide id="6" orient="horz" pos="164" userDrawn="1">
          <p15:clr>
            <a:srgbClr val="F26B43"/>
          </p15:clr>
        </p15:guide>
        <p15:guide id="7" orient="horz" pos="762" userDrawn="1">
          <p15:clr>
            <a:srgbClr val="F26B43"/>
          </p15:clr>
        </p15:guide>
        <p15:guide id="8" orient="horz" pos="31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/>
          <a:p>
            <a:r>
              <a:rPr lang="bs" dirty="0"/>
              <a:t>Korporativna društvena odgovornost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/>
          </a:bodyPr>
          <a:lstStyle/>
          <a:p>
            <a:r>
              <a:rPr lang="bs" dirty="0"/>
              <a:t>Prof dr Igor Todorović</a:t>
            </a:r>
            <a:endParaRPr lang="en-GB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A9F031EF-4E83-C4E3-C1A5-2326A300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Page </a:t>
            </a:r>
            <a:fld id="{BE3DC40E-DBBE-4E2D-9EEC-FBF0DA0E9179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6075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4A13C-BECC-23D5-0C42-DD2374649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E35CD5-2D2B-C5E5-3A7A-F44B18F10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/>
          <a:lstStyle/>
          <a:p>
            <a:pPr marL="0" indent="0" algn="l">
              <a:buNone/>
            </a:pPr>
            <a:r>
              <a:rPr lang="bs" b="0" i="0" u="none" strike="noStrike" dirty="0">
                <a:solidFill>
                  <a:srgbClr val="000000"/>
                </a:solidFill>
                <a:effectLst/>
              </a:rPr>
              <a:t>Ključne smjernice za preduzeća:</a:t>
            </a:r>
          </a:p>
          <a:p>
            <a:pPr algn="l"/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bs" b="1" i="0" u="none" strike="noStrike" dirty="0">
                <a:solidFill>
                  <a:srgbClr val="000000"/>
                </a:solidFill>
                <a:effectLst/>
              </a:rPr>
              <a:t>Vodeći principi UN-a o poslovanju i ljudskim pravima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bs" b="1" i="0" u="none" strike="noStrike" dirty="0">
                <a:solidFill>
                  <a:srgbClr val="000000"/>
                </a:solidFill>
                <a:effectLst/>
              </a:rPr>
              <a:t>Smjernice OECD-a za multinacionalna preduzeća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7172496-4A89-822C-E378-06204132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8A9939-38D4-25F9-32B1-D8B96D81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FD93CB9-3DA3-1DA7-1136-0030C894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Međunarodni okviri</a:t>
            </a:r>
          </a:p>
        </p:txBody>
      </p:sp>
    </p:spTree>
    <p:extLst>
      <p:ext uri="{BB962C8B-B14F-4D97-AF65-F5344CB8AC3E}">
        <p14:creationId xmlns:p14="http://schemas.microsoft.com/office/powerpoint/2010/main" val="29023794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17D2-F3C4-CE71-56A9-9E68A9C64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CC88E53-372C-4BE4-655F-D8D624DD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bs" dirty="0"/>
              <a:t>Korporativne obaveze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71E1B5-1344-87A6-146B-D3CB5710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" b="0" i="0" u="none" strike="noStrike" dirty="0">
                <a:effectLst/>
              </a:rPr>
              <a:t>Od kompanija se očekuje da:</a:t>
            </a:r>
          </a:p>
          <a:p>
            <a:pPr marL="0" indent="0">
              <a:buNone/>
            </a:pPr>
            <a:endParaRPr lang="en-US" b="0" i="0" u="none" strike="noStrike" dirty="0">
              <a:effectLst/>
            </a:endParaRPr>
          </a:p>
          <a:p>
            <a:r>
              <a:rPr lang="bs" b="0" i="0" u="none" strike="noStrike" dirty="0">
                <a:effectLst/>
              </a:rPr>
              <a:t>Identificirati i spriječiti rizike za ljudska prava.</a:t>
            </a:r>
          </a:p>
          <a:p>
            <a:endParaRPr lang="en-US" b="0" i="0" u="none" strike="noStrike" dirty="0">
              <a:effectLst/>
            </a:endParaRPr>
          </a:p>
          <a:p>
            <a:r>
              <a:rPr lang="bs" b="0" i="0" u="none" strike="noStrike" dirty="0">
                <a:effectLst/>
              </a:rPr>
              <a:t>Ublažite negativne uticaje na pogođene zajednice.</a:t>
            </a:r>
          </a:p>
          <a:p>
            <a:endParaRPr lang="en-US" b="0" i="0" u="none" strike="noStrike" dirty="0">
              <a:effectLst/>
            </a:endParaRPr>
          </a:p>
          <a:p>
            <a:r>
              <a:rPr lang="bs" b="0" i="0" u="none" strike="noStrike" dirty="0">
                <a:effectLst/>
              </a:rPr>
              <a:t>Izvještavati transparentno o svojim politikama ljudskih prava.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62BBA5C-CCE4-C27D-30E1-94FEC165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bs" dirty="0"/>
              <a:t>Održivost i CSR</a:t>
            </a:r>
            <a:endParaRPr lang="b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0B86DC-11DC-9E73-9C76-E744F544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bs" dirty="0"/>
              <a:t>Stranica</a:t>
            </a:r>
            <a:fld id="{11EC652C-7F14-412D-A017-7E21E076D6A5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1420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B3CEE-0B00-31B7-71DD-1831B0587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602F0A0-84B7-FD6D-32C1-39C9C8DF43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9A835E6-66C8-1EEA-A2C1-DF0071C60B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" dirty="0"/>
              <a:t>Unilever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9A529-5A50-CEB2-9AE8-5197CF6211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048C-ACEB-7252-3F9D-4B758A47AC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bs"/>
              <a:t>Stranica</a:t>
            </a:r>
            <a:fld id="{BE3DC40E-DBBE-4E2D-9EEC-FBF0DA0E917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898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A91A5-007C-6F50-6913-B41CC6246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5A67536-5D1B-55DA-8295-550D9768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bs" dirty="0"/>
              <a:t>Unilever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13E231-9850-BFA0-93AC-096FAAFA3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" b="1" i="0" u="none" strike="noStrike" dirty="0">
                <a:effectLst/>
              </a:rPr>
              <a:t>Unileverov pristup:</a:t>
            </a:r>
          </a:p>
          <a:p>
            <a:pPr marL="0" indent="0">
              <a:buNone/>
            </a:pPr>
            <a:endParaRPr lang="en-US" b="0" i="0" u="none" strike="noStrik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bs" b="0" i="0" u="none" strike="noStrike" dirty="0">
                <a:effectLst/>
              </a:rPr>
              <a:t>Posvećenost pravednim platama.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bs" b="0" i="0" u="none" strike="noStrike" dirty="0">
                <a:effectLst/>
              </a:rPr>
              <a:t>Rješavanje ljudskih prava u lancima nabavke.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i="0" u="none" strike="noStrike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bs" b="0" i="0" u="none" strike="noStrike" dirty="0">
                <a:effectLst/>
              </a:rPr>
              <a:t>Promovisanje rodne ravnopravnosti na radnom mjestu.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6383D3E-156E-95CE-3917-CA56B038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bs" dirty="0"/>
              <a:t>Održivost i CSR</a:t>
            </a:r>
            <a:endParaRPr lang="b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4990F2-D038-2D34-4668-82DE25AD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bs" dirty="0"/>
              <a:t>Stranica</a:t>
            </a:r>
            <a:fld id="{11EC652C-7F14-412D-A017-7E21E076D6A5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1955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4213A-B3A8-73A4-5A24-B2354AB6D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6C7B0C-DC5A-9B83-CAEB-C53F9F676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018" y="1210152"/>
            <a:ext cx="8053331" cy="3468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" sz="1800" b="1" i="0" u="none" strike="noStrike" dirty="0">
                <a:effectLst/>
              </a:rPr>
              <a:t>Okvir politike:</a:t>
            </a:r>
          </a:p>
          <a:p>
            <a:pPr marL="0" indent="0">
              <a:buNone/>
            </a:pPr>
            <a:r>
              <a:rPr lang="bs" sz="1800" i="0" u="none" strike="noStrike" dirty="0">
                <a:effectLst/>
              </a:rPr>
              <a:t>Unilever se usklađuje sa globalnim standardima kao što su Vodeći principi UN-a o poslovanju i ljudskim pravima i OECD smernice za multinacionalna preduzeća.</a:t>
            </a:r>
          </a:p>
          <a:p>
            <a:pPr marL="0" indent="0">
              <a:buNone/>
            </a:pPr>
            <a:endParaRPr lang="en-US" sz="1800" i="0" u="none" strike="noStrike" dirty="0">
              <a:effectLst/>
            </a:endParaRPr>
          </a:p>
          <a:p>
            <a:pPr marL="0" indent="0">
              <a:buNone/>
            </a:pPr>
            <a:r>
              <a:rPr lang="bs" sz="1800" b="1" i="0" u="none" strike="noStrike" dirty="0">
                <a:effectLst/>
              </a:rPr>
              <a:t>Ključne akcije:</a:t>
            </a:r>
          </a:p>
          <a:p>
            <a:r>
              <a:rPr lang="bs" sz="1800" i="0" u="none" strike="noStrike" dirty="0">
                <a:effectLst/>
              </a:rPr>
              <a:t>Sprovođenje </a:t>
            </a:r>
            <a:r>
              <a:rPr lang="bs" sz="1800" b="1" i="0" u="none" strike="noStrike" dirty="0">
                <a:effectLst/>
              </a:rPr>
              <a:t>procjene uticaja na ljudska prava </a:t>
            </a:r>
            <a:r>
              <a:rPr lang="bs" sz="1800" i="0" u="none" strike="noStrike" dirty="0">
                <a:effectLst/>
              </a:rPr>
              <a:t>radi identifikovanja i adresiranja rizika.</a:t>
            </a:r>
          </a:p>
          <a:p>
            <a:r>
              <a:rPr lang="bs" sz="1800" b="1" i="0" u="none" strike="noStrike" dirty="0">
                <a:effectLst/>
              </a:rPr>
              <a:t>Kodeks ponašanja dobavljača: </a:t>
            </a:r>
            <a:r>
              <a:rPr lang="bs" sz="1800" i="0" u="none" strike="noStrike" dirty="0">
                <a:effectLst/>
              </a:rPr>
              <a:t>Osigurava da se dobavljači pridržavaju etičke radne prakse, pravednih plata i sigurnih uslova rada.</a:t>
            </a:r>
          </a:p>
          <a:p>
            <a:r>
              <a:rPr lang="bs" sz="1800" i="0" u="none" strike="noStrike" dirty="0">
                <a:effectLst/>
              </a:rPr>
              <a:t>Nulta tolerancija prema dječjem radu, prisilnom radu i uznemiravanju na radnom mjestu.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8BB0564-D3CC-24D8-DCF6-39B4CE59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bs" dirty="0"/>
              <a:t>Održivost i CSR</a:t>
            </a:r>
            <a:endParaRPr lang="b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0B305B-AEA4-F86C-583D-52BD086D7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bs" dirty="0"/>
              <a:t>Stranica</a:t>
            </a:r>
            <a:fld id="{11EC652C-7F14-412D-A017-7E21E076D6A5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FF0C3A-812C-2D82-08F8-7E1B4667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>
            <a:normAutofit/>
          </a:bodyPr>
          <a:lstStyle/>
          <a:p>
            <a:r>
              <a:rPr lang="bs" dirty="0"/>
              <a:t>Unileverova posvećenost ljudskim pravima</a:t>
            </a:r>
          </a:p>
        </p:txBody>
      </p:sp>
    </p:spTree>
    <p:extLst>
      <p:ext uri="{BB962C8B-B14F-4D97-AF65-F5344CB8AC3E}">
        <p14:creationId xmlns:p14="http://schemas.microsoft.com/office/powerpoint/2010/main" val="164916510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E6166-749E-2756-4DFD-DFE455BDE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DED3F3B-508B-96F4-3230-A09D28ED0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" sz="2200" dirty="0"/>
              <a:t>Unilever - Inicijative koje podržavaju pravedne plate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63381E-79BB-1C8B-7005-B1D409AA7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bs" b="1" i="0" u="none" strike="noStrike" dirty="0">
                <a:solidFill>
                  <a:srgbClr val="000000"/>
                </a:solidFill>
                <a:effectLst/>
              </a:rPr>
              <a:t>Inicijativa za pravedne plate:</a:t>
            </a:r>
          </a:p>
          <a:p>
            <a:pPr marL="0" indent="0" algn="l">
              <a:buNone/>
            </a:pPr>
            <a:r>
              <a:rPr lang="bs" i="0" u="none" strike="noStrike" dirty="0">
                <a:solidFill>
                  <a:srgbClr val="000000"/>
                </a:solidFill>
                <a:effectLst/>
              </a:rPr>
              <a:t>Unilever osigurava da svi zaposleni i radnici u lancu nabavke dobiju platu „pravednu“ do 2030. godine.</a:t>
            </a:r>
          </a:p>
          <a:p>
            <a:pPr marL="0" indent="0" algn="l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bs" b="1" i="0" u="none" strike="noStrike" dirty="0">
                <a:solidFill>
                  <a:srgbClr val="000000"/>
                </a:solidFill>
                <a:effectLst/>
              </a:rPr>
              <a:t>Opredjeljenje za globalni lanac nabavke:</a:t>
            </a:r>
          </a:p>
          <a:p>
            <a:pPr marL="0" indent="0" algn="l">
              <a:buNone/>
            </a:pPr>
            <a:r>
              <a:rPr lang="bs" i="0" u="none" strike="noStrike" dirty="0">
                <a:solidFill>
                  <a:srgbClr val="000000"/>
                </a:solidFill>
                <a:effectLst/>
              </a:rPr>
              <a:t>Proširuje praksu pravednih plata na radnike zaposlene kod dobavljača i trećih strana.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A8F637B-3912-9B89-FC5A-20EAE082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2B26B-A398-5EC2-2D56-C1ED8842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0932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470A0-4DD9-CB89-4350-3C1E0B16F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1559C2-CCAC-594B-0BDA-AC173FB30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/>
          <a:lstStyle/>
          <a:p>
            <a:pPr marL="0" indent="0" algn="l">
              <a:buNone/>
            </a:pPr>
            <a:r>
              <a:rPr lang="bs" b="1" i="0" u="none" strike="noStrike" dirty="0">
                <a:solidFill>
                  <a:srgbClr val="000000"/>
                </a:solidFill>
                <a:effectLst/>
              </a:rPr>
              <a:t>Promovisanje rodne ravnoteže:</a:t>
            </a:r>
          </a:p>
          <a:p>
            <a:r>
              <a:rPr lang="bs" i="0" u="none" strike="noStrike" dirty="0">
                <a:solidFill>
                  <a:srgbClr val="000000"/>
                </a:solidFill>
                <a:effectLst/>
              </a:rPr>
              <a:t>Više od 50% rukovodećih uloga u Unileveru sada imaju žene.</a:t>
            </a:r>
          </a:p>
          <a:p>
            <a:r>
              <a:rPr lang="bs" i="0" u="none" strike="noStrike" dirty="0">
                <a:solidFill>
                  <a:srgbClr val="000000"/>
                </a:solidFill>
                <a:effectLst/>
              </a:rPr>
              <a:t>Inicijative za osnaživanje žena kroz obuku, napredovanje u karijeri i preduzetništvo.</a:t>
            </a:r>
          </a:p>
          <a:p>
            <a:endParaRPr lang="en-US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bs" b="1" i="0" u="none" strike="noStrike" dirty="0">
                <a:solidFill>
                  <a:srgbClr val="000000"/>
                </a:solidFill>
                <a:effectLst/>
              </a:rPr>
              <a:t>Istaknuti program:</a:t>
            </a:r>
          </a:p>
          <a:p>
            <a:pPr marL="0" indent="0" algn="l">
              <a:buNone/>
            </a:pPr>
            <a:r>
              <a:rPr lang="bs" i="0" u="none" strike="noStrike" dirty="0">
                <a:solidFill>
                  <a:srgbClr val="000000"/>
                </a:solidFill>
                <a:effectLst/>
              </a:rPr>
              <a:t>“Shakti Project” u Indiji, koji obučava žene poduzetnice za distribuciju Unileverovih proizvoda u ruralnim područjima, otvarajući radna mjesta i poboljšavajući živote.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7A63E8D-6559-003A-BEBD-790E212E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AECBB8-32CA-A44C-CB12-23B7F27D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513FA2-48DC-1FC6-9AAA-BAF0D547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Unilever - Rodna ravnopravnost i raznolikost</a:t>
            </a:r>
          </a:p>
        </p:txBody>
      </p:sp>
    </p:spTree>
    <p:extLst>
      <p:ext uri="{BB962C8B-B14F-4D97-AF65-F5344CB8AC3E}">
        <p14:creationId xmlns:p14="http://schemas.microsoft.com/office/powerpoint/2010/main" val="145070451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5D9FA-B935-A2E3-FD6C-5DBAADD14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7A920A-B85C-B572-B226-46BAEEB68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/>
          <a:lstStyle/>
          <a:p>
            <a:pPr marL="0" indent="0" algn="l">
              <a:buNone/>
            </a:pPr>
            <a:r>
              <a:rPr lang="bs" b="1" i="0" u="none" strike="noStrike" dirty="0">
                <a:solidFill>
                  <a:srgbClr val="000000"/>
                </a:solidFill>
                <a:effectLst/>
              </a:rPr>
              <a:t>Izvještaji o održivosti:</a:t>
            </a:r>
          </a:p>
          <a:p>
            <a:pPr marL="0" indent="0" algn="l">
              <a:buNone/>
            </a:pPr>
            <a:r>
              <a:rPr lang="bs" i="0" u="none" strike="noStrike" dirty="0">
                <a:solidFill>
                  <a:srgbClr val="000000"/>
                </a:solidFill>
                <a:effectLst/>
              </a:rPr>
              <a:t>Unilever objavljuje godišnje ažurirane informacije o napretku ka svojim društvenim i ekološkim ciljevima.</a:t>
            </a:r>
          </a:p>
          <a:p>
            <a:pPr marL="0" indent="0" algn="l">
              <a:buNone/>
            </a:pPr>
            <a:endParaRPr lang="en-US" i="0" u="none" strike="noStrike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bs" b="1" i="0" u="none" strike="noStrike" dirty="0">
                <a:solidFill>
                  <a:srgbClr val="000000"/>
                </a:solidFill>
                <a:effectLst/>
              </a:rPr>
              <a:t>Saradnja sa zainteresovanim stranama:</a:t>
            </a:r>
          </a:p>
          <a:p>
            <a:pPr marL="0" indent="0" algn="l">
              <a:buNone/>
            </a:pPr>
            <a:r>
              <a:rPr lang="bs" i="0" u="none" strike="noStrike" dirty="0">
                <a:solidFill>
                  <a:srgbClr val="000000"/>
                </a:solidFill>
                <a:effectLst/>
              </a:rPr>
              <a:t>Radi sa nevladinim organizacijama, vladama i zajednicama na poboljšanju ljudskih prava i uslova rada.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7D2BED-C488-1C9B-AEFB-BD59B5557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DCDA1C-87BD-94F6-2D3A-6FA1123B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26D6C45-6792-96CD-9FEB-891040CA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Unilever - Transparentnost i izvještavanje</a:t>
            </a:r>
          </a:p>
        </p:txBody>
      </p:sp>
    </p:spTree>
    <p:extLst>
      <p:ext uri="{BB962C8B-B14F-4D97-AF65-F5344CB8AC3E}">
        <p14:creationId xmlns:p14="http://schemas.microsoft.com/office/powerpoint/2010/main" val="210320788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93BB5-E8E4-DF89-7A5D-FEC9DE176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705F6B-1625-01BB-75BA-45D15CEED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r>
              <a:rPr lang="bs" dirty="0"/>
              <a:t>Eksploatacija u globalnim lancima nabavke.</a:t>
            </a:r>
          </a:p>
          <a:p>
            <a:endParaRPr lang="en-US" dirty="0"/>
          </a:p>
          <a:p>
            <a:r>
              <a:rPr lang="bs" dirty="0"/>
              <a:t>Nedostatak provedbe u zemljama u razvoju.</a:t>
            </a:r>
          </a:p>
          <a:p>
            <a:endParaRPr lang="en-US" dirty="0"/>
          </a:p>
          <a:p>
            <a:r>
              <a:rPr lang="bs" dirty="0"/>
              <a:t>Otpor transparentnosti određenih sektora.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A70A849-6305-A645-656E-14AD6FF7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17D7C3-18D8-8F9C-9D94-58EB7589C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CDF962-BEDD-A12C-ABA9-881FA0925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Izazovi u ljudskim pravima</a:t>
            </a:r>
          </a:p>
        </p:txBody>
      </p:sp>
    </p:spTree>
    <p:extLst>
      <p:ext uri="{BB962C8B-B14F-4D97-AF65-F5344CB8AC3E}">
        <p14:creationId xmlns:p14="http://schemas.microsoft.com/office/powerpoint/2010/main" val="417909015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8F1BF-3B61-77DD-99CD-763C1F0D0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2BE14D-309A-ACAC-EB6D-6FB0BC0BF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bs" sz="2000" b="1" i="0" u="none" strike="noStrike" dirty="0">
                <a:solidFill>
                  <a:srgbClr val="000000"/>
                </a:solidFill>
                <a:effectLst/>
              </a:rPr>
              <a:t>Problemi:</a:t>
            </a:r>
          </a:p>
          <a:p>
            <a:pPr marL="0" indent="0" algn="l">
              <a:buNone/>
            </a:pP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bs" sz="1800" b="0" i="0" u="none" strike="noStrike" dirty="0">
                <a:solidFill>
                  <a:srgbClr val="000000"/>
                </a:solidFill>
                <a:effectLst/>
              </a:rPr>
              <a:t>Dječji rad.</a:t>
            </a:r>
          </a:p>
          <a:p>
            <a:pPr lvl="1"/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bs" sz="1800" b="0" i="0" u="none" strike="noStrike" dirty="0">
                <a:solidFill>
                  <a:srgbClr val="000000"/>
                </a:solidFill>
                <a:effectLst/>
              </a:rPr>
              <a:t>Moderno ropstvo.</a:t>
            </a:r>
          </a:p>
          <a:p>
            <a:pPr lvl="1"/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  <a:p>
            <a:pPr lvl="1"/>
            <a:r>
              <a:rPr lang="bs" sz="1800" b="0" i="0" u="none" strike="noStrike" dirty="0">
                <a:solidFill>
                  <a:srgbClr val="000000"/>
                </a:solidFill>
                <a:effectLst/>
              </a:rPr>
              <a:t>Neetički izvori materijala.</a:t>
            </a:r>
          </a:p>
          <a:p>
            <a:pPr lvl="2"/>
            <a:r>
              <a:rPr lang="bs" sz="1600" b="0" i="0" u="none" strike="noStrike" dirty="0">
                <a:solidFill>
                  <a:srgbClr val="000000"/>
                </a:solidFill>
                <a:effectLst/>
              </a:rPr>
              <a:t>Uzgoj kakaa u zapadnoj Africi.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9C78387-1B1A-8BB3-2846-021BE606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FD9C383-D623-AC06-C04F-E05F0B36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AF907C1-0D10-BA4F-F2D6-3ECCA4EB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Ljudska prava u lancima nabavke</a:t>
            </a:r>
          </a:p>
        </p:txBody>
      </p:sp>
    </p:spTree>
    <p:extLst>
      <p:ext uri="{BB962C8B-B14F-4D97-AF65-F5344CB8AC3E}">
        <p14:creationId xmlns:p14="http://schemas.microsoft.com/office/powerpoint/2010/main" val="8133700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A2645-5A46-FCA6-9DDF-DD87069BF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993BED-EE00-701F-FE33-468458A735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8" y="2617200"/>
            <a:ext cx="7502100" cy="990217"/>
          </a:xfrm>
        </p:spPr>
        <p:txBody>
          <a:bodyPr/>
          <a:lstStyle/>
          <a:p>
            <a:r>
              <a:rPr lang="bs" sz="1800" dirty="0"/>
              <a:t>Istraživanje uloge preduzeća u promovisanju ljudskih prava, poštenih </a:t>
            </a:r>
            <a:r>
              <a:rPr lang="bs" sz="1800" dirty="0" err="1"/>
              <a:t>radnih </a:t>
            </a:r>
            <a:r>
              <a:rPr lang="bs" sz="1800" dirty="0"/>
              <a:t>praksi i angažovanja zajednice.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9DB0F8-3B25-8E94-734A-8C3802FA7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" sz="3600" dirty="0"/>
              <a:t>Društvena odgovornost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7D817-9417-0069-AE5D-E73E613AA0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FFFDC-962A-129A-6EC9-0760B0A593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BE3DC40E-DBBE-4E2D-9EEC-FBF0DA0E917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17827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F4946-5E8B-84BC-493C-064EA3284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E7E685A-FAA8-841B-CEF3-FCA52DF83B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86DDC0F-57E6-DAC2-058C-B86C08F5C8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" dirty="0"/>
              <a:t>Nike i Sweatshops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E1C2F-92AB-66DE-768A-8C1D89EBD6C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F7F1F-5D30-7804-8948-2318AC17C4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bs"/>
              <a:t>Stranica</a:t>
            </a:r>
            <a:fld id="{BE3DC40E-DBBE-4E2D-9EEC-FBF0DA0E9179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1935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31EF9-D74E-CB99-FA68-4F592B596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099BBE-737E-9CE6-C8B6-D1F1348B9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" sz="2000" dirty="0"/>
              <a:t>Problemi sa lošim uslovima rada 1990-ih.</a:t>
            </a:r>
          </a:p>
          <a:p>
            <a:endParaRPr lang="en-US" sz="2000" dirty="0"/>
          </a:p>
          <a:p>
            <a:r>
              <a:rPr lang="bs" sz="2000" dirty="0"/>
              <a:t>Reforme:</a:t>
            </a:r>
          </a:p>
          <a:p>
            <a:pPr lvl="1"/>
            <a:r>
              <a:rPr lang="bs" sz="1800" dirty="0"/>
              <a:t>Poboljšana transparentnost i praćenje lanca nabavke.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3518043-53F7-B31C-60F9-1EF0571B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2FE8CA-43E3-CE63-DF8C-7F916B6A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0111D10-7778-EBFD-2BE1-DAEB90A2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Nike i Sweatshops</a:t>
            </a:r>
          </a:p>
        </p:txBody>
      </p:sp>
    </p:spTree>
    <p:extLst>
      <p:ext uri="{BB962C8B-B14F-4D97-AF65-F5344CB8AC3E}">
        <p14:creationId xmlns:p14="http://schemas.microsoft.com/office/powerpoint/2010/main" val="381594933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633F9-8933-2B3F-28E0-6F703467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5B981F-81CA-35C0-14AC-2CE30BFC6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" dirty="0"/>
              <a:t>Tokom 1990-ih Nike je svoju proizvodnju prepustio zemljama sa nižim troškovima rada, kao što su Indonezija, Vijetnam i Kina.</a:t>
            </a:r>
          </a:p>
          <a:p>
            <a:endParaRPr lang="en-US" dirty="0"/>
          </a:p>
          <a:p>
            <a:r>
              <a:rPr lang="bs" dirty="0"/>
              <a:t>Kompanija nije na adekvatan način pratila radnu praksu svojih podizvođača.</a:t>
            </a:r>
          </a:p>
          <a:p>
            <a:endParaRPr lang="en-US" dirty="0"/>
          </a:p>
          <a:p>
            <a:r>
              <a:rPr lang="bs" dirty="0"/>
              <a:t>Nike-ovi proizvodi su optuženi za:</a:t>
            </a:r>
          </a:p>
          <a:p>
            <a:pPr lvl="1"/>
            <a:r>
              <a:rPr lang="bs" dirty="0"/>
              <a:t>Isplata izuzetno niskih plata.</a:t>
            </a:r>
          </a:p>
          <a:p>
            <a:pPr lvl="1"/>
            <a:r>
              <a:rPr lang="bs" dirty="0"/>
              <a:t>Provođenje prekomjernog radnog vremena.</a:t>
            </a:r>
          </a:p>
          <a:p>
            <a:pPr lvl="1"/>
            <a:r>
              <a:rPr lang="bs" dirty="0"/>
              <a:t>Izlaganje radnika nebezbednom i nehumanom radnom okruženju.</a:t>
            </a:r>
          </a:p>
          <a:p>
            <a:pPr lvl="1"/>
            <a:r>
              <a:rPr lang="bs" dirty="0"/>
              <a:t>Korištenje dječjeg rada u nekim pogonima.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850B9C8-72FF-6FCC-692D-B09637B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5110A4-855F-6564-357C-F07C76E9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64604E0-E0D7-8EAE-3C4B-35828EAC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Nike i Sweatshops</a:t>
            </a:r>
          </a:p>
        </p:txBody>
      </p:sp>
    </p:spTree>
    <p:extLst>
      <p:ext uri="{BB962C8B-B14F-4D97-AF65-F5344CB8AC3E}">
        <p14:creationId xmlns:p14="http://schemas.microsoft.com/office/powerpoint/2010/main" val="304564204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A8AD8-C491-CD5F-C31C-9872DD634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19B516-C5DE-C75C-D30D-F1282B8BC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" b="1" dirty="0"/>
              <a:t>Niske plate:</a:t>
            </a:r>
          </a:p>
          <a:p>
            <a:pPr lvl="1"/>
            <a:r>
              <a:rPr lang="bs" dirty="0"/>
              <a:t>Radnici su navodno bili plaćeni samo 1,60 dolara dnevno u nekim fabrikama.</a:t>
            </a:r>
          </a:p>
          <a:p>
            <a:pPr lvl="1"/>
            <a:endParaRPr lang="en-US" dirty="0"/>
          </a:p>
          <a:p>
            <a:r>
              <a:rPr lang="bs" b="1" dirty="0"/>
              <a:t>Opasni radni uslovi:</a:t>
            </a:r>
          </a:p>
          <a:p>
            <a:pPr lvl="1"/>
            <a:r>
              <a:rPr lang="bs" dirty="0"/>
              <a:t>Fabrike su bile pretrpane, nedostajala im je odgovarajuća ventilacija, a radnici su bili izloženi štetnim hemikalijama i nesigurnoj opremi.</a:t>
            </a:r>
          </a:p>
          <a:p>
            <a:pPr lvl="1"/>
            <a:r>
              <a:rPr lang="bs" dirty="0"/>
              <a:t>Pojavile su se prijave o fizičkom i verbalnom zlostavljanju od strane nadređenih.</a:t>
            </a:r>
          </a:p>
          <a:p>
            <a:pPr lvl="1"/>
            <a:endParaRPr lang="en-US" dirty="0"/>
          </a:p>
          <a:p>
            <a:r>
              <a:rPr lang="bs" b="1" dirty="0"/>
              <a:t>Prekomjerno radno vrijeme:</a:t>
            </a:r>
          </a:p>
          <a:p>
            <a:pPr lvl="1"/>
            <a:r>
              <a:rPr lang="bs" dirty="0"/>
              <a:t>Zaposleni su radili do 16-satnih smjena, često sa ograničenim pauzama</a:t>
            </a:r>
          </a:p>
          <a:p>
            <a:pPr lvl="1"/>
            <a:endParaRPr lang="en-US" dirty="0"/>
          </a:p>
          <a:p>
            <a:r>
              <a:rPr lang="bs" b="1" dirty="0"/>
              <a:t>Dječji rad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99C4611-0659-AA63-95A3-C7F70DBD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B3FCEE-A81D-29DC-8402-ED963189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AE7401-4C37-7B81-6DC8-189D4A8F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" dirty="0"/>
              <a:t>Nike i Sweatshops - </a:t>
            </a:r>
            <a:r>
              <a:rPr lang="bs" b="1" i="0" u="none" strike="noStrike" dirty="0">
                <a:solidFill>
                  <a:srgbClr val="000000"/>
                </a:solidFill>
                <a:effectLst/>
              </a:rPr>
              <a:t>Ključna pitanja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47727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9CAA5-9F34-58AD-61F2-051F6C2F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7AE992-8320-B10F-047A-2550703BB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" sz="1800" dirty="0"/>
              <a:t>Najpre je Nike pokušao da otkloni odgovornost, tvrdeći da nije direktno upravljao fabrikama i da stoga ne može biti odgovoran za postupke svojih podizvođača.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bs" sz="1800" dirty="0"/>
              <a:t>Ovakav stav izazvao je još veći bijes javnosti, jer su kritičari vjerovali da Nike profitira na račun ugroženih radnika.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1D18A8E-E8E0-EAF5-6E25-72B0053D0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36C3AC-6872-FBF6-5E1D-450C3F0D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168E3F3-3F27-4F5F-D077-B549C404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Nike-ov prvi odgovor</a:t>
            </a:r>
          </a:p>
        </p:txBody>
      </p:sp>
    </p:spTree>
    <p:extLst>
      <p:ext uri="{BB962C8B-B14F-4D97-AF65-F5344CB8AC3E}">
        <p14:creationId xmlns:p14="http://schemas.microsoft.com/office/powerpoint/2010/main" val="314473817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DBFDD-A1D0-4F8D-163C-27A25E3FB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5733F3-9FAA-D033-F5D1-FE167E7EA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" b="1" dirty="0"/>
              <a:t>Poboljšana transparentnost: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Nike je javno objavio nazive i lokacije svojih proizvodnih pogona koji su imali negativne prakse, postavši jedna od prvih velikih kompanija koja je to učinila.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Počeo je objavljivati godišnje izvještaje o korporativnoj odgovornosti, sa detaljima o uslovima rada i koracima koji su poduzeti za njihovo poboljšanje.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CAA7C4D-3223-CBE1-E8C8-5B79DCE78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362F75-5D84-A73B-4FBC-ED271C54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AB8BD6E-DADC-FEEC-1906-645FDE59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Reforme i preduzete akcije</a:t>
            </a:r>
          </a:p>
        </p:txBody>
      </p:sp>
    </p:spTree>
    <p:extLst>
      <p:ext uri="{BB962C8B-B14F-4D97-AF65-F5344CB8AC3E}">
        <p14:creationId xmlns:p14="http://schemas.microsoft.com/office/powerpoint/2010/main" val="132939750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0B66F-C02A-B833-8956-592C7F11F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2DD131-395D-9C25-C67C-B2968868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" b="1" dirty="0"/>
              <a:t>Praćenje lanca nabavke: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Nike je implementirao rigorozne sisteme praćenja i revizije kako bi osigurao da podizvođači poštuju radne standarde.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Eksterne nezavisne organizacije bile su uključene u povećanje kredibiliteta ovih revizija.</a:t>
            </a:r>
          </a:p>
          <a:p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F6122F5-61A1-DF8B-B406-1593649C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FC9BC9E-A64D-DAEB-DF05-9889900B0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330F45-7CFD-B783-6893-B32B1C51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Reforme i preduzete akcije</a:t>
            </a:r>
          </a:p>
        </p:txBody>
      </p:sp>
    </p:spTree>
    <p:extLst>
      <p:ext uri="{BB962C8B-B14F-4D97-AF65-F5344CB8AC3E}">
        <p14:creationId xmlns:p14="http://schemas.microsoft.com/office/powerpoint/2010/main" val="49059526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D30A8-8E5B-C846-F5E8-D4797E13E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3CBA61-C160-1653-1ADF-0FA7F3646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" b="1" dirty="0"/>
              <a:t>Povećanje plata i poboljšanje uslova: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Kompanija je uvela standarde minimalne plate za svoje dobavljače i poboljšala uslove rada u svojim fabrikama.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Ulagao je u programe obuke radnika i nadogradio sigurnosne protokole.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77A049B-876A-70E7-D996-7645FEEB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247DF8-1C1A-F184-4B25-DC2A8CA60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B1888B-08AC-44F2-8FD5-59A8EC03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Reforme i preduzete akcije</a:t>
            </a:r>
          </a:p>
        </p:txBody>
      </p:sp>
    </p:spTree>
    <p:extLst>
      <p:ext uri="{BB962C8B-B14F-4D97-AF65-F5344CB8AC3E}">
        <p14:creationId xmlns:p14="http://schemas.microsoft.com/office/powerpoint/2010/main" val="364381266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70491-DFEC-3709-6590-800BAE649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D4956C-C8CB-7C4C-0B80-CA0C4FD59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" b="1" dirty="0"/>
              <a:t>Partnerstva sa nevladinim organizacijama: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Nike se udružio sa organizacijama kao što je Udruženje poštenog rada (FLA) kako bi osigurao da je njegov lanac nabavke u skladu s globalnim standardima rada.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bs" b="1" dirty="0"/>
              <a:t>Politika dječjeg rada: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Nike je uveo strožije procese provjere starosti za zapošljavanje i zahtijevao od podizvođača da se pridržavaju međunarodnih zakona o radu djece.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8DB299E-0408-161B-C2C6-8B54ABF2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1EB00D-CD61-F627-A928-2F990C7B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CDC35C0-3941-100B-5833-9C40AD4F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Reforme i preduzete akcije</a:t>
            </a:r>
          </a:p>
        </p:txBody>
      </p:sp>
    </p:spTree>
    <p:extLst>
      <p:ext uri="{BB962C8B-B14F-4D97-AF65-F5344CB8AC3E}">
        <p14:creationId xmlns:p14="http://schemas.microsoft.com/office/powerpoint/2010/main" val="119888440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2B78B-4861-47FE-1F11-C1728A1A4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4E837-7AD4-C88A-7337-D2F038767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" b="1" dirty="0"/>
              <a:t>Nike je postao lider u korporativnoj transparentnosti i etičkim radnim praksama.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bs" b="1" dirty="0"/>
              <a:t>Poboljšana reputacija: </a:t>
            </a:r>
            <a:r>
              <a:rPr lang="bs" dirty="0"/>
              <a:t>Iako je kontroverza i dalje dio njegove prošlosti, Nikeove proaktivne reforme pomogle su obnoviti svoj brend.</a:t>
            </a:r>
          </a:p>
          <a:p>
            <a:endParaRPr lang="en-US" dirty="0"/>
          </a:p>
          <a:p>
            <a:r>
              <a:rPr lang="bs" b="1" dirty="0"/>
              <a:t>Liderstvo u industriji: </a:t>
            </a:r>
            <a:r>
              <a:rPr lang="bs" dirty="0"/>
              <a:t>Transparentnost Nike-a inspirisala je druge kompanije da poboljšaju praćenje svog lanca snabdevanja.</a:t>
            </a:r>
          </a:p>
          <a:p>
            <a:endParaRPr lang="en-US" dirty="0"/>
          </a:p>
          <a:p>
            <a:r>
              <a:rPr lang="bs" b="1" dirty="0"/>
              <a:t>Stalni izazovi: </a:t>
            </a:r>
            <a:r>
              <a:rPr lang="bs" dirty="0"/>
              <a:t>Iako je postignut značajan napredak, složenost globalnih lanaca nabavke znači da su potrebna stalna unapređenja.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71A3F01-BCDF-72B6-75E0-B9FF85EF0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0D229F-BF1E-A5DD-D619-6F3F23B0A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264928C-9AD7-45E9-7BE6-6DCA8E43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Ishodi reformi</a:t>
            </a:r>
          </a:p>
        </p:txBody>
      </p:sp>
    </p:spTree>
    <p:extLst>
      <p:ext uri="{BB962C8B-B14F-4D97-AF65-F5344CB8AC3E}">
        <p14:creationId xmlns:p14="http://schemas.microsoft.com/office/powerpoint/2010/main" val="30656125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115F5-0F91-03C7-C2F9-834C3B40F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51563E9-30B0-EEC9-F211-4B2C1029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Ciljevi učenja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EA56B9-15BB-5690-0279-C1564BEB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s" dirty="0"/>
              <a:t>Shvatite važnost društvene odgovornosti u DOP-u.</a:t>
            </a:r>
          </a:p>
          <a:p>
            <a:endParaRPr lang="en-GB" dirty="0"/>
          </a:p>
          <a:p>
            <a:r>
              <a:rPr lang="bs" dirty="0"/>
              <a:t>Istražite korporativne odgovornosti vezane za ljudska prava i </a:t>
            </a:r>
            <a:r>
              <a:rPr lang="bs" dirty="0" err="1"/>
              <a:t>radne </a:t>
            </a:r>
            <a:r>
              <a:rPr lang="bs" dirty="0"/>
              <a:t>prakse.</a:t>
            </a:r>
          </a:p>
          <a:p>
            <a:endParaRPr lang="en-GB" dirty="0"/>
          </a:p>
          <a:p>
            <a:r>
              <a:rPr lang="bs" dirty="0"/>
              <a:t>Saznajte kako kompanije sarađuju sa zajednicama i utiču na njih.</a:t>
            </a:r>
          </a:p>
          <a:p>
            <a:endParaRPr lang="en-GB" dirty="0"/>
          </a:p>
          <a:p>
            <a:r>
              <a:rPr lang="bs" dirty="0"/>
              <a:t>Analizirajte slučajeve iz stvarnog svijeta i identifikujte najbolje prakse.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39AAFEF-8791-7B6A-F5B6-A4BD176F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F515DB-EAA1-0E22-7BC9-DB336813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4325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02A8C-327A-09CC-0F7B-5ED265180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90EE0-E525-EBDA-DF93-75E795AA81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99B81326-7D2C-749D-6047-4C505B996C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" dirty="0"/>
              <a:t>Radne prakse i uslovi rada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64CC1-C863-260B-CB9D-E355992F825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A822-EF35-6496-9904-51FEEBF62B4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bs"/>
              <a:t>Stranica</a:t>
            </a:r>
            <a:fld id="{BE3DC40E-DBBE-4E2D-9EEC-FBF0DA0E9179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58139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8D8DF-864F-AD29-25BB-4BD660115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74D85A-599A-4F5B-3343-410D809B0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bs" dirty="0"/>
              <a:t>Radne prakse pokrivaju plate, radno vrijeme, uslove i radnička prava.</a:t>
            </a:r>
          </a:p>
          <a:p>
            <a:endParaRPr lang="en-GB" dirty="0"/>
          </a:p>
          <a:p>
            <a:r>
              <a:rPr lang="bs" dirty="0"/>
              <a:t>Osiguravanje pravičnosti i pravičnosti na radnom mjestu.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90BF6D1-229B-BB08-743A-87EA34CED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63748D-C9DB-9C59-B8C5-F84C19CA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3B5278-27AC-AF54-3C86-05C80553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Radne prakse (radnička prava)</a:t>
            </a:r>
          </a:p>
        </p:txBody>
      </p:sp>
    </p:spTree>
    <p:extLst>
      <p:ext uri="{BB962C8B-B14F-4D97-AF65-F5344CB8AC3E}">
        <p14:creationId xmlns:p14="http://schemas.microsoft.com/office/powerpoint/2010/main" val="319961159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D2FD2-3AD9-139A-6688-DD76D9A5B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A48602-F511-C9E3-5012-618A7DD3F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s" dirty="0"/>
              <a:t>Poštene plate i beneficije.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bs" dirty="0"/>
              <a:t>Sigurno i zdravo radno okruženje.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bs" dirty="0"/>
              <a:t>Nediskriminacija i jednake mogućnosti.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AD0C888-C4EB-8896-18CC-C99880B9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9F3380-47CF-BACB-5657-359C6230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88A7F9-242B-0B87-A8EB-399B7DF2F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Ključni principi</a:t>
            </a:r>
          </a:p>
        </p:txBody>
      </p:sp>
    </p:spTree>
    <p:extLst>
      <p:ext uri="{BB962C8B-B14F-4D97-AF65-F5344CB8AC3E}">
        <p14:creationId xmlns:p14="http://schemas.microsoft.com/office/powerpoint/2010/main" val="413244061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80BBE-62E1-0A18-BCC0-3492B625D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4FE64D-5E1F-9B35-4F23-08D9E755F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" dirty="0"/>
              <a:t>Standardi ILO-a (Međunarodne organizacije rada):</a:t>
            </a:r>
          </a:p>
          <a:p>
            <a:endParaRPr lang="en-GB" dirty="0"/>
          </a:p>
          <a:p>
            <a:r>
              <a:rPr lang="bs" dirty="0"/>
              <a:t>Zabraniti prinudni </a:t>
            </a:r>
            <a:r>
              <a:rPr lang="bs" dirty="0" err="1"/>
              <a:t>rad </a:t>
            </a:r>
            <a:r>
              <a:rPr lang="bs" dirty="0"/>
              <a:t>.</a:t>
            </a:r>
          </a:p>
          <a:p>
            <a:endParaRPr lang="en-GB" dirty="0"/>
          </a:p>
          <a:p>
            <a:r>
              <a:rPr lang="bs" dirty="0"/>
              <a:t>Promovišite kolektivno pregovaranje.</a:t>
            </a:r>
          </a:p>
          <a:p>
            <a:endParaRPr lang="en-GB" dirty="0"/>
          </a:p>
          <a:p>
            <a:r>
              <a:rPr lang="bs" dirty="0"/>
              <a:t>Zaštitite od diskriminacije.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E41AE0-B42F-3577-A4B8-75575F54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B2F49F-F27E-527D-8C78-ECD22C18D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B2800A6-5766-888C-A699-DA16E4F6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Standardi rada</a:t>
            </a:r>
          </a:p>
        </p:txBody>
      </p:sp>
    </p:spTree>
    <p:extLst>
      <p:ext uri="{BB962C8B-B14F-4D97-AF65-F5344CB8AC3E}">
        <p14:creationId xmlns:p14="http://schemas.microsoft.com/office/powerpoint/2010/main" val="246611800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D7767-E319-FBD2-5CD9-DCBFBF948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5E43D58-5FCC-F53B-633C-769323D858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1857A0A2-5C7C-BB33-39CD-36288B31DB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" dirty="0"/>
              <a:t>IKEA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69DD9-EF8F-A4AE-24EB-F95C865FC5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E40D9-6208-3851-9ED9-59A6952B63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bs"/>
              <a:t>Stranica</a:t>
            </a:r>
            <a:fld id="{BE3DC40E-DBBE-4E2D-9EEC-FBF0DA0E9179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20833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5748B-C740-2231-755E-D7983F0F0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39E1EC1-DC3F-45C3-0963-065E7DA7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r>
              <a:rPr lang="bs" dirty="0"/>
              <a:t>Optužbe u prošlosti o lošoj </a:t>
            </a:r>
            <a:r>
              <a:rPr lang="bs" dirty="0" err="1"/>
              <a:t>radnoj </a:t>
            </a:r>
            <a:r>
              <a:rPr lang="bs" dirty="0"/>
              <a:t>praksi u lancima nabavke, posebno u zemljama u razvoju.</a:t>
            </a:r>
          </a:p>
          <a:p>
            <a:endParaRPr lang="en-GB" dirty="0"/>
          </a:p>
          <a:p>
            <a:r>
              <a:rPr lang="bs" dirty="0"/>
              <a:t>Zabrinutost zbog dečijeg </a:t>
            </a:r>
            <a:r>
              <a:rPr lang="bs" dirty="0" err="1"/>
              <a:t>rada </a:t>
            </a:r>
            <a:r>
              <a:rPr lang="bs" dirty="0"/>
              <a:t>, nesigurnih uslova rada i niskih plata u nekim fabrikama dobavljača.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EFAA579-178E-0CE2-E779-C17D54D6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E46012-40C8-662E-DD04-AE57FB5E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F60A03D-D0BC-EA07-F1F1-1A32597B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Izazovi s kojima se suočava IKEA</a:t>
            </a:r>
          </a:p>
        </p:txBody>
      </p:sp>
    </p:spTree>
    <p:extLst>
      <p:ext uri="{BB962C8B-B14F-4D97-AF65-F5344CB8AC3E}">
        <p14:creationId xmlns:p14="http://schemas.microsoft.com/office/powerpoint/2010/main" val="364127999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22B7A-2BB0-F89D-29E2-62D2D7753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70C2F6-D090-8FAF-9711-59F7A1F44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s" b="1" dirty="0"/>
              <a:t>Posvećenost životnim platama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IKEA je 2015. uvela svoju „Politiku o životnim platama” za sve zaposlene, osiguravajući da radnici zarađuju platu dovoljnu da zadovolje osnovne potrebe i osiguraju diskrecioni prihod.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Proširuje ovu politiku na svoje dobavljače ohrabrujući poštivanje smjernica o pravednim platama.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bs" b="1" dirty="0"/>
              <a:t>Rješavanje radnih prava u lancima snabdijevanja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Implementirao </a:t>
            </a:r>
            <a:r>
              <a:rPr lang="bs" b="1" dirty="0"/>
              <a:t>IWAY Standard </a:t>
            </a:r>
            <a:r>
              <a:rPr lang="bs" dirty="0"/>
              <a:t>(IKEA-in kodeks ponašanja dobavljača).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IWAY osigurava da dobavljači obezbjeđuju poštene plate, razumno radno vrijeme i sigurno radno okruženje.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Redovne revizije se provode radi praćenja usklađenosti, uz stroge kazne za prekršaje.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bs" b="1" dirty="0"/>
              <a:t>Inicijative za održivost i jednakost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IKEA naglašava rodnu ravnopravnost i podržava žene na radnom mjestu.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s" dirty="0"/>
              <a:t>Pruža razvojne programe za radnike u fabrikama dobavljača radi poboljšanja vještina i sigurnosti na radnom mjestu.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016BF18-42DE-D4FE-E88C-551CB0E7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A9D1E40-B8D4-A8E4-8551-C56BC48B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772C09-67F5-DB9E-DB45-6392717C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IKEA-in odgovor na probleme sa radom</a:t>
            </a:r>
          </a:p>
        </p:txBody>
      </p:sp>
    </p:spTree>
    <p:extLst>
      <p:ext uri="{BB962C8B-B14F-4D97-AF65-F5344CB8AC3E}">
        <p14:creationId xmlns:p14="http://schemas.microsoft.com/office/powerpoint/2010/main" val="169548467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1DA40-0B25-6676-F884-889C2BA25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867EB3-AD2E-E865-8CB9-6986D7B8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r>
              <a:rPr lang="bs" dirty="0"/>
              <a:t>Krađa plata i nedovoljna isplata.</a:t>
            </a:r>
          </a:p>
          <a:p>
            <a:endParaRPr lang="en-GB" dirty="0"/>
          </a:p>
          <a:p>
            <a:r>
              <a:rPr lang="bs" dirty="0"/>
              <a:t>Uznemiravanje ili diskriminacija na radnom mjestu.</a:t>
            </a:r>
          </a:p>
          <a:p>
            <a:endParaRPr lang="en-GB" dirty="0"/>
          </a:p>
          <a:p>
            <a:r>
              <a:rPr lang="bs" dirty="0"/>
              <a:t>Otpor sindikalizaciji.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6DDFA16-94E6-1F9F-2C48-5D4AE9AB1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B20EC8-BBAD-74B1-DD7B-91FC38E8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1228FD3-2B7C-8AC9-E04D-A04535777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Izazovi u radnoj praksi</a:t>
            </a:r>
          </a:p>
        </p:txBody>
      </p:sp>
    </p:spTree>
    <p:extLst>
      <p:ext uri="{BB962C8B-B14F-4D97-AF65-F5344CB8AC3E}">
        <p14:creationId xmlns:p14="http://schemas.microsoft.com/office/powerpoint/2010/main" val="41900141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21D09-1436-B0E7-B0F7-0135BA023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025D27-151F-C50D-2829-3215BFDE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bs" dirty="0"/>
              <a:t>Potiče inovacije i performanse.</a:t>
            </a:r>
          </a:p>
          <a:p>
            <a:endParaRPr lang="en-GB" dirty="0"/>
          </a:p>
          <a:p>
            <a:r>
              <a:rPr lang="bs" dirty="0"/>
              <a:t>Odražava globalne baze kupaca.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1CC166E-C034-1027-30B5-62307D793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DB58AC-FF20-C540-4824-DA0A42DB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7C9264F-D511-01E9-85FB-D3FDEBD5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Raznolikost i inkluzija</a:t>
            </a:r>
          </a:p>
        </p:txBody>
      </p:sp>
    </p:spTree>
    <p:extLst>
      <p:ext uri="{BB962C8B-B14F-4D97-AF65-F5344CB8AC3E}">
        <p14:creationId xmlns:p14="http://schemas.microsoft.com/office/powerpoint/2010/main" val="327683462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1890D-21EE-BDE8-4865-6E0EB82A8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BBF0D5-5B21-03EA-EE27-7F4BCFF4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" dirty="0"/>
              <a:t>Karakteristike uspješnih programa:</a:t>
            </a:r>
          </a:p>
          <a:p>
            <a:endParaRPr lang="en-GB" dirty="0"/>
          </a:p>
          <a:p>
            <a:r>
              <a:rPr lang="bs" dirty="0"/>
              <a:t>Inkluzivne prakse zapošljavanja.</a:t>
            </a:r>
          </a:p>
          <a:p>
            <a:endParaRPr lang="en-GB" dirty="0"/>
          </a:p>
          <a:p>
            <a:r>
              <a:rPr lang="bs" dirty="0"/>
              <a:t>Grupe resursa zaposlenih.</a:t>
            </a:r>
          </a:p>
          <a:p>
            <a:endParaRPr lang="en-GB" dirty="0"/>
          </a:p>
          <a:p>
            <a:r>
              <a:rPr lang="bs" dirty="0"/>
              <a:t>Obuka i razvoj različitosti.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6932092-AD09-2849-96E8-740315EF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6001F6-5A7A-0D9B-C11A-781E4A5C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338E605-A208-71DB-F103-E2E7E571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Programi korporativne raznolikosti</a:t>
            </a:r>
          </a:p>
        </p:txBody>
      </p:sp>
    </p:spTree>
    <p:extLst>
      <p:ext uri="{BB962C8B-B14F-4D97-AF65-F5344CB8AC3E}">
        <p14:creationId xmlns:p14="http://schemas.microsoft.com/office/powerpoint/2010/main" val="40503560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496ED-9774-1D2D-740A-1E997A39B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C36113F-00A7-ED7C-EA1C-1E0A7AF0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Šta je društvena odgovornost?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E38D84-3ED3-E49E-847D-DB4315C9D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" b="1" dirty="0"/>
              <a:t>Definicija: </a:t>
            </a:r>
            <a:r>
              <a:rPr lang="bs" dirty="0"/>
              <a:t>Društvena odgovornost se odnosi na etičke obaveze kompanije prema zaposlenima, zainteresovanim stranama i društvu.</a:t>
            </a:r>
          </a:p>
          <a:p>
            <a:endParaRPr lang="en-GB" dirty="0"/>
          </a:p>
          <a:p>
            <a:r>
              <a:rPr lang="bs" dirty="0"/>
              <a:t>Preduzeća moraju raditi na način koji koristi ljudima, a ne samo na ostvarivanju profita.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9F93468-876E-EF73-EA63-90C1ABDD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60D84C-EC54-F368-EEA6-E27F1B77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77014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4919B-298F-372E-7C17-CE44AFACD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BF399-7957-2D00-C94A-874DFE7755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9CB7671-688A-D64C-355D-8AE51B1F4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" dirty="0"/>
              <a:t>Angažman zajednice i društveni uticaj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097CA-D3D2-65B2-C48E-8F4CD229AD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2120D-DE5D-FC59-5DDD-ED9A19F9F9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bs"/>
              <a:t>Stranica</a:t>
            </a:r>
            <a:fld id="{BE3DC40E-DBBE-4E2D-9EEC-FBF0DA0E9179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575089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B47A1-7B61-7332-685D-8C524B788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D14F01-7C60-FBA6-7BE6-F9AC69E88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r>
              <a:rPr lang="bs" dirty="0"/>
              <a:t>Angažman zajednice uključuje poslovne partnerstvo sa lokalnim zajednicama kako bi stvorile zajedničku vrijednost.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7F6C48A-4BE1-570A-2207-A13D4CC3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F343F0-8A23-FFD2-67EA-240869D3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41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BA6179-B00A-DDBF-2FEC-3503FFC26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Angažman zajednice</a:t>
            </a:r>
          </a:p>
        </p:txBody>
      </p:sp>
    </p:spTree>
    <p:extLst>
      <p:ext uri="{BB962C8B-B14F-4D97-AF65-F5344CB8AC3E}">
        <p14:creationId xmlns:p14="http://schemas.microsoft.com/office/powerpoint/2010/main" val="303248346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7BB14-017C-3D96-5152-D49840809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A91A2E-9619-1CBC-C29E-F76568C87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r>
              <a:rPr lang="bs" dirty="0"/>
              <a:t>Poboljšava reputaciju.</a:t>
            </a:r>
          </a:p>
          <a:p>
            <a:endParaRPr lang="en-GB" dirty="0"/>
          </a:p>
          <a:p>
            <a:r>
              <a:rPr lang="bs" dirty="0"/>
              <a:t>Gradi društveni kapital.</a:t>
            </a:r>
          </a:p>
          <a:p>
            <a:endParaRPr lang="en-GB" dirty="0"/>
          </a:p>
          <a:p>
            <a:r>
              <a:rPr lang="bs" dirty="0"/>
              <a:t>Usklađuje poslovne ciljeve sa potrebama zajednice.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2AFAE5D-383B-836C-4461-8B513968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AFDB4A-EC24-C765-EE6C-35749624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BE9D581-9BCF-6168-7483-1210B7B27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Zašto se baviti zajednicama?</a:t>
            </a:r>
          </a:p>
        </p:txBody>
      </p:sp>
    </p:spTree>
    <p:extLst>
      <p:ext uri="{BB962C8B-B14F-4D97-AF65-F5344CB8AC3E}">
        <p14:creationId xmlns:p14="http://schemas.microsoft.com/office/powerpoint/2010/main" val="410222947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7CC0E-38E5-6CD6-1BF6-D1D169703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AA39A2-41EB-23EF-59E3-D249D42E8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r>
              <a:rPr lang="bs" dirty="0"/>
              <a:t>Filantropija (donacije i grantovi).</a:t>
            </a:r>
          </a:p>
          <a:p>
            <a:endParaRPr lang="en-GB" dirty="0"/>
          </a:p>
          <a:p>
            <a:r>
              <a:rPr lang="bs" dirty="0"/>
              <a:t>Partnerstva u zajednici.</a:t>
            </a:r>
          </a:p>
          <a:p>
            <a:endParaRPr lang="en-GB" dirty="0"/>
          </a:p>
          <a:p>
            <a:r>
              <a:rPr lang="bs" dirty="0"/>
              <a:t>Programi volontera zaposlenih.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BC54016-1DE1-FB73-A753-953B59DC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E89F45-7617-E279-31FE-67CA28FE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BFD6E3-8CAA-3A13-5A8D-91289E5E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Strategije korporativnog društvenog uticaja</a:t>
            </a:r>
          </a:p>
        </p:txBody>
      </p:sp>
    </p:spTree>
    <p:extLst>
      <p:ext uri="{BB962C8B-B14F-4D97-AF65-F5344CB8AC3E}">
        <p14:creationId xmlns:p14="http://schemas.microsoft.com/office/powerpoint/2010/main" val="1148311296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D6695-7CD4-9297-8A08-F10C6315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F2583B-0246-0CAF-CE74-F923BD203B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338" y="2617200"/>
            <a:ext cx="5754068" cy="867106"/>
          </a:xfrm>
        </p:spPr>
        <p:txBody>
          <a:bodyPr/>
          <a:lstStyle/>
          <a:p>
            <a:r>
              <a:rPr lang="bs" sz="1400" dirty="0"/>
              <a:t>Društvena misija usklađena sa ekološkim aktivizmom i podrškom zajednice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31B68581-1F40-40B8-C2DD-C08276E9F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" dirty="0"/>
              <a:t>Ben &amp; Jerry's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96882-D4DD-C2B2-BE00-AF4F6769B6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30310-7002-E09F-9914-34903437BE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bs"/>
              <a:t>Stranica</a:t>
            </a:r>
            <a:fld id="{BE3DC40E-DBBE-4E2D-9EEC-FBF0DA0E9179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708546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A1824-5105-F51B-9AB2-6166D0F96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C88236-17BE-FC41-D2B1-9667E7D44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r>
              <a:rPr lang="bs" dirty="0"/>
              <a:t>Od svog osnivanja 1978. godine, kompanija je u svoje poslovanje integrisala misiju iz tri dela:</a:t>
            </a:r>
          </a:p>
          <a:p>
            <a:endParaRPr lang="en-GB" dirty="0"/>
          </a:p>
          <a:p>
            <a:endParaRPr lang="en-GB" b="1" dirty="0"/>
          </a:p>
          <a:p>
            <a:r>
              <a:rPr lang="bs" b="1" dirty="0"/>
              <a:t>Misija proizvoda: </a:t>
            </a:r>
            <a:r>
              <a:rPr lang="bs" dirty="0"/>
              <a:t>Napravite najbolji sladoled na najodrživiji način.</a:t>
            </a:r>
          </a:p>
          <a:p>
            <a:endParaRPr lang="en-GB" dirty="0"/>
          </a:p>
          <a:p>
            <a:r>
              <a:rPr lang="bs" b="1" dirty="0"/>
              <a:t>Ekonomska misija: </a:t>
            </a:r>
            <a:r>
              <a:rPr lang="bs" dirty="0"/>
              <a:t>Poslujte na održivoj finansijskoj osnovi uz povećanje mogućnosti za zainteresovane strane.</a:t>
            </a:r>
          </a:p>
          <a:p>
            <a:endParaRPr lang="en-GB" dirty="0"/>
          </a:p>
          <a:p>
            <a:r>
              <a:rPr lang="bs" b="1" dirty="0"/>
              <a:t>Društvena misija: </a:t>
            </a:r>
            <a:r>
              <a:rPr lang="bs" dirty="0"/>
              <a:t>Iskoristite resurse kompanije za poboljšanje društvenih i ekoloških izazova.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EB30591-88F1-719B-8E7D-62C07C03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5586EC-C514-8F8E-9C05-CFAD1357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CB19467-5082-EF31-0423-9A79974A0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Ben &amp; Jerry's</a:t>
            </a:r>
          </a:p>
        </p:txBody>
      </p:sp>
    </p:spTree>
    <p:extLst>
      <p:ext uri="{BB962C8B-B14F-4D97-AF65-F5344CB8AC3E}">
        <p14:creationId xmlns:p14="http://schemas.microsoft.com/office/powerpoint/2010/main" val="638117582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7BE51-6AA2-B6BA-AFDD-7836DF2DF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C0F66A-5DF9-78A5-1DE3-F9518B47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" b="1" dirty="0"/>
              <a:t>ekonomska pravda:</a:t>
            </a:r>
          </a:p>
          <a:p>
            <a:r>
              <a:rPr lang="bs" dirty="0"/>
              <a:t>Ben &amp; Jerry's ima dugogodišnju posvećenost pružanju podrške malim poljoprivrednicima i dobavljačima u manjinskom vlasništvu.</a:t>
            </a:r>
          </a:p>
          <a:p>
            <a:endParaRPr lang="en-GB" dirty="0"/>
          </a:p>
          <a:p>
            <a:r>
              <a:rPr lang="bs" dirty="0"/>
              <a:t>Koristeći sastojke certificirane Fairtrade, osiguravajući da su farmeri u zemljama u razvoju pošteno plaćeni.</a:t>
            </a:r>
          </a:p>
          <a:p>
            <a:endParaRPr lang="en-GB" dirty="0"/>
          </a:p>
          <a:p>
            <a:pPr marL="0" indent="0">
              <a:buNone/>
            </a:pPr>
            <a:r>
              <a:rPr lang="bs" b="1" dirty="0"/>
              <a:t>filantropija:</a:t>
            </a:r>
          </a:p>
          <a:p>
            <a:r>
              <a:rPr lang="bs" dirty="0"/>
              <a:t>Preko Ben &amp; Jerry's fondacije, kompanija donira postotak svog godišnjeg prihoda lokalnim organizacijama koje rade na socijalnoj pravdi i ekološkim ciljevima.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C2418D9-491C-4EA8-068F-12255A68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17A5F7-4B01-A0A3-5540-A3DAE6303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472420-240A-21CE-555A-69651FAB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Ben &amp; Jerry's </a:t>
            </a:r>
            <a:r>
              <a:rPr lang="bs" sz="3600" dirty="0"/>
              <a:t>Društvena misija </a:t>
            </a:r>
            <a:endParaRPr lang="bs" dirty="0"/>
          </a:p>
        </p:txBody>
      </p:sp>
    </p:spTree>
    <p:extLst>
      <p:ext uri="{BB962C8B-B14F-4D97-AF65-F5344CB8AC3E}">
        <p14:creationId xmlns:p14="http://schemas.microsoft.com/office/powerpoint/2010/main" val="1686508293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81EAE-29CA-33E5-5A15-FA033CE97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1B480A-100F-9C21-D01E-13894823B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bs" dirty="0"/>
              <a:t>Zaposleni se aktivno podstiču da učestvuju u kampanjama socijalne pravde.</a:t>
            </a:r>
          </a:p>
          <a:p>
            <a:endParaRPr lang="en-GB" dirty="0"/>
          </a:p>
          <a:p>
            <a:r>
              <a:rPr lang="bs" dirty="0"/>
              <a:t>Kompanija organizuje događaje kao što je "Free Cone Day", koji se često koriste kao priliku za podizanje svijesti o društvenim ciljevima.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DFFCA61-739C-903D-C9D3-05586DF4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F7D206-7E82-EED8-250C-89C436B18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47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9A217E1-D8DD-21F8-B4E4-B9A79C05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Ben &amp; Jerry‘s – Aktivizan zaposlenih</a:t>
            </a:r>
          </a:p>
        </p:txBody>
      </p:sp>
    </p:spTree>
    <p:extLst>
      <p:ext uri="{BB962C8B-B14F-4D97-AF65-F5344CB8AC3E}">
        <p14:creationId xmlns:p14="http://schemas.microsoft.com/office/powerpoint/2010/main" val="177372098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3D355-AB67-0F94-A09B-7A13FE52E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BA9086-BE26-89B3-D594-FC6F7E408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725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" b="1" dirty="0"/>
              <a:t>Korporativna reputacija:</a:t>
            </a:r>
          </a:p>
          <a:p>
            <a:r>
              <a:rPr lang="bs" dirty="0"/>
              <a:t>Ben &amp; Jerry's je izgradio bazu lojalnih kupaca koja je u skladu s njegovim vrijednostima.</a:t>
            </a:r>
          </a:p>
          <a:p>
            <a:r>
              <a:rPr lang="bs" dirty="0"/>
              <a:t>Prepoznat kao pionir u integraciji aktivizma sa biznisom.</a:t>
            </a:r>
          </a:p>
          <a:p>
            <a:endParaRPr lang="en-GB" dirty="0"/>
          </a:p>
          <a:p>
            <a:pPr marL="0" indent="0">
              <a:buNone/>
            </a:pPr>
            <a:r>
              <a:rPr lang="bs" b="1" dirty="0"/>
              <a:t>Opipljive društvene koristi:</a:t>
            </a:r>
          </a:p>
          <a:p>
            <a:r>
              <a:rPr lang="bs" dirty="0"/>
              <a:t>Poboljšani uslovi za farmere kroz praksu pravedne trgovine.</a:t>
            </a:r>
          </a:p>
          <a:p>
            <a:r>
              <a:rPr lang="bs" dirty="0"/>
              <a:t>Podignuta svijest javnosti o kritičnim pitanjima kao što su klimatske promjene, rasna ravnopravnost i ostala prava.</a:t>
            </a:r>
          </a:p>
          <a:p>
            <a:endParaRPr lang="en-GB" dirty="0"/>
          </a:p>
          <a:p>
            <a:pPr marL="0" indent="0">
              <a:buNone/>
            </a:pPr>
            <a:r>
              <a:rPr lang="bs" b="1" dirty="0"/>
              <a:t>Moral zaposlenih:</a:t>
            </a:r>
          </a:p>
          <a:p>
            <a:r>
              <a:rPr lang="bs" dirty="0"/>
              <a:t>Zaposleni osjećaju ponos što rade za kompaniju koja predstavlja više od profita.</a:t>
            </a:r>
          </a:p>
          <a:p>
            <a:r>
              <a:rPr lang="bs" dirty="0"/>
              <a:t>Visok nivo angažovanja i zadržavanja zaposlenih.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3C286F6-5811-F98E-4461-7324E219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FDFB9F-A53B-2408-2648-6AF52EAC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48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4BFC78-318B-85EA-0614-F7EC4318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Uticaj Ben &amp; Jerryjevih inicijativa</a:t>
            </a:r>
          </a:p>
        </p:txBody>
      </p:sp>
    </p:spTree>
    <p:extLst>
      <p:ext uri="{BB962C8B-B14F-4D97-AF65-F5344CB8AC3E}">
        <p14:creationId xmlns:p14="http://schemas.microsoft.com/office/powerpoint/2010/main" val="2903516127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C2C96-CC5F-E924-8C91-6E30D3BC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39BD93B-8885-0896-2426-1AF7206BF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bs" b="1" dirty="0">
                <a:solidFill>
                  <a:srgbClr val="000000"/>
                </a:solidFill>
              </a:rPr>
              <a:t>M</a:t>
            </a:r>
            <a:r>
              <a:rPr lang="bs" b="1" i="0" u="none" strike="noStrike" dirty="0">
                <a:solidFill>
                  <a:srgbClr val="000000"/>
                </a:solidFill>
                <a:effectLst/>
              </a:rPr>
              <a:t>etrika:</a:t>
            </a:r>
          </a:p>
          <a:p>
            <a:pPr marL="0" indent="0" algn="l">
              <a:buNone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bs" b="0" i="0" u="none" strike="noStrike" dirty="0">
                <a:solidFill>
                  <a:srgbClr val="000000"/>
                </a:solidFill>
                <a:effectLst/>
              </a:rPr>
              <a:t>Broj pogođenih korisnika.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bs" b="0" i="0" u="none" strike="noStrike" dirty="0">
                <a:solidFill>
                  <a:srgbClr val="000000"/>
                </a:solidFill>
                <a:effectLst/>
              </a:rPr>
              <a:t>Rezultati programa.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bs" b="0" i="0" u="none" strike="noStrike" dirty="0">
                <a:solidFill>
                  <a:srgbClr val="000000"/>
                </a:solidFill>
                <a:effectLst/>
              </a:rPr>
              <a:t>Povratne informacije zajednice.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A91482C-8F74-9B17-EFB0-08A50BFC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268671-07C1-F727-1CFB-C3B9D917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676678F-4429-690B-07B6-9D97E452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Mjerenje društvenog uticaja</a:t>
            </a:r>
          </a:p>
        </p:txBody>
      </p:sp>
    </p:spTree>
    <p:extLst>
      <p:ext uri="{BB962C8B-B14F-4D97-AF65-F5344CB8AC3E}">
        <p14:creationId xmlns:p14="http://schemas.microsoft.com/office/powerpoint/2010/main" val="18873493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03E8A-904F-AF21-65A5-AD6EC2AD0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35ACF-443C-AC7A-EA80-ADF0E50C1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/>
          <a:lstStyle/>
          <a:p>
            <a:pPr marL="0" indent="0">
              <a:buNone/>
            </a:pPr>
            <a:r>
              <a:rPr lang="bs" dirty="0"/>
              <a:t>Društvena odgovornost je nastala iz:</a:t>
            </a:r>
          </a:p>
          <a:p>
            <a:endParaRPr lang="en-GB" dirty="0"/>
          </a:p>
          <a:p>
            <a:r>
              <a:rPr lang="bs" b="1" dirty="0"/>
              <a:t>19. vijek: </a:t>
            </a:r>
            <a:r>
              <a:rPr lang="bs" dirty="0"/>
              <a:t>filantropski napori bogatih industrijalaca.</a:t>
            </a:r>
          </a:p>
          <a:p>
            <a:endParaRPr lang="en-GB" dirty="0"/>
          </a:p>
          <a:p>
            <a:r>
              <a:rPr lang="bs" b="1" dirty="0"/>
              <a:t>20. vijek: </a:t>
            </a:r>
            <a:r>
              <a:rPr lang="bs" dirty="0"/>
              <a:t>Pokreti za radnička prava i građanska prava koji utiču na korporativno ponašanje.</a:t>
            </a:r>
          </a:p>
          <a:p>
            <a:endParaRPr lang="en-GB" dirty="0"/>
          </a:p>
          <a:p>
            <a:r>
              <a:rPr lang="bs" b="1" dirty="0"/>
              <a:t>Danas: </a:t>
            </a:r>
            <a:r>
              <a:rPr lang="bs" dirty="0"/>
              <a:t>Integrisane CSR strategije fokusirane na održivost i društvenu jednakost.</a:t>
            </a:r>
            <a:endParaRPr lang="en-GB" b="1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DD77A4F-6684-8969-D3AB-95B5ADE8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A66307-E5E4-EDE3-AD2C-5DA324D0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973D2D-A6CB-4836-87FE-93AC7985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bs" dirty="0"/>
              <a:t>storijski kontekst</a:t>
            </a:r>
          </a:p>
        </p:txBody>
      </p:sp>
    </p:spTree>
    <p:extLst>
      <p:ext uri="{BB962C8B-B14F-4D97-AF65-F5344CB8AC3E}">
        <p14:creationId xmlns:p14="http://schemas.microsoft.com/office/powerpoint/2010/main" val="1101378965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2B299-51E1-E52D-D60A-3E6B9405E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D1F493-0218-6113-49A6-BC6AC16CC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r>
              <a:rPr lang="bs" dirty="0"/>
              <a:t>Neusklađenost sa potrebama zajednice.</a:t>
            </a:r>
          </a:p>
          <a:p>
            <a:endParaRPr lang="en-GB" dirty="0"/>
          </a:p>
          <a:p>
            <a:r>
              <a:rPr lang="bs" dirty="0"/>
              <a:t>Percepcija CSR-pranja.</a:t>
            </a:r>
          </a:p>
          <a:p>
            <a:endParaRPr lang="en-GB" dirty="0"/>
          </a:p>
          <a:p>
            <a:r>
              <a:rPr lang="bs" dirty="0"/>
              <a:t>Mjerenje nematerijalne koristi.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EBCFBD4-D7F6-F98E-6BCA-26BCD74E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74E3C2-31BC-E1FD-A265-A2905C3E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50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B183AC-9C8A-24BB-6778-C5EAA294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Uobičajeni izazovi</a:t>
            </a:r>
          </a:p>
        </p:txBody>
      </p:sp>
    </p:spTree>
    <p:extLst>
      <p:ext uri="{BB962C8B-B14F-4D97-AF65-F5344CB8AC3E}">
        <p14:creationId xmlns:p14="http://schemas.microsoft.com/office/powerpoint/2010/main" val="2674475351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46E8C-30A8-9FD1-171F-A3CD736DA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90E400-E17C-99BA-D16C-FE2185477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r>
              <a:rPr lang="bs" dirty="0"/>
              <a:t>Sprovedite procjenu potreba.</a:t>
            </a:r>
          </a:p>
          <a:p>
            <a:endParaRPr lang="en-GB" dirty="0"/>
          </a:p>
          <a:p>
            <a:r>
              <a:rPr lang="bs" dirty="0"/>
              <a:t>Uskladite se s dugoročnim ciljevima.</a:t>
            </a:r>
          </a:p>
          <a:p>
            <a:endParaRPr lang="en-GB" dirty="0"/>
          </a:p>
          <a:p>
            <a:r>
              <a:rPr lang="bs" dirty="0"/>
              <a:t>Uključite vođe zajednice u planiranje.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E266A20-96EE-4EB0-EAAB-C5CFB47AA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44D5B5-230C-145C-B720-28E907AC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32D1303-5916-BD66-8417-33FC8A99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Najbolje prakse</a:t>
            </a:r>
          </a:p>
        </p:txBody>
      </p:sp>
    </p:spTree>
    <p:extLst>
      <p:ext uri="{BB962C8B-B14F-4D97-AF65-F5344CB8AC3E}">
        <p14:creationId xmlns:p14="http://schemas.microsoft.com/office/powerpoint/2010/main" val="3452667084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75338-6171-6BB9-17A9-878C8138A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B9B9E98-1494-14FC-2D7E-3A9E0D4C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Diskusija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235AC-16F2-7169-CB9C-4D9BD27DA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bs" b="0" i="0" u="none" strike="noStrike" dirty="0">
                <a:solidFill>
                  <a:srgbClr val="000000"/>
                </a:solidFill>
                <a:effectLst/>
              </a:rPr>
              <a:t>Kako preduzeća mogu balansirati profit sa značajnim doprinosima zajednici?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C506992-B8C5-0837-2389-EEEBC059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/>
              <a:t>Održivost i CSR</a:t>
            </a:r>
            <a:endParaRPr lang="b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8B74F3-0BBD-5606-D04F-8A93069C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/>
              <a:t>Stranica</a:t>
            </a:r>
            <a:fld id="{11EC652C-7F14-412D-A017-7E21E076D6A5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2756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AF8FB-C8AD-C67B-6173-B7D997921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9EB1B2-15F8-DABC-6DB5-F267DD56B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>
            <a:normAutofit/>
          </a:bodyPr>
          <a:lstStyle/>
          <a:p>
            <a:r>
              <a:rPr lang="bs" dirty="0"/>
              <a:t>Gradi poverenje sa zainteresovanim stranama.</a:t>
            </a:r>
          </a:p>
          <a:p>
            <a:endParaRPr lang="en-GB" dirty="0"/>
          </a:p>
          <a:p>
            <a:r>
              <a:rPr lang="bs" dirty="0"/>
              <a:t>Poboljšava reputaciju brenda.</a:t>
            </a:r>
          </a:p>
          <a:p>
            <a:endParaRPr lang="en-GB" dirty="0"/>
          </a:p>
          <a:p>
            <a:r>
              <a:rPr lang="bs" dirty="0"/>
              <a:t>Smanjuje rizike vezane za loš </a:t>
            </a:r>
            <a:r>
              <a:rPr lang="bs" dirty="0" err="1"/>
              <a:t>rad </a:t>
            </a:r>
            <a:r>
              <a:rPr lang="bs" dirty="0"/>
              <a:t>ili društvene prakse.</a:t>
            </a:r>
          </a:p>
          <a:p>
            <a:endParaRPr lang="en-GB" dirty="0"/>
          </a:p>
          <a:p>
            <a:r>
              <a:rPr lang="bs" dirty="0"/>
              <a:t>Stvara pozitivne društvene promjene.</a:t>
            </a:r>
            <a:endParaRPr lang="en-GB" b="1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57D9ACB-FFC3-98D1-D1BD-2314B27B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ACE09-3E71-77EC-20E1-7E1A018D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B8D157-F643-B41D-9357-805F8D93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Važnost društvene odgovornosti</a:t>
            </a:r>
          </a:p>
        </p:txBody>
      </p:sp>
    </p:spTree>
    <p:extLst>
      <p:ext uri="{BB962C8B-B14F-4D97-AF65-F5344CB8AC3E}">
        <p14:creationId xmlns:p14="http://schemas.microsoft.com/office/powerpoint/2010/main" val="12281657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C3961-E182-E1EB-3DA7-141324511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38D0B63-82D3-8B6C-9E96-A367A936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4" y="117178"/>
            <a:ext cx="7701618" cy="990600"/>
          </a:xfrm>
        </p:spPr>
        <p:txBody>
          <a:bodyPr>
            <a:normAutofit fontScale="90000"/>
          </a:bodyPr>
          <a:lstStyle/>
          <a:p>
            <a:r>
              <a:rPr lang="bs" dirty="0"/>
              <a:t>Ključne komponente društvene odgovornosti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D652A4-67B7-DAE1-8CA8-60802BE5D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s" dirty="0"/>
              <a:t>Ljudska prava</a:t>
            </a:r>
          </a:p>
          <a:p>
            <a:endParaRPr lang="en-US" dirty="0"/>
          </a:p>
          <a:p>
            <a:r>
              <a:rPr lang="bs" dirty="0"/>
              <a:t>Radnička prava</a:t>
            </a:r>
          </a:p>
          <a:p>
            <a:endParaRPr lang="en-US" dirty="0"/>
          </a:p>
          <a:p>
            <a:r>
              <a:rPr lang="bs" dirty="0"/>
              <a:t>Angažman zajednice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BC06F83-5DE4-5484-D7D9-C8CCD5732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20DAA6-8E25-8DE5-5832-4E40B0D3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9995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3C45B3A-87B1-5902-B015-02A6E80D4A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1B91B05F-09E3-8FF7-F8EF-2B3C26F03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" dirty="0"/>
              <a:t>Ljudska prava u korporativnom svijetu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3CC93-841D-E6D9-5D8F-AAFB4A9540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80591-0D1A-5C56-DE70-722FB340FA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bs"/>
              <a:t>Stranica</a:t>
            </a:r>
            <a:fld id="{BE3DC40E-DBBE-4E2D-9EEC-FBF0DA0E917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3685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A9C15-7704-B898-FB31-DF41D588F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28235C-38DD-7B07-CF61-9D496A66E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07" y="1145497"/>
            <a:ext cx="7759644" cy="3468515"/>
          </a:xfrm>
        </p:spPr>
        <p:txBody>
          <a:bodyPr/>
          <a:lstStyle/>
          <a:p>
            <a:endParaRPr lang="en-GB" dirty="0"/>
          </a:p>
          <a:p>
            <a:r>
              <a:rPr lang="bs" b="1" dirty="0"/>
              <a:t>Ljudska prava: </a:t>
            </a:r>
            <a:r>
              <a:rPr lang="bs" dirty="0"/>
              <a:t>Osnovna prava i slobode na koja svi pojedinci imaju pravo.</a:t>
            </a:r>
          </a:p>
          <a:p>
            <a:endParaRPr lang="en-GB" dirty="0"/>
          </a:p>
          <a:p>
            <a:r>
              <a:rPr lang="bs" b="1" dirty="0"/>
              <a:t>Korporativna uloga: </a:t>
            </a:r>
            <a:r>
              <a:rPr lang="bs" dirty="0"/>
              <a:t>Kompanije moraju osigurati da njihovo poslovanje ne krši ova prava.</a:t>
            </a:r>
            <a:endParaRPr lang="en-GB" b="1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1E01913-2087-A788-DE44-4100FFB62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s" dirty="0"/>
              <a:t>Održivost i CSR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FA50CA-65A3-CF98-6BF3-A38C63F2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s" dirty="0"/>
              <a:t>Stranica</a:t>
            </a:r>
            <a:fld id="{11EC652C-7F14-412D-A017-7E21E076D6A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8CC26D1-848F-EB5A-C3BC-F5FEA206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" dirty="0"/>
              <a:t>Ljudska prava u korporativnom svijetu</a:t>
            </a:r>
          </a:p>
        </p:txBody>
      </p:sp>
    </p:spTree>
    <p:extLst>
      <p:ext uri="{BB962C8B-B14F-4D97-AF65-F5344CB8AC3E}">
        <p14:creationId xmlns:p14="http://schemas.microsoft.com/office/powerpoint/2010/main" val="343642152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  <p:tag name="SLIDO_APP_VERSION" val="1.5.0.0"/>
  <p:tag name="SLIDO_PRESENTATION_ID" val="ddeb72d8-fb4b-428b-8078-e5483d96c811"/>
  <p:tag name="SLIDO_EVENT_UUID" val="6b1a6c22-588a-4cf5-a17c-c7aaa4ed3251"/>
  <p:tag name="SLIDO_EVENT_SECTION_UUID" val="9140f7f9-9d79-42f4-ba90-3f53709cfe0e"/>
</p:tagLst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Sample presenation in format 16:9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2" ma:contentTypeDescription="Ein neues Dokument erstellen." ma:contentTypeScope="" ma:versionID="b5ccb5bb211b6ddcc624790d84f2bb9f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046596c9011a87760a505164f9d920d3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4036E2-224C-4CC5-B207-8132D926EB17}">
  <ds:schemaRefs>
    <ds:schemaRef ds:uri="http://purl.org/dc/terms/"/>
    <ds:schemaRef ds:uri="http://schemas.microsoft.com/office/2006/documentManagement/types"/>
    <ds:schemaRef ds:uri="1a8d9a65-8471-4209-a900-f8e11db75e0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dde413db-0745-4f3a-8dca-564dc7ff6f7d"/>
    <ds:schemaRef ds:uri="08b0a3ee-3d2a-451c-9a1a-7e5d5b0c9c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705B55-7600-4C79-8AF2-2CBDC5DD1E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791052-686D-410D-BAF5-3F9FC13DF4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2050</Words>
  <Application>Microsoft Macintosh PowerPoint</Application>
  <PresentationFormat>On-screen Show (16:9)</PresentationFormat>
  <Paragraphs>457</Paragraphs>
  <Slides>52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Georgia</vt:lpstr>
      <vt:lpstr>Verdana</vt:lpstr>
      <vt:lpstr>Wingdings</vt:lpstr>
      <vt:lpstr>Office 2013 - 2022 Theme</vt:lpstr>
      <vt:lpstr>Korporativna društvena odgovornost</vt:lpstr>
      <vt:lpstr>Društvena odgovornost</vt:lpstr>
      <vt:lpstr>Ciljevi učenja</vt:lpstr>
      <vt:lpstr>Šta je društvena odgovornost?</vt:lpstr>
      <vt:lpstr>Istorijski kontekst</vt:lpstr>
      <vt:lpstr>Važnost društvene odgovornosti</vt:lpstr>
      <vt:lpstr>Ključne komponente društvene odgovornosti</vt:lpstr>
      <vt:lpstr>Ljudska prava u korporativnom svijetu</vt:lpstr>
      <vt:lpstr>Ljudska prava u korporativnom svijetu</vt:lpstr>
      <vt:lpstr>Međunarodni okviri</vt:lpstr>
      <vt:lpstr>Korporativne obaveze</vt:lpstr>
      <vt:lpstr>Unilever</vt:lpstr>
      <vt:lpstr>Unilever</vt:lpstr>
      <vt:lpstr>Unileverova posvećenost ljudskim pravima</vt:lpstr>
      <vt:lpstr>Unilever - Inicijative koje podržavaju pravedne plate</vt:lpstr>
      <vt:lpstr>Unilever - Rodna ravnopravnost i raznolikost</vt:lpstr>
      <vt:lpstr>Unilever - Transparentnost i izvještavanje</vt:lpstr>
      <vt:lpstr>Izazovi u ljudskim pravima</vt:lpstr>
      <vt:lpstr>Ljudska prava u lancima nabavke</vt:lpstr>
      <vt:lpstr>Nike i Sweatshops</vt:lpstr>
      <vt:lpstr>Nike i Sweatshops</vt:lpstr>
      <vt:lpstr>Nike i Sweatshops</vt:lpstr>
      <vt:lpstr>Nike i Sweatshops - Ključna pitanja</vt:lpstr>
      <vt:lpstr>Nike-ov prvi odgovor</vt:lpstr>
      <vt:lpstr>Reforme i preduzete akcije</vt:lpstr>
      <vt:lpstr>Reforme i preduzete akcije</vt:lpstr>
      <vt:lpstr>Reforme i preduzete akcije</vt:lpstr>
      <vt:lpstr>Reforme i preduzete akcije</vt:lpstr>
      <vt:lpstr>Ishodi reformi</vt:lpstr>
      <vt:lpstr>Radne prakse i uslovi rada</vt:lpstr>
      <vt:lpstr>Radne prakse (radnička prava)</vt:lpstr>
      <vt:lpstr>Ključni principi</vt:lpstr>
      <vt:lpstr>Standardi rada</vt:lpstr>
      <vt:lpstr>IKEA</vt:lpstr>
      <vt:lpstr>Izazovi s kojima se suočava IKEA</vt:lpstr>
      <vt:lpstr>IKEA-in odgovor na probleme sa radom</vt:lpstr>
      <vt:lpstr>Izazovi u radnoj praksi</vt:lpstr>
      <vt:lpstr>Raznolikost i inkluzija</vt:lpstr>
      <vt:lpstr>Programi korporativne raznolikosti</vt:lpstr>
      <vt:lpstr>Angažman zajednice i društveni uticaj</vt:lpstr>
      <vt:lpstr>Angažman zajednice</vt:lpstr>
      <vt:lpstr>Zašto se baviti zajednicama?</vt:lpstr>
      <vt:lpstr>Strategije korporativnog društvenog uticaja</vt:lpstr>
      <vt:lpstr>Ben &amp; Jerry's</vt:lpstr>
      <vt:lpstr>Ben &amp; Jerry's</vt:lpstr>
      <vt:lpstr>Ben &amp; Jerry's Društvena misija </vt:lpstr>
      <vt:lpstr>Ben &amp; Jerry‘s – Aktivizan zaposlenih</vt:lpstr>
      <vt:lpstr>Uticaj Ben &amp; Jerryjevih inicijativa</vt:lpstr>
      <vt:lpstr>Mjerenje društvenog uticaja</vt:lpstr>
      <vt:lpstr>Uobičajeni izazovi</vt:lpstr>
      <vt:lpstr>Najbolje prakse</vt:lpstr>
      <vt:lpstr>Diskusija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2022-12-21T09:54:10Z</dcterms:created>
  <dcterms:modified xsi:type="dcterms:W3CDTF">2025-12-09T08:44:57Z</dcterms:modified>
  <cp:category>Präsentationsvorlage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