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9" r:id="rId1"/>
  </p:sldMasterIdLst>
  <p:notesMasterIdLst>
    <p:notesMasterId r:id="rId29"/>
  </p:notesMasterIdLst>
  <p:sldIdLst>
    <p:sldId id="256" r:id="rId2"/>
    <p:sldId id="258" r:id="rId3"/>
    <p:sldId id="283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2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ECC6C6-0857-2349-A7A4-4CB1BBAF91AB}" v="3" dt="2022-03-29T06:15:45.0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741" autoAdjust="0"/>
  </p:normalViewPr>
  <p:slideViewPr>
    <p:cSldViewPr snapToGrid="0" snapToObjects="1">
      <p:cViewPr varScale="1">
        <p:scale>
          <a:sx n="100" d="100"/>
          <a:sy n="100" d="100"/>
        </p:scale>
        <p:origin x="196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8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Todorovic" userId="b456dcb4c43cc0e5" providerId="LiveId" clId="{EAECC6C6-0857-2349-A7A4-4CB1BBAF91AB}"/>
    <pc:docChg chg="undo redo custSel addSld delSld modSld">
      <pc:chgData name="Igor Todorovic" userId="b456dcb4c43cc0e5" providerId="LiveId" clId="{EAECC6C6-0857-2349-A7A4-4CB1BBAF91AB}" dt="2022-03-29T06:24:40.625" v="161" actId="27636"/>
      <pc:docMkLst>
        <pc:docMk/>
      </pc:docMkLst>
      <pc:sldChg chg="modSp mod">
        <pc:chgData name="Igor Todorovic" userId="b456dcb4c43cc0e5" providerId="LiveId" clId="{EAECC6C6-0857-2349-A7A4-4CB1BBAF91AB}" dt="2022-03-29T06:15:56.864" v="98" actId="27636"/>
        <pc:sldMkLst>
          <pc:docMk/>
          <pc:sldMk cId="609296933" sldId="258"/>
        </pc:sldMkLst>
        <pc:spChg chg="mod">
          <ac:chgData name="Igor Todorovic" userId="b456dcb4c43cc0e5" providerId="LiveId" clId="{EAECC6C6-0857-2349-A7A4-4CB1BBAF91AB}" dt="2022-03-29T06:15:56.864" v="98" actId="27636"/>
          <ac:spMkLst>
            <pc:docMk/>
            <pc:sldMk cId="609296933" sldId="258"/>
            <ac:spMk id="175107" creationId="{00000000-0000-0000-0000-000000000000}"/>
          </ac:spMkLst>
        </pc:spChg>
      </pc:sldChg>
      <pc:sldChg chg="modSp mod">
        <pc:chgData name="Igor Todorovic" userId="b456dcb4c43cc0e5" providerId="LiveId" clId="{EAECC6C6-0857-2349-A7A4-4CB1BBAF91AB}" dt="2022-03-29T06:17:30.617" v="104" actId="27636"/>
        <pc:sldMkLst>
          <pc:docMk/>
          <pc:sldMk cId="2013471486" sldId="260"/>
        </pc:sldMkLst>
        <pc:spChg chg="mod">
          <ac:chgData name="Igor Todorovic" userId="b456dcb4c43cc0e5" providerId="LiveId" clId="{EAECC6C6-0857-2349-A7A4-4CB1BBAF91AB}" dt="2022-03-29T06:17:30.617" v="104" actId="27636"/>
          <ac:spMkLst>
            <pc:docMk/>
            <pc:sldMk cId="2013471486" sldId="260"/>
            <ac:spMk id="176131" creationId="{00000000-0000-0000-0000-000000000000}"/>
          </ac:spMkLst>
        </pc:spChg>
      </pc:sldChg>
      <pc:sldChg chg="modSp mod">
        <pc:chgData name="Igor Todorovic" userId="b456dcb4c43cc0e5" providerId="LiveId" clId="{EAECC6C6-0857-2349-A7A4-4CB1BBAF91AB}" dt="2022-03-28T06:35:45.596" v="88" actId="1076"/>
        <pc:sldMkLst>
          <pc:docMk/>
          <pc:sldMk cId="3223829162" sldId="262"/>
        </pc:sldMkLst>
        <pc:spChg chg="mod">
          <ac:chgData name="Igor Todorovic" userId="b456dcb4c43cc0e5" providerId="LiveId" clId="{EAECC6C6-0857-2349-A7A4-4CB1BBAF91AB}" dt="2022-03-28T06:35:42.818" v="87" actId="20577"/>
          <ac:spMkLst>
            <pc:docMk/>
            <pc:sldMk cId="3223829162" sldId="262"/>
            <ac:spMk id="24580" creationId="{00000000-0000-0000-0000-000000000000}"/>
          </ac:spMkLst>
        </pc:spChg>
        <pc:graphicFrameChg chg="mod">
          <ac:chgData name="Igor Todorovic" userId="b456dcb4c43cc0e5" providerId="LiveId" clId="{EAECC6C6-0857-2349-A7A4-4CB1BBAF91AB}" dt="2022-03-28T06:35:45.596" v="88" actId="1076"/>
          <ac:graphicFrameMkLst>
            <pc:docMk/>
            <pc:sldMk cId="3223829162" sldId="262"/>
            <ac:graphicFrameMk id="24578" creationId="{00000000-0000-0000-0000-000000000000}"/>
          </ac:graphicFrameMkLst>
        </pc:graphicFrameChg>
      </pc:sldChg>
      <pc:sldChg chg="modSp mod">
        <pc:chgData name="Igor Todorovic" userId="b456dcb4c43cc0e5" providerId="LiveId" clId="{EAECC6C6-0857-2349-A7A4-4CB1BBAF91AB}" dt="2022-03-29T06:19:09.415" v="105" actId="20577"/>
        <pc:sldMkLst>
          <pc:docMk/>
          <pc:sldMk cId="4129516307" sldId="263"/>
        </pc:sldMkLst>
        <pc:spChg chg="mod">
          <ac:chgData name="Igor Todorovic" userId="b456dcb4c43cc0e5" providerId="LiveId" clId="{EAECC6C6-0857-2349-A7A4-4CB1BBAF91AB}" dt="2022-03-29T06:19:09.415" v="105" actId="20577"/>
          <ac:spMkLst>
            <pc:docMk/>
            <pc:sldMk cId="4129516307" sldId="263"/>
            <ac:spMk id="177155" creationId="{00000000-0000-0000-0000-000000000000}"/>
          </ac:spMkLst>
        </pc:spChg>
      </pc:sldChg>
      <pc:sldChg chg="modSp mod">
        <pc:chgData name="Igor Todorovic" userId="b456dcb4c43cc0e5" providerId="LiveId" clId="{EAECC6C6-0857-2349-A7A4-4CB1BBAF91AB}" dt="2022-03-29T06:19:42.579" v="126" actId="14100"/>
        <pc:sldMkLst>
          <pc:docMk/>
          <pc:sldMk cId="1816697530" sldId="264"/>
        </pc:sldMkLst>
        <pc:spChg chg="mod">
          <ac:chgData name="Igor Todorovic" userId="b456dcb4c43cc0e5" providerId="LiveId" clId="{EAECC6C6-0857-2349-A7A4-4CB1BBAF91AB}" dt="2022-03-29T06:19:34.278" v="123" actId="1036"/>
          <ac:spMkLst>
            <pc:docMk/>
            <pc:sldMk cId="1816697530" sldId="264"/>
            <ac:spMk id="178178" creationId="{00000000-0000-0000-0000-000000000000}"/>
          </ac:spMkLst>
        </pc:spChg>
        <pc:spChg chg="mod">
          <ac:chgData name="Igor Todorovic" userId="b456dcb4c43cc0e5" providerId="LiveId" clId="{EAECC6C6-0857-2349-A7A4-4CB1BBAF91AB}" dt="2022-03-29T06:19:42.579" v="126" actId="14100"/>
          <ac:spMkLst>
            <pc:docMk/>
            <pc:sldMk cId="1816697530" sldId="264"/>
            <ac:spMk id="178179" creationId="{00000000-0000-0000-0000-000000000000}"/>
          </ac:spMkLst>
        </pc:spChg>
      </pc:sldChg>
      <pc:sldChg chg="modSp mod">
        <pc:chgData name="Igor Todorovic" userId="b456dcb4c43cc0e5" providerId="LiveId" clId="{EAECC6C6-0857-2349-A7A4-4CB1BBAF91AB}" dt="2022-03-29T06:20:36.023" v="132" actId="20577"/>
        <pc:sldMkLst>
          <pc:docMk/>
          <pc:sldMk cId="1154825010" sldId="265"/>
        </pc:sldMkLst>
        <pc:spChg chg="mod">
          <ac:chgData name="Igor Todorovic" userId="b456dcb4c43cc0e5" providerId="LiveId" clId="{EAECC6C6-0857-2349-A7A4-4CB1BBAF91AB}" dt="2022-03-29T06:20:36.023" v="132" actId="20577"/>
          <ac:spMkLst>
            <pc:docMk/>
            <pc:sldMk cId="1154825010" sldId="265"/>
            <ac:spMk id="179203" creationId="{00000000-0000-0000-0000-000000000000}"/>
          </ac:spMkLst>
        </pc:spChg>
      </pc:sldChg>
      <pc:sldChg chg="modSp mod">
        <pc:chgData name="Igor Todorovic" userId="b456dcb4c43cc0e5" providerId="LiveId" clId="{EAECC6C6-0857-2349-A7A4-4CB1BBAF91AB}" dt="2022-03-29T06:20:53.884" v="149" actId="27636"/>
        <pc:sldMkLst>
          <pc:docMk/>
          <pc:sldMk cId="119754363" sldId="268"/>
        </pc:sldMkLst>
        <pc:spChg chg="mod">
          <ac:chgData name="Igor Todorovic" userId="b456dcb4c43cc0e5" providerId="LiveId" clId="{EAECC6C6-0857-2349-A7A4-4CB1BBAF91AB}" dt="2022-03-29T06:20:49.723" v="147" actId="1035"/>
          <ac:spMkLst>
            <pc:docMk/>
            <pc:sldMk cId="119754363" sldId="268"/>
            <ac:spMk id="182274" creationId="{00000000-0000-0000-0000-000000000000}"/>
          </ac:spMkLst>
        </pc:spChg>
        <pc:spChg chg="mod">
          <ac:chgData name="Igor Todorovic" userId="b456dcb4c43cc0e5" providerId="LiveId" clId="{EAECC6C6-0857-2349-A7A4-4CB1BBAF91AB}" dt="2022-03-29T06:20:53.884" v="149" actId="27636"/>
          <ac:spMkLst>
            <pc:docMk/>
            <pc:sldMk cId="119754363" sldId="268"/>
            <ac:spMk id="182275" creationId="{00000000-0000-0000-0000-000000000000}"/>
          </ac:spMkLst>
        </pc:spChg>
      </pc:sldChg>
      <pc:sldChg chg="modSp mod">
        <pc:chgData name="Igor Todorovic" userId="b456dcb4c43cc0e5" providerId="LiveId" clId="{EAECC6C6-0857-2349-A7A4-4CB1BBAF91AB}" dt="2022-03-29T06:21:36.698" v="152" actId="20577"/>
        <pc:sldMkLst>
          <pc:docMk/>
          <pc:sldMk cId="208689359" sldId="270"/>
        </pc:sldMkLst>
        <pc:spChg chg="mod">
          <ac:chgData name="Igor Todorovic" userId="b456dcb4c43cc0e5" providerId="LiveId" clId="{EAECC6C6-0857-2349-A7A4-4CB1BBAF91AB}" dt="2022-03-29T06:21:36.698" v="152" actId="20577"/>
          <ac:spMkLst>
            <pc:docMk/>
            <pc:sldMk cId="208689359" sldId="270"/>
            <ac:spMk id="26628" creationId="{00000000-0000-0000-0000-000000000000}"/>
          </ac:spMkLst>
        </pc:spChg>
      </pc:sldChg>
      <pc:sldChg chg="modSp mod">
        <pc:chgData name="Igor Todorovic" userId="b456dcb4c43cc0e5" providerId="LiveId" clId="{EAECC6C6-0857-2349-A7A4-4CB1BBAF91AB}" dt="2022-03-29T06:22:02.015" v="156" actId="27636"/>
        <pc:sldMkLst>
          <pc:docMk/>
          <pc:sldMk cId="1770569743" sldId="271"/>
        </pc:sldMkLst>
        <pc:spChg chg="mod">
          <ac:chgData name="Igor Todorovic" userId="b456dcb4c43cc0e5" providerId="LiveId" clId="{EAECC6C6-0857-2349-A7A4-4CB1BBAF91AB}" dt="2022-03-29T06:22:02.015" v="156" actId="27636"/>
          <ac:spMkLst>
            <pc:docMk/>
            <pc:sldMk cId="1770569743" sldId="271"/>
            <ac:spMk id="183299" creationId="{00000000-0000-0000-0000-000000000000}"/>
          </ac:spMkLst>
        </pc:spChg>
      </pc:sldChg>
      <pc:sldChg chg="modSp mod">
        <pc:chgData name="Igor Todorovic" userId="b456dcb4c43cc0e5" providerId="LiveId" clId="{EAECC6C6-0857-2349-A7A4-4CB1BBAF91AB}" dt="2022-03-29T06:21:55.583" v="154" actId="27636"/>
        <pc:sldMkLst>
          <pc:docMk/>
          <pc:sldMk cId="104191812" sldId="272"/>
        </pc:sldMkLst>
        <pc:spChg chg="mod">
          <ac:chgData name="Igor Todorovic" userId="b456dcb4c43cc0e5" providerId="LiveId" clId="{EAECC6C6-0857-2349-A7A4-4CB1BBAF91AB}" dt="2022-03-29T06:21:55.583" v="154" actId="27636"/>
          <ac:spMkLst>
            <pc:docMk/>
            <pc:sldMk cId="104191812" sldId="272"/>
            <ac:spMk id="184323" creationId="{00000000-0000-0000-0000-000000000000}"/>
          </ac:spMkLst>
        </pc:spChg>
      </pc:sldChg>
      <pc:sldChg chg="modSp mod">
        <pc:chgData name="Igor Todorovic" userId="b456dcb4c43cc0e5" providerId="LiveId" clId="{EAECC6C6-0857-2349-A7A4-4CB1BBAF91AB}" dt="2022-03-29T06:22:59.347" v="158" actId="27636"/>
        <pc:sldMkLst>
          <pc:docMk/>
          <pc:sldMk cId="2198088280" sldId="278"/>
        </pc:sldMkLst>
        <pc:spChg chg="mod">
          <ac:chgData name="Igor Todorovic" userId="b456dcb4c43cc0e5" providerId="LiveId" clId="{EAECC6C6-0857-2349-A7A4-4CB1BBAF91AB}" dt="2022-03-29T06:22:59.347" v="158" actId="27636"/>
          <ac:spMkLst>
            <pc:docMk/>
            <pc:sldMk cId="2198088280" sldId="278"/>
            <ac:spMk id="189443" creationId="{00000000-0000-0000-0000-000000000000}"/>
          </ac:spMkLst>
        </pc:spChg>
      </pc:sldChg>
      <pc:sldChg chg="modSp mod">
        <pc:chgData name="Igor Todorovic" userId="b456dcb4c43cc0e5" providerId="LiveId" clId="{EAECC6C6-0857-2349-A7A4-4CB1BBAF91AB}" dt="2022-03-29T06:24:30.846" v="159" actId="404"/>
        <pc:sldMkLst>
          <pc:docMk/>
          <pc:sldMk cId="3903914849" sldId="280"/>
        </pc:sldMkLst>
        <pc:spChg chg="mod">
          <ac:chgData name="Igor Todorovic" userId="b456dcb4c43cc0e5" providerId="LiveId" clId="{EAECC6C6-0857-2349-A7A4-4CB1BBAF91AB}" dt="2022-03-29T06:24:30.846" v="159" actId="404"/>
          <ac:spMkLst>
            <pc:docMk/>
            <pc:sldMk cId="3903914849" sldId="280"/>
            <ac:spMk id="191490" creationId="{00000000-0000-0000-0000-000000000000}"/>
          </ac:spMkLst>
        </pc:spChg>
      </pc:sldChg>
      <pc:sldChg chg="modSp mod">
        <pc:chgData name="Igor Todorovic" userId="b456dcb4c43cc0e5" providerId="LiveId" clId="{EAECC6C6-0857-2349-A7A4-4CB1BBAF91AB}" dt="2022-03-29T06:24:40.625" v="161" actId="27636"/>
        <pc:sldMkLst>
          <pc:docMk/>
          <pc:sldMk cId="1677449166" sldId="281"/>
        </pc:sldMkLst>
        <pc:spChg chg="mod">
          <ac:chgData name="Igor Todorovic" userId="b456dcb4c43cc0e5" providerId="LiveId" clId="{EAECC6C6-0857-2349-A7A4-4CB1BBAF91AB}" dt="2022-03-29T06:24:40.625" v="161" actId="27636"/>
          <ac:spMkLst>
            <pc:docMk/>
            <pc:sldMk cId="1677449166" sldId="281"/>
            <ac:spMk id="192515" creationId="{00000000-0000-0000-0000-000000000000}"/>
          </ac:spMkLst>
        </pc:spChg>
      </pc:sldChg>
      <pc:sldChg chg="modSp new mod">
        <pc:chgData name="Igor Todorovic" userId="b456dcb4c43cc0e5" providerId="LiveId" clId="{EAECC6C6-0857-2349-A7A4-4CB1BBAF91AB}" dt="2021-05-10T07:40:02.622" v="25" actId="27636"/>
        <pc:sldMkLst>
          <pc:docMk/>
          <pc:sldMk cId="353318480" sldId="282"/>
        </pc:sldMkLst>
        <pc:spChg chg="mod">
          <ac:chgData name="Igor Todorovic" userId="b456dcb4c43cc0e5" providerId="LiveId" clId="{EAECC6C6-0857-2349-A7A4-4CB1BBAF91AB}" dt="2021-05-10T07:38:38.099" v="6" actId="20577"/>
          <ac:spMkLst>
            <pc:docMk/>
            <pc:sldMk cId="353318480" sldId="282"/>
            <ac:spMk id="2" creationId="{26348AC7-10E8-D945-B24B-6F0B9343AAB8}"/>
          </ac:spMkLst>
        </pc:spChg>
        <pc:spChg chg="mod">
          <ac:chgData name="Igor Todorovic" userId="b456dcb4c43cc0e5" providerId="LiveId" clId="{EAECC6C6-0857-2349-A7A4-4CB1BBAF91AB}" dt="2021-05-10T07:40:02.622" v="25" actId="27636"/>
          <ac:spMkLst>
            <pc:docMk/>
            <pc:sldMk cId="353318480" sldId="282"/>
            <ac:spMk id="3" creationId="{DA43027F-77EC-D54F-9BEA-32163A72B9DA}"/>
          </ac:spMkLst>
        </pc:spChg>
      </pc:sldChg>
      <pc:sldChg chg="new del">
        <pc:chgData name="Igor Todorovic" userId="b456dcb4c43cc0e5" providerId="LiveId" clId="{EAECC6C6-0857-2349-A7A4-4CB1BBAF91AB}" dt="2022-03-29T06:15:41.557" v="90" actId="2696"/>
        <pc:sldMkLst>
          <pc:docMk/>
          <pc:sldMk cId="574202157" sldId="283"/>
        </pc:sldMkLst>
      </pc:sldChg>
      <pc:sldChg chg="modSp add mod">
        <pc:chgData name="Igor Todorovic" userId="b456dcb4c43cc0e5" providerId="LiveId" clId="{EAECC6C6-0857-2349-A7A4-4CB1BBAF91AB}" dt="2022-03-29T06:16:05.370" v="101" actId="20577"/>
        <pc:sldMkLst>
          <pc:docMk/>
          <pc:sldMk cId="3998827647" sldId="283"/>
        </pc:sldMkLst>
        <pc:spChg chg="mod">
          <ac:chgData name="Igor Todorovic" userId="b456dcb4c43cc0e5" providerId="LiveId" clId="{EAECC6C6-0857-2349-A7A4-4CB1BBAF91AB}" dt="2022-03-29T06:16:05.370" v="101" actId="20577"/>
          <ac:spMkLst>
            <pc:docMk/>
            <pc:sldMk cId="3998827647" sldId="283"/>
            <ac:spMk id="17510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52AF6C-42F9-5644-9F77-B3C4403A767C}" type="datetimeFigureOut">
              <a:rPr lang="en-US" smtClean="0"/>
              <a:t>3/29/22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5A0FA3-C149-8A4F-8EEB-310CCD0301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29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251665B-C24A-4702-B522-6A4334602E03}" type="datetimeFigureOut">
              <a:rPr lang="en-US" smtClean="0"/>
              <a:t>3/29/22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3/29/22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3/29/22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4251665B-C24A-4702-B522-6A4334602E03}" type="datetimeFigureOut">
              <a:rPr lang="en-US" smtClean="0"/>
              <a:t>3/29/22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4251665B-C24A-4702-B522-6A4334602E03}" type="datetimeFigureOut">
              <a:rPr lang="en-US" smtClean="0"/>
              <a:t>3/29/22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4251665B-C24A-4702-B522-6A4334602E03}" type="datetimeFigureOut">
              <a:rPr lang="en-US" smtClean="0"/>
              <a:t>3/29/22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4251665B-C24A-4702-B522-6A4334602E03}" type="datetimeFigureOut">
              <a:rPr lang="en-US" smtClean="0"/>
              <a:t>3/29/22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4251665B-C24A-4702-B522-6A4334602E03}" type="datetimeFigureOut">
              <a:rPr lang="en-US" smtClean="0"/>
              <a:t>3/29/22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3/29/22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251665B-C24A-4702-B522-6A4334602E03}" type="datetimeFigureOut">
              <a:rPr lang="en-US" smtClean="0"/>
              <a:t>3/29/22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0" r:id="rId1"/>
    <p:sldLayoutId id="2147484061" r:id="rId2"/>
    <p:sldLayoutId id="2147484062" r:id="rId3"/>
    <p:sldLayoutId id="2147484063" r:id="rId4"/>
    <p:sldLayoutId id="2147484064" r:id="rId5"/>
    <p:sldLayoutId id="2147484065" r:id="rId6"/>
    <p:sldLayoutId id="2147484066" r:id="rId7"/>
    <p:sldLayoutId id="2147484067" r:id="rId8"/>
    <p:sldLayoutId id="2147484068" r:id="rId9"/>
    <p:sldLayoutId id="2147484069" r:id="rId10"/>
    <p:sldLayoutId id="2147484070" r:id="rId11"/>
    <p:sldLayoutId id="2147484071" r:id="rId12"/>
    <p:sldLayoutId id="2147484072" r:id="rId13"/>
    <p:sldLayoutId id="2147484073" r:id="rId14"/>
    <p:sldLayoutId id="2147484074" r:id="rId15"/>
    <p:sldLayoutId id="2147484075" r:id="rId16"/>
    <p:sldLayoutId id="2147484076" r:id="rId17"/>
    <p:sldLayoutId id="2147484077" r:id="rId18"/>
    <p:sldLayoutId id="2147484078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4346221"/>
            <a:ext cx="7135368" cy="911391"/>
          </a:xfrm>
        </p:spPr>
        <p:txBody>
          <a:bodyPr>
            <a:normAutofit/>
          </a:bodyPr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5257800"/>
            <a:ext cx="7135368" cy="621792"/>
          </a:xfrm>
        </p:spPr>
        <p:txBody>
          <a:bodyPr>
            <a:normAutofit/>
          </a:bodyPr>
          <a:lstStyle/>
          <a:p>
            <a:r>
              <a:rPr lang="sr-Cyrl-RS" sz="1800" dirty="0" err="1"/>
              <a:t>P</a:t>
            </a:r>
            <a:r>
              <a:rPr lang="en-US" sz="1800"/>
              <a:t>rof. </a:t>
            </a:r>
            <a:r>
              <a:rPr lang="en-US" sz="1800" dirty="0" err="1"/>
              <a:t>dr</a:t>
            </a:r>
            <a:r>
              <a:rPr lang="en-US" sz="1800" dirty="0"/>
              <a:t> Igor </a:t>
            </a:r>
            <a:r>
              <a:rPr lang="en-US" sz="1800" dirty="0" err="1"/>
              <a:t>Todorović</a:t>
            </a:r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3231444" y="2432503"/>
            <a:ext cx="53057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MENADŽMENT</a:t>
            </a:r>
          </a:p>
          <a:p>
            <a:pPr algn="ctr"/>
            <a:r>
              <a:rPr lang="en-US" sz="4800" dirty="0"/>
              <a:t>KVALITETA</a:t>
            </a:r>
          </a:p>
        </p:txBody>
      </p:sp>
    </p:spTree>
    <p:extLst>
      <p:ext uri="{BB962C8B-B14F-4D97-AF65-F5344CB8AC3E}">
        <p14:creationId xmlns:p14="http://schemas.microsoft.com/office/powerpoint/2010/main" val="1515865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ODJELJENJE PROCESNE KONTROLE</a:t>
            </a:r>
            <a:endParaRPr lang="en-GB" cap="none">
              <a:latin typeface="Century Schoolbook" charset="0"/>
            </a:endParaRPr>
          </a:p>
        </p:txBody>
      </p:sp>
      <p:sp>
        <p:nvSpPr>
          <p:cNvPr id="17920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099301" cy="4419600"/>
          </a:xfrm>
        </p:spPr>
        <p:txBody>
          <a:bodyPr>
            <a:normAutofit fontScale="92500" lnSpcReduction="20000"/>
          </a:bodyPr>
          <a:lstStyle/>
          <a:p>
            <a:r>
              <a:rPr lang="en-US" sz="2000" b="1" dirty="0" err="1">
                <a:latin typeface="Century Schoolbook" charset="0"/>
              </a:rPr>
              <a:t>Odjeljenje</a:t>
            </a:r>
            <a:r>
              <a:rPr lang="en-US" sz="2000" b="1" dirty="0">
                <a:latin typeface="Century Schoolbook" charset="0"/>
              </a:rPr>
              <a:t> </a:t>
            </a:r>
            <a:r>
              <a:rPr lang="en-US" sz="2000" b="1" dirty="0" err="1">
                <a:latin typeface="Century Schoolbook" charset="0"/>
              </a:rPr>
              <a:t>procesne</a:t>
            </a:r>
            <a:r>
              <a:rPr lang="en-US" sz="2000" b="1" dirty="0">
                <a:latin typeface="Century Schoolbook" charset="0"/>
              </a:rPr>
              <a:t> </a:t>
            </a:r>
            <a:r>
              <a:rPr lang="en-US" sz="2000" b="1" dirty="0" err="1">
                <a:latin typeface="Century Schoolbook" charset="0"/>
              </a:rPr>
              <a:t>kontrole</a:t>
            </a:r>
            <a:r>
              <a:rPr lang="en-US" sz="2000" b="1" dirty="0">
                <a:latin typeface="Century Schoolbook" charset="0"/>
              </a:rPr>
              <a:t> (PK)</a:t>
            </a:r>
            <a:r>
              <a:rPr lang="en-US" sz="2000" dirty="0">
                <a:latin typeface="Century Schoolbook" charset="0"/>
              </a:rPr>
              <a:t> je </a:t>
            </a:r>
            <a:r>
              <a:rPr lang="en-US" sz="2000" dirty="0" err="1">
                <a:latin typeface="Century Schoolbook" charset="0"/>
              </a:rPr>
              <a:t>dio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Službe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operativnog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upravljanja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kvalitetom</a:t>
            </a:r>
            <a:r>
              <a:rPr lang="en-US" sz="2000" dirty="0">
                <a:latin typeface="Century Schoolbook" charset="0"/>
              </a:rPr>
              <a:t> SUK koji </a:t>
            </a:r>
            <a:r>
              <a:rPr lang="en-US" sz="2000" dirty="0" err="1">
                <a:latin typeface="Century Schoolbook" charset="0"/>
              </a:rPr>
              <a:t>svojim</a:t>
            </a:r>
            <a:r>
              <a:rPr lang="en-US" sz="2000" dirty="0">
                <a:latin typeface="Century Schoolbook" charset="0"/>
              </a:rPr>
              <a:t>: </a:t>
            </a:r>
            <a:r>
              <a:rPr lang="en-US" sz="2000" dirty="0" err="1">
                <a:latin typeface="Century Schoolbook" charset="0"/>
              </a:rPr>
              <a:t>kadrovima</a:t>
            </a:r>
            <a:r>
              <a:rPr lang="en-US" sz="2000" dirty="0">
                <a:latin typeface="Century Schoolbook" charset="0"/>
              </a:rPr>
              <a:t>, </a:t>
            </a:r>
            <a:r>
              <a:rPr lang="en-US" sz="2000" dirty="0" err="1">
                <a:latin typeface="Century Schoolbook" charset="0"/>
              </a:rPr>
              <a:t>opremom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radnim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postupcima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operativnog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upravljanja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kontrolisanja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ostvaruje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nastavak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ili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prekid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tehnoloških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procesa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proizvodnim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pogonima</a:t>
            </a:r>
            <a:r>
              <a:rPr lang="en-US" sz="2000" dirty="0">
                <a:latin typeface="Century Schoolbook" charset="0"/>
              </a:rPr>
              <a:t>. </a:t>
            </a:r>
            <a:r>
              <a:rPr lang="en-US" sz="2000" dirty="0" err="1">
                <a:latin typeface="Century Schoolbook" charset="0"/>
              </a:rPr>
              <a:t>Tehnološki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procesi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obuhvataju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slijedeće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grupe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procesa</a:t>
            </a:r>
            <a:r>
              <a:rPr lang="en-US" sz="2000" dirty="0">
                <a:latin typeface="Century Schoolbook" charset="0"/>
              </a:rPr>
              <a:t>: </a:t>
            </a:r>
            <a:r>
              <a:rPr lang="en-US" sz="2000" dirty="0" err="1">
                <a:latin typeface="Century Schoolbook" charset="0"/>
              </a:rPr>
              <a:t>oblikovanje</a:t>
            </a:r>
            <a:r>
              <a:rPr lang="en-US" sz="2000" dirty="0">
                <a:latin typeface="Century Schoolbook" charset="0"/>
              </a:rPr>
              <a:t>, </a:t>
            </a:r>
            <a:r>
              <a:rPr lang="en-US" sz="2000" dirty="0" err="1">
                <a:latin typeface="Century Schoolbook" charset="0"/>
              </a:rPr>
              <a:t>savijanje</a:t>
            </a:r>
            <a:r>
              <a:rPr lang="en-US" sz="2000" dirty="0">
                <a:latin typeface="Century Schoolbook" charset="0"/>
              </a:rPr>
              <a:t>, </a:t>
            </a:r>
            <a:r>
              <a:rPr lang="en-US" sz="2000" dirty="0" err="1">
                <a:latin typeface="Century Schoolbook" charset="0"/>
              </a:rPr>
              <a:t>nanošenje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toplotno-hemijske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procese</a:t>
            </a:r>
            <a:r>
              <a:rPr lang="en-US" sz="2000" dirty="0">
                <a:latin typeface="Century Schoolbook" charset="0"/>
              </a:rPr>
              <a:t>. </a:t>
            </a:r>
            <a:endParaRPr lang="en-GB" sz="2000" dirty="0">
              <a:latin typeface="Century Schoolbook" charset="0"/>
            </a:endParaRPr>
          </a:p>
          <a:p>
            <a:r>
              <a:rPr lang="en-US" sz="2000" dirty="0" err="1">
                <a:latin typeface="Century Schoolbook" charset="0"/>
              </a:rPr>
              <a:t>Odjeljenje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procesane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kontrole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potreban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broj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procesnih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kontrola</a:t>
            </a:r>
            <a:r>
              <a:rPr lang="en-US" sz="2000" dirty="0">
                <a:latin typeface="Century Schoolbook" charset="0"/>
              </a:rPr>
              <a:t> koji </a:t>
            </a:r>
            <a:r>
              <a:rPr lang="en-US" sz="2000" dirty="0" err="1">
                <a:latin typeface="Century Schoolbook" charset="0"/>
              </a:rPr>
              <a:t>vrše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prijem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dobrih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ili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odbijanje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loših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tehnoloških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procesa</a:t>
            </a:r>
            <a:r>
              <a:rPr lang="en-US" sz="2000" dirty="0">
                <a:latin typeface="Century Schoolbook" charset="0"/>
              </a:rPr>
              <a:t>. </a:t>
            </a:r>
            <a:r>
              <a:rPr lang="en-US" sz="2000" dirty="0" err="1">
                <a:latin typeface="Century Schoolbook" charset="0"/>
              </a:rPr>
              <a:t>Procesni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kontrolori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imaju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stručnu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kvalifikaciju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omogućava</a:t>
            </a:r>
            <a:r>
              <a:rPr lang="en-US" sz="2000" dirty="0">
                <a:latin typeface="Century Schoolbook" charset="0"/>
              </a:rPr>
              <a:t> da </a:t>
            </a:r>
            <a:r>
              <a:rPr lang="en-US" sz="2000" dirty="0" err="1">
                <a:latin typeface="Century Schoolbook" charset="0"/>
              </a:rPr>
              <a:t>primjenjuju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standardizovane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metode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propisane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postupke</a:t>
            </a:r>
            <a:r>
              <a:rPr lang="en-US" sz="2000" dirty="0">
                <a:latin typeface="Century Schoolbook" charset="0"/>
              </a:rPr>
              <a:t> za </a:t>
            </a:r>
            <a:r>
              <a:rPr lang="en-US" sz="2000" dirty="0" err="1">
                <a:latin typeface="Century Schoolbook" charset="0"/>
              </a:rPr>
              <a:t>kontrolisanje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procesa</a:t>
            </a:r>
            <a:r>
              <a:rPr lang="en-US" sz="2000" dirty="0">
                <a:latin typeface="Century Schoolbook" charset="0"/>
              </a:rPr>
              <a:t>. </a:t>
            </a:r>
            <a:r>
              <a:rPr lang="en-US" sz="2000" dirty="0" err="1">
                <a:latin typeface="Century Schoolbook" charset="0"/>
              </a:rPr>
              <a:t>Procesnom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kontrolom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obično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rukovodi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šef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kontrole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ili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glavni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kontrolor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kome</a:t>
            </a:r>
            <a:r>
              <a:rPr lang="en-US" sz="2000" dirty="0">
                <a:latin typeface="Century Schoolbook" charset="0"/>
              </a:rPr>
              <a:t> je </a:t>
            </a:r>
            <a:r>
              <a:rPr lang="en-US" sz="2000" dirty="0" err="1">
                <a:latin typeface="Century Schoolbook" charset="0"/>
              </a:rPr>
              <a:t>nadređen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šef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Službe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operativnog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upravljanja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kvalitetom</a:t>
            </a:r>
            <a:r>
              <a:rPr lang="en-US" sz="2000" dirty="0">
                <a:latin typeface="Century Schoolbook" charset="0"/>
              </a:rPr>
              <a:t>.</a:t>
            </a:r>
            <a:endParaRPr lang="en-GB" sz="2000" dirty="0">
              <a:latin typeface="Century Schoolbook" charset="0"/>
            </a:endParaRPr>
          </a:p>
          <a:p>
            <a:endParaRPr lang="en-GB" sz="20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825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2700" cap="none">
                <a:latin typeface="Century Schoolbook" charset="0"/>
              </a:rPr>
              <a:t>RADNI POSTUPCI OPERATIVNOG UPRAVLJANJA I KONTROLISANJA KVALITETA PROCESA SU:</a:t>
            </a:r>
            <a:endParaRPr lang="en-GB" sz="2700" cap="none">
              <a:latin typeface="Century Schoolbook" charset="0"/>
            </a:endParaRPr>
          </a:p>
        </p:txBody>
      </p:sp>
      <p:sp>
        <p:nvSpPr>
          <p:cNvPr id="180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entury Schoolbook" charset="0"/>
              </a:rPr>
              <a:t>kontrolisanje prvog primjerka u procesu,</a:t>
            </a:r>
            <a:endParaRPr lang="en-GB">
              <a:latin typeface="Century Schoolbook" charset="0"/>
            </a:endParaRPr>
          </a:p>
          <a:p>
            <a:r>
              <a:rPr lang="en-US">
                <a:latin typeface="Century Schoolbook" charset="0"/>
              </a:rPr>
              <a:t>kontrolisanje aritmetičkih sredina procesa,</a:t>
            </a:r>
            <a:endParaRPr lang="en-GB">
              <a:latin typeface="Century Schoolbook" charset="0"/>
            </a:endParaRPr>
          </a:p>
          <a:p>
            <a:r>
              <a:rPr lang="en-US">
                <a:latin typeface="Century Schoolbook" charset="0"/>
              </a:rPr>
              <a:t>kontrolisanje stanja procesa,</a:t>
            </a:r>
            <a:endParaRPr lang="en-GB">
              <a:latin typeface="Century Schoolbook" charset="0"/>
            </a:endParaRPr>
          </a:p>
          <a:p>
            <a:r>
              <a:rPr lang="en-US">
                <a:latin typeface="Century Schoolbook" charset="0"/>
              </a:rPr>
              <a:t>predkontrolisanje stanja procesa,</a:t>
            </a:r>
            <a:endParaRPr lang="en-GB">
              <a:latin typeface="Century Schoolbook" charset="0"/>
            </a:endParaRPr>
          </a:p>
          <a:p>
            <a:r>
              <a:rPr lang="en-US">
                <a:latin typeface="Century Schoolbook" charset="0"/>
              </a:rPr>
              <a:t>kontrolisanje ispravnosti procesa,</a:t>
            </a:r>
            <a:endParaRPr lang="en-GB">
              <a:latin typeface="Century Schoolbook" charset="0"/>
            </a:endParaRPr>
          </a:p>
          <a:p>
            <a:r>
              <a:rPr lang="en-US">
                <a:latin typeface="Century Schoolbook" charset="0"/>
              </a:rPr>
              <a:t>kontrolisanje stanja procesa.</a:t>
            </a:r>
            <a:endParaRPr lang="en-GB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536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ODJELJENJE IZLAZNE KONTROLE</a:t>
            </a:r>
            <a:endParaRPr lang="en-GB" cap="none">
              <a:latin typeface="Century Schoolbook" charset="0"/>
            </a:endParaRPr>
          </a:p>
        </p:txBody>
      </p:sp>
      <p:sp>
        <p:nvSpPr>
          <p:cNvPr id="18125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000" b="1">
                <a:latin typeface="Century Schoolbook" charset="0"/>
              </a:rPr>
              <a:t>Odjeljenje izlazne kontrole kvaliteta (IK)</a:t>
            </a:r>
            <a:r>
              <a:rPr lang="en-US" sz="2000">
                <a:latin typeface="Century Schoolbook" charset="0"/>
              </a:rPr>
              <a:t> je dio Službe operativnog upravljanja kvalitetom SUK koji svojim: kadrovima, opremom i radnim postupcima operativnog upravljanja i kontrolisanja kvaliteta ostvaruje prijem ispravnih ili odbijanje neispravnih izlaznih rezultata procesa. Izlazni rezultati procesa su svi izrađeni rezultati u poslovnom sistemu: poluproizvodi, proizvodi, softver i usluga.</a:t>
            </a:r>
            <a:endParaRPr lang="en-GB" sz="2000">
              <a:latin typeface="Century Schoolbook" charset="0"/>
            </a:endParaRPr>
          </a:p>
          <a:p>
            <a:r>
              <a:rPr lang="en-US" sz="2000">
                <a:latin typeface="Century Schoolbook" charset="0"/>
              </a:rPr>
              <a:t>Izlazna kontrola kvaliteta ima potreban broj izlaznih kontrola koji vrše prijem ispravnih ili odbijanje neispravnih izrađenih rezultata procesa. Izlazni kontrolori imaju stručnu kvalifikaciju koja im omogućava da primjenjuju standardizovane metode i propisane postupke za kontrolisanje izlaza. Izlaznom kontrolom kvaliteta obično rukovodi šef kontrole ili glavni kontrolor kome je nadređen šef Službe operativnog upravljanja kvalitetom.</a:t>
            </a:r>
            <a:endParaRPr lang="en-GB" sz="200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105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Title 1"/>
          <p:cNvSpPr>
            <a:spLocks noGrp="1"/>
          </p:cNvSpPr>
          <p:nvPr>
            <p:ph type="title"/>
          </p:nvPr>
        </p:nvSpPr>
        <p:spPr bwMode="auto">
          <a:xfrm>
            <a:off x="457199" y="444500"/>
            <a:ext cx="6508377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2700" cap="none" dirty="0">
                <a:latin typeface="Century Schoolbook" charset="0"/>
              </a:rPr>
              <a:t>RADNI PROCESI OPERATIVNOG UPRAVLJANJA I KONTROLISANJA KVALITETA IZLAZA SU:</a:t>
            </a:r>
            <a:endParaRPr lang="en-GB" sz="2700" cap="none" dirty="0">
              <a:latin typeface="Century Schoolbook" charset="0"/>
            </a:endParaRPr>
          </a:p>
        </p:txBody>
      </p:sp>
      <p:sp>
        <p:nvSpPr>
          <p:cNvPr id="182275" name="Content Placeholder 2"/>
          <p:cNvSpPr>
            <a:spLocks noGrp="1"/>
          </p:cNvSpPr>
          <p:nvPr>
            <p:ph idx="1"/>
          </p:nvPr>
        </p:nvSpPr>
        <p:spPr>
          <a:xfrm>
            <a:off x="457199" y="1701800"/>
            <a:ext cx="7467601" cy="5156200"/>
          </a:xfrm>
        </p:spPr>
        <p:txBody>
          <a:bodyPr>
            <a:normAutofit fontScale="77500" lnSpcReduction="20000"/>
          </a:bodyPr>
          <a:lstStyle/>
          <a:p>
            <a:r>
              <a:rPr lang="en-US" sz="2200" dirty="0" err="1">
                <a:latin typeface="Century Schoolbook" charset="0"/>
              </a:rPr>
              <a:t>potpuno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izlaza</a:t>
            </a:r>
            <a:r>
              <a:rPr lang="en-US" sz="2200" dirty="0">
                <a:latin typeface="Century Schoolbook" charset="0"/>
              </a:rPr>
              <a:t>,</a:t>
            </a:r>
            <a:endParaRPr lang="en-GB" sz="2200" dirty="0">
              <a:latin typeface="Century Schoolbook" charset="0"/>
            </a:endParaRPr>
          </a:p>
          <a:p>
            <a:r>
              <a:rPr lang="en-US" sz="2200" dirty="0" err="1">
                <a:latin typeface="Century Schoolbook" charset="0"/>
              </a:rPr>
              <a:t>stalno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neispravnosti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izlaza</a:t>
            </a:r>
            <a:r>
              <a:rPr lang="en-US" sz="2200" dirty="0">
                <a:latin typeface="Century Schoolbook" charset="0"/>
              </a:rPr>
              <a:t> ,</a:t>
            </a:r>
            <a:endParaRPr lang="en-GB" sz="2200" dirty="0">
              <a:latin typeface="Century Schoolbook" charset="0"/>
            </a:endParaRPr>
          </a:p>
          <a:p>
            <a:r>
              <a:rPr lang="en-US" sz="2200" dirty="0" err="1">
                <a:latin typeface="Century Schoolbook" charset="0"/>
              </a:rPr>
              <a:t>povremeno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neispravnosti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izlaza</a:t>
            </a:r>
            <a:r>
              <a:rPr lang="en-US" sz="2200" dirty="0">
                <a:latin typeface="Century Schoolbook" charset="0"/>
              </a:rPr>
              <a:t>,</a:t>
            </a:r>
            <a:endParaRPr lang="en-GB" sz="2200" dirty="0">
              <a:latin typeface="Century Schoolbook" charset="0"/>
            </a:endParaRPr>
          </a:p>
          <a:p>
            <a:r>
              <a:rPr lang="en-US" sz="2200" dirty="0" err="1">
                <a:latin typeface="Century Schoolbook" charset="0"/>
              </a:rPr>
              <a:t>uzastopno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neispravnosti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izlaza</a:t>
            </a:r>
            <a:r>
              <a:rPr lang="en-US" sz="2200" dirty="0">
                <a:latin typeface="Century Schoolbook" charset="0"/>
              </a:rPr>
              <a:t>,</a:t>
            </a:r>
            <a:endParaRPr lang="en-GB" sz="2200" dirty="0">
              <a:latin typeface="Century Schoolbook" charset="0"/>
            </a:endParaRPr>
          </a:p>
          <a:p>
            <a:r>
              <a:rPr lang="en-US" sz="2200" dirty="0" err="1">
                <a:latin typeface="Century Schoolbook" charset="0"/>
              </a:rPr>
              <a:t>provjera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dokumentacije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izlaza</a:t>
            </a:r>
            <a:r>
              <a:rPr lang="en-US" sz="2200" dirty="0">
                <a:latin typeface="Century Schoolbook" charset="0"/>
              </a:rPr>
              <a:t>,</a:t>
            </a:r>
            <a:endParaRPr lang="en-GB" sz="2200" dirty="0">
              <a:latin typeface="Century Schoolbook" charset="0"/>
            </a:endParaRPr>
          </a:p>
          <a:p>
            <a:r>
              <a:rPr lang="en-US" sz="2200" dirty="0" err="1">
                <a:latin typeface="Century Schoolbook" charset="0"/>
              </a:rPr>
              <a:t>potpuno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izlaza</a:t>
            </a:r>
            <a:r>
              <a:rPr lang="en-US" sz="2200" dirty="0">
                <a:latin typeface="Century Schoolbook" charset="0"/>
              </a:rPr>
              <a:t>,</a:t>
            </a:r>
            <a:endParaRPr lang="en-GB" sz="2200" dirty="0">
              <a:latin typeface="Century Schoolbook" charset="0"/>
            </a:endParaRPr>
          </a:p>
          <a:p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neispravnosti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izlaza</a:t>
            </a:r>
            <a:r>
              <a:rPr lang="en-US" sz="2200" dirty="0">
                <a:latin typeface="Century Schoolbook" charset="0"/>
              </a:rPr>
              <a:t>,</a:t>
            </a:r>
            <a:endParaRPr lang="en-GB" sz="2200" dirty="0">
              <a:latin typeface="Century Schoolbook" charset="0"/>
            </a:endParaRPr>
          </a:p>
          <a:p>
            <a:r>
              <a:rPr lang="en-US" sz="2200" dirty="0" err="1">
                <a:latin typeface="Century Schoolbook" charset="0"/>
              </a:rPr>
              <a:t>uzastopno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neispravnosti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izlaza</a:t>
            </a:r>
            <a:r>
              <a:rPr lang="en-US" sz="2200" dirty="0">
                <a:latin typeface="Century Schoolbook" charset="0"/>
              </a:rPr>
              <a:t>,</a:t>
            </a:r>
            <a:endParaRPr lang="en-GB" sz="2200" dirty="0">
              <a:latin typeface="Century Schoolbook" charset="0"/>
            </a:endParaRPr>
          </a:p>
          <a:p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neispravnosti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izlaza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testiranjem</a:t>
            </a:r>
            <a:r>
              <a:rPr lang="en-US" sz="2200" dirty="0">
                <a:latin typeface="Century Schoolbook" charset="0"/>
              </a:rPr>
              <a:t>,</a:t>
            </a:r>
            <a:endParaRPr lang="en-GB" sz="2200" dirty="0">
              <a:latin typeface="Century Schoolbook" charset="0"/>
            </a:endParaRPr>
          </a:p>
          <a:p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izlaza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testiranjem</a:t>
            </a:r>
            <a:r>
              <a:rPr lang="en-US" sz="2200" dirty="0">
                <a:latin typeface="Century Schoolbook" charset="0"/>
              </a:rPr>
              <a:t>,</a:t>
            </a:r>
            <a:endParaRPr lang="en-GB" sz="2200" dirty="0">
              <a:latin typeface="Century Schoolbook" charset="0"/>
            </a:endParaRPr>
          </a:p>
          <a:p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izlaza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ocjenjivanjem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</a:t>
            </a:r>
            <a:endParaRPr lang="en-GB" sz="2200" dirty="0">
              <a:latin typeface="Century Schoolbook" charset="0"/>
            </a:endParaRPr>
          </a:p>
          <a:p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neispravnosti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izlaza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ocjenjivanjem</a:t>
            </a:r>
            <a:r>
              <a:rPr lang="en-US" sz="2200" dirty="0">
                <a:latin typeface="Century Schoolbook" charset="0"/>
              </a:rPr>
              <a:t> .</a:t>
            </a:r>
            <a:endParaRPr lang="en-GB" sz="22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54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itle 1"/>
          <p:cNvSpPr>
            <a:spLocks noGrp="1"/>
          </p:cNvSpPr>
          <p:nvPr>
            <p:ph type="title"/>
          </p:nvPr>
        </p:nvSpPr>
        <p:spPr bwMode="auto">
          <a:xfrm>
            <a:off x="457199" y="271842"/>
            <a:ext cx="7422592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2800" i="1" cap="none" dirty="0">
                <a:latin typeface="Century Schoolbook" charset="0"/>
              </a:rPr>
              <a:t>DJELATNOST SLUŽBE OPERATIVNOG UPRAVLJANJA KVALITETOM</a:t>
            </a:r>
            <a:endParaRPr lang="en-GB" sz="2800" cap="none" dirty="0">
              <a:latin typeface="Century Schoolbook" charset="0"/>
            </a:endParaRPr>
          </a:p>
        </p:txBody>
      </p:sp>
      <p:sp>
        <p:nvSpPr>
          <p:cNvPr id="2560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25602" name="Object 1"/>
          <p:cNvGraphicFramePr>
            <a:graphicFrameLocks noChangeAspect="1"/>
          </p:cNvGraphicFramePr>
          <p:nvPr/>
        </p:nvGraphicFramePr>
        <p:xfrm>
          <a:off x="714375" y="1500188"/>
          <a:ext cx="7429500" cy="5214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072499" imgH="4604035" progId="Visio.Drawing.11">
                  <p:embed/>
                </p:oleObj>
              </mc:Choice>
              <mc:Fallback>
                <p:oleObj name="Visio" r:id="rId2" imgW="5072499" imgH="4604035" progId="Visio.Drawing.11">
                  <p:embed/>
                  <p:pic>
                    <p:nvPicPr>
                      <p:cNvPr id="2560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1500188"/>
                        <a:ext cx="7429500" cy="5214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71723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SLUŽBA OBEZBJEĐENJA KVALITETA</a:t>
            </a:r>
            <a:endParaRPr lang="en-GB" cap="none">
              <a:latin typeface="Century Schoolbook" charset="0"/>
            </a:endParaRPr>
          </a:p>
        </p:txBody>
      </p:sp>
      <p:sp>
        <p:nvSpPr>
          <p:cNvPr id="2662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>
                <a:latin typeface="Century Schoolbook" charset="0"/>
              </a:rPr>
              <a:t>Služba</a:t>
            </a:r>
            <a:r>
              <a:rPr lang="en-US" i="1" dirty="0">
                <a:latin typeface="Century Schoolbook" charset="0"/>
              </a:rPr>
              <a:t> </a:t>
            </a:r>
            <a:r>
              <a:rPr lang="en-US" i="1" dirty="0" err="1">
                <a:latin typeface="Century Schoolbook" charset="0"/>
              </a:rPr>
              <a:t>obezbjeđenja</a:t>
            </a:r>
            <a:r>
              <a:rPr lang="en-US" i="1" dirty="0">
                <a:latin typeface="Century Schoolbook" charset="0"/>
              </a:rPr>
              <a:t> </a:t>
            </a:r>
            <a:r>
              <a:rPr lang="en-US" i="1" dirty="0" err="1">
                <a:latin typeface="Century Schoolbook" charset="0"/>
              </a:rPr>
              <a:t>kvaliteta</a:t>
            </a:r>
            <a:r>
              <a:rPr lang="en-US" dirty="0">
                <a:latin typeface="Century Schoolbook" charset="0"/>
              </a:rPr>
              <a:t> (SOK) je </a:t>
            </a:r>
            <a:r>
              <a:rPr lang="en-US" dirty="0" err="1">
                <a:latin typeface="Century Schoolbook" charset="0"/>
              </a:rPr>
              <a:t>organizacijski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oblik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podsistema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Obezbjeđenja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kvaliteta</a:t>
            </a:r>
            <a:r>
              <a:rPr lang="en-US" dirty="0">
                <a:latin typeface="Century Schoolbook" charset="0"/>
              </a:rPr>
              <a:t> QA  </a:t>
            </a:r>
            <a:r>
              <a:rPr lang="en-US" dirty="0" err="1">
                <a:latin typeface="Century Schoolbook" charset="0"/>
              </a:rPr>
              <a:t>koja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obično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ima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slijedeća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četiri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odjeljenja</a:t>
            </a:r>
            <a:r>
              <a:rPr lang="en-US" dirty="0">
                <a:latin typeface="Century Schoolbook" charset="0"/>
              </a:rPr>
              <a:t>: 1. </a:t>
            </a:r>
            <a:r>
              <a:rPr lang="en-US" dirty="0" err="1">
                <a:latin typeface="Century Schoolbook" charset="0"/>
              </a:rPr>
              <a:t>Odjeljenje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za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izradu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zamjenu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postupaka</a:t>
            </a:r>
            <a:r>
              <a:rPr lang="en-US" dirty="0">
                <a:latin typeface="Century Schoolbook" charset="0"/>
              </a:rPr>
              <a:t>, 2. </a:t>
            </a:r>
            <a:r>
              <a:rPr lang="en-US" dirty="0" err="1">
                <a:latin typeface="Century Schoolbook" charset="0"/>
              </a:rPr>
              <a:t>Odjeljenje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operativnog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obezbjeđenja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kvaliteta</a:t>
            </a:r>
            <a:r>
              <a:rPr lang="en-US" dirty="0">
                <a:latin typeface="Century Schoolbook" charset="0"/>
              </a:rPr>
              <a:t>, 3. </a:t>
            </a:r>
            <a:r>
              <a:rPr lang="en-US" dirty="0" err="1">
                <a:latin typeface="Century Schoolbook" charset="0"/>
              </a:rPr>
              <a:t>Odjeljenje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računarskih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analiza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</a:t>
            </a:r>
            <a:r>
              <a:rPr lang="en-US" dirty="0">
                <a:latin typeface="Century Schoolbook" charset="0"/>
              </a:rPr>
              <a:t> 4. </a:t>
            </a:r>
            <a:r>
              <a:rPr lang="en-US" dirty="0" err="1">
                <a:latin typeface="Century Schoolbook" charset="0"/>
              </a:rPr>
              <a:t>Odjeljenje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laboratorija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odnosno</a:t>
            </a:r>
            <a:r>
              <a:rPr lang="en-US" dirty="0">
                <a:latin typeface="Century Schoolbook" charset="0"/>
              </a:rPr>
              <a:t>  			</a:t>
            </a:r>
            <a:r>
              <a:rPr lang="en-US" dirty="0" err="1">
                <a:latin typeface="Century Schoolbook" charset="0"/>
              </a:rPr>
              <a:t>sa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potrebnim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brojem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kontrolora</a:t>
            </a:r>
            <a:r>
              <a:rPr lang="en-US" dirty="0">
                <a:latin typeface="Century Schoolbook" charset="0"/>
              </a:rPr>
              <a:t>. </a:t>
            </a:r>
            <a:r>
              <a:rPr lang="en-US" dirty="0" err="1">
                <a:latin typeface="Century Schoolbook" charset="0"/>
              </a:rPr>
              <a:t>Odjeljenjem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rukovode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šefovi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ili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rukovodioci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odjeljenja</a:t>
            </a:r>
            <a:r>
              <a:rPr lang="en-US" dirty="0">
                <a:latin typeface="Century Schoolbook" charset="0"/>
              </a:rPr>
              <a:t>, a </a:t>
            </a:r>
            <a:r>
              <a:rPr lang="en-US" dirty="0" err="1">
                <a:latin typeface="Century Schoolbook" charset="0"/>
              </a:rPr>
              <a:t>njima</a:t>
            </a:r>
            <a:r>
              <a:rPr lang="en-US" dirty="0">
                <a:latin typeface="Century Schoolbook" charset="0"/>
              </a:rPr>
              <a:t> je </a:t>
            </a:r>
            <a:r>
              <a:rPr lang="en-US" dirty="0" err="1">
                <a:latin typeface="Century Schoolbook" charset="0"/>
              </a:rPr>
              <a:t>neposredno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nadređen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šef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službe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obezbjeđenja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kvaliteta</a:t>
            </a:r>
            <a:r>
              <a:rPr lang="en-US" dirty="0">
                <a:latin typeface="Century Schoolbook" charset="0"/>
              </a:rPr>
              <a:t>.</a:t>
            </a:r>
            <a:endParaRPr lang="en-GB" dirty="0">
              <a:latin typeface="Century Schoolbook" charset="0"/>
            </a:endParaRPr>
          </a:p>
          <a:p>
            <a:endParaRPr lang="en-GB" dirty="0">
              <a:latin typeface="Century Schoolbook" charset="0"/>
            </a:endParaRPr>
          </a:p>
        </p:txBody>
      </p:sp>
      <p:sp>
        <p:nvSpPr>
          <p:cNvPr id="2662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2662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0054294"/>
              </p:ext>
            </p:extLst>
          </p:nvPr>
        </p:nvGraphicFramePr>
        <p:xfrm>
          <a:off x="4608139" y="4081462"/>
          <a:ext cx="235743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2100" imgH="215900" progId="Equation.3">
                  <p:embed/>
                </p:oleObj>
              </mc:Choice>
              <mc:Fallback>
                <p:oleObj name="Equation" r:id="rId2" imgW="1562100" imgH="215900" progId="Equation.3">
                  <p:embed/>
                  <p:pic>
                    <p:nvPicPr>
                      <p:cNvPr id="26626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8139" y="4081462"/>
                        <a:ext cx="2357437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8689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2700" cap="none">
                <a:latin typeface="Century Schoolbook" charset="0"/>
              </a:rPr>
              <a:t>ODJELJENJE ZA IZRADU I ZAMJENU POSTUPAKA</a:t>
            </a:r>
            <a:endParaRPr lang="en-GB" sz="2700" cap="none">
              <a:latin typeface="Century Schoolbook" charset="0"/>
            </a:endParaRPr>
          </a:p>
        </p:txBody>
      </p:sp>
      <p:sp>
        <p:nvSpPr>
          <p:cNvPr id="183299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099301" cy="4508500"/>
          </a:xfrm>
        </p:spPr>
        <p:txBody>
          <a:bodyPr>
            <a:normAutofit fontScale="92500" lnSpcReduction="20000"/>
          </a:bodyPr>
          <a:lstStyle/>
          <a:p>
            <a:r>
              <a:rPr lang="en-US" sz="1800" dirty="0" err="1">
                <a:latin typeface="Century Schoolbook" charset="0"/>
              </a:rPr>
              <a:t>Odjeljenje</a:t>
            </a:r>
            <a:r>
              <a:rPr lang="en-US" sz="1800" dirty="0">
                <a:latin typeface="Century Schoolbook" charset="0"/>
              </a:rPr>
              <a:t> za </a:t>
            </a:r>
            <a:r>
              <a:rPr lang="en-US" sz="1800" dirty="0" err="1">
                <a:latin typeface="Century Schoolbook" charset="0"/>
              </a:rPr>
              <a:t>izradu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i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zamjenu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postupaka</a:t>
            </a:r>
            <a:r>
              <a:rPr lang="en-US" sz="1800" dirty="0">
                <a:latin typeface="Century Schoolbook" charset="0"/>
              </a:rPr>
              <a:t> (OP) je </a:t>
            </a:r>
            <a:r>
              <a:rPr lang="en-US" sz="1800" dirty="0" err="1">
                <a:latin typeface="Century Schoolbook" charset="0"/>
              </a:rPr>
              <a:t>dio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Službe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obezbjeđenja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kvaliteta</a:t>
            </a:r>
            <a:r>
              <a:rPr lang="en-US" sz="1800" dirty="0">
                <a:latin typeface="Century Schoolbook" charset="0"/>
              </a:rPr>
              <a:t> (SOK) koji </a:t>
            </a:r>
            <a:r>
              <a:rPr lang="en-US" sz="1800" dirty="0" err="1">
                <a:latin typeface="Century Schoolbook" charset="0"/>
              </a:rPr>
              <a:t>svojim</a:t>
            </a:r>
            <a:r>
              <a:rPr lang="en-US" sz="1800" dirty="0">
                <a:latin typeface="Century Schoolbook" charset="0"/>
              </a:rPr>
              <a:t>: </a:t>
            </a:r>
            <a:r>
              <a:rPr lang="en-US" sz="1800" dirty="0" err="1">
                <a:latin typeface="Century Schoolbook" charset="0"/>
              </a:rPr>
              <a:t>kadrovima</a:t>
            </a:r>
            <a:r>
              <a:rPr lang="en-US" sz="1800" dirty="0">
                <a:latin typeface="Century Schoolbook" charset="0"/>
              </a:rPr>
              <a:t>, </a:t>
            </a:r>
            <a:r>
              <a:rPr lang="en-US" sz="1800" dirty="0" err="1">
                <a:latin typeface="Century Schoolbook" charset="0"/>
              </a:rPr>
              <a:t>opremom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i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radnim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postupcima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ostvaruje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izradu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i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zamjenu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Priručnika</a:t>
            </a:r>
            <a:r>
              <a:rPr lang="en-US" sz="1800" dirty="0">
                <a:latin typeface="Century Schoolbook" charset="0"/>
              </a:rPr>
              <a:t> o </a:t>
            </a:r>
            <a:r>
              <a:rPr lang="en-US" sz="1800" dirty="0" err="1">
                <a:latin typeface="Century Schoolbook" charset="0"/>
              </a:rPr>
              <a:t>kvalitetu</a:t>
            </a:r>
            <a:r>
              <a:rPr lang="en-US" sz="1800" dirty="0">
                <a:latin typeface="Century Schoolbook" charset="0"/>
              </a:rPr>
              <a:t>, </a:t>
            </a:r>
            <a:r>
              <a:rPr lang="en-US" sz="1800" dirty="0" err="1">
                <a:latin typeface="Century Schoolbook" charset="0"/>
              </a:rPr>
              <a:t>postupaka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obezbjeđenja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kvaliteta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i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radnih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postupaka</a:t>
            </a:r>
            <a:r>
              <a:rPr lang="en-US" sz="1800" dirty="0">
                <a:latin typeface="Century Schoolbook" charset="0"/>
              </a:rPr>
              <a:t>. </a:t>
            </a:r>
            <a:r>
              <a:rPr lang="en-US" sz="1800" dirty="0" err="1">
                <a:latin typeface="Century Schoolbook" charset="0"/>
              </a:rPr>
              <a:t>Odjeljenje</a:t>
            </a:r>
            <a:r>
              <a:rPr lang="en-US" sz="1800" dirty="0">
                <a:latin typeface="Century Schoolbook" charset="0"/>
              </a:rPr>
              <a:t> za </a:t>
            </a:r>
            <a:r>
              <a:rPr lang="en-US" sz="1800" dirty="0" err="1">
                <a:latin typeface="Century Schoolbook" charset="0"/>
              </a:rPr>
              <a:t>izradu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i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zamjenu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postupaka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ostvaruje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slijedeće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zadatke</a:t>
            </a:r>
            <a:r>
              <a:rPr lang="en-US" sz="1800" dirty="0">
                <a:latin typeface="Century Schoolbook" charset="0"/>
              </a:rPr>
              <a:t>:</a:t>
            </a:r>
            <a:endParaRPr lang="en-GB" sz="1800" dirty="0">
              <a:latin typeface="Century Schoolbook" charset="0"/>
            </a:endParaRPr>
          </a:p>
          <a:p>
            <a:pPr lvl="1"/>
            <a:r>
              <a:rPr lang="en-US" sz="1500" dirty="0" err="1">
                <a:latin typeface="Century Schoolbook" charset="0"/>
              </a:rPr>
              <a:t>planiranje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izrade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dokumenata</a:t>
            </a:r>
            <a:r>
              <a:rPr lang="en-US" sz="1500" dirty="0">
                <a:latin typeface="Century Schoolbook" charset="0"/>
              </a:rPr>
              <a:t> koji </a:t>
            </a:r>
            <a:r>
              <a:rPr lang="en-US" sz="1500" dirty="0" err="1">
                <a:latin typeface="Century Schoolbook" charset="0"/>
              </a:rPr>
              <a:t>će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pravovremeno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zamijeniti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nedostajuće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ili</a:t>
            </a:r>
            <a:r>
              <a:rPr lang="en-US" sz="1500" dirty="0">
                <a:latin typeface="Century Schoolbook" charset="0"/>
              </a:rPr>
              <a:t> stare </a:t>
            </a:r>
            <a:r>
              <a:rPr lang="en-US" sz="1500" dirty="0" err="1">
                <a:latin typeface="Century Schoolbook" charset="0"/>
              </a:rPr>
              <a:t>Priručnike</a:t>
            </a:r>
            <a:r>
              <a:rPr lang="en-US" sz="1500" dirty="0">
                <a:latin typeface="Century Schoolbook" charset="0"/>
              </a:rPr>
              <a:t> o </a:t>
            </a:r>
            <a:r>
              <a:rPr lang="en-US" sz="1500" dirty="0" err="1">
                <a:latin typeface="Century Schoolbook" charset="0"/>
              </a:rPr>
              <a:t>kvalitetu</a:t>
            </a:r>
            <a:r>
              <a:rPr lang="en-US" sz="1500" dirty="0">
                <a:latin typeface="Century Schoolbook" charset="0"/>
              </a:rPr>
              <a:t>, </a:t>
            </a:r>
            <a:r>
              <a:rPr lang="en-US" sz="1500" dirty="0" err="1">
                <a:latin typeface="Century Schoolbook" charset="0"/>
              </a:rPr>
              <a:t>postupke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obezbjeđenja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kvaliteta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i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radne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postupke</a:t>
            </a:r>
            <a:r>
              <a:rPr lang="en-US" sz="1500" dirty="0">
                <a:latin typeface="Century Schoolbook" charset="0"/>
              </a:rPr>
              <a:t>,</a:t>
            </a:r>
            <a:endParaRPr lang="en-GB" sz="1500" dirty="0">
              <a:latin typeface="Century Schoolbook" charset="0"/>
            </a:endParaRPr>
          </a:p>
          <a:p>
            <a:pPr lvl="1"/>
            <a:r>
              <a:rPr lang="en-US" sz="1500" dirty="0" err="1">
                <a:latin typeface="Century Schoolbook" charset="0"/>
              </a:rPr>
              <a:t>izrada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dokumenta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koja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podrazumijeva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sticanje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prijedloga</a:t>
            </a:r>
            <a:r>
              <a:rPr lang="en-US" sz="1500" dirty="0">
                <a:latin typeface="Century Schoolbook" charset="0"/>
              </a:rPr>
              <a:t>, </a:t>
            </a:r>
            <a:r>
              <a:rPr lang="en-US" sz="1500" dirty="0" err="1">
                <a:latin typeface="Century Schoolbook" charset="0"/>
              </a:rPr>
              <a:t>rasprava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i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usvajanje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Priručnika</a:t>
            </a:r>
            <a:r>
              <a:rPr lang="en-US" sz="1500" dirty="0">
                <a:latin typeface="Century Schoolbook" charset="0"/>
              </a:rPr>
              <a:t> o </a:t>
            </a:r>
            <a:r>
              <a:rPr lang="en-US" sz="1500" dirty="0" err="1">
                <a:latin typeface="Century Schoolbook" charset="0"/>
              </a:rPr>
              <a:t>kvalitetu</a:t>
            </a:r>
            <a:r>
              <a:rPr lang="en-US" sz="1500" dirty="0">
                <a:latin typeface="Century Schoolbook" charset="0"/>
              </a:rPr>
              <a:t>, </a:t>
            </a:r>
            <a:r>
              <a:rPr lang="en-US" sz="1500" dirty="0" err="1">
                <a:latin typeface="Century Schoolbook" charset="0"/>
              </a:rPr>
              <a:t>postupaka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obezbjeđenja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kvaliteta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i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radnih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postupaka</a:t>
            </a:r>
            <a:r>
              <a:rPr lang="en-US" sz="1500" dirty="0">
                <a:latin typeface="Century Schoolbook" charset="0"/>
              </a:rPr>
              <a:t>,</a:t>
            </a:r>
            <a:endParaRPr lang="en-GB" sz="1500" dirty="0">
              <a:latin typeface="Century Schoolbook" charset="0"/>
            </a:endParaRPr>
          </a:p>
          <a:p>
            <a:pPr lvl="1"/>
            <a:r>
              <a:rPr lang="en-US" sz="1500" dirty="0" err="1">
                <a:latin typeface="Century Schoolbook" charset="0"/>
              </a:rPr>
              <a:t>umnožavanje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ili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organizovanje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štampanja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Priručnika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i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kvalitetu</a:t>
            </a:r>
            <a:r>
              <a:rPr lang="en-US" sz="1500" dirty="0">
                <a:latin typeface="Century Schoolbook" charset="0"/>
              </a:rPr>
              <a:t>, </a:t>
            </a:r>
            <a:r>
              <a:rPr lang="en-US" sz="1500" dirty="0" err="1">
                <a:latin typeface="Century Schoolbook" charset="0"/>
              </a:rPr>
              <a:t>postupaka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obezbjeđenja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kvaliteta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i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radnih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postupaka</a:t>
            </a:r>
            <a:r>
              <a:rPr lang="en-US" sz="1500" dirty="0">
                <a:latin typeface="Century Schoolbook" charset="0"/>
              </a:rPr>
              <a:t> u </a:t>
            </a:r>
            <a:r>
              <a:rPr lang="en-US" sz="1500" dirty="0" err="1">
                <a:latin typeface="Century Schoolbook" charset="0"/>
              </a:rPr>
              <a:t>planiranom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broju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primjeraka</a:t>
            </a:r>
            <a:r>
              <a:rPr lang="en-US" sz="1500" dirty="0">
                <a:latin typeface="Century Schoolbook" charset="0"/>
              </a:rPr>
              <a:t>,</a:t>
            </a:r>
            <a:endParaRPr lang="en-GB" sz="1500" dirty="0">
              <a:latin typeface="Century Schoolbook" charset="0"/>
            </a:endParaRPr>
          </a:p>
          <a:p>
            <a:pPr lvl="1"/>
            <a:r>
              <a:rPr lang="en-US" sz="1500" dirty="0" err="1">
                <a:latin typeface="Century Schoolbook" charset="0"/>
              </a:rPr>
              <a:t>organizovanje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čuvanja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Priručnika</a:t>
            </a:r>
            <a:r>
              <a:rPr lang="en-US" sz="1500" dirty="0">
                <a:latin typeface="Century Schoolbook" charset="0"/>
              </a:rPr>
              <a:t> o </a:t>
            </a:r>
            <a:r>
              <a:rPr lang="en-US" sz="1500" dirty="0" err="1">
                <a:latin typeface="Century Schoolbook" charset="0"/>
              </a:rPr>
              <a:t>kvalitetu</a:t>
            </a:r>
            <a:r>
              <a:rPr lang="en-US" sz="1500" dirty="0">
                <a:latin typeface="Century Schoolbook" charset="0"/>
              </a:rPr>
              <a:t>, </a:t>
            </a:r>
            <a:r>
              <a:rPr lang="en-US" sz="1500" dirty="0" err="1">
                <a:latin typeface="Century Schoolbook" charset="0"/>
              </a:rPr>
              <a:t>postupaka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obezbjeđenja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kvaliteta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i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radnih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postupaka</a:t>
            </a:r>
            <a:r>
              <a:rPr lang="en-US" sz="1500" dirty="0">
                <a:latin typeface="Century Schoolbook" charset="0"/>
              </a:rPr>
              <a:t>,</a:t>
            </a:r>
            <a:endParaRPr lang="en-GB" sz="1500" dirty="0">
              <a:latin typeface="Century Schoolbook" charset="0"/>
            </a:endParaRPr>
          </a:p>
          <a:p>
            <a:pPr lvl="1"/>
            <a:r>
              <a:rPr lang="en-US" sz="1500" dirty="0" err="1">
                <a:latin typeface="Century Schoolbook" charset="0"/>
              </a:rPr>
              <a:t>zamjena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starih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dokumenta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sa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novim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Priručnikom</a:t>
            </a:r>
            <a:r>
              <a:rPr lang="en-US" sz="1500" dirty="0">
                <a:latin typeface="Century Schoolbook" charset="0"/>
              </a:rPr>
              <a:t> o </a:t>
            </a:r>
            <a:r>
              <a:rPr lang="en-US" sz="1500" dirty="0" err="1">
                <a:latin typeface="Century Schoolbook" charset="0"/>
              </a:rPr>
              <a:t>kvalitetu</a:t>
            </a:r>
            <a:r>
              <a:rPr lang="en-US" sz="1500" dirty="0">
                <a:latin typeface="Century Schoolbook" charset="0"/>
              </a:rPr>
              <a:t>, </a:t>
            </a:r>
            <a:r>
              <a:rPr lang="en-US" sz="1500" dirty="0" err="1">
                <a:latin typeface="Century Schoolbook" charset="0"/>
              </a:rPr>
              <a:t>postupcima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obezbjeđenja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kvaliteta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i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radnim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postupcima</a:t>
            </a:r>
            <a:r>
              <a:rPr lang="en-US" sz="1500" dirty="0">
                <a:latin typeface="Century Schoolbook" charset="0"/>
              </a:rPr>
              <a:t>,</a:t>
            </a:r>
            <a:endParaRPr lang="en-GB" sz="1500" dirty="0">
              <a:latin typeface="Century Schoolbook" charset="0"/>
            </a:endParaRPr>
          </a:p>
          <a:p>
            <a:pPr lvl="1"/>
            <a:r>
              <a:rPr lang="en-US" sz="1500" dirty="0" err="1">
                <a:latin typeface="Century Schoolbook" charset="0"/>
              </a:rPr>
              <a:t>arhiviranje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starih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i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zamjena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Priručnika</a:t>
            </a:r>
            <a:r>
              <a:rPr lang="en-US" sz="1500" dirty="0">
                <a:latin typeface="Century Schoolbook" charset="0"/>
              </a:rPr>
              <a:t> o </a:t>
            </a:r>
            <a:r>
              <a:rPr lang="en-US" sz="1500" dirty="0" err="1">
                <a:latin typeface="Century Schoolbook" charset="0"/>
              </a:rPr>
              <a:t>kvalitetu</a:t>
            </a:r>
            <a:r>
              <a:rPr lang="en-US" sz="1500" dirty="0">
                <a:latin typeface="Century Schoolbook" charset="0"/>
              </a:rPr>
              <a:t>, </a:t>
            </a:r>
            <a:r>
              <a:rPr lang="en-US" sz="1500" dirty="0" err="1">
                <a:latin typeface="Century Schoolbook" charset="0"/>
              </a:rPr>
              <a:t>postupaka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obezbjeđenja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kvaliteta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i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radnih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postupaka</a:t>
            </a:r>
            <a:r>
              <a:rPr lang="en-US" sz="1500" dirty="0">
                <a:latin typeface="Century Schoolbook" charset="0"/>
              </a:rPr>
              <a:t> u </a:t>
            </a:r>
            <a:r>
              <a:rPr lang="en-US" sz="1500" dirty="0" err="1">
                <a:latin typeface="Century Schoolbook" charset="0"/>
              </a:rPr>
              <a:t>arhivi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organizacije</a:t>
            </a:r>
            <a:r>
              <a:rPr lang="en-US" sz="1500" dirty="0">
                <a:latin typeface="Century Schoolbook" charset="0"/>
              </a:rPr>
              <a:t>.</a:t>
            </a:r>
            <a:endParaRPr lang="en-GB" sz="1500" dirty="0">
              <a:latin typeface="Century Schoolbook" charset="0"/>
            </a:endParaRPr>
          </a:p>
          <a:p>
            <a:endParaRPr lang="en-GB" sz="18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5697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2700" cap="none">
                <a:latin typeface="Century Schoolbook" charset="0"/>
              </a:rPr>
              <a:t>ODJELJENJE OPERATIVNOG OBEZBJEĐENJA KVALITETA</a:t>
            </a:r>
            <a:endParaRPr lang="en-GB" sz="2700" cap="none">
              <a:latin typeface="Century Schoolbook" charset="0"/>
            </a:endParaRPr>
          </a:p>
        </p:txBody>
      </p:sp>
      <p:sp>
        <p:nvSpPr>
          <p:cNvPr id="18432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327901" cy="4521200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 err="1">
                <a:latin typeface="Century Schoolbook" charset="0"/>
              </a:rPr>
              <a:t>Odjeljenje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operativnog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obezbjeđenja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kvaliteta</a:t>
            </a:r>
            <a:r>
              <a:rPr lang="en-US" sz="1800" dirty="0">
                <a:latin typeface="Century Schoolbook" charset="0"/>
              </a:rPr>
              <a:t> (OO) je </a:t>
            </a:r>
            <a:r>
              <a:rPr lang="en-US" sz="1800" dirty="0" err="1">
                <a:latin typeface="Century Schoolbook" charset="0"/>
              </a:rPr>
              <a:t>dio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Službe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obezbjeđenja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kvaliteta</a:t>
            </a:r>
            <a:r>
              <a:rPr lang="en-US" sz="1800" dirty="0">
                <a:latin typeface="Century Schoolbook" charset="0"/>
              </a:rPr>
              <a:t> (SOK) koji </a:t>
            </a:r>
            <a:r>
              <a:rPr lang="en-US" sz="1800" dirty="0" err="1">
                <a:latin typeface="Century Schoolbook" charset="0"/>
              </a:rPr>
              <a:t>svojim</a:t>
            </a:r>
            <a:r>
              <a:rPr lang="en-US" sz="1800" dirty="0">
                <a:latin typeface="Century Schoolbook" charset="0"/>
              </a:rPr>
              <a:t>: </a:t>
            </a:r>
            <a:r>
              <a:rPr lang="en-US" sz="1800" dirty="0" err="1">
                <a:latin typeface="Century Schoolbook" charset="0"/>
              </a:rPr>
              <a:t>kadrovima</a:t>
            </a:r>
            <a:r>
              <a:rPr lang="en-US" sz="1800" dirty="0">
                <a:latin typeface="Century Schoolbook" charset="0"/>
              </a:rPr>
              <a:t>, </a:t>
            </a:r>
            <a:r>
              <a:rPr lang="en-US" sz="1800" dirty="0" err="1">
                <a:latin typeface="Century Schoolbook" charset="0"/>
              </a:rPr>
              <a:t>opremom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i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radnim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postupcima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ostvaruje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stalno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i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periodično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obezbjeđenje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kvaliteta</a:t>
            </a:r>
            <a:r>
              <a:rPr lang="en-US" sz="1800" dirty="0">
                <a:latin typeface="Century Schoolbook" charset="0"/>
              </a:rPr>
              <a:t>, </a:t>
            </a:r>
            <a:r>
              <a:rPr lang="en-US" sz="1800" dirty="0" err="1">
                <a:latin typeface="Century Schoolbook" charset="0"/>
              </a:rPr>
              <a:t>neposrednim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provjeravanje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primjene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izrađenih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Priručnika</a:t>
            </a:r>
            <a:r>
              <a:rPr lang="en-US" sz="1800" dirty="0">
                <a:latin typeface="Century Schoolbook" charset="0"/>
              </a:rPr>
              <a:t> o </a:t>
            </a:r>
            <a:r>
              <a:rPr lang="en-US" sz="1800" dirty="0" err="1">
                <a:latin typeface="Century Schoolbook" charset="0"/>
              </a:rPr>
              <a:t>kvalitetu</a:t>
            </a:r>
            <a:r>
              <a:rPr lang="en-US" sz="1800" dirty="0">
                <a:latin typeface="Century Schoolbook" charset="0"/>
              </a:rPr>
              <a:t>, </a:t>
            </a:r>
            <a:r>
              <a:rPr lang="en-US" sz="1800" dirty="0" err="1">
                <a:latin typeface="Century Schoolbook" charset="0"/>
              </a:rPr>
              <a:t>postupaka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obezbjeđenja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kvaliteta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i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radnih</a:t>
            </a:r>
            <a:r>
              <a:rPr lang="en-US" sz="1800" dirty="0">
                <a:latin typeface="Century Schoolbook" charset="0"/>
              </a:rPr>
              <a:t> </a:t>
            </a:r>
            <a:r>
              <a:rPr lang="en-US" sz="1800" dirty="0" err="1">
                <a:latin typeface="Century Schoolbook" charset="0"/>
              </a:rPr>
              <a:t>postupaka</a:t>
            </a:r>
            <a:r>
              <a:rPr lang="en-US" sz="1800" dirty="0">
                <a:latin typeface="Century Schoolbook" charset="0"/>
              </a:rPr>
              <a:t>. </a:t>
            </a:r>
            <a:endParaRPr lang="en-GB" sz="1800" dirty="0">
              <a:latin typeface="Century Schoolbook" charset="0"/>
            </a:endParaRPr>
          </a:p>
          <a:p>
            <a:pPr lvl="1"/>
            <a:r>
              <a:rPr lang="en-US" sz="1500" i="1" dirty="0" err="1">
                <a:latin typeface="Century Schoolbook" charset="0"/>
              </a:rPr>
              <a:t>Stalno</a:t>
            </a:r>
            <a:r>
              <a:rPr lang="en-US" sz="1500" i="1" dirty="0">
                <a:latin typeface="Century Schoolbook" charset="0"/>
              </a:rPr>
              <a:t> </a:t>
            </a:r>
            <a:r>
              <a:rPr lang="en-US" sz="1500" i="1" dirty="0" err="1">
                <a:latin typeface="Century Schoolbook" charset="0"/>
              </a:rPr>
              <a:t>obezbjeđenje</a:t>
            </a:r>
            <a:r>
              <a:rPr lang="en-US" sz="1500" i="1" dirty="0">
                <a:latin typeface="Century Schoolbook" charset="0"/>
              </a:rPr>
              <a:t> </a:t>
            </a:r>
            <a:r>
              <a:rPr lang="en-US" sz="1500" i="1" dirty="0" err="1">
                <a:latin typeface="Century Schoolbook" charset="0"/>
              </a:rPr>
              <a:t>kvaliteta</a:t>
            </a:r>
            <a:r>
              <a:rPr lang="en-US" sz="1500" b="1" dirty="0">
                <a:latin typeface="Century Schoolbook" charset="0"/>
              </a:rPr>
              <a:t> 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obuhvata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ostvarenje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slijedećih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zadataka</a:t>
            </a:r>
            <a:r>
              <a:rPr lang="en-US" sz="1500" dirty="0">
                <a:latin typeface="Century Schoolbook" charset="0"/>
              </a:rPr>
              <a:t>:</a:t>
            </a:r>
            <a:endParaRPr lang="en-GB" sz="1500" dirty="0">
              <a:latin typeface="Century Schoolbook" charset="0"/>
            </a:endParaRPr>
          </a:p>
          <a:p>
            <a:pPr lvl="1"/>
            <a:r>
              <a:rPr lang="en-US" sz="1500" dirty="0" err="1">
                <a:latin typeface="Century Schoolbook" charset="0"/>
              </a:rPr>
              <a:t>provjeravanje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primjene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Priručnika</a:t>
            </a:r>
            <a:r>
              <a:rPr lang="en-US" sz="1500" dirty="0">
                <a:latin typeface="Century Schoolbook" charset="0"/>
              </a:rPr>
              <a:t> o </a:t>
            </a:r>
            <a:r>
              <a:rPr lang="en-US" sz="1500" dirty="0" err="1">
                <a:latin typeface="Century Schoolbook" charset="0"/>
              </a:rPr>
              <a:t>kvalitetu</a:t>
            </a:r>
            <a:r>
              <a:rPr lang="en-US" sz="1500" dirty="0">
                <a:latin typeface="Century Schoolbook" charset="0"/>
              </a:rPr>
              <a:t>,</a:t>
            </a:r>
            <a:endParaRPr lang="en-GB" sz="1500" dirty="0">
              <a:latin typeface="Century Schoolbook" charset="0"/>
            </a:endParaRPr>
          </a:p>
          <a:p>
            <a:pPr lvl="1"/>
            <a:r>
              <a:rPr lang="en-US" sz="1500" dirty="0" err="1">
                <a:latin typeface="Century Schoolbook" charset="0"/>
              </a:rPr>
              <a:t>provjeravanje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primjene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obezbjeđenja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kvaliteta</a:t>
            </a:r>
            <a:r>
              <a:rPr lang="en-US" sz="1500" dirty="0">
                <a:latin typeface="Century Schoolbook" charset="0"/>
              </a:rPr>
              <a:t> u </a:t>
            </a:r>
            <a:r>
              <a:rPr lang="en-US" sz="1500" dirty="0" err="1">
                <a:latin typeface="Century Schoolbook" charset="0"/>
              </a:rPr>
              <a:t>radnim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postupcima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prema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detaljnim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opisima</a:t>
            </a:r>
            <a:r>
              <a:rPr lang="en-US" sz="1500" dirty="0">
                <a:latin typeface="Century Schoolbook" charset="0"/>
              </a:rPr>
              <a:t> u </a:t>
            </a:r>
            <a:r>
              <a:rPr lang="en-US" sz="1500" dirty="0" err="1">
                <a:latin typeface="Century Schoolbook" charset="0"/>
              </a:rPr>
              <a:t>radnim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postupcima</a:t>
            </a:r>
            <a:r>
              <a:rPr lang="en-US" sz="1500" dirty="0">
                <a:latin typeface="Century Schoolbook" charset="0"/>
              </a:rPr>
              <a:t>,</a:t>
            </a:r>
            <a:endParaRPr lang="en-GB" sz="1500" dirty="0">
              <a:latin typeface="Century Schoolbook" charset="0"/>
            </a:endParaRPr>
          </a:p>
          <a:p>
            <a:pPr lvl="1"/>
            <a:r>
              <a:rPr lang="en-US" sz="1500" dirty="0" err="1">
                <a:latin typeface="Century Schoolbook" charset="0"/>
              </a:rPr>
              <a:t>provjeravanje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primjene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obezbjeđenja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kvaliteta</a:t>
            </a:r>
            <a:r>
              <a:rPr lang="en-US" sz="1500" dirty="0">
                <a:latin typeface="Century Schoolbook" charset="0"/>
              </a:rPr>
              <a:t> u </a:t>
            </a:r>
            <a:r>
              <a:rPr lang="en-US" sz="1500" dirty="0" err="1">
                <a:latin typeface="Century Schoolbook" charset="0"/>
              </a:rPr>
              <a:t>posebnim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radnim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postupcima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mjerenja</a:t>
            </a:r>
            <a:r>
              <a:rPr lang="en-US" sz="1500" dirty="0">
                <a:latin typeface="Century Schoolbook" charset="0"/>
              </a:rPr>
              <a:t>, </a:t>
            </a:r>
            <a:r>
              <a:rPr lang="en-US" sz="1500" dirty="0" err="1">
                <a:latin typeface="Century Schoolbook" charset="0"/>
              </a:rPr>
              <a:t>ispitivanja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i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kontrolisanja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kvaliteta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prema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detaljnim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opisima</a:t>
            </a:r>
            <a:r>
              <a:rPr lang="en-US" sz="1500" dirty="0">
                <a:latin typeface="Century Schoolbook" charset="0"/>
              </a:rPr>
              <a:t> u </a:t>
            </a:r>
            <a:r>
              <a:rPr lang="en-US" sz="1500" dirty="0" err="1">
                <a:latin typeface="Century Schoolbook" charset="0"/>
              </a:rPr>
              <a:t>radnim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postupcima</a:t>
            </a:r>
            <a:r>
              <a:rPr lang="en-US" sz="1500" dirty="0">
                <a:latin typeface="Century Schoolbook" charset="0"/>
              </a:rPr>
              <a:t>,</a:t>
            </a:r>
            <a:endParaRPr lang="en-GB" sz="1500" dirty="0">
              <a:latin typeface="Century Schoolbook" charset="0"/>
            </a:endParaRPr>
          </a:p>
          <a:p>
            <a:pPr lvl="1"/>
            <a:r>
              <a:rPr lang="en-US" sz="1500" dirty="0" err="1">
                <a:latin typeface="Century Schoolbook" charset="0"/>
              </a:rPr>
              <a:t>provjeravanje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primjene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propisanih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upravljačkih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i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preventivnih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i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korektivnih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akcija</a:t>
            </a:r>
            <a:r>
              <a:rPr lang="en-US" sz="1500" dirty="0">
                <a:latin typeface="Century Schoolbook" charset="0"/>
              </a:rPr>
              <a:t> u </a:t>
            </a:r>
            <a:r>
              <a:rPr lang="en-US" sz="1500" dirty="0" err="1">
                <a:latin typeface="Century Schoolbook" charset="0"/>
              </a:rPr>
              <a:t>sistemu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kvaliteta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prema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izrađenim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dokumentima</a:t>
            </a:r>
            <a:r>
              <a:rPr lang="en-US" sz="1500" dirty="0">
                <a:latin typeface="Century Schoolbook" charset="0"/>
              </a:rPr>
              <a:t>,</a:t>
            </a:r>
            <a:endParaRPr lang="en-GB" sz="1500" dirty="0">
              <a:latin typeface="Century Schoolbook" charset="0"/>
            </a:endParaRPr>
          </a:p>
          <a:p>
            <a:pPr lvl="1"/>
            <a:r>
              <a:rPr lang="en-US" sz="1500" dirty="0" err="1">
                <a:latin typeface="Century Schoolbook" charset="0"/>
              </a:rPr>
              <a:t>predlaganje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i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saradnja</a:t>
            </a:r>
            <a:r>
              <a:rPr lang="en-US" sz="1500" dirty="0">
                <a:latin typeface="Century Schoolbook" charset="0"/>
              </a:rPr>
              <a:t> u </a:t>
            </a:r>
            <a:r>
              <a:rPr lang="en-US" sz="1500" dirty="0" err="1">
                <a:latin typeface="Century Schoolbook" charset="0"/>
              </a:rPr>
              <a:t>izradi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postupaka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obezbjeđenja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kvaliteta</a:t>
            </a:r>
            <a:r>
              <a:rPr lang="en-US" sz="1500" dirty="0">
                <a:latin typeface="Century Schoolbook" charset="0"/>
              </a:rPr>
              <a:t>,</a:t>
            </a:r>
            <a:endParaRPr lang="en-GB" sz="1500" dirty="0">
              <a:latin typeface="Century Schoolbook" charset="0"/>
            </a:endParaRPr>
          </a:p>
          <a:p>
            <a:pPr lvl="1"/>
            <a:r>
              <a:rPr lang="en-US" sz="1500" dirty="0" err="1">
                <a:latin typeface="Century Schoolbook" charset="0"/>
              </a:rPr>
              <a:t>predlaganje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i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saradnja</a:t>
            </a:r>
            <a:r>
              <a:rPr lang="en-US" sz="1500" dirty="0">
                <a:latin typeface="Century Schoolbook" charset="0"/>
              </a:rPr>
              <a:t> u </a:t>
            </a:r>
            <a:r>
              <a:rPr lang="en-US" sz="1500" dirty="0" err="1">
                <a:latin typeface="Century Schoolbook" charset="0"/>
              </a:rPr>
              <a:t>izradi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radnih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postupaka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i</a:t>
            </a:r>
            <a:r>
              <a:rPr lang="en-US" sz="1500" dirty="0">
                <a:latin typeface="Century Schoolbook" charset="0"/>
              </a:rPr>
              <a:t> </a:t>
            </a:r>
            <a:endParaRPr lang="en-GB" sz="1500" dirty="0">
              <a:latin typeface="Century Schoolbook" charset="0"/>
            </a:endParaRPr>
          </a:p>
          <a:p>
            <a:pPr lvl="1"/>
            <a:r>
              <a:rPr lang="en-US" sz="1500" dirty="0" err="1">
                <a:latin typeface="Century Schoolbook" charset="0"/>
              </a:rPr>
              <a:t>ovjeravanje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radnih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dokumenata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prema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izrađenim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postupcima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obezbjeđenja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kvaliteta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i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radnim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postupcima</a:t>
            </a:r>
            <a:r>
              <a:rPr lang="en-US" sz="1500" dirty="0">
                <a:latin typeface="Century Schoolbook" charset="0"/>
              </a:rPr>
              <a:t> u </a:t>
            </a:r>
            <a:r>
              <a:rPr lang="en-US" sz="1500" dirty="0" err="1">
                <a:latin typeface="Century Schoolbook" charset="0"/>
              </a:rPr>
              <a:t>pojedinim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radnim</a:t>
            </a:r>
            <a:r>
              <a:rPr lang="en-US" sz="1500" dirty="0">
                <a:latin typeface="Century Schoolbook" charset="0"/>
              </a:rPr>
              <a:t> </a:t>
            </a:r>
            <a:r>
              <a:rPr lang="en-US" sz="1500" dirty="0" err="1">
                <a:latin typeface="Century Schoolbook" charset="0"/>
              </a:rPr>
              <a:t>sistemima</a:t>
            </a:r>
            <a:r>
              <a:rPr lang="en-US" sz="1500" dirty="0">
                <a:latin typeface="Century Schoolbook" charset="0"/>
              </a:rPr>
              <a:t>.</a:t>
            </a:r>
            <a:endParaRPr lang="en-GB" sz="1500" dirty="0">
              <a:latin typeface="Century Schoolbook" charset="0"/>
            </a:endParaRPr>
          </a:p>
          <a:p>
            <a:endParaRPr lang="en-GB" sz="18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918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2400" i="1" cap="none">
                <a:latin typeface="Century Schoolbook" charset="0"/>
              </a:rPr>
              <a:t>PERIODIČNO OBEZBJEĐENJE KVALITETA</a:t>
            </a:r>
            <a:r>
              <a:rPr lang="en-US" sz="2400" cap="none">
                <a:latin typeface="Century Schoolbook" charset="0"/>
              </a:rPr>
              <a:t> OBUHVATA OSTVARIVANJE SLIJEDEĆIH ZADATAKA:</a:t>
            </a:r>
            <a:endParaRPr lang="en-GB" sz="2400" cap="none">
              <a:latin typeface="Century Schoolbook" charset="0"/>
            </a:endParaRPr>
          </a:p>
        </p:txBody>
      </p:sp>
      <p:sp>
        <p:nvSpPr>
          <p:cNvPr id="18534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1800">
                <a:latin typeface="Century Schoolbook" charset="0"/>
              </a:rPr>
              <a:t>interno redovno provjeravanje sopstvenog sistema kvaliteta prema planu ili nalogu direktora poslovnog sistema radi internog obezbjeđenja kvaliteta,</a:t>
            </a:r>
            <a:endParaRPr lang="en-GB" sz="1800">
              <a:latin typeface="Century Schoolbook" charset="0"/>
            </a:endParaRPr>
          </a:p>
          <a:p>
            <a:r>
              <a:rPr lang="en-US" sz="1800">
                <a:latin typeface="Century Schoolbook" charset="0"/>
              </a:rPr>
              <a:t>interno povremeno provjeravanje sopstvenih elemenata kvaliteta (procesa, rezultata procesa) prema planu ili nalogu direktora poslovnog sistema radi internog obezbjeđenja kvaliteta,</a:t>
            </a:r>
            <a:endParaRPr lang="en-GB" sz="1800">
              <a:latin typeface="Century Schoolbook" charset="0"/>
            </a:endParaRPr>
          </a:p>
          <a:p>
            <a:r>
              <a:rPr lang="en-US" sz="1800">
                <a:latin typeface="Century Schoolbook" charset="0"/>
              </a:rPr>
              <a:t>interno povremeno provjeravanje primjene sopstvenih korektivnih i preventivnih akcija prema planu ili nalogu direktora poslovnog sistema radi internog obezbjeđenja kvaliteta,</a:t>
            </a:r>
            <a:endParaRPr lang="en-GB" sz="1800">
              <a:latin typeface="Century Schoolbook" charset="0"/>
            </a:endParaRPr>
          </a:p>
          <a:p>
            <a:r>
              <a:rPr lang="en-US" sz="1800">
                <a:latin typeface="Century Schoolbook" charset="0"/>
              </a:rPr>
              <a:t>interno povremeno provjeravanje sopstvenog sistema kvaliteta prema planu ili nalogu direktora poslovnog sistema radi eksternog obezbjeđenja kvaliteta, obzirom na ugovornu situaciju koja postoji između organizacije-isporučioca i kupca i</a:t>
            </a:r>
            <a:endParaRPr lang="en-GB" sz="1800">
              <a:latin typeface="Century Schoolbook" charset="0"/>
            </a:endParaRPr>
          </a:p>
          <a:p>
            <a:r>
              <a:rPr lang="en-US" sz="1800">
                <a:latin typeface="Century Schoolbook" charset="0"/>
              </a:rPr>
              <a:t>eksterno redovno provjeravanje sistema kvaliteta isporučioca prema planu ili nalogu direktora poslovnog sistema radi eksternog obezbjeđenja kvaliteta, za eksterno potvrđivanje ili registrovanje od strane organizacije-kupca.</a:t>
            </a:r>
            <a:endParaRPr lang="en-GB" sz="1800">
              <a:latin typeface="Century Schoolbook" charset="0"/>
            </a:endParaRPr>
          </a:p>
          <a:p>
            <a:endParaRPr lang="en-GB" sz="180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8855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ODJELJENJE RAČUNARSKIH ANALIZA</a:t>
            </a:r>
            <a:endParaRPr lang="en-GB" cap="none">
              <a:latin typeface="Century Schoolbook" charset="0"/>
            </a:endParaRPr>
          </a:p>
        </p:txBody>
      </p:sp>
      <p:sp>
        <p:nvSpPr>
          <p:cNvPr id="18637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000">
                <a:latin typeface="Century Schoolbook" charset="0"/>
              </a:rPr>
              <a:t>Odjeljenje računarskih analiza (OA) je dio Službe obezbjeđenja kvaliteta (SOK) koji svojim: kadrovima, opremom i radnim postupcima ostvaruje cjelokupan rad na informacionom sistemu u vezi sa Priručnikom o kvalitetu, postupcima obezbjeđenja kvaliteta i radnim postupcima. Odjeljenje računarskih analiza ostvaruje slijedeće zadatke:</a:t>
            </a:r>
            <a:endParaRPr lang="en-GB" sz="2000">
              <a:latin typeface="Century Schoolbook" charset="0"/>
            </a:endParaRPr>
          </a:p>
          <a:p>
            <a:pPr lvl="1"/>
            <a:r>
              <a:rPr lang="en-US" sz="1700">
                <a:latin typeface="Century Schoolbook" charset="0"/>
              </a:rPr>
              <a:t>izradu Priručnika o kvalitetu, postupaka obezbjeđenja kvaliteta i radnih postupaka na računarskoj opremi,</a:t>
            </a:r>
            <a:endParaRPr lang="en-GB" sz="1700">
              <a:latin typeface="Century Schoolbook" charset="0"/>
            </a:endParaRPr>
          </a:p>
          <a:p>
            <a:pPr lvl="1"/>
            <a:r>
              <a:rPr lang="en-US" sz="1700">
                <a:latin typeface="Century Schoolbook" charset="0"/>
              </a:rPr>
              <a:t>čuvanje cjelokupnog sadržaja Priručnika o kvalitetu, postupaka obezbjeđenja kvaliteta i radnih postupaka u informacionom sistemu i na medijumima,</a:t>
            </a:r>
            <a:endParaRPr lang="en-GB" sz="1700">
              <a:latin typeface="Century Schoolbook" charset="0"/>
            </a:endParaRPr>
          </a:p>
          <a:p>
            <a:pPr lvl="1"/>
            <a:r>
              <a:rPr lang="en-US" sz="1700">
                <a:latin typeface="Century Schoolbook" charset="0"/>
              </a:rPr>
              <a:t>izrada novih i dopuna starih baza podataka,</a:t>
            </a:r>
            <a:endParaRPr lang="en-GB" sz="1700">
              <a:latin typeface="Century Schoolbook" charset="0"/>
            </a:endParaRPr>
          </a:p>
          <a:p>
            <a:pPr lvl="1"/>
            <a:r>
              <a:rPr lang="en-US" sz="1700">
                <a:latin typeface="Century Schoolbook" charset="0"/>
              </a:rPr>
              <a:t>dopuna podataka u bazama podataka,</a:t>
            </a:r>
            <a:endParaRPr lang="en-GB" sz="1700">
              <a:latin typeface="Century Schoolbook" charset="0"/>
            </a:endParaRPr>
          </a:p>
          <a:p>
            <a:pPr lvl="1"/>
            <a:r>
              <a:rPr lang="en-US" sz="1700">
                <a:latin typeface="Century Schoolbook" charset="0"/>
              </a:rPr>
              <a:t>izrada i dostava izvještaja, analiza i pregleda iz baze podataka,</a:t>
            </a:r>
            <a:endParaRPr lang="en-GB" sz="1700">
              <a:latin typeface="Century Schoolbook" charset="0"/>
            </a:endParaRPr>
          </a:p>
          <a:p>
            <a:pPr lvl="1"/>
            <a:r>
              <a:rPr lang="en-US" sz="1700">
                <a:latin typeface="Century Schoolbook" charset="0"/>
              </a:rPr>
              <a:t>formulisanje korektivnih akcija i izrada pregleda izvršenja korektivnih akcija kao i</a:t>
            </a:r>
            <a:endParaRPr lang="en-GB" sz="1700">
              <a:latin typeface="Century Schoolbook" charset="0"/>
            </a:endParaRPr>
          </a:p>
          <a:p>
            <a:pPr lvl="1"/>
            <a:r>
              <a:rPr lang="en-US" sz="1700">
                <a:latin typeface="Century Schoolbook" charset="0"/>
              </a:rPr>
              <a:t>formulisanje preventivnih akcija i izrada prijedloga izvršenja preventivnih akcija.</a:t>
            </a:r>
            <a:endParaRPr lang="en-GB" sz="1700">
              <a:latin typeface="Century Schoolbook" charset="0"/>
            </a:endParaRPr>
          </a:p>
          <a:p>
            <a:endParaRPr lang="en-GB" sz="200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592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SISTEM KVALITETA</a:t>
            </a:r>
            <a:endParaRPr lang="en-GB" cap="none">
              <a:latin typeface="Century Schoolbook" charset="0"/>
            </a:endParaRPr>
          </a:p>
        </p:txBody>
      </p:sp>
      <p:sp>
        <p:nvSpPr>
          <p:cNvPr id="1751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b="1" dirty="0" err="1">
                <a:latin typeface="Century Schoolbook" charset="0"/>
              </a:rPr>
              <a:t>Sistem</a:t>
            </a:r>
            <a:r>
              <a:rPr lang="en-US" sz="2000" b="1" dirty="0">
                <a:latin typeface="Century Schoolbook" charset="0"/>
              </a:rPr>
              <a:t> </a:t>
            </a:r>
            <a:r>
              <a:rPr lang="en-US" sz="2000" b="1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 (</a:t>
            </a:r>
            <a:r>
              <a:rPr lang="en-US" sz="2000" i="1" dirty="0">
                <a:latin typeface="Century Schoolbook" charset="0"/>
              </a:rPr>
              <a:t>quality system, QS</a:t>
            </a:r>
            <a:r>
              <a:rPr lang="en-US" sz="2000" dirty="0">
                <a:latin typeface="Century Schoolbook" charset="0"/>
              </a:rPr>
              <a:t>) </a:t>
            </a:r>
            <a:r>
              <a:rPr lang="en-US" sz="2000" dirty="0" err="1">
                <a:latin typeface="Century Schoolbook" charset="0"/>
              </a:rPr>
              <a:t>ima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funkciju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procesom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upravljanja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obezbjeđenja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kvalitetom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skup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organizacione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strukture</a:t>
            </a:r>
            <a:r>
              <a:rPr lang="en-US" sz="2000" dirty="0">
                <a:latin typeface="Century Schoolbook" charset="0"/>
              </a:rPr>
              <a:t>, </a:t>
            </a:r>
            <a:r>
              <a:rPr lang="en-US" sz="2000" dirty="0" err="1">
                <a:latin typeface="Century Schoolbook" charset="0"/>
              </a:rPr>
              <a:t>postupaka</a:t>
            </a:r>
            <a:r>
              <a:rPr lang="en-US" sz="2000" dirty="0">
                <a:latin typeface="Century Schoolbook" charset="0"/>
              </a:rPr>
              <a:t>, </a:t>
            </a:r>
            <a:r>
              <a:rPr lang="en-US" sz="2000" dirty="0" err="1">
                <a:latin typeface="Century Schoolbook" charset="0"/>
              </a:rPr>
              <a:t>procesa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potencijala</a:t>
            </a:r>
            <a:r>
              <a:rPr lang="en-US" sz="2000" dirty="0">
                <a:latin typeface="Century Schoolbook" charset="0"/>
              </a:rPr>
              <a:t>. </a:t>
            </a:r>
          </a:p>
          <a:p>
            <a:r>
              <a:rPr lang="en-US" sz="2000" dirty="0" err="1">
                <a:latin typeface="Century Schoolbook" charset="0"/>
              </a:rPr>
              <a:t>Zadatak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sistema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 je </a:t>
            </a:r>
            <a:r>
              <a:rPr lang="en-US" sz="2000" dirty="0" err="1">
                <a:latin typeface="Century Schoolbook" charset="0"/>
              </a:rPr>
              <a:t>ostvarivanje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ciljeva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području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, a </a:t>
            </a:r>
            <a:r>
              <a:rPr lang="en-US" sz="2000" dirty="0" err="1">
                <a:latin typeface="Century Schoolbook" charset="0"/>
              </a:rPr>
              <a:t>posebno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podešavanje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održavanje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stabilnosti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procesa</a:t>
            </a:r>
            <a:r>
              <a:rPr lang="en-US" sz="2000" dirty="0">
                <a:latin typeface="Century Schoolbook" charset="0"/>
              </a:rPr>
              <a:t>. </a:t>
            </a:r>
          </a:p>
          <a:p>
            <a:r>
              <a:rPr lang="en-US" sz="2000" dirty="0" err="1">
                <a:latin typeface="Century Schoolbook" charset="0"/>
              </a:rPr>
              <a:t>Sistem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 je </a:t>
            </a:r>
            <a:r>
              <a:rPr lang="en-US" sz="2000" dirty="0" err="1">
                <a:latin typeface="Century Schoolbook" charset="0"/>
              </a:rPr>
              <a:t>prvenstveno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oblikovan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radi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unutrašnjih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potreba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upravljanja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organizacijom</a:t>
            </a:r>
            <a:r>
              <a:rPr lang="en-US" sz="2000" dirty="0">
                <a:latin typeface="Century Schoolbook" charset="0"/>
              </a:rPr>
              <a:t>. </a:t>
            </a:r>
          </a:p>
          <a:p>
            <a:r>
              <a:rPr lang="en-US" sz="2000" dirty="0">
                <a:latin typeface="Century Schoolbook" charset="0"/>
              </a:rPr>
              <a:t>Ove </a:t>
            </a:r>
            <a:r>
              <a:rPr lang="en-US" sz="2000" dirty="0" err="1">
                <a:latin typeface="Century Schoolbook" charset="0"/>
              </a:rPr>
              <a:t>potrebe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upravljanja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šire</a:t>
            </a:r>
            <a:r>
              <a:rPr lang="en-US" sz="2000" dirty="0">
                <a:latin typeface="Century Schoolbook" charset="0"/>
              </a:rPr>
              <a:t> od </a:t>
            </a:r>
            <a:r>
              <a:rPr lang="en-US" sz="2000" dirty="0" err="1">
                <a:latin typeface="Century Schoolbook" charset="0"/>
              </a:rPr>
              <a:t>zahtjeva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pojedinačnih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potrošača</a:t>
            </a:r>
            <a:r>
              <a:rPr lang="en-US" sz="2000" dirty="0">
                <a:latin typeface="Century Schoolbook" charset="0"/>
              </a:rPr>
              <a:t> koji </a:t>
            </a:r>
            <a:r>
              <a:rPr lang="en-US" sz="2000" dirty="0" err="1">
                <a:latin typeface="Century Schoolbook" charset="0"/>
              </a:rPr>
              <a:t>su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zainteresovani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samo</a:t>
            </a:r>
            <a:r>
              <a:rPr lang="en-US" sz="2000" dirty="0">
                <a:latin typeface="Century Schoolbook" charset="0"/>
              </a:rPr>
              <a:t> za </a:t>
            </a:r>
            <a:r>
              <a:rPr lang="en-US" sz="2000" dirty="0" err="1">
                <a:latin typeface="Century Schoolbook" charset="0"/>
              </a:rPr>
              <a:t>neke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dijelove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sistema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.</a:t>
            </a:r>
            <a:endParaRPr lang="en-GB" sz="20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2969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2700" cap="none">
                <a:latin typeface="Century Schoolbook" charset="0"/>
              </a:rPr>
              <a:t>ODJELJENJE LABORATORIJA</a:t>
            </a:r>
            <a:endParaRPr lang="en-GB" sz="2700" cap="none">
              <a:latin typeface="Century Schoolbook" charset="0"/>
            </a:endParaRPr>
          </a:p>
        </p:txBody>
      </p:sp>
      <p:sp>
        <p:nvSpPr>
          <p:cNvPr id="18739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200">
                <a:latin typeface="Century Schoolbook" charset="0"/>
              </a:rPr>
              <a:t>Odjeljenje laboratorija (OL) je dio Službe obezbjeđenja kvaliteta (SOK) koji svojim: kadrovima, opremom i radnim postupcima u pojedinim laboratorijama ostvaruje procese mjerenja i ispitivanja materijala i rezultata procesa. Odjeljenje laboratorija ostvaruje slijedeće zadatke:</a:t>
            </a:r>
            <a:endParaRPr lang="en-GB" sz="2200">
              <a:latin typeface="Century Schoolbook" charset="0"/>
            </a:endParaRPr>
          </a:p>
          <a:p>
            <a:pPr lvl="1"/>
            <a:r>
              <a:rPr lang="en-US" sz="1900">
                <a:latin typeface="Century Schoolbook" charset="0"/>
              </a:rPr>
              <a:t>u metrološkoj laboratoriji</a:t>
            </a:r>
            <a:endParaRPr lang="en-GB" sz="1900">
              <a:latin typeface="Century Schoolbook" charset="0"/>
            </a:endParaRPr>
          </a:p>
          <a:p>
            <a:pPr lvl="1"/>
            <a:r>
              <a:rPr lang="en-US" sz="1900">
                <a:latin typeface="Century Schoolbook" charset="0"/>
              </a:rPr>
              <a:t>u fizičkoj (mehaničkoj) laboratoriji</a:t>
            </a:r>
            <a:endParaRPr lang="en-GB" sz="1900">
              <a:latin typeface="Century Schoolbook" charset="0"/>
            </a:endParaRPr>
          </a:p>
          <a:p>
            <a:pPr lvl="1"/>
            <a:r>
              <a:rPr lang="en-US" sz="1900">
                <a:latin typeface="Century Schoolbook" charset="0"/>
              </a:rPr>
              <a:t>u hemijskoj laboratoriji</a:t>
            </a:r>
            <a:endParaRPr lang="en-GB" sz="1900">
              <a:latin typeface="Century Schoolbook" charset="0"/>
            </a:endParaRPr>
          </a:p>
          <a:p>
            <a:pPr lvl="1"/>
            <a:r>
              <a:rPr lang="en-US" sz="1900">
                <a:latin typeface="Century Schoolbook" charset="0"/>
              </a:rPr>
              <a:t>metalografskoj laboratoriji</a:t>
            </a:r>
            <a:endParaRPr lang="en-GB" sz="1900">
              <a:latin typeface="Century Schoolbook" charset="0"/>
            </a:endParaRPr>
          </a:p>
          <a:p>
            <a:pPr lvl="1"/>
            <a:r>
              <a:rPr lang="en-US" sz="1900">
                <a:latin typeface="Century Schoolbook" charset="0"/>
              </a:rPr>
              <a:t>u tehnološkoj laboratoriji</a:t>
            </a:r>
            <a:endParaRPr lang="en-GB" sz="1900">
              <a:latin typeface="Century Schoolbook" charset="0"/>
            </a:endParaRPr>
          </a:p>
          <a:p>
            <a:pPr lvl="1"/>
            <a:r>
              <a:rPr lang="en-US" sz="1900">
                <a:latin typeface="Century Schoolbook" charset="0"/>
              </a:rPr>
              <a:t>u laboratoriji za ispitivanje proizvoda</a:t>
            </a:r>
            <a:endParaRPr lang="en-GB" sz="1900">
              <a:latin typeface="Century Schoolbook" charset="0"/>
            </a:endParaRPr>
          </a:p>
          <a:p>
            <a:pPr>
              <a:buFont typeface="Wingdings" charset="0"/>
              <a:buNone/>
            </a:pPr>
            <a:endParaRPr lang="en-GB" sz="220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0030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itle 1"/>
          <p:cNvSpPr>
            <a:spLocks noGrp="1"/>
          </p:cNvSpPr>
          <p:nvPr>
            <p:ph type="title"/>
          </p:nvPr>
        </p:nvSpPr>
        <p:spPr bwMode="auto">
          <a:xfrm>
            <a:off x="457199" y="180048"/>
            <a:ext cx="6508377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2700" i="1" cap="none" dirty="0">
                <a:latin typeface="Century Schoolbook" charset="0"/>
              </a:rPr>
              <a:t>DJELATNOST SLUŽBE OBEZBJEĐENJA KVALITETA</a:t>
            </a:r>
            <a:endParaRPr lang="en-GB" sz="2700" cap="none" dirty="0">
              <a:latin typeface="Century Schoolbook" charset="0"/>
            </a:endParaRPr>
          </a:p>
        </p:txBody>
      </p:sp>
      <p:sp>
        <p:nvSpPr>
          <p:cNvPr id="2765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2765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829259"/>
              </p:ext>
            </p:extLst>
          </p:nvPr>
        </p:nvGraphicFramePr>
        <p:xfrm>
          <a:off x="379413" y="1382727"/>
          <a:ext cx="7758112" cy="510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620564" imgH="3263111" progId="Visio.Drawing.11">
                  <p:embed/>
                </p:oleObj>
              </mc:Choice>
              <mc:Fallback>
                <p:oleObj name="Visio" r:id="rId2" imgW="6620564" imgH="3263111" progId="Visio.Drawing.11">
                  <p:embed/>
                  <p:pic>
                    <p:nvPicPr>
                      <p:cNvPr id="2765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13" y="1382727"/>
                        <a:ext cx="7758112" cy="510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70637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DOKUMENTACIJA SISTEMA KVALITETA</a:t>
            </a:r>
            <a:endParaRPr lang="en-GB" cap="none">
              <a:latin typeface="Century Schoolbook" charset="0"/>
            </a:endParaRPr>
          </a:p>
        </p:txBody>
      </p:sp>
      <p:sp>
        <p:nvSpPr>
          <p:cNvPr id="1884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>
                <a:latin typeface="Century Schoolbook" charset="0"/>
              </a:rPr>
              <a:t>Dokumentacija sistema kvaliteta </a:t>
            </a:r>
            <a:r>
              <a:rPr lang="en-US">
                <a:latin typeface="Century Schoolbook" charset="0"/>
              </a:rPr>
              <a:t> obuhvata Priručnik o kvalitetu, sve projektovane i uvedene postupke obezbjeđenja kvaliteta.</a:t>
            </a:r>
            <a:endParaRPr lang="en-GB">
              <a:latin typeface="Century Schoolbook" charset="0"/>
            </a:endParaRPr>
          </a:p>
          <a:p>
            <a:pPr>
              <a:buFont typeface="Wingdings" charset="0"/>
              <a:buNone/>
            </a:pPr>
            <a:endParaRPr lang="en-GB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9120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2800" b="1" cap="none" dirty="0">
                <a:latin typeface="Century Schoolbook" charset="0"/>
              </a:rPr>
              <a:t>PRIRUČNIK O KVALITETU </a:t>
            </a:r>
            <a:r>
              <a:rPr lang="en-US" sz="2800" cap="none" dirty="0">
                <a:latin typeface="Century Schoolbook" charset="0"/>
              </a:rPr>
              <a:t> JE UGLAVNOM USMJEREN NA:</a:t>
            </a:r>
            <a:endParaRPr lang="en-GB" sz="2800" cap="none" dirty="0">
              <a:latin typeface="Century Schoolbook" charset="0"/>
            </a:endParaRPr>
          </a:p>
        </p:txBody>
      </p:sp>
      <p:sp>
        <p:nvSpPr>
          <p:cNvPr id="18944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429501" cy="4533900"/>
          </a:xfrm>
        </p:spPr>
        <p:txBody>
          <a:bodyPr>
            <a:normAutofit fontScale="85000" lnSpcReduction="10000"/>
          </a:bodyPr>
          <a:lstStyle/>
          <a:p>
            <a:r>
              <a:rPr lang="en-US" sz="2000" dirty="0" err="1">
                <a:latin typeface="Century Schoolbook" charset="0"/>
              </a:rPr>
              <a:t>upoznavanje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politike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, </a:t>
            </a:r>
            <a:r>
              <a:rPr lang="en-US" sz="2000" dirty="0" err="1">
                <a:latin typeface="Century Schoolbook" charset="0"/>
              </a:rPr>
              <a:t>postupaka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zahtjeva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organizaciji</a:t>
            </a:r>
            <a:r>
              <a:rPr lang="en-US" sz="2000" dirty="0">
                <a:latin typeface="Century Schoolbook" charset="0"/>
              </a:rPr>
              <a:t>,</a:t>
            </a:r>
            <a:endParaRPr lang="en-GB" sz="2000" dirty="0">
              <a:latin typeface="Century Schoolbook" charset="0"/>
            </a:endParaRPr>
          </a:p>
          <a:p>
            <a:r>
              <a:rPr lang="en-US" sz="2000" dirty="0" err="1">
                <a:latin typeface="Century Schoolbook" charset="0"/>
              </a:rPr>
              <a:t>opisivanje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primjenu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sistema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,</a:t>
            </a:r>
            <a:endParaRPr lang="en-GB" sz="2000" dirty="0">
              <a:latin typeface="Century Schoolbook" charset="0"/>
            </a:endParaRPr>
          </a:p>
          <a:p>
            <a:r>
              <a:rPr lang="en-US" sz="2000" dirty="0" err="1">
                <a:latin typeface="Century Schoolbook" charset="0"/>
              </a:rPr>
              <a:t>uvođenje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obezbjeđenja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praktičnu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primjenu</a:t>
            </a:r>
            <a:r>
              <a:rPr lang="en-US" sz="2000" dirty="0">
                <a:latin typeface="Century Schoolbook" charset="0"/>
              </a:rPr>
              <a:t>,</a:t>
            </a:r>
            <a:endParaRPr lang="en-GB" sz="2000" dirty="0">
              <a:latin typeface="Century Schoolbook" charset="0"/>
            </a:endParaRPr>
          </a:p>
          <a:p>
            <a:r>
              <a:rPr lang="en-US" sz="2000" dirty="0" err="1">
                <a:latin typeface="Century Schoolbook" charset="0"/>
              </a:rPr>
              <a:t>formiranje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dokumentacije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kao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osnove</a:t>
            </a:r>
            <a:r>
              <a:rPr lang="en-US" sz="2000" dirty="0">
                <a:latin typeface="Century Schoolbook" charset="0"/>
              </a:rPr>
              <a:t> za </a:t>
            </a:r>
            <a:r>
              <a:rPr lang="en-US" sz="2000" dirty="0" err="1">
                <a:latin typeface="Century Schoolbook" charset="0"/>
              </a:rPr>
              <a:t>provjeru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sistema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,</a:t>
            </a:r>
            <a:endParaRPr lang="en-GB" sz="2000" dirty="0">
              <a:latin typeface="Century Schoolbook" charset="0"/>
            </a:endParaRPr>
          </a:p>
          <a:p>
            <a:r>
              <a:rPr lang="en-US" sz="2000" dirty="0" err="1">
                <a:latin typeface="Century Schoolbook" charset="0"/>
              </a:rPr>
              <a:t>omogućavanje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kontinuiranosti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sistema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promjenljivim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uslovima</a:t>
            </a:r>
            <a:r>
              <a:rPr lang="en-US" sz="2000" dirty="0">
                <a:latin typeface="Century Schoolbook" charset="0"/>
              </a:rPr>
              <a:t>,</a:t>
            </a:r>
            <a:endParaRPr lang="en-GB" sz="2000" dirty="0">
              <a:latin typeface="Century Schoolbook" charset="0"/>
            </a:endParaRPr>
          </a:p>
          <a:p>
            <a:r>
              <a:rPr lang="en-US" sz="2000" dirty="0" err="1">
                <a:latin typeface="Century Schoolbook" charset="0"/>
              </a:rPr>
              <a:t>uvježbavanje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zaposlenih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ispunjavanju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zahtjeva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sistema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,</a:t>
            </a:r>
            <a:endParaRPr lang="en-GB" sz="2000" dirty="0">
              <a:latin typeface="Century Schoolbook" charset="0"/>
            </a:endParaRPr>
          </a:p>
          <a:p>
            <a:r>
              <a:rPr lang="en-US" sz="2000" dirty="0" err="1">
                <a:latin typeface="Century Schoolbook" charset="0"/>
              </a:rPr>
              <a:t>eksterno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prikazivanje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sistema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endParaRPr lang="en-GB" sz="2000" dirty="0">
              <a:latin typeface="Century Schoolbook" charset="0"/>
            </a:endParaRPr>
          </a:p>
          <a:p>
            <a:r>
              <a:rPr lang="en-US" sz="2000" dirty="0" err="1">
                <a:latin typeface="Century Schoolbook" charset="0"/>
              </a:rPr>
              <a:t>prikazivanja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sistema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pogledu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ispunjavanja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zahtjeva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ugovorenim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situacijama</a:t>
            </a:r>
            <a:r>
              <a:rPr lang="en-US" sz="2000" dirty="0">
                <a:latin typeface="Century Schoolbook" charset="0"/>
              </a:rPr>
              <a:t>.</a:t>
            </a:r>
            <a:endParaRPr lang="en-GB" sz="2000" dirty="0">
              <a:latin typeface="Century Schoolbook" charset="0"/>
            </a:endParaRPr>
          </a:p>
          <a:p>
            <a:endParaRPr lang="en-GB" sz="20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0882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48AC7-10E8-D945-B24B-6F0B9343A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/>
              <a:t>Uobičajan sadržaj Priručnika o kvalitetu izgleda:</a:t>
            </a:r>
            <a:endParaRPr lang="en-B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3027F-77EC-D54F-9BEA-32163A72B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2209800"/>
            <a:ext cx="7308938" cy="4416468"/>
          </a:xfrm>
        </p:spPr>
        <p:txBody>
          <a:bodyPr>
            <a:normAutofit fontScale="62500" lnSpcReduction="20000"/>
          </a:bodyPr>
          <a:lstStyle/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sr-Latn-BA" b="1" i="1" dirty="0"/>
              <a:t>Opšte</a:t>
            </a:r>
            <a:r>
              <a:rPr lang="sr-Latn-BA" i="1" dirty="0"/>
              <a:t> </a:t>
            </a:r>
            <a:r>
              <a:rPr lang="sr-Cyrl-RS" i="1" dirty="0"/>
              <a:t> </a:t>
            </a:r>
            <a:r>
              <a:rPr lang="sr-Latn-BA" dirty="0"/>
              <a:t> (naslov, predmet i područje primjene; oznaka i datum izdavanja, ovlaštenje za izradu, ovjeru, odobrenje i reviziju; tabela sadržaja treba da ima pregledan i logičan način numerisanja dijelova, glava, slika i priloga; lista podjele-distribucije i ograničenja raspodjele; evidencija revizije; koncepcija poslovnika; standardne reference; definicija termina, upućivanje na druge dokumente).</a:t>
            </a:r>
            <a:endParaRPr lang="en-BA" dirty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sr-Latn-BA" b="1" i="1" dirty="0"/>
              <a:t>Opredijeljenost organizacije u pogledu kvaliteta</a:t>
            </a:r>
            <a:r>
              <a:rPr lang="sr-Latn-BA" i="1" dirty="0"/>
              <a:t>.</a:t>
            </a:r>
            <a:endParaRPr lang="en-BA" dirty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sr-Latn-BA" b="1" i="1" dirty="0"/>
              <a:t>Informacije o organizaciji – </a:t>
            </a:r>
            <a:r>
              <a:rPr lang="sr-Latn-BA" b="1" dirty="0"/>
              <a:t>predstavljanje organizacije </a:t>
            </a:r>
            <a:r>
              <a:rPr lang="sr-Latn-BA" dirty="0"/>
              <a:t>(naziv, djelatnost, istorija, lokacija, adresa i slično).</a:t>
            </a:r>
            <a:endParaRPr lang="en-BA" dirty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sr-Latn-BA" b="1" i="1" dirty="0"/>
              <a:t>Sistem kvaliteta </a:t>
            </a:r>
            <a:r>
              <a:rPr lang="sr-Latn-BA" dirty="0"/>
              <a:t>(opšti zahtjevi, dokumentacija sistema, opis elementa sistema kvaliteta i njihova veza sa postupcima i slično).</a:t>
            </a:r>
            <a:endParaRPr lang="en-BA" dirty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sr-Latn-BA" b="1" i="1" dirty="0"/>
              <a:t>Odgovornost rukovodstva </a:t>
            </a:r>
            <a:r>
              <a:rPr lang="sr-Latn-BA" dirty="0"/>
              <a:t>(opredijeljenost rukovodstva za projektovanje, uvođenje i poboljšanje sistema kvaliteta, orijentacija prema kupcu, politika kvaliteta i ciljevi organizacije, odgovornosti i ovlaštenja , pregled sistema od strane rukovodstva i slično).</a:t>
            </a:r>
            <a:endParaRPr lang="en-BA" dirty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sr-Latn-BA" b="1" i="1" dirty="0"/>
              <a:t>Upravljanje resursima </a:t>
            </a:r>
            <a:r>
              <a:rPr lang="sr-Latn-BA" dirty="0"/>
              <a:t>(obezbjeđenje resursa, ljudski potencijali, osposobljavanje, infrastruktura i slično).</a:t>
            </a:r>
            <a:endParaRPr lang="en-BA" dirty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sr-Latn-BA" b="1" i="1" dirty="0"/>
              <a:t>Realizacija proizvoda </a:t>
            </a:r>
            <a:r>
              <a:rPr lang="sr-Latn-BA" dirty="0"/>
              <a:t>(planiranje realizacije, komunikacija sa kupcima, razvoj i projektovanje, nabavka, proizvodnja, itd).</a:t>
            </a:r>
            <a:endParaRPr lang="en-BA" dirty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sr-Latn-BA" b="1" i="1" dirty="0"/>
              <a:t>Mjerenje, analiza i poboljšanje </a:t>
            </a:r>
            <a:r>
              <a:rPr lang="sr-Latn-BA" dirty="0"/>
              <a:t>(mjerenje zadovoljstva kupca, interna provjera, mjerenje i nadzor procesa i njihovih rezultata, upravljanje neusaglašenostima, analiza, poboljšanje, korektivne i preventivne mjere).</a:t>
            </a:r>
            <a:endParaRPr lang="en-BA" dirty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sr-Latn-BA" b="1" i="1" dirty="0"/>
              <a:t>Zahtjeve sistema kvaliteta </a:t>
            </a:r>
            <a:r>
              <a:rPr lang="sr-Latn-BA" dirty="0"/>
              <a:t>(sa upućivanjem na relevantne dokumente).</a:t>
            </a:r>
            <a:endParaRPr lang="en-BA" dirty="0"/>
          </a:p>
        </p:txBody>
      </p:sp>
    </p:spTree>
    <p:extLst>
      <p:ext uri="{BB962C8B-B14F-4D97-AF65-F5344CB8AC3E}">
        <p14:creationId xmlns:p14="http://schemas.microsoft.com/office/powerpoint/2010/main" val="3533184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46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00" y="1970088"/>
            <a:ext cx="7548563" cy="420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046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113" y="815975"/>
            <a:ext cx="1030287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046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7338" y="815975"/>
            <a:ext cx="11049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0469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3575" y="788988"/>
            <a:ext cx="15303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0470" name="Rectangle 8"/>
          <p:cNvSpPr>
            <a:spLocks noChangeArrowheads="1"/>
          </p:cNvSpPr>
          <p:nvPr/>
        </p:nvSpPr>
        <p:spPr bwMode="auto">
          <a:xfrm>
            <a:off x="171450" y="606425"/>
            <a:ext cx="81264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hr-HR" sz="2400"/>
          </a:p>
        </p:txBody>
      </p:sp>
      <p:sp>
        <p:nvSpPr>
          <p:cNvPr id="190471" name="Rectangle 10"/>
          <p:cNvSpPr>
            <a:spLocks noChangeArrowheads="1"/>
          </p:cNvSpPr>
          <p:nvPr/>
        </p:nvSpPr>
        <p:spPr bwMode="auto">
          <a:xfrm>
            <a:off x="176203" y="284163"/>
            <a:ext cx="7159625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r>
              <a:rPr lang="hr-HR" sz="2000" dirty="0"/>
              <a:t>Prikaz poglavlja priručnika kvalitete iz standarda ISO 9001</a:t>
            </a:r>
          </a:p>
        </p:txBody>
      </p:sp>
    </p:spTree>
    <p:extLst>
      <p:ext uri="{BB962C8B-B14F-4D97-AF65-F5344CB8AC3E}">
        <p14:creationId xmlns:p14="http://schemas.microsoft.com/office/powerpoint/2010/main" val="18837342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200" b="1" cap="none" dirty="0">
                <a:latin typeface="Century Schoolbook" charset="0"/>
              </a:rPr>
              <a:t>POSTUPAK OBEZBJEĐENJA KVALITETA</a:t>
            </a:r>
            <a:endParaRPr lang="en-GB" sz="3200" cap="none" dirty="0">
              <a:latin typeface="Century Schoolbook" charset="0"/>
            </a:endParaRPr>
          </a:p>
        </p:txBody>
      </p:sp>
      <p:sp>
        <p:nvSpPr>
          <p:cNvPr id="1914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latin typeface="Century Schoolbook" charset="0"/>
              </a:rPr>
              <a:t>Postupak</a:t>
            </a:r>
            <a:r>
              <a:rPr lang="en-US" b="1" dirty="0">
                <a:latin typeface="Century Schoolbook" charset="0"/>
              </a:rPr>
              <a:t> </a:t>
            </a:r>
            <a:r>
              <a:rPr lang="en-US" b="1" dirty="0" err="1">
                <a:latin typeface="Century Schoolbook" charset="0"/>
              </a:rPr>
              <a:t>obezbjeđenja</a:t>
            </a:r>
            <a:r>
              <a:rPr lang="en-US" b="1" dirty="0">
                <a:latin typeface="Century Schoolbook" charset="0"/>
              </a:rPr>
              <a:t> </a:t>
            </a:r>
            <a:r>
              <a:rPr lang="en-US" b="1" dirty="0" err="1">
                <a:latin typeface="Century Schoolbook" charset="0"/>
              </a:rPr>
              <a:t>kvaliteta</a:t>
            </a:r>
            <a:r>
              <a:rPr lang="en-US" dirty="0">
                <a:latin typeface="Century Schoolbook" charset="0"/>
              </a:rPr>
              <a:t> je </a:t>
            </a:r>
            <a:r>
              <a:rPr lang="en-US" dirty="0" err="1">
                <a:latin typeface="Century Schoolbook" charset="0"/>
              </a:rPr>
              <a:t>dokument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sa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skupom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detaljnih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praktičnih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operacija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koje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omogućavaju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obezbjeđenje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provjeravanjem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izvršenja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radnih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postupaka</a:t>
            </a:r>
            <a:r>
              <a:rPr lang="en-US" dirty="0">
                <a:latin typeface="Century Schoolbook" charset="0"/>
              </a:rPr>
              <a:t>.</a:t>
            </a:r>
            <a:endParaRPr lang="en-GB" dirty="0">
              <a:latin typeface="Century Schoolbook" charset="0"/>
            </a:endParaRPr>
          </a:p>
          <a:p>
            <a:pPr>
              <a:buFont typeface="Wingdings" charset="0"/>
              <a:buNone/>
            </a:pPr>
            <a:endParaRPr lang="en-GB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9148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b="1" cap="none">
                <a:latin typeface="Century Schoolbook" charset="0"/>
              </a:rPr>
              <a:t>RADNI POSTUPAK</a:t>
            </a:r>
            <a:endParaRPr lang="en-GB" cap="none">
              <a:latin typeface="Century Schoolbook" charset="0"/>
            </a:endParaRPr>
          </a:p>
        </p:txBody>
      </p:sp>
      <p:sp>
        <p:nvSpPr>
          <p:cNvPr id="1925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200" b="1" dirty="0" err="1">
                <a:latin typeface="Century Schoolbook" charset="0"/>
              </a:rPr>
              <a:t>Radni</a:t>
            </a:r>
            <a:r>
              <a:rPr lang="en-US" sz="2200" b="1" dirty="0">
                <a:latin typeface="Century Schoolbook" charset="0"/>
              </a:rPr>
              <a:t> </a:t>
            </a:r>
            <a:r>
              <a:rPr lang="en-US" sz="2200" b="1" dirty="0" err="1">
                <a:latin typeface="Century Schoolbook" charset="0"/>
              </a:rPr>
              <a:t>postupak</a:t>
            </a:r>
            <a:r>
              <a:rPr lang="en-US" sz="2200" b="1" dirty="0">
                <a:latin typeface="Century Schoolbook" charset="0"/>
              </a:rPr>
              <a:t> </a:t>
            </a:r>
            <a:r>
              <a:rPr lang="en-US" sz="2200" dirty="0">
                <a:latin typeface="Century Schoolbook" charset="0"/>
              </a:rPr>
              <a:t>je </a:t>
            </a:r>
            <a:r>
              <a:rPr lang="en-US" sz="2200" dirty="0" err="1">
                <a:latin typeface="Century Schoolbook" charset="0"/>
              </a:rPr>
              <a:t>dokument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sa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skupom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detaljnih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praktičnih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operacija</a:t>
            </a:r>
            <a:r>
              <a:rPr lang="en-US" sz="2200" dirty="0">
                <a:latin typeface="Century Schoolbook" charset="0"/>
              </a:rPr>
              <a:t> koji </a:t>
            </a:r>
            <a:r>
              <a:rPr lang="en-US" sz="2200" dirty="0" err="1">
                <a:latin typeface="Century Schoolbook" charset="0"/>
              </a:rPr>
              <a:t>omogućava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izvršavanje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određenog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radnog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procesa</a:t>
            </a:r>
            <a:r>
              <a:rPr lang="en-US" sz="2200" dirty="0">
                <a:latin typeface="Century Schoolbook" charset="0"/>
              </a:rPr>
              <a:t>. </a:t>
            </a:r>
          </a:p>
          <a:p>
            <a:r>
              <a:rPr lang="en-US" sz="2200" dirty="0" err="1">
                <a:latin typeface="Century Schoolbook" charset="0"/>
              </a:rPr>
              <a:t>Radni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procesi</a:t>
            </a:r>
            <a:r>
              <a:rPr lang="en-US" sz="2200" dirty="0">
                <a:latin typeface="Century Schoolbook" charset="0"/>
              </a:rPr>
              <a:t> u </a:t>
            </a:r>
            <a:r>
              <a:rPr lang="en-US" sz="2200" dirty="0" err="1">
                <a:latin typeface="Century Schoolbook" charset="0"/>
              </a:rPr>
              <a:t>poslovnom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sistemu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obuhvataju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bilo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koje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izvršenje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rada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npr</a:t>
            </a:r>
            <a:r>
              <a:rPr lang="en-US" sz="2200" dirty="0">
                <a:latin typeface="Century Schoolbook" charset="0"/>
              </a:rPr>
              <a:t>. </a:t>
            </a:r>
            <a:r>
              <a:rPr lang="en-US" sz="2200" dirty="0" err="1">
                <a:latin typeface="Century Schoolbook" charset="0"/>
              </a:rPr>
              <a:t>istraživanje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tržišnih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potreba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razvoj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prototipova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konstruisanje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nabavka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magacioniranje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planiranje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priprema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proizvodnje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spoljni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unutrašnji</a:t>
            </a:r>
            <a:r>
              <a:rPr lang="en-US" sz="2200" dirty="0">
                <a:latin typeface="Century Schoolbook" charset="0"/>
              </a:rPr>
              <a:t> transport, </a:t>
            </a:r>
            <a:r>
              <a:rPr lang="en-US" sz="2200" dirty="0" err="1">
                <a:latin typeface="Century Schoolbook" charset="0"/>
              </a:rPr>
              <a:t>tehnološki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procesi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obrade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montaže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mjerenje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ispitivanje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upravljanje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obezbjeđivanje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kvaliteta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prodaja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distribucija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ugradnja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servisiranje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održavanje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pravni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kadrovski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poslovi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finansije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obezbjeđenje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imovine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itd</a:t>
            </a:r>
            <a:r>
              <a:rPr lang="en-US" sz="2200" dirty="0">
                <a:latin typeface="Century Schoolbook" charset="0"/>
              </a:rPr>
              <a:t>.</a:t>
            </a:r>
            <a:endParaRPr lang="en-GB" sz="22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449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SISTEM KVALITETA</a:t>
            </a:r>
            <a:endParaRPr lang="en-GB" cap="none">
              <a:latin typeface="Century Schoolbook" charset="0"/>
            </a:endParaRPr>
          </a:p>
        </p:txBody>
      </p:sp>
      <p:sp>
        <p:nvSpPr>
          <p:cNvPr id="1751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>
                <a:latin typeface="Century Schoolbook" charset="0"/>
              </a:rPr>
              <a:t>Sistem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 je </a:t>
            </a:r>
            <a:r>
              <a:rPr lang="en-US" sz="2000" dirty="0" err="1">
                <a:latin typeface="Century Schoolbook" charset="0"/>
              </a:rPr>
              <a:t>podsistem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poslovnog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sistema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samostalnim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funkcijama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upravljanja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obezbjeđenja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. </a:t>
            </a:r>
          </a:p>
          <a:p>
            <a:r>
              <a:rPr lang="en-US" sz="2000" dirty="0" err="1">
                <a:latin typeface="Century Schoolbook" charset="0"/>
              </a:rPr>
              <a:t>Sistem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 je </a:t>
            </a:r>
            <a:r>
              <a:rPr lang="en-US" sz="2000" dirty="0" err="1">
                <a:latin typeface="Century Schoolbook" charset="0"/>
              </a:rPr>
              <a:t>radni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sistem</a:t>
            </a:r>
            <a:r>
              <a:rPr lang="en-US" sz="2000" dirty="0">
                <a:latin typeface="Century Schoolbook" charset="0"/>
              </a:rPr>
              <a:t> , koji </a:t>
            </a:r>
            <a:r>
              <a:rPr lang="en-US" sz="2000" dirty="0" err="1">
                <a:latin typeface="Century Schoolbook" charset="0"/>
              </a:rPr>
              <a:t>obuhvata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Operativno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upravljanje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kvalitetom</a:t>
            </a:r>
            <a:r>
              <a:rPr lang="en-US" sz="2000" dirty="0">
                <a:latin typeface="Century Schoolbook" charset="0"/>
              </a:rPr>
              <a:t> (QC)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Obezbjeđenje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rezultata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procesa</a:t>
            </a:r>
            <a:r>
              <a:rPr lang="en-US" sz="2000" dirty="0">
                <a:latin typeface="Century Schoolbook" charset="0"/>
              </a:rPr>
              <a:t> (QA), u </a:t>
            </a:r>
            <a:r>
              <a:rPr lang="en-US" sz="2000" dirty="0" err="1">
                <a:latin typeface="Century Schoolbook" charset="0"/>
              </a:rPr>
              <a:t>organizacionoj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strukturi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sektora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poslovnog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sistema</a:t>
            </a:r>
            <a:r>
              <a:rPr lang="en-US" sz="2000" dirty="0">
                <a:latin typeface="Century Schoolbook" charset="0"/>
              </a:rPr>
              <a:t>.</a:t>
            </a:r>
            <a:endParaRPr lang="en-GB" sz="20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827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STRUKTURA SISTEMA KVALITETA</a:t>
            </a:r>
            <a:endParaRPr lang="en-GB" cap="none">
              <a:latin typeface="Century Schoolbook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53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2253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431111"/>
              </p:ext>
            </p:extLst>
          </p:nvPr>
        </p:nvGraphicFramePr>
        <p:xfrm>
          <a:off x="431800" y="2022503"/>
          <a:ext cx="7069138" cy="460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459785" imgH="3557634" progId="Visio.Drawing.11">
                  <p:embed/>
                </p:oleObj>
              </mc:Choice>
              <mc:Fallback>
                <p:oleObj name="Visio" r:id="rId2" imgW="5459785" imgH="3557634" progId="Visio.Drawing.11">
                  <p:embed/>
                  <p:pic>
                    <p:nvPicPr>
                      <p:cNvPr id="2253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2022503"/>
                        <a:ext cx="7069138" cy="460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4694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SEKTOR KVALITETA</a:t>
            </a:r>
            <a:endParaRPr lang="en-GB" cap="none">
              <a:latin typeface="Century Schoolbook" charset="0"/>
            </a:endParaRPr>
          </a:p>
        </p:txBody>
      </p:sp>
      <p:sp>
        <p:nvSpPr>
          <p:cNvPr id="1761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>
                <a:latin typeface="Century Schoolbook" charset="0"/>
              </a:rPr>
              <a:t>Sektor</a:t>
            </a:r>
            <a:r>
              <a:rPr lang="en-US" b="1" dirty="0">
                <a:latin typeface="Century Schoolbook" charset="0"/>
              </a:rPr>
              <a:t> </a:t>
            </a:r>
            <a:r>
              <a:rPr lang="en-US" b="1" dirty="0" err="1">
                <a:latin typeface="Century Schoolbook" charset="0"/>
              </a:rPr>
              <a:t>kvaliteta</a:t>
            </a:r>
            <a:r>
              <a:rPr lang="en-US" dirty="0">
                <a:latin typeface="Century Schoolbook" charset="0"/>
              </a:rPr>
              <a:t> je </a:t>
            </a:r>
            <a:r>
              <a:rPr lang="en-US" dirty="0" err="1">
                <a:latin typeface="Century Schoolbook" charset="0"/>
              </a:rPr>
              <a:t>organizacioni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oblik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sistema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kvaliteta</a:t>
            </a:r>
            <a:r>
              <a:rPr lang="en-US" dirty="0">
                <a:latin typeface="Century Schoolbook" charset="0"/>
              </a:rPr>
              <a:t> (QS), koji </a:t>
            </a:r>
            <a:r>
              <a:rPr lang="en-US" dirty="0" err="1">
                <a:latin typeface="Century Schoolbook" charset="0"/>
              </a:rPr>
              <a:t>izvršava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poslove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upravljanja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obezbjeđenje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kvaliteta</a:t>
            </a:r>
            <a:r>
              <a:rPr lang="en-US" dirty="0">
                <a:latin typeface="Century Schoolbook" charset="0"/>
              </a:rPr>
              <a:t> u </a:t>
            </a:r>
            <a:r>
              <a:rPr lang="en-US" dirty="0" err="1">
                <a:latin typeface="Century Schoolbook" charset="0"/>
              </a:rPr>
              <a:t>službama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Operativnog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upravljanja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kvalitetom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Obezbjeđenja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kvaliteta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prema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shemi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na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slici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Služba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operativnog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upravljanja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kvalitetom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obavlja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operativne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aktivnosti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postupke</a:t>
            </a:r>
            <a:r>
              <a:rPr lang="en-US" dirty="0">
                <a:latin typeface="Century Schoolbook" charset="0"/>
              </a:rPr>
              <a:t> za </a:t>
            </a:r>
            <a:r>
              <a:rPr lang="en-US" dirty="0" err="1">
                <a:latin typeface="Century Schoolbook" charset="0"/>
              </a:rPr>
              <a:t>ostvarivanje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rezultata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procesa</a:t>
            </a:r>
            <a:r>
              <a:rPr lang="en-US" dirty="0">
                <a:latin typeface="Century Schoolbook" charset="0"/>
              </a:rPr>
              <a:t>. </a:t>
            </a:r>
          </a:p>
          <a:p>
            <a:r>
              <a:rPr lang="en-US" dirty="0" err="1">
                <a:latin typeface="Century Schoolbook" charset="0"/>
              </a:rPr>
              <a:t>Služba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obezbjeđenja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obavlja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aktivnosti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postupke</a:t>
            </a:r>
            <a:r>
              <a:rPr lang="en-US" dirty="0">
                <a:latin typeface="Century Schoolbook" charset="0"/>
              </a:rPr>
              <a:t> za </a:t>
            </a:r>
            <a:r>
              <a:rPr lang="en-US" dirty="0" err="1">
                <a:latin typeface="Century Schoolbook" charset="0"/>
              </a:rPr>
              <a:t>obezbjeđenje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povjerenja</a:t>
            </a:r>
            <a:r>
              <a:rPr lang="en-US" dirty="0">
                <a:latin typeface="Century Schoolbook" charset="0"/>
              </a:rPr>
              <a:t> u </a:t>
            </a:r>
            <a:r>
              <a:rPr lang="en-US" dirty="0" err="1">
                <a:latin typeface="Century Schoolbook" charset="0"/>
              </a:rPr>
              <a:t>kvalitet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rezultata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procesa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ostvarenjem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propisanih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zahtjeva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provođenjem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korektivnih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akcija</a:t>
            </a:r>
            <a:r>
              <a:rPr lang="en-US" dirty="0">
                <a:latin typeface="Century Schoolbook" charset="0"/>
              </a:rPr>
              <a:t>.</a:t>
            </a:r>
            <a:endParaRPr lang="en-GB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471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itle 1"/>
          <p:cNvSpPr>
            <a:spLocks noGrp="1"/>
          </p:cNvSpPr>
          <p:nvPr>
            <p:ph type="title"/>
          </p:nvPr>
        </p:nvSpPr>
        <p:spPr bwMode="auto">
          <a:xfrm>
            <a:off x="457199" y="440131"/>
            <a:ext cx="7391991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2800" i="1" cap="none" dirty="0">
                <a:latin typeface="Century Schoolbook" charset="0"/>
              </a:rPr>
              <a:t>ORGANIZACIONA SHEMA SISTEMA KVALITETA I POSLOVNOG SISTEMA </a:t>
            </a:r>
            <a:endParaRPr lang="en-GB" sz="2800" cap="none" dirty="0">
              <a:latin typeface="Century Schoolbook" charset="0"/>
            </a:endParaRPr>
          </a:p>
        </p:txBody>
      </p:sp>
      <p:sp>
        <p:nvSpPr>
          <p:cNvPr id="2355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540856"/>
              </p:ext>
            </p:extLst>
          </p:nvPr>
        </p:nvGraphicFramePr>
        <p:xfrm>
          <a:off x="428625" y="1834307"/>
          <a:ext cx="7715250" cy="451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50907" imgH="3934762" progId="Visio.Drawing.11">
                  <p:embed/>
                </p:oleObj>
              </mc:Choice>
              <mc:Fallback>
                <p:oleObj name="Visio" r:id="rId2" imgW="6850907" imgH="3934762" progId="Visio.Drawing.11">
                  <p:embed/>
                  <p:pic>
                    <p:nvPicPr>
                      <p:cNvPr id="235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1834307"/>
                        <a:ext cx="7715250" cy="4513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2700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SLUŽBA OPERATIVNOG UPRAVLJANJA KVALITETOM</a:t>
            </a:r>
            <a:endParaRPr lang="en-GB" cap="none">
              <a:latin typeface="Century Schoolbook" charset="0"/>
            </a:endParaRPr>
          </a:p>
        </p:txBody>
      </p:sp>
      <p:sp>
        <p:nvSpPr>
          <p:cNvPr id="2458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>
                <a:latin typeface="Century Schoolbook" charset="0"/>
              </a:rPr>
              <a:t>Služba</a:t>
            </a:r>
            <a:r>
              <a:rPr lang="en-US" b="1" dirty="0">
                <a:latin typeface="Century Schoolbook" charset="0"/>
              </a:rPr>
              <a:t> </a:t>
            </a:r>
            <a:r>
              <a:rPr lang="en-US" b="1" dirty="0" err="1">
                <a:latin typeface="Century Schoolbook" charset="0"/>
              </a:rPr>
              <a:t>operativnog</a:t>
            </a:r>
            <a:r>
              <a:rPr lang="en-US" b="1" dirty="0">
                <a:latin typeface="Century Schoolbook" charset="0"/>
              </a:rPr>
              <a:t> </a:t>
            </a:r>
            <a:r>
              <a:rPr lang="en-US" b="1" dirty="0" err="1">
                <a:latin typeface="Century Schoolbook" charset="0"/>
              </a:rPr>
              <a:t>upravljanja</a:t>
            </a:r>
            <a:r>
              <a:rPr lang="en-US" b="1" dirty="0">
                <a:latin typeface="Century Schoolbook" charset="0"/>
              </a:rPr>
              <a:t> </a:t>
            </a:r>
            <a:r>
              <a:rPr lang="en-US" b="1" dirty="0" err="1">
                <a:latin typeface="Century Schoolbook" charset="0"/>
              </a:rPr>
              <a:t>kvalitetom</a:t>
            </a:r>
            <a:r>
              <a:rPr lang="en-US" b="1" dirty="0">
                <a:latin typeface="Century Schoolbook" charset="0"/>
              </a:rPr>
              <a:t> </a:t>
            </a:r>
            <a:r>
              <a:rPr lang="en-US" dirty="0">
                <a:latin typeface="Century Schoolbook" charset="0"/>
              </a:rPr>
              <a:t>(SUK) je </a:t>
            </a:r>
            <a:r>
              <a:rPr lang="en-US" dirty="0" err="1">
                <a:latin typeface="Century Schoolbook" charset="0"/>
              </a:rPr>
              <a:t>organizacioni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oblik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podsistema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operativnog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upravljanja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kvalitetom</a:t>
            </a:r>
            <a:r>
              <a:rPr lang="en-US" dirty="0">
                <a:latin typeface="Century Schoolbook" charset="0"/>
              </a:rPr>
              <a:t> (QC) </a:t>
            </a:r>
            <a:r>
              <a:rPr lang="en-US" dirty="0" err="1">
                <a:latin typeface="Century Schoolbook" charset="0"/>
              </a:rPr>
              <a:t>koja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obično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ima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slijedeća</a:t>
            </a:r>
            <a:r>
              <a:rPr lang="en-US" dirty="0">
                <a:latin typeface="Century Schoolbook" charset="0"/>
              </a:rPr>
              <a:t> 3 </a:t>
            </a:r>
            <a:r>
              <a:rPr lang="en-US" dirty="0" err="1">
                <a:latin typeface="Century Schoolbook" charset="0"/>
              </a:rPr>
              <a:t>odjeljenja</a:t>
            </a:r>
            <a:r>
              <a:rPr lang="en-US" dirty="0">
                <a:latin typeface="Century Schoolbook" charset="0"/>
              </a:rPr>
              <a:t>: </a:t>
            </a:r>
          </a:p>
          <a:p>
            <a:r>
              <a:rPr lang="en-US" dirty="0">
                <a:latin typeface="Century Schoolbook" charset="0"/>
              </a:rPr>
              <a:t>1. </a:t>
            </a:r>
            <a:r>
              <a:rPr lang="en-US" dirty="0" err="1">
                <a:latin typeface="Century Schoolbook" charset="0"/>
              </a:rPr>
              <a:t>Odjeljenje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ulazne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kontrole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kvaliteta</a:t>
            </a:r>
            <a:r>
              <a:rPr lang="en-US" dirty="0">
                <a:latin typeface="Century Schoolbook" charset="0"/>
              </a:rPr>
              <a:t>, </a:t>
            </a:r>
          </a:p>
          <a:p>
            <a:r>
              <a:rPr lang="en-US" dirty="0">
                <a:latin typeface="Century Schoolbook" charset="0"/>
              </a:rPr>
              <a:t>2. </a:t>
            </a:r>
            <a:r>
              <a:rPr lang="en-US" dirty="0" err="1">
                <a:latin typeface="Century Schoolbook" charset="0"/>
              </a:rPr>
              <a:t>Odjeljenje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procesne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kontrole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</a:t>
            </a:r>
            <a:r>
              <a:rPr lang="en-US" dirty="0">
                <a:latin typeface="Century Schoolbook" charset="0"/>
              </a:rPr>
              <a:t> </a:t>
            </a:r>
          </a:p>
          <a:p>
            <a:r>
              <a:rPr lang="en-US" dirty="0">
                <a:latin typeface="Century Schoolbook" charset="0"/>
              </a:rPr>
              <a:t>3. </a:t>
            </a:r>
            <a:r>
              <a:rPr lang="en-US" dirty="0" err="1">
                <a:latin typeface="Century Schoolbook" charset="0"/>
              </a:rPr>
              <a:t>Odjeljenje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izlazne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kontrole</a:t>
            </a:r>
            <a:r>
              <a:rPr lang="en-US" dirty="0">
                <a:latin typeface="Century Schoolbook" charset="0"/>
              </a:rPr>
              <a:t>, </a:t>
            </a:r>
          </a:p>
          <a:p>
            <a:endParaRPr lang="en-US" dirty="0">
              <a:latin typeface="Century Schoolbook" charset="0"/>
            </a:endParaRPr>
          </a:p>
          <a:p>
            <a:r>
              <a:rPr lang="en-US" dirty="0">
                <a:latin typeface="Century Schoolbook" charset="0"/>
              </a:rPr>
              <a:t>                                 </a:t>
            </a:r>
            <a:r>
              <a:rPr lang="en-US" dirty="0" err="1">
                <a:latin typeface="Century Schoolbook" charset="0"/>
              </a:rPr>
              <a:t>sa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potrebnim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brojem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kontrolora</a:t>
            </a:r>
            <a:r>
              <a:rPr lang="en-US" dirty="0">
                <a:latin typeface="Century Schoolbook" charset="0"/>
              </a:rPr>
              <a:t>. </a:t>
            </a:r>
            <a:endParaRPr lang="en-GB" dirty="0">
              <a:latin typeface="Century Schoolbook" charset="0"/>
            </a:endParaRPr>
          </a:p>
          <a:p>
            <a:endParaRPr lang="en-GB" dirty="0">
              <a:latin typeface="Century Schoolbook" charset="0"/>
            </a:endParaRPr>
          </a:p>
        </p:txBody>
      </p:sp>
      <p:sp>
        <p:nvSpPr>
          <p:cNvPr id="2458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2457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7661153"/>
              </p:ext>
            </p:extLst>
          </p:nvPr>
        </p:nvGraphicFramePr>
        <p:xfrm>
          <a:off x="908155" y="5511800"/>
          <a:ext cx="20002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07532" imgH="215806" progId="Equation.3">
                  <p:embed/>
                </p:oleObj>
              </mc:Choice>
              <mc:Fallback>
                <p:oleObj name="Equation" r:id="rId2" imgW="1307532" imgH="215806" progId="Equation.3">
                  <p:embed/>
                  <p:pic>
                    <p:nvPicPr>
                      <p:cNvPr id="24578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155" y="5511800"/>
                        <a:ext cx="20002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23829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ODJELJENJE ULAZNE KONTROLE</a:t>
            </a:r>
            <a:endParaRPr lang="en-GB" cap="none">
              <a:latin typeface="Century Schoolbook" charset="0"/>
            </a:endParaRPr>
          </a:p>
        </p:txBody>
      </p:sp>
      <p:sp>
        <p:nvSpPr>
          <p:cNvPr id="17715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b="1" dirty="0" err="1">
                <a:latin typeface="Century Schoolbook" charset="0"/>
              </a:rPr>
              <a:t>Odjeljenje</a:t>
            </a:r>
            <a:r>
              <a:rPr lang="en-US" sz="2000" b="1" dirty="0">
                <a:latin typeface="Century Schoolbook" charset="0"/>
              </a:rPr>
              <a:t> </a:t>
            </a:r>
            <a:r>
              <a:rPr lang="en-US" sz="2000" b="1" dirty="0" err="1">
                <a:latin typeface="Century Schoolbook" charset="0"/>
              </a:rPr>
              <a:t>ulazne</a:t>
            </a:r>
            <a:r>
              <a:rPr lang="en-US" sz="2000" b="1" dirty="0">
                <a:latin typeface="Century Schoolbook" charset="0"/>
              </a:rPr>
              <a:t> </a:t>
            </a:r>
            <a:r>
              <a:rPr lang="en-US" sz="2000" b="1" dirty="0" err="1">
                <a:latin typeface="Century Schoolbook" charset="0"/>
              </a:rPr>
              <a:t>kontrole</a:t>
            </a:r>
            <a:r>
              <a:rPr lang="en-US" sz="2000" b="1" dirty="0">
                <a:latin typeface="Century Schoolbook" charset="0"/>
              </a:rPr>
              <a:t> (UK)</a:t>
            </a:r>
            <a:r>
              <a:rPr lang="en-US" sz="2000" dirty="0">
                <a:latin typeface="Century Schoolbook" charset="0"/>
              </a:rPr>
              <a:t> je </a:t>
            </a:r>
            <a:r>
              <a:rPr lang="en-US" sz="2000" dirty="0" err="1">
                <a:latin typeface="Century Schoolbook" charset="0"/>
              </a:rPr>
              <a:t>dio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Službe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operativnog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upravljanja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kvalitetom</a:t>
            </a:r>
            <a:r>
              <a:rPr lang="en-US" sz="2000" dirty="0">
                <a:latin typeface="Century Schoolbook" charset="0"/>
              </a:rPr>
              <a:t> (SUK) koji </a:t>
            </a:r>
            <a:r>
              <a:rPr lang="en-US" sz="2000" dirty="0" err="1">
                <a:latin typeface="Century Schoolbook" charset="0"/>
              </a:rPr>
              <a:t>svojim</a:t>
            </a:r>
            <a:r>
              <a:rPr lang="en-US" sz="2000" dirty="0">
                <a:latin typeface="Century Schoolbook" charset="0"/>
              </a:rPr>
              <a:t>: </a:t>
            </a:r>
            <a:r>
              <a:rPr lang="en-US" sz="2000" dirty="0" err="1">
                <a:latin typeface="Century Schoolbook" charset="0"/>
              </a:rPr>
              <a:t>kadrovima</a:t>
            </a:r>
            <a:r>
              <a:rPr lang="en-US" sz="2000" dirty="0">
                <a:latin typeface="Century Schoolbook" charset="0"/>
              </a:rPr>
              <a:t>, </a:t>
            </a:r>
            <a:r>
              <a:rPr lang="en-US" sz="2000" dirty="0" err="1">
                <a:latin typeface="Century Schoolbook" charset="0"/>
              </a:rPr>
              <a:t>opremom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radnim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postupcima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operativnog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upravljanja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kontrolisanja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ostvaruje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prijem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ili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odbijanje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svih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ulaznih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materijal</a:t>
            </a:r>
            <a:r>
              <a:rPr lang="en-US" sz="2000" dirty="0">
                <a:latin typeface="Century Schoolbook" charset="0"/>
              </a:rPr>
              <a:t>.</a:t>
            </a:r>
          </a:p>
          <a:p>
            <a:r>
              <a:rPr lang="en-US" sz="2000" dirty="0" err="1">
                <a:latin typeface="Century Schoolbook" charset="0"/>
              </a:rPr>
              <a:t>Ulazna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kontrola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potreban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broj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ulaznih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kontrolora</a:t>
            </a:r>
            <a:r>
              <a:rPr lang="en-US" sz="2000" dirty="0">
                <a:latin typeface="Century Schoolbook" charset="0"/>
              </a:rPr>
              <a:t> koji </a:t>
            </a:r>
            <a:r>
              <a:rPr lang="en-US" sz="2000" dirty="0" err="1">
                <a:latin typeface="Century Schoolbook" charset="0"/>
              </a:rPr>
              <a:t>vrše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prijem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ispravnih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ili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odbijanje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neispravnih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ulaznih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materijala</a:t>
            </a:r>
            <a:r>
              <a:rPr lang="en-US" sz="2000" dirty="0">
                <a:latin typeface="Century Schoolbook" charset="0"/>
              </a:rPr>
              <a:t>. </a:t>
            </a:r>
          </a:p>
          <a:p>
            <a:r>
              <a:rPr lang="en-US" sz="2000" dirty="0" err="1">
                <a:latin typeface="Century Schoolbook" charset="0"/>
              </a:rPr>
              <a:t>Ulazni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kontrolori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imaju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stručnu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kvalifikaciju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omogućava</a:t>
            </a:r>
            <a:r>
              <a:rPr lang="en-US" sz="2000" dirty="0">
                <a:latin typeface="Century Schoolbook" charset="0"/>
              </a:rPr>
              <a:t> da </a:t>
            </a:r>
            <a:r>
              <a:rPr lang="en-US" sz="2000" dirty="0" err="1">
                <a:latin typeface="Century Schoolbook" charset="0"/>
              </a:rPr>
              <a:t>primjenjuju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standardizovane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metode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propisane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postupke</a:t>
            </a:r>
            <a:r>
              <a:rPr lang="en-US" sz="2000" dirty="0">
                <a:latin typeface="Century Schoolbook" charset="0"/>
              </a:rPr>
              <a:t> za </a:t>
            </a:r>
            <a:r>
              <a:rPr lang="en-US" sz="2000" dirty="0" err="1">
                <a:latin typeface="Century Schoolbook" charset="0"/>
              </a:rPr>
              <a:t>kontrolisanje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ulaza</a:t>
            </a:r>
            <a:r>
              <a:rPr lang="en-US" sz="2000" dirty="0">
                <a:latin typeface="Century Schoolbook" charset="0"/>
              </a:rPr>
              <a:t>. </a:t>
            </a:r>
            <a:r>
              <a:rPr lang="en-US" sz="2000" dirty="0" err="1">
                <a:latin typeface="Century Schoolbook" charset="0"/>
              </a:rPr>
              <a:t>Ulaznom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kontrolom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obično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rukovodi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šef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kontrole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ili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glavni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kontrolor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kome</a:t>
            </a:r>
            <a:r>
              <a:rPr lang="en-US" sz="2000" dirty="0">
                <a:latin typeface="Century Schoolbook" charset="0"/>
              </a:rPr>
              <a:t> je </a:t>
            </a:r>
            <a:r>
              <a:rPr lang="en-US" sz="2000" dirty="0" err="1">
                <a:latin typeface="Century Schoolbook" charset="0"/>
              </a:rPr>
              <a:t>nadređen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šef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Službe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operativnog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upravljanja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. </a:t>
            </a:r>
            <a:endParaRPr lang="en-GB" sz="20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516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/>
          </p:nvPr>
        </p:nvSpPr>
        <p:spPr bwMode="auto">
          <a:xfrm>
            <a:off x="457199" y="381000"/>
            <a:ext cx="6508377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2700" cap="none" dirty="0">
                <a:latin typeface="Century Schoolbook" charset="0"/>
              </a:rPr>
              <a:t>RADNI POSTUPCI OPERATIVNOG UPRAVLJANJA I KONTROLISANJA KVALITETA ULAZA SU:</a:t>
            </a:r>
            <a:endParaRPr lang="en-GB" sz="2700" cap="none" dirty="0">
              <a:latin typeface="Century Schoolbook" charset="0"/>
            </a:endParaRPr>
          </a:p>
        </p:txBody>
      </p:sp>
      <p:sp>
        <p:nvSpPr>
          <p:cNvPr id="178179" name="Content Placeholder 2"/>
          <p:cNvSpPr>
            <a:spLocks noGrp="1"/>
          </p:cNvSpPr>
          <p:nvPr>
            <p:ph idx="1"/>
          </p:nvPr>
        </p:nvSpPr>
        <p:spPr>
          <a:xfrm>
            <a:off x="457199" y="1663700"/>
            <a:ext cx="7594601" cy="5016497"/>
          </a:xfrm>
        </p:spPr>
        <p:txBody>
          <a:bodyPr>
            <a:normAutofit fontScale="85000" lnSpcReduction="20000"/>
          </a:bodyPr>
          <a:lstStyle/>
          <a:p>
            <a:r>
              <a:rPr lang="en-US" sz="2200" dirty="0" err="1">
                <a:latin typeface="Century Schoolbook" charset="0"/>
              </a:rPr>
              <a:t>klasično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,</a:t>
            </a:r>
            <a:endParaRPr lang="en-GB" sz="2200" dirty="0">
              <a:latin typeface="Century Schoolbook" charset="0"/>
            </a:endParaRPr>
          </a:p>
          <a:p>
            <a:r>
              <a:rPr lang="en-US" sz="2200" dirty="0" err="1">
                <a:latin typeface="Century Schoolbook" charset="0"/>
              </a:rPr>
              <a:t>potpuno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kontrolisanja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ulaza</a:t>
            </a:r>
            <a:r>
              <a:rPr lang="en-US" sz="2200" dirty="0">
                <a:latin typeface="Century Schoolbook" charset="0"/>
              </a:rPr>
              <a:t>,</a:t>
            </a:r>
            <a:endParaRPr lang="en-GB" sz="2200" dirty="0">
              <a:latin typeface="Century Schoolbook" charset="0"/>
            </a:endParaRPr>
          </a:p>
          <a:p>
            <a:r>
              <a:rPr lang="en-US" sz="2200" dirty="0" err="1">
                <a:latin typeface="Century Schoolbook" charset="0"/>
              </a:rPr>
              <a:t>stalno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neispravnosti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ulaza</a:t>
            </a:r>
            <a:r>
              <a:rPr lang="en-US" sz="2200" dirty="0">
                <a:latin typeface="Century Schoolbook" charset="0"/>
              </a:rPr>
              <a:t>,</a:t>
            </a:r>
            <a:endParaRPr lang="en-GB" sz="2200" dirty="0">
              <a:latin typeface="Century Schoolbook" charset="0"/>
            </a:endParaRPr>
          </a:p>
          <a:p>
            <a:r>
              <a:rPr lang="en-US" sz="2200" dirty="0" err="1">
                <a:latin typeface="Century Schoolbook" charset="0"/>
              </a:rPr>
              <a:t>povremeno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neispravnosti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ulaza</a:t>
            </a:r>
            <a:r>
              <a:rPr lang="en-US" sz="2200" dirty="0">
                <a:latin typeface="Century Schoolbook" charset="0"/>
              </a:rPr>
              <a:t>,</a:t>
            </a:r>
            <a:endParaRPr lang="en-GB" sz="2200" dirty="0">
              <a:latin typeface="Century Schoolbook" charset="0"/>
            </a:endParaRPr>
          </a:p>
          <a:p>
            <a:r>
              <a:rPr lang="en-US" sz="2200" dirty="0" err="1">
                <a:latin typeface="Century Schoolbook" charset="0"/>
              </a:rPr>
              <a:t>uzastopno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neispravnosti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ulaza</a:t>
            </a:r>
            <a:r>
              <a:rPr lang="en-US" sz="2200" dirty="0">
                <a:latin typeface="Century Schoolbook" charset="0"/>
              </a:rPr>
              <a:t>,</a:t>
            </a:r>
            <a:endParaRPr lang="en-GB" sz="2200" dirty="0">
              <a:latin typeface="Century Schoolbook" charset="0"/>
            </a:endParaRPr>
          </a:p>
          <a:p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provjerom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dokumentacije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ulaza</a:t>
            </a:r>
            <a:r>
              <a:rPr lang="en-US" sz="2200" dirty="0">
                <a:latin typeface="Century Schoolbook" charset="0"/>
              </a:rPr>
              <a:t>,</a:t>
            </a:r>
            <a:endParaRPr lang="en-GB" sz="2200" dirty="0">
              <a:latin typeface="Century Schoolbook" charset="0"/>
            </a:endParaRPr>
          </a:p>
          <a:p>
            <a:r>
              <a:rPr lang="en-US" sz="2200" dirty="0" err="1">
                <a:latin typeface="Century Schoolbook" charset="0"/>
              </a:rPr>
              <a:t>potpuno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,</a:t>
            </a:r>
            <a:endParaRPr lang="en-GB" sz="2200" dirty="0">
              <a:latin typeface="Century Schoolbook" charset="0"/>
            </a:endParaRPr>
          </a:p>
          <a:p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neispravnosti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ulaza</a:t>
            </a:r>
            <a:r>
              <a:rPr lang="en-US" sz="2200" dirty="0">
                <a:latin typeface="Century Schoolbook" charset="0"/>
              </a:rPr>
              <a:t>,</a:t>
            </a:r>
            <a:endParaRPr lang="en-GB" sz="2200" dirty="0">
              <a:latin typeface="Century Schoolbook" charset="0"/>
            </a:endParaRPr>
          </a:p>
          <a:p>
            <a:r>
              <a:rPr lang="en-US" sz="2200" dirty="0" err="1">
                <a:latin typeface="Century Schoolbook" charset="0"/>
              </a:rPr>
              <a:t>uzastopno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neispravnosti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ulaza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testiranjem</a:t>
            </a:r>
            <a:r>
              <a:rPr lang="en-US" sz="2200" dirty="0">
                <a:latin typeface="Century Schoolbook" charset="0"/>
              </a:rPr>
              <a:t>,</a:t>
            </a:r>
            <a:endParaRPr lang="en-GB" sz="2200" dirty="0">
              <a:latin typeface="Century Schoolbook" charset="0"/>
            </a:endParaRPr>
          </a:p>
          <a:p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neispravnosti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ulaza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testiranjem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</a:t>
            </a:r>
            <a:endParaRPr lang="en-GB" sz="2200" dirty="0">
              <a:latin typeface="Century Schoolbook" charset="0"/>
            </a:endParaRPr>
          </a:p>
          <a:p>
            <a:r>
              <a:rPr lang="en-US" sz="2200" dirty="0" err="1">
                <a:latin typeface="Century Schoolbook" charset="0"/>
              </a:rPr>
              <a:t>kontrolisanje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neispravnosti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ulaza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ocjenjivanjem</a:t>
            </a:r>
            <a:r>
              <a:rPr lang="en-US" sz="2200" dirty="0">
                <a:latin typeface="Century Schoolbook" charset="0"/>
              </a:rPr>
              <a:t>.</a:t>
            </a:r>
            <a:endParaRPr lang="en-GB" sz="2200" dirty="0">
              <a:latin typeface="Century Schoolbook" charset="0"/>
            </a:endParaRPr>
          </a:p>
        </p:txBody>
      </p:sp>
      <p:sp>
        <p:nvSpPr>
          <p:cNvPr id="17818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697530"/>
      </p:ext>
    </p:extLst>
  </p:cSld>
  <p:clrMapOvr>
    <a:masterClrMapping/>
  </p:clrMapOvr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565</TotalTime>
  <Words>1928</Words>
  <Application>Microsoft Macintosh PowerPoint</Application>
  <PresentationFormat>On-screen Show (4:3)</PresentationFormat>
  <Paragraphs>138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Calibri</vt:lpstr>
      <vt:lpstr>Century Gothic</vt:lpstr>
      <vt:lpstr>Century Schoolbook</vt:lpstr>
      <vt:lpstr>Wingdings</vt:lpstr>
      <vt:lpstr>Wingdings 2</vt:lpstr>
      <vt:lpstr>Plaza</vt:lpstr>
      <vt:lpstr>Visio</vt:lpstr>
      <vt:lpstr>Equation</vt:lpstr>
      <vt:lpstr>Sistem kvaliteta</vt:lpstr>
      <vt:lpstr>SISTEM KVALITETA</vt:lpstr>
      <vt:lpstr>SISTEM KVALITETA</vt:lpstr>
      <vt:lpstr>STRUKTURA SISTEMA KVALITETA</vt:lpstr>
      <vt:lpstr>SEKTOR KVALITETA</vt:lpstr>
      <vt:lpstr>ORGANIZACIONA SHEMA SISTEMA KVALITETA I POSLOVNOG SISTEMA </vt:lpstr>
      <vt:lpstr>SLUŽBA OPERATIVNOG UPRAVLJANJA KVALITETOM</vt:lpstr>
      <vt:lpstr>ODJELJENJE ULAZNE KONTROLE</vt:lpstr>
      <vt:lpstr>RADNI POSTUPCI OPERATIVNOG UPRAVLJANJA I KONTROLISANJA KVALITETA ULAZA SU:</vt:lpstr>
      <vt:lpstr>ODJELJENJE PROCESNE KONTROLE</vt:lpstr>
      <vt:lpstr>RADNI POSTUPCI OPERATIVNOG UPRAVLJANJA I KONTROLISANJA KVALITETA PROCESA SU:</vt:lpstr>
      <vt:lpstr>ODJELJENJE IZLAZNE KONTROLE</vt:lpstr>
      <vt:lpstr>RADNI PROCESI OPERATIVNOG UPRAVLJANJA I KONTROLISANJA KVALITETA IZLAZA SU:</vt:lpstr>
      <vt:lpstr>DJELATNOST SLUŽBE OPERATIVNOG UPRAVLJANJA KVALITETOM</vt:lpstr>
      <vt:lpstr>SLUŽBA OBEZBJEĐENJA KVALITETA</vt:lpstr>
      <vt:lpstr>ODJELJENJE ZA IZRADU I ZAMJENU POSTUPAKA</vt:lpstr>
      <vt:lpstr>ODJELJENJE OPERATIVNOG OBEZBJEĐENJA KVALITETA</vt:lpstr>
      <vt:lpstr>PERIODIČNO OBEZBJEĐENJE KVALITETA OBUHVATA OSTVARIVANJE SLIJEDEĆIH ZADATAKA:</vt:lpstr>
      <vt:lpstr>ODJELJENJE RAČUNARSKIH ANALIZA</vt:lpstr>
      <vt:lpstr>ODJELJENJE LABORATORIJA</vt:lpstr>
      <vt:lpstr>DJELATNOST SLUŽBE OBEZBJEĐENJA KVALITETA</vt:lpstr>
      <vt:lpstr>DOKUMENTACIJA SISTEMA KVALITETA</vt:lpstr>
      <vt:lpstr>PRIRUČNIK O KVALITETU  JE UGLAVNOM USMJEREN NA:</vt:lpstr>
      <vt:lpstr>Uobičajan sadržaj Priručnika o kvalitetu izgleda:</vt:lpstr>
      <vt:lpstr>PowerPoint Presentation</vt:lpstr>
      <vt:lpstr>POSTUPAK OBEZBJEĐENJA KVALITETA</vt:lpstr>
      <vt:lpstr>RADNI POSTUPAK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Menadžment kvaliteta</dc:title>
  <dc:creator>Igor Todorovic</dc:creator>
  <cp:lastModifiedBy>Igor Todorovic</cp:lastModifiedBy>
  <cp:revision>42</cp:revision>
  <dcterms:created xsi:type="dcterms:W3CDTF">2014-10-07T06:43:10Z</dcterms:created>
  <dcterms:modified xsi:type="dcterms:W3CDTF">2022-03-29T06:24:55Z</dcterms:modified>
</cp:coreProperties>
</file>