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0" r:id="rId1"/>
  </p:sldMasterIdLst>
  <p:notesMasterIdLst>
    <p:notesMasterId r:id="rId14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or Todorovic" userId="b456dcb4c43cc0e5" providerId="LiveId" clId="{CC2E71AC-86E3-6D42-A31B-59ADD56628BF}"/>
    <pc:docChg chg="undo custSel addSld modSld">
      <pc:chgData name="Igor Todorovic" userId="b456dcb4c43cc0e5" providerId="LiveId" clId="{CC2E71AC-86E3-6D42-A31B-59ADD56628BF}" dt="2019-10-30T08:47:58.694" v="198" actId="478"/>
      <pc:docMkLst>
        <pc:docMk/>
      </pc:docMkLst>
      <pc:sldChg chg="modSp">
        <pc:chgData name="Igor Todorovic" userId="b456dcb4c43cc0e5" providerId="LiveId" clId="{CC2E71AC-86E3-6D42-A31B-59ADD56628BF}" dt="2019-10-30T07:53:33.547" v="2" actId="20577"/>
        <pc:sldMkLst>
          <pc:docMk/>
          <pc:sldMk cId="2542086988" sldId="267"/>
        </pc:sldMkLst>
        <pc:spChg chg="mod">
          <ac:chgData name="Igor Todorovic" userId="b456dcb4c43cc0e5" providerId="LiveId" clId="{CC2E71AC-86E3-6D42-A31B-59ADD56628BF}" dt="2019-10-30T07:53:33.547" v="2" actId="20577"/>
          <ac:spMkLst>
            <pc:docMk/>
            <pc:sldMk cId="2542086988" sldId="267"/>
            <ac:spMk id="3" creationId="{358D3FD3-BC92-4242-91A5-52ABABDB0882}"/>
          </ac:spMkLst>
        </pc:spChg>
      </pc:sldChg>
      <pc:sldChg chg="addSp modSp add">
        <pc:chgData name="Igor Todorovic" userId="b456dcb4c43cc0e5" providerId="LiveId" clId="{CC2E71AC-86E3-6D42-A31B-59ADD56628BF}" dt="2019-10-30T08:03:14.998" v="39" actId="1076"/>
        <pc:sldMkLst>
          <pc:docMk/>
          <pc:sldMk cId="682779620" sldId="270"/>
        </pc:sldMkLst>
        <pc:spChg chg="mod">
          <ac:chgData name="Igor Todorovic" userId="b456dcb4c43cc0e5" providerId="LiveId" clId="{CC2E71AC-86E3-6D42-A31B-59ADD56628BF}" dt="2019-10-30T08:03:10.151" v="37" actId="20577"/>
          <ac:spMkLst>
            <pc:docMk/>
            <pc:sldMk cId="682779620" sldId="270"/>
            <ac:spMk id="3" creationId="{07D16E4E-0F0D-3C4B-8B21-8AEB5D5CACC5}"/>
          </ac:spMkLst>
        </pc:spChg>
        <pc:picChg chg="add mod">
          <ac:chgData name="Igor Todorovic" userId="b456dcb4c43cc0e5" providerId="LiveId" clId="{CC2E71AC-86E3-6D42-A31B-59ADD56628BF}" dt="2019-10-30T08:03:14.998" v="39" actId="1076"/>
          <ac:picMkLst>
            <pc:docMk/>
            <pc:sldMk cId="682779620" sldId="270"/>
            <ac:picMk id="4" creationId="{9D314856-B27A-1F45-AAA4-40B95D5D99E1}"/>
          </ac:picMkLst>
        </pc:picChg>
      </pc:sldChg>
      <pc:sldChg chg="addSp delSp modSp add">
        <pc:chgData name="Igor Todorovic" userId="b456dcb4c43cc0e5" providerId="LiveId" clId="{CC2E71AC-86E3-6D42-A31B-59ADD56628BF}" dt="2019-10-30T08:08:03.630" v="51" actId="1076"/>
        <pc:sldMkLst>
          <pc:docMk/>
          <pc:sldMk cId="1441960898" sldId="271"/>
        </pc:sldMkLst>
        <pc:spChg chg="mod">
          <ac:chgData name="Igor Todorovic" userId="b456dcb4c43cc0e5" providerId="LiveId" clId="{CC2E71AC-86E3-6D42-A31B-59ADD56628BF}" dt="2019-10-30T08:07:57.065" v="48" actId="20577"/>
          <ac:spMkLst>
            <pc:docMk/>
            <pc:sldMk cId="1441960898" sldId="271"/>
            <ac:spMk id="3" creationId="{11920FEF-C6B1-514E-9D23-3F748831D349}"/>
          </ac:spMkLst>
        </pc:spChg>
        <pc:picChg chg="add del">
          <ac:chgData name="Igor Todorovic" userId="b456dcb4c43cc0e5" providerId="LiveId" clId="{CC2E71AC-86E3-6D42-A31B-59ADD56628BF}" dt="2019-10-30T08:07:48.628" v="43" actId="478"/>
          <ac:picMkLst>
            <pc:docMk/>
            <pc:sldMk cId="1441960898" sldId="271"/>
            <ac:picMk id="4" creationId="{64BC8E35-D71B-D24F-8B3F-F0BFB00AAD1A}"/>
          </ac:picMkLst>
        </pc:picChg>
        <pc:picChg chg="add mod">
          <ac:chgData name="Igor Todorovic" userId="b456dcb4c43cc0e5" providerId="LiveId" clId="{CC2E71AC-86E3-6D42-A31B-59ADD56628BF}" dt="2019-10-30T08:08:03.630" v="51" actId="1076"/>
          <ac:picMkLst>
            <pc:docMk/>
            <pc:sldMk cId="1441960898" sldId="271"/>
            <ac:picMk id="5" creationId="{40B828D3-3EC4-7F45-9D65-DF9410DADA0E}"/>
          </ac:picMkLst>
        </pc:picChg>
      </pc:sldChg>
      <pc:sldChg chg="addSp add">
        <pc:chgData name="Igor Todorovic" userId="b456dcb4c43cc0e5" providerId="LiveId" clId="{CC2E71AC-86E3-6D42-A31B-59ADD56628BF}" dt="2019-10-30T08:08:37.564" v="52"/>
        <pc:sldMkLst>
          <pc:docMk/>
          <pc:sldMk cId="3723648430" sldId="272"/>
        </pc:sldMkLst>
        <pc:picChg chg="add">
          <ac:chgData name="Igor Todorovic" userId="b456dcb4c43cc0e5" providerId="LiveId" clId="{CC2E71AC-86E3-6D42-A31B-59ADD56628BF}" dt="2019-10-30T08:08:37.564" v="52"/>
          <ac:picMkLst>
            <pc:docMk/>
            <pc:sldMk cId="3723648430" sldId="272"/>
            <ac:picMk id="4" creationId="{9B7CEDB6-5DE5-6342-B3A8-B770845D4231}"/>
          </ac:picMkLst>
        </pc:picChg>
      </pc:sldChg>
      <pc:sldChg chg="addSp delSp modSp add">
        <pc:chgData name="Igor Todorovic" userId="b456dcb4c43cc0e5" providerId="LiveId" clId="{CC2E71AC-86E3-6D42-A31B-59ADD56628BF}" dt="2019-10-30T08:47:58.694" v="198" actId="478"/>
        <pc:sldMkLst>
          <pc:docMk/>
          <pc:sldMk cId="771147923" sldId="273"/>
        </pc:sldMkLst>
        <pc:spChg chg="del">
          <ac:chgData name="Igor Todorovic" userId="b456dcb4c43cc0e5" providerId="LiveId" clId="{CC2E71AC-86E3-6D42-A31B-59ADD56628BF}" dt="2019-10-30T08:47:58.694" v="198" actId="478"/>
          <ac:spMkLst>
            <pc:docMk/>
            <pc:sldMk cId="771147923" sldId="273"/>
            <ac:spMk id="2" creationId="{BC3F014A-8614-EB4D-A1C7-F96555081503}"/>
          </ac:spMkLst>
        </pc:spChg>
        <pc:spChg chg="add mod">
          <ac:chgData name="Igor Todorovic" userId="b456dcb4c43cc0e5" providerId="LiveId" clId="{CC2E71AC-86E3-6D42-A31B-59ADD56628BF}" dt="2019-10-30T08:47:56.748" v="197" actId="1035"/>
          <ac:spMkLst>
            <pc:docMk/>
            <pc:sldMk cId="771147923" sldId="273"/>
            <ac:spMk id="5" creationId="{AB23D23B-85C2-734A-8DA2-379E05E7C0AE}"/>
          </ac:spMkLst>
        </pc:spChg>
        <pc:picChg chg="add mod">
          <ac:chgData name="Igor Todorovic" userId="b456dcb4c43cc0e5" providerId="LiveId" clId="{CC2E71AC-86E3-6D42-A31B-59ADD56628BF}" dt="2019-10-30T08:47:47.624" v="176" actId="1035"/>
          <ac:picMkLst>
            <pc:docMk/>
            <pc:sldMk cId="771147923" sldId="273"/>
            <ac:picMk id="4" creationId="{9EA30D8B-8AC6-C248-A546-FC41DC627A85}"/>
          </ac:picMkLst>
        </pc:picChg>
        <pc:picChg chg="add mod">
          <ac:chgData name="Igor Todorovic" userId="b456dcb4c43cc0e5" providerId="LiveId" clId="{CC2E71AC-86E3-6D42-A31B-59ADD56628BF}" dt="2019-10-30T08:47:56.748" v="197" actId="1035"/>
          <ac:picMkLst>
            <pc:docMk/>
            <pc:sldMk cId="771147923" sldId="273"/>
            <ac:picMk id="1026" creationId="{252E4E33-1BAF-F84A-8E2F-07A0B8B551A3}"/>
          </ac:picMkLst>
        </pc:picChg>
      </pc:sldChg>
      <pc:sldChg chg="modSp add">
        <pc:chgData name="Igor Todorovic" userId="b456dcb4c43cc0e5" providerId="LiveId" clId="{CC2E71AC-86E3-6D42-A31B-59ADD56628BF}" dt="2019-10-30T08:45:37.290" v="137" actId="113"/>
        <pc:sldMkLst>
          <pc:docMk/>
          <pc:sldMk cId="1418468843" sldId="274"/>
        </pc:sldMkLst>
        <pc:spChg chg="mod">
          <ac:chgData name="Igor Todorovic" userId="b456dcb4c43cc0e5" providerId="LiveId" clId="{CC2E71AC-86E3-6D42-A31B-59ADD56628BF}" dt="2019-10-30T08:43:09.926" v="101" actId="20577"/>
          <ac:spMkLst>
            <pc:docMk/>
            <pc:sldMk cId="1418468843" sldId="274"/>
            <ac:spMk id="2" creationId="{382225EB-F3BC-6747-AAD0-327F16286693}"/>
          </ac:spMkLst>
        </pc:spChg>
        <pc:spChg chg="mod">
          <ac:chgData name="Igor Todorovic" userId="b456dcb4c43cc0e5" providerId="LiveId" clId="{CC2E71AC-86E3-6D42-A31B-59ADD56628BF}" dt="2019-10-30T08:45:37.290" v="137" actId="113"/>
          <ac:spMkLst>
            <pc:docMk/>
            <pc:sldMk cId="1418468843" sldId="274"/>
            <ac:spMk id="3" creationId="{160DFF82-26C5-8F44-9445-2B67E831FC33}"/>
          </ac:spMkLst>
        </pc:spChg>
      </pc:sldChg>
    </pc:docChg>
  </pc:docChgLst>
  <pc:docChgLst>
    <pc:chgData name="Igor Todorovic" userId="b456dcb4c43cc0e5" providerId="LiveId" clId="{A760EBB4-59C8-F54B-9FD3-7E06840CA9CF}"/>
    <pc:docChg chg="modSld">
      <pc:chgData name="Igor Todorovic" userId="b456dcb4c43cc0e5" providerId="LiveId" clId="{A760EBB4-59C8-F54B-9FD3-7E06840CA9CF}" dt="2024-09-03T14:12:04.353" v="0" actId="1076"/>
      <pc:docMkLst>
        <pc:docMk/>
      </pc:docMkLst>
      <pc:sldChg chg="modSp mod">
        <pc:chgData name="Igor Todorovic" userId="b456dcb4c43cc0e5" providerId="LiveId" clId="{A760EBB4-59C8-F54B-9FD3-7E06840CA9CF}" dt="2024-09-03T14:12:04.353" v="0" actId="1076"/>
        <pc:sldMkLst>
          <pc:docMk/>
          <pc:sldMk cId="402812906" sldId="268"/>
        </pc:sldMkLst>
        <pc:picChg chg="mod">
          <ac:chgData name="Igor Todorovic" userId="b456dcb4c43cc0e5" providerId="LiveId" clId="{A760EBB4-59C8-F54B-9FD3-7E06840CA9CF}" dt="2024-09-03T14:12:04.353" v="0" actId="1076"/>
          <ac:picMkLst>
            <pc:docMk/>
            <pc:sldMk cId="402812906" sldId="268"/>
            <ac:picMk id="5" creationId="{96616039-1855-C84D-B435-865E1FED3B5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48EEE-DF2F-C147-8003-C8F7A6484E7B}" type="datetimeFigureOut">
              <a:rPr lang="en-US" smtClean="0"/>
              <a:t>9/3/24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2468A-9AA2-9C40-A3D4-95C4B124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2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31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825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7950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1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8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3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4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8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5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72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3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AC8A-0369-D047-8F1A-916F9BE595C8}" type="datetimeFigureOut">
              <a:rPr lang="en-US" smtClean="0"/>
              <a:t>9/3/24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3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-csr.net/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liableplant.com/Read/5906/green-initiatives-ford" TargetMode="External"/><Relationship Id="rId2" Type="http://schemas.openxmlformats.org/officeDocument/2006/relationships/hyperlink" Target="https://corporate.ford.com/microsites/sustainability-report-2018-19/performance-and-report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guardian.com/business/2019/oct/18/johnson-johnson-baby-powder-recall-asbestos" TargetMode="External"/><Relationship Id="rId5" Type="http://schemas.openxmlformats.org/officeDocument/2006/relationships/hyperlink" Target="https://www.nytimes.com/2019/10/29/business/johnson-baby-powder-asbestos.html" TargetMode="External"/><Relationship Id="rId4" Type="http://schemas.openxmlformats.org/officeDocument/2006/relationships/hyperlink" Target="https://www.reuters.com/article/us-johnson-johnson-talc/johnson-johnson-says-new-tests-find-no-asbestos-in-fda-tested-baby-powder-idUSKBN1X82F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 dirty="0"/>
              <a:t>KORPORATIVNA DRUŠTVENA ODGOVORNOST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dr</a:t>
            </a:r>
            <a:r>
              <a:rPr lang="en-US" dirty="0"/>
              <a:t> Igor </a:t>
            </a:r>
            <a:r>
              <a:rPr lang="en-US" dirty="0" err="1"/>
              <a:t>Todorović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56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F302-0576-C740-AAEF-C543079A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D98A4-D3CA-6344-8AC8-35969A7E1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CEDB6-5DE5-6342-B3A8-B770845D4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537"/>
            <a:ext cx="12192000" cy="5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48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DABCD-6553-8248-9655-12D851237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30D8B-8AC6-C248-A546-FC41DC627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9915"/>
            <a:ext cx="12192000" cy="5143196"/>
          </a:xfrm>
          <a:prstGeom prst="rect">
            <a:avLst/>
          </a:prstGeom>
        </p:spPr>
      </p:pic>
      <p:pic>
        <p:nvPicPr>
          <p:cNvPr id="1026" name="Picture 2" descr="E-RSE">
            <a:hlinkClick r:id="rId3"/>
            <a:extLst>
              <a:ext uri="{FF2B5EF4-FFF2-40B4-BE49-F238E27FC236}">
                <a16:creationId xmlns:a16="http://schemas.microsoft.com/office/drawing/2014/main" id="{252E4E33-1BAF-F84A-8E2F-07A0B8B55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622303"/>
            <a:ext cx="1206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23D23B-85C2-734A-8DA2-379E05E7C0AE}"/>
              </a:ext>
            </a:extLst>
          </p:cNvPr>
          <p:cNvSpPr/>
          <p:nvPr/>
        </p:nvSpPr>
        <p:spPr>
          <a:xfrm>
            <a:off x="2076709" y="659887"/>
            <a:ext cx="2334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25B6A"/>
                </a:solidFill>
                <a:latin typeface="Open Sans"/>
              </a:rPr>
              <a:t>Global CR </a:t>
            </a:r>
            <a:r>
              <a:rPr lang="en-US" b="1" dirty="0" err="1">
                <a:solidFill>
                  <a:srgbClr val="225B6A"/>
                </a:solidFill>
                <a:latin typeface="Open Sans"/>
              </a:rPr>
              <a:t>RepTrak</a:t>
            </a:r>
            <a:r>
              <a:rPr lang="en-US" b="1" dirty="0">
                <a:solidFill>
                  <a:srgbClr val="225B6A"/>
                </a:solidFill>
                <a:latin typeface="Open Sans"/>
              </a:rPr>
              <a:t> 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147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25EB-F3BC-6747-AAD0-327F1628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FF82-26C5-8F44-9445-2B67E831F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90255"/>
            <a:ext cx="8596668" cy="4890654"/>
          </a:xfrm>
        </p:spPr>
        <p:txBody>
          <a:bodyPr>
            <a:normAutofit/>
          </a:bodyPr>
          <a:lstStyle/>
          <a:p>
            <a:r>
              <a:rPr lang="en-US" b="1" dirty="0"/>
              <a:t>FORD</a:t>
            </a:r>
            <a:endParaRPr lang="en-US" b="1" dirty="0">
              <a:hlinkClick r:id="rId2"/>
            </a:endParaRPr>
          </a:p>
          <a:p>
            <a:r>
              <a:rPr lang="en-US" dirty="0">
                <a:hlinkClick r:id="rId2"/>
              </a:rPr>
              <a:t>https://corporate.ford.com/microsites/sustainability-report-2018-19/performance-and-reports.html</a:t>
            </a:r>
            <a:endParaRPr lang="en-US" dirty="0"/>
          </a:p>
          <a:p>
            <a:r>
              <a:rPr lang="en-US" dirty="0">
                <a:hlinkClick r:id="rId3"/>
              </a:rPr>
              <a:t>https://www.reliableplant.com/Read/5906/green-initiatives-ford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Jonson &amp; Jonson</a:t>
            </a:r>
          </a:p>
          <a:p>
            <a:r>
              <a:rPr lang="en-US" dirty="0">
                <a:hlinkClick r:id="rId4"/>
              </a:rPr>
              <a:t>https://www.reuters.com/article/us-johnson-johnson-talc/johnson-johnson-says-new-tests-find-no-asbestos-in-fda-tested-baby-powder-idUSKBN1X82FP</a:t>
            </a:r>
            <a:endParaRPr lang="en-US" dirty="0"/>
          </a:p>
          <a:p>
            <a:r>
              <a:rPr lang="en-US" dirty="0">
                <a:hlinkClick r:id="rId5"/>
              </a:rPr>
              <a:t>https://www.nytimes.com/2019/10/29/business/johnson-baby-powder-asbestos.html</a:t>
            </a:r>
            <a:endParaRPr lang="en-US" dirty="0"/>
          </a:p>
          <a:p>
            <a:r>
              <a:rPr lang="en-US" dirty="0">
                <a:hlinkClick r:id="rId6"/>
              </a:rPr>
              <a:t>https://www.theguardian.com/business/2019/oct/18/johnson-johnson-baby-powder-recall-asbestos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6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Primjeri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Ford vs. Johnson &amp; Johnsons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4176051"/>
            <a:ext cx="335280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87" y="1736034"/>
            <a:ext cx="4499768" cy="12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27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Starbucks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Starbucks </a:t>
            </a:r>
            <a:r>
              <a:rPr lang="en-US" dirty="0" err="1"/>
              <a:t>postoji</a:t>
            </a:r>
            <a:r>
              <a:rPr lang="en-US" dirty="0"/>
              <a:t> </a:t>
            </a:r>
            <a:r>
              <a:rPr lang="en-US" dirty="0" err="1"/>
              <a:t>vec</a:t>
            </a:r>
            <a:r>
              <a:rPr lang="en-US" dirty="0"/>
              <a:t>́ </a:t>
            </a:r>
            <a:r>
              <a:rPr lang="en-US" dirty="0" err="1"/>
              <a:t>više</a:t>
            </a:r>
            <a:r>
              <a:rPr lang="en-US" dirty="0"/>
              <a:t> od </a:t>
            </a:r>
            <a:r>
              <a:rPr lang="en-US" dirty="0" err="1"/>
              <a:t>četiri</a:t>
            </a:r>
            <a:r>
              <a:rPr lang="en-US" dirty="0"/>
              <a:t> </a:t>
            </a:r>
            <a:r>
              <a:rPr lang="en-US" dirty="0" err="1"/>
              <a:t>decenije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od </a:t>
            </a:r>
            <a:r>
              <a:rPr lang="en-US" dirty="0" err="1"/>
              <a:t>samog</a:t>
            </a:r>
            <a:r>
              <a:rPr lang="en-US" dirty="0"/>
              <a:t> </a:t>
            </a:r>
            <a:r>
              <a:rPr lang="en-US" dirty="0" err="1"/>
              <a:t>početka</a:t>
            </a:r>
            <a:r>
              <a:rPr lang="en-US" dirty="0"/>
              <a:t> je </a:t>
            </a:r>
            <a:r>
              <a:rPr lang="en-US" dirty="0" err="1"/>
              <a:t>naporno</a:t>
            </a:r>
            <a:r>
              <a:rPr lang="en-US" dirty="0"/>
              <a:t> radio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etičkom</a:t>
            </a:r>
            <a:r>
              <a:rPr lang="en-US" dirty="0"/>
              <a:t> </a:t>
            </a:r>
            <a:r>
              <a:rPr lang="en-US" dirty="0" err="1"/>
              <a:t>ponašanju</a:t>
            </a:r>
            <a:r>
              <a:rPr lang="en-US" dirty="0"/>
              <a:t>. </a:t>
            </a:r>
          </a:p>
          <a:p>
            <a:r>
              <a:rPr lang="en-US" dirty="0"/>
              <a:t>Fortune Magazine je u 2012. </a:t>
            </a:r>
            <a:r>
              <a:rPr lang="en-US" dirty="0" err="1"/>
              <a:t>godini</a:t>
            </a:r>
            <a:r>
              <a:rPr lang="en-US" dirty="0"/>
              <a:t> </a:t>
            </a:r>
            <a:r>
              <a:rPr lang="en-US" dirty="0" err="1"/>
              <a:t>rangirala</a:t>
            </a:r>
            <a:r>
              <a:rPr lang="en-US" dirty="0"/>
              <a:t> Starbucks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peto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odgovorno</a:t>
            </a:r>
            <a:r>
              <a:rPr lang="en-US" dirty="0"/>
              <a:t> </a:t>
            </a:r>
            <a:r>
              <a:rPr lang="en-US" dirty="0" err="1"/>
              <a:t>preduzeće</a:t>
            </a:r>
            <a:r>
              <a:rPr lang="en-US" dirty="0"/>
              <a:t>. </a:t>
            </a:r>
          </a:p>
          <a:p>
            <a:r>
              <a:rPr lang="en-US" dirty="0" err="1"/>
              <a:t>Postoji</a:t>
            </a:r>
            <a:r>
              <a:rPr lang="en-US" dirty="0"/>
              <a:t> </a:t>
            </a:r>
            <a:r>
              <a:rPr lang="en-US" dirty="0" err="1"/>
              <a:t>niz</a:t>
            </a:r>
            <a:r>
              <a:rPr lang="en-US" dirty="0"/>
              <a:t> </a:t>
            </a:r>
            <a:r>
              <a:rPr lang="en-US" dirty="0" err="1"/>
              <a:t>dobrih</a:t>
            </a:r>
            <a:r>
              <a:rPr lang="en-US" dirty="0"/>
              <a:t> </a:t>
            </a:r>
            <a:r>
              <a:rPr lang="en-US" dirty="0" err="1"/>
              <a:t>razloga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njihovu</a:t>
            </a:r>
            <a:r>
              <a:rPr lang="en-US" dirty="0"/>
              <a:t> </a:t>
            </a:r>
            <a:r>
              <a:rPr lang="en-US" dirty="0" err="1"/>
              <a:t>visoku</a:t>
            </a:r>
            <a:r>
              <a:rPr lang="en-US" dirty="0"/>
              <a:t> </a:t>
            </a:r>
            <a:r>
              <a:rPr lang="en-US" dirty="0" err="1"/>
              <a:t>poziciju</a:t>
            </a:r>
            <a:r>
              <a:rPr lang="en-US" dirty="0"/>
              <a:t> u KDO. </a:t>
            </a:r>
            <a:r>
              <a:rPr lang="en-US" dirty="0" err="1"/>
              <a:t>Kompanija</a:t>
            </a:r>
            <a:r>
              <a:rPr lang="en-US" dirty="0"/>
              <a:t> Starbucks </a:t>
            </a:r>
            <a:r>
              <a:rPr lang="en-US" dirty="0" err="1"/>
              <a:t>stalno</a:t>
            </a:r>
            <a:r>
              <a:rPr lang="en-US" dirty="0"/>
              <a:t> </a:t>
            </a:r>
            <a:r>
              <a:rPr lang="en-US" dirty="0" err="1"/>
              <a:t>traži</a:t>
            </a:r>
            <a:r>
              <a:rPr lang="en-US" dirty="0"/>
              <a:t> </a:t>
            </a:r>
            <a:r>
              <a:rPr lang="en-US" dirty="0" err="1"/>
              <a:t>bolje</a:t>
            </a:r>
            <a:r>
              <a:rPr lang="en-US" dirty="0"/>
              <a:t> </a:t>
            </a:r>
            <a:r>
              <a:rPr lang="en-US" dirty="0" err="1"/>
              <a:t>načine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razvoj</a:t>
            </a:r>
            <a:r>
              <a:rPr lang="en-US" dirty="0"/>
              <a:t> </a:t>
            </a:r>
            <a:r>
              <a:rPr lang="en-US" dirty="0" err="1"/>
              <a:t>održive</a:t>
            </a:r>
            <a:r>
              <a:rPr lang="en-US" dirty="0"/>
              <a:t> </a:t>
            </a:r>
            <a:r>
              <a:rPr lang="en-US" dirty="0" err="1"/>
              <a:t>proizvodnje</a:t>
            </a:r>
            <a:r>
              <a:rPr lang="en-US" dirty="0"/>
              <a:t> </a:t>
            </a:r>
            <a:r>
              <a:rPr lang="en-US" dirty="0" err="1"/>
              <a:t>kafe</a:t>
            </a:r>
            <a:r>
              <a:rPr lang="en-US" dirty="0"/>
              <a:t>. </a:t>
            </a:r>
          </a:p>
          <a:p>
            <a:r>
              <a:rPr lang="en-US" dirty="0" err="1"/>
              <a:t>Uspostavila</a:t>
            </a:r>
            <a:r>
              <a:rPr lang="en-US" dirty="0"/>
              <a:t> je </a:t>
            </a:r>
            <a:r>
              <a:rPr lang="en-US" dirty="0" err="1"/>
              <a:t>neke</a:t>
            </a:r>
            <a:r>
              <a:rPr lang="en-US" dirty="0"/>
              <a:t> </a:t>
            </a:r>
            <a:r>
              <a:rPr lang="en-US" dirty="0" err="1"/>
              <a:t>smjernice</a:t>
            </a:r>
            <a:r>
              <a:rPr lang="en-US" dirty="0"/>
              <a:t> (C.A.F.E Practices), </a:t>
            </a:r>
            <a:r>
              <a:rPr lang="en-US" dirty="0" err="1"/>
              <a:t>obezbjeđujući</a:t>
            </a:r>
            <a:r>
              <a:rPr lang="en-US" dirty="0"/>
              <a:t> </a:t>
            </a:r>
            <a:r>
              <a:rPr lang="en-US" dirty="0" err="1"/>
              <a:t>liderstvo</a:t>
            </a:r>
            <a:r>
              <a:rPr lang="en-US" dirty="0"/>
              <a:t> u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životne</a:t>
            </a:r>
            <a:r>
              <a:rPr lang="en-US" dirty="0"/>
              <a:t> </a:t>
            </a:r>
            <a:r>
              <a:rPr lang="en-US" dirty="0" err="1"/>
              <a:t>sredine</a:t>
            </a:r>
            <a:r>
              <a:rPr lang="en-US" dirty="0"/>
              <a:t>, </a:t>
            </a:r>
            <a:r>
              <a:rPr lang="en-US" dirty="0" err="1"/>
              <a:t>ekonomske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kvalitet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. </a:t>
            </a:r>
          </a:p>
          <a:p>
            <a:r>
              <a:rPr lang="en-US" dirty="0"/>
              <a:t>Starbucks </a:t>
            </a:r>
            <a:r>
              <a:rPr lang="en-US" dirty="0" err="1"/>
              <a:t>takođe</a:t>
            </a:r>
            <a:r>
              <a:rPr lang="en-US" dirty="0"/>
              <a:t> </a:t>
            </a:r>
            <a:r>
              <a:rPr lang="en-US" dirty="0" err="1"/>
              <a:t>podržava</a:t>
            </a:r>
            <a:r>
              <a:rPr lang="en-US" dirty="0"/>
              <a:t> Ethos Water,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obezbeđuje</a:t>
            </a:r>
            <a:r>
              <a:rPr lang="en-US" dirty="0"/>
              <a:t> </a:t>
            </a:r>
            <a:r>
              <a:rPr lang="en-US" dirty="0" err="1"/>
              <a:t>čistu</a:t>
            </a:r>
            <a:r>
              <a:rPr lang="en-US" dirty="0"/>
              <a:t> </a:t>
            </a:r>
            <a:r>
              <a:rPr lang="en-US" dirty="0" err="1"/>
              <a:t>vodu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od </a:t>
            </a:r>
            <a:r>
              <a:rPr lang="en-US" dirty="0" err="1"/>
              <a:t>milijardu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548" y="-12148"/>
            <a:ext cx="3419061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87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Reputation Institute </a:t>
            </a:r>
            <a:r>
              <a:rPr lang="en-US" dirty="0" err="1"/>
              <a:t>rangirala</a:t>
            </a:r>
            <a:r>
              <a:rPr lang="en-US" dirty="0"/>
              <a:t> je Google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najbolju</a:t>
            </a:r>
            <a:r>
              <a:rPr lang="en-US" dirty="0"/>
              <a:t> </a:t>
            </a:r>
            <a:r>
              <a:rPr lang="en-US" dirty="0" err="1"/>
              <a:t>kompaniju</a:t>
            </a:r>
            <a:r>
              <a:rPr lang="en-US" dirty="0"/>
              <a:t> u KDO</a:t>
            </a:r>
          </a:p>
          <a:p>
            <a:endParaRPr lang="en-US" dirty="0"/>
          </a:p>
          <a:p>
            <a:r>
              <a:rPr lang="en-US" dirty="0" err="1"/>
              <a:t>Kompanija</a:t>
            </a:r>
            <a:r>
              <a:rPr lang="en-US" dirty="0"/>
              <a:t> je od 2007.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neutralna</a:t>
            </a:r>
            <a:r>
              <a:rPr lang="en-US" dirty="0"/>
              <a:t> od </a:t>
            </a:r>
            <a:r>
              <a:rPr lang="en-US" dirty="0" err="1"/>
              <a:t>ugljenika</a:t>
            </a:r>
            <a:r>
              <a:rPr lang="en-US" dirty="0"/>
              <a:t> (CO2)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sprovela</a:t>
            </a:r>
            <a:r>
              <a:rPr lang="en-US" dirty="0"/>
              <a:t> je </a:t>
            </a:r>
            <a:r>
              <a:rPr lang="en-US" dirty="0" err="1"/>
              <a:t>brojne</a:t>
            </a:r>
            <a:r>
              <a:rPr lang="en-US" dirty="0"/>
              <a:t> </a:t>
            </a:r>
            <a:r>
              <a:rPr lang="en-US" dirty="0" err="1"/>
              <a:t>inicijative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okoline</a:t>
            </a:r>
            <a:r>
              <a:rPr lang="en-US" dirty="0"/>
              <a:t>, </a:t>
            </a:r>
            <a:r>
              <a:rPr lang="en-US" dirty="0" err="1"/>
              <a:t>uključujući</a:t>
            </a:r>
            <a:r>
              <a:rPr lang="en-US" dirty="0"/>
              <a:t> Google Green.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790" y="508366"/>
            <a:ext cx="3882887" cy="129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3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A491A-12A3-6940-8704-849868C5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Cadbury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3FD3-BC92-4242-91A5-52ABABDB0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4622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Održivo</a:t>
            </a:r>
            <a:r>
              <a:rPr lang="en-US" dirty="0"/>
              <a:t> </a:t>
            </a:r>
            <a:r>
              <a:rPr lang="en-US" dirty="0" err="1"/>
              <a:t>nabavljanje</a:t>
            </a:r>
            <a:r>
              <a:rPr lang="en-US" dirty="0"/>
              <a:t> (</a:t>
            </a:r>
            <a:r>
              <a:rPr lang="en-US" dirty="0" err="1"/>
              <a:t>materijalnih</a:t>
            </a:r>
            <a:r>
              <a:rPr lang="en-US" dirty="0"/>
              <a:t> </a:t>
            </a:r>
            <a:r>
              <a:rPr lang="en-US" dirty="0" err="1"/>
              <a:t>resursa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Kakao</a:t>
            </a:r>
            <a:r>
              <a:rPr lang="en-US" dirty="0"/>
              <a:t> - </a:t>
            </a:r>
            <a:r>
              <a:rPr lang="en-US" dirty="0" err="1"/>
              <a:t>održivost</a:t>
            </a:r>
            <a:r>
              <a:rPr lang="en-US" dirty="0"/>
              <a:t> </a:t>
            </a:r>
            <a:r>
              <a:rPr lang="en-US" dirty="0" err="1"/>
              <a:t>proizvodnje</a:t>
            </a:r>
            <a:r>
              <a:rPr lang="en-US" dirty="0"/>
              <a:t> </a:t>
            </a:r>
            <a:r>
              <a:rPr lang="en-US" dirty="0" err="1"/>
              <a:t>sirovina</a:t>
            </a:r>
            <a:endParaRPr lang="en-US" dirty="0"/>
          </a:p>
          <a:p>
            <a:pPr lvl="1"/>
            <a:r>
              <a:rPr lang="en-US" dirty="0" err="1"/>
              <a:t>preko</a:t>
            </a:r>
            <a:r>
              <a:rPr lang="en-US" dirty="0"/>
              <a:t> 40.000 </a:t>
            </a:r>
            <a:r>
              <a:rPr lang="en-US" dirty="0" err="1"/>
              <a:t>dobavljača</a:t>
            </a:r>
            <a:endParaRPr lang="en-US" dirty="0"/>
          </a:p>
          <a:p>
            <a:pPr lvl="1"/>
            <a:r>
              <a:rPr lang="en-US" dirty="0" err="1"/>
              <a:t>Ovo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presudno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kad</a:t>
            </a:r>
            <a:r>
              <a:rPr lang="en-US" dirty="0"/>
              <a:t> bi </a:t>
            </a:r>
            <a:r>
              <a:rPr lang="en-US" dirty="0" err="1"/>
              <a:t>dobavljači</a:t>
            </a:r>
            <a:r>
              <a:rPr lang="en-US" dirty="0"/>
              <a:t> </a:t>
            </a:r>
            <a:r>
              <a:rPr lang="en-US" dirty="0" err="1"/>
              <a:t>uticali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okolinu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negativan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ugled</a:t>
            </a:r>
            <a:r>
              <a:rPr lang="en-US" dirty="0"/>
              <a:t> </a:t>
            </a:r>
            <a:r>
              <a:rPr lang="en-US" dirty="0" err="1"/>
              <a:t>Cadburyja</a:t>
            </a:r>
            <a:r>
              <a:rPr lang="en-US" dirty="0"/>
              <a:t> </a:t>
            </a:r>
            <a:r>
              <a:rPr lang="en-US" dirty="0" err="1"/>
              <a:t>mogao</a:t>
            </a:r>
            <a:r>
              <a:rPr lang="en-US" dirty="0"/>
              <a:t> bi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pogođen</a:t>
            </a:r>
            <a:endParaRPr lang="en-US" dirty="0"/>
          </a:p>
          <a:p>
            <a:r>
              <a:rPr lang="en-US" dirty="0" err="1"/>
              <a:t>Uspostavljen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osigurava</a:t>
            </a:r>
            <a:r>
              <a:rPr lang="en-US" dirty="0"/>
              <a:t> </a:t>
            </a:r>
            <a:r>
              <a:rPr lang="en-US" dirty="0" err="1"/>
              <a:t>Usklađenost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održivost</a:t>
            </a:r>
            <a:r>
              <a:rPr lang="en-US" dirty="0"/>
              <a:t> KDO</a:t>
            </a:r>
          </a:p>
          <a:p>
            <a:r>
              <a:rPr lang="en-US" dirty="0"/>
              <a:t>International Human Rights and Ethical Trading (HRET) Policy</a:t>
            </a:r>
          </a:p>
          <a:p>
            <a:r>
              <a:rPr lang="en-US" dirty="0"/>
              <a:t>Pa</a:t>
            </a:r>
            <a:r>
              <a:rPr lang="sr-Latn-RS" dirty="0" err="1"/>
              <a:t>žljiv</a:t>
            </a:r>
            <a:r>
              <a:rPr lang="sr-Latn-RS" dirty="0"/>
              <a:t> izbor </a:t>
            </a:r>
            <a:r>
              <a:rPr lang="sr-Latn-RS" dirty="0" err="1"/>
              <a:t>dovaljača</a:t>
            </a:r>
            <a:r>
              <a:rPr lang="sr-Latn-RS" dirty="0"/>
              <a:t> koji moraju da poštuju standarde</a:t>
            </a:r>
            <a:r>
              <a:rPr lang="en-US" dirty="0"/>
              <a:t> HRET-a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regustrovani</a:t>
            </a:r>
            <a:r>
              <a:rPr lang="en-US" dirty="0"/>
              <a:t> u  Supplier Ethical Data Exchange (SEDEX) network</a:t>
            </a:r>
          </a:p>
          <a:p>
            <a:r>
              <a:rPr lang="en-US" dirty="0" err="1"/>
              <a:t>Investicije</a:t>
            </a:r>
            <a:r>
              <a:rPr lang="en-US" dirty="0"/>
              <a:t> u </a:t>
            </a:r>
            <a:r>
              <a:rPr lang="en-US" dirty="0" err="1"/>
              <a:t>društva</a:t>
            </a:r>
            <a:r>
              <a:rPr lang="en-US" dirty="0"/>
              <a:t> u </a:t>
            </a:r>
            <a:r>
              <a:rPr lang="en-US" dirty="0" err="1"/>
              <a:t>kojim</a:t>
            </a:r>
            <a:r>
              <a:rPr lang="en-US" dirty="0"/>
              <a:t> </a:t>
            </a:r>
            <a:r>
              <a:rPr lang="en-US" dirty="0" err="1"/>
              <a:t>posluju</a:t>
            </a:r>
            <a:endParaRPr lang="en-US" dirty="0"/>
          </a:p>
          <a:p>
            <a:r>
              <a:rPr lang="en-US" dirty="0" err="1"/>
              <a:t>Član</a:t>
            </a:r>
            <a:r>
              <a:rPr lang="en-US" dirty="0"/>
              <a:t> Roundtable on Sustainable Palm Oil (RSPO)</a:t>
            </a:r>
          </a:p>
          <a:p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broj</a:t>
            </a:r>
            <a:r>
              <a:rPr lang="en-US" dirty="0"/>
              <a:t> </a:t>
            </a:r>
            <a:r>
              <a:rPr lang="en-US" dirty="0" err="1"/>
              <a:t>kampanja</a:t>
            </a:r>
            <a:r>
              <a:rPr lang="en-US" dirty="0"/>
              <a:t> o KDO (Purple goes Green Campaign)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E70630-40A8-1E4E-A4FF-3989C7259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83" y="0"/>
            <a:ext cx="4552122" cy="193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8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D540-F235-1346-800F-04B48E19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616039-1855-C84D-B435-865E1FED3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648" r="15271"/>
          <a:stretch/>
        </p:blipFill>
        <p:spPr>
          <a:xfrm rot="5400000">
            <a:off x="1869295" y="38961"/>
            <a:ext cx="8060884" cy="5963478"/>
          </a:xfrm>
        </p:spPr>
      </p:pic>
    </p:spTree>
    <p:extLst>
      <p:ext uri="{BB962C8B-B14F-4D97-AF65-F5344CB8AC3E}">
        <p14:creationId xmlns:p14="http://schemas.microsoft.com/office/powerpoint/2010/main" val="402812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FC0C-571C-E44D-915F-15B43F19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C26ABC-D5DA-8341-8A5A-DDB765D2A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123" y="2250108"/>
            <a:ext cx="3302000" cy="1511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72CC1-D00A-0148-81B5-A4B7B7FFC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86" y="3761408"/>
            <a:ext cx="2079763" cy="2773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3E9DF5-469A-1542-AF31-A27ACDFD9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947" y="2250107"/>
            <a:ext cx="2745353" cy="208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4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314856-B27A-1F45-AAA4-40B95D5D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609600"/>
            <a:ext cx="4128655" cy="1692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DA7688-67F8-CA4A-BCCD-03924671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16E4E-0F0D-3C4B-8B21-8AEB5D5CA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Levi Strauss: </a:t>
            </a:r>
            <a:r>
              <a:rPr lang="en-US" dirty="0" err="1"/>
              <a:t>Unapređenje</a:t>
            </a:r>
            <a:r>
              <a:rPr lang="en-US" dirty="0"/>
              <a:t> </a:t>
            </a:r>
            <a:r>
              <a:rPr lang="en-US" dirty="0" err="1"/>
              <a:t>blagostanja</a:t>
            </a:r>
            <a:r>
              <a:rPr lang="en-US" dirty="0"/>
              <a:t> </a:t>
            </a:r>
            <a:r>
              <a:rPr lang="en-US" dirty="0" err="1"/>
              <a:t>radnika</a:t>
            </a:r>
            <a:r>
              <a:rPr lang="en-US" dirty="0"/>
              <a:t> (Worker Well-Being) u </a:t>
            </a:r>
            <a:r>
              <a:rPr lang="en-US" dirty="0" err="1"/>
              <a:t>odeći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globalnom</a:t>
            </a:r>
            <a:r>
              <a:rPr lang="en-US" dirty="0"/>
              <a:t> </a:t>
            </a:r>
            <a:r>
              <a:rPr lang="en-US" dirty="0" err="1"/>
              <a:t>nivou</a:t>
            </a:r>
            <a:r>
              <a:rPr lang="en-US" dirty="0"/>
              <a:t> Levi Strauss </a:t>
            </a:r>
            <a:r>
              <a:rPr lang="en-US" dirty="0" err="1"/>
              <a:t>otkrio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da </a:t>
            </a:r>
            <a:r>
              <a:rPr lang="en-US" dirty="0" err="1"/>
              <a:t>ulaganja</a:t>
            </a:r>
            <a:r>
              <a:rPr lang="en-US" dirty="0"/>
              <a:t> u </a:t>
            </a:r>
            <a:r>
              <a:rPr lang="en-US" dirty="0" err="1"/>
              <a:t>dobrobit</a:t>
            </a:r>
            <a:r>
              <a:rPr lang="en-US" dirty="0"/>
              <a:t> </a:t>
            </a:r>
            <a:r>
              <a:rPr lang="en-US" dirty="0" err="1"/>
              <a:t>radnika</a:t>
            </a:r>
            <a:r>
              <a:rPr lang="en-US" dirty="0"/>
              <a:t> </a:t>
            </a:r>
            <a:r>
              <a:rPr lang="en-US" dirty="0" err="1"/>
              <a:t>generišu</a:t>
            </a:r>
            <a:r>
              <a:rPr lang="en-US" dirty="0"/>
              <a:t> </a:t>
            </a:r>
            <a:r>
              <a:rPr lang="en-US" dirty="0" err="1"/>
              <a:t>zajedničku</a:t>
            </a:r>
            <a:r>
              <a:rPr lang="en-US" dirty="0"/>
              <a:t> </a:t>
            </a:r>
            <a:r>
              <a:rPr lang="en-US" dirty="0" err="1"/>
              <a:t>vrednost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radnike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tvornice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Njihova</a:t>
            </a:r>
            <a:r>
              <a:rPr lang="en-US" dirty="0"/>
              <a:t> </a:t>
            </a:r>
            <a:r>
              <a:rPr lang="en-US" dirty="0" err="1"/>
              <a:t>etička</a:t>
            </a:r>
            <a:r>
              <a:rPr lang="en-US" dirty="0"/>
              <a:t> </a:t>
            </a:r>
            <a:r>
              <a:rPr lang="en-US" dirty="0" err="1"/>
              <a:t>inicijativa</a:t>
            </a:r>
            <a:r>
              <a:rPr lang="en-US" dirty="0"/>
              <a:t> </a:t>
            </a:r>
            <a:r>
              <a:rPr lang="en-US" dirty="0" err="1"/>
              <a:t>lanca</a:t>
            </a:r>
            <a:r>
              <a:rPr lang="en-US" dirty="0"/>
              <a:t> </a:t>
            </a:r>
            <a:r>
              <a:rPr lang="en-US" dirty="0" err="1"/>
              <a:t>snabdevanja</a:t>
            </a:r>
            <a:r>
              <a:rPr lang="en-US" dirty="0"/>
              <a:t>, program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dobrobit</a:t>
            </a:r>
            <a:r>
              <a:rPr lang="en-US" dirty="0"/>
              <a:t> </a:t>
            </a:r>
            <a:r>
              <a:rPr lang="en-US" dirty="0" err="1"/>
              <a:t>radnika</a:t>
            </a:r>
            <a:r>
              <a:rPr lang="en-US" dirty="0"/>
              <a:t>, </a:t>
            </a:r>
            <a:r>
              <a:rPr lang="en-US" dirty="0" err="1"/>
              <a:t>prvi</a:t>
            </a:r>
            <a:r>
              <a:rPr lang="en-US" dirty="0"/>
              <a:t> put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pokrenut</a:t>
            </a:r>
            <a:r>
              <a:rPr lang="en-US" dirty="0"/>
              <a:t> 2011. </a:t>
            </a:r>
            <a:r>
              <a:rPr lang="en-US" dirty="0" err="1"/>
              <a:t>godine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2779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A61DE-7C8D-F44F-A7B1-A9B54A294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20FEF-C6B1-514E-9D23-3F748831D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Od </a:t>
            </a:r>
            <a:r>
              <a:rPr lang="en-US" dirty="0" err="1"/>
              <a:t>dobavljača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usvajaju</a:t>
            </a:r>
            <a:r>
              <a:rPr lang="en-US" dirty="0"/>
              <a:t> program </a:t>
            </a:r>
            <a:r>
              <a:rPr lang="en-US" dirty="0" err="1"/>
              <a:t>potrebno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da </a:t>
            </a:r>
            <a:r>
              <a:rPr lang="en-US" dirty="0" err="1"/>
              <a:t>postoje</a:t>
            </a:r>
            <a:r>
              <a:rPr lang="en-US" dirty="0"/>
              <a:t> </a:t>
            </a:r>
            <a:r>
              <a:rPr lang="en-US" dirty="0" err="1"/>
              <a:t>procesi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slušanje</a:t>
            </a:r>
            <a:r>
              <a:rPr lang="en-US" dirty="0"/>
              <a:t> </a:t>
            </a:r>
            <a:r>
              <a:rPr lang="en-US" dirty="0" err="1"/>
              <a:t>radnika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preduzmu</a:t>
            </a:r>
            <a:r>
              <a:rPr lang="en-US" dirty="0"/>
              <a:t> </a:t>
            </a:r>
            <a:r>
              <a:rPr lang="en-US" dirty="0" err="1"/>
              <a:t>korake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ispunjavanje</a:t>
            </a:r>
            <a:r>
              <a:rPr lang="en-US" dirty="0"/>
              <a:t> </a:t>
            </a:r>
            <a:r>
              <a:rPr lang="en-US" dirty="0" err="1"/>
              <a:t>njihovih</a:t>
            </a:r>
            <a:r>
              <a:rPr lang="en-US" dirty="0"/>
              <a:t> </a:t>
            </a:r>
            <a:r>
              <a:rPr lang="en-US" dirty="0" err="1"/>
              <a:t>najnužnijih</a:t>
            </a:r>
            <a:r>
              <a:rPr lang="en-US" dirty="0"/>
              <a:t> </a:t>
            </a:r>
            <a:r>
              <a:rPr lang="en-US" dirty="0" err="1"/>
              <a:t>potreba</a:t>
            </a:r>
            <a:r>
              <a:rPr lang="en-US" dirty="0"/>
              <a:t> (</a:t>
            </a:r>
            <a:r>
              <a:rPr lang="en-US" dirty="0" err="1"/>
              <a:t>bezbednost</a:t>
            </a:r>
            <a:r>
              <a:rPr lang="en-US" dirty="0"/>
              <a:t>, </a:t>
            </a:r>
            <a:r>
              <a:rPr lang="en-US" dirty="0" err="1"/>
              <a:t>zdravstvena</a:t>
            </a:r>
            <a:r>
              <a:rPr lang="en-US" dirty="0"/>
              <a:t> </a:t>
            </a:r>
            <a:r>
              <a:rPr lang="en-US" dirty="0" err="1"/>
              <a:t>zaštita</a:t>
            </a:r>
            <a:r>
              <a:rPr lang="en-US" dirty="0"/>
              <a:t>, </a:t>
            </a:r>
            <a:r>
              <a:rPr lang="en-US" dirty="0" err="1"/>
              <a:t>obrazovanje</a:t>
            </a:r>
            <a:r>
              <a:rPr lang="en-US" dirty="0"/>
              <a:t>, </a:t>
            </a:r>
            <a:r>
              <a:rPr lang="en-US" dirty="0" err="1"/>
              <a:t>briga</a:t>
            </a:r>
            <a:r>
              <a:rPr lang="en-US" dirty="0"/>
              <a:t> o </a:t>
            </a:r>
            <a:r>
              <a:rPr lang="en-US" dirty="0" err="1"/>
              <a:t>deci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dr.).</a:t>
            </a:r>
          </a:p>
          <a:p>
            <a:endParaRPr lang="en-US" dirty="0"/>
          </a:p>
          <a:p>
            <a:r>
              <a:rPr lang="en-US" dirty="0" err="1"/>
              <a:t>Otkako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prvi</a:t>
            </a:r>
            <a:r>
              <a:rPr lang="en-US" dirty="0"/>
              <a:t> put </a:t>
            </a:r>
            <a:r>
              <a:rPr lang="en-US" dirty="0" err="1"/>
              <a:t>predstavljena</a:t>
            </a:r>
            <a:r>
              <a:rPr lang="en-US" dirty="0"/>
              <a:t>, </a:t>
            </a:r>
            <a:r>
              <a:rPr lang="en-US" dirty="0" err="1"/>
              <a:t>inicijativa</a:t>
            </a:r>
            <a:r>
              <a:rPr lang="en-US" dirty="0"/>
              <a:t> </a:t>
            </a:r>
            <a:r>
              <a:rPr lang="en-US" dirty="0" err="1"/>
              <a:t>Radničko</a:t>
            </a:r>
            <a:r>
              <a:rPr lang="en-US" dirty="0"/>
              <a:t> </a:t>
            </a:r>
            <a:r>
              <a:rPr lang="en-US" dirty="0" err="1"/>
              <a:t>blagostanje</a:t>
            </a:r>
            <a:r>
              <a:rPr lang="en-US" dirty="0"/>
              <a:t> </a:t>
            </a:r>
            <a:r>
              <a:rPr lang="en-US" dirty="0" err="1"/>
              <a:t>proširila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12 </a:t>
            </a:r>
            <a:r>
              <a:rPr lang="en-US" dirty="0" err="1"/>
              <a:t>zemalja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sada</a:t>
            </a:r>
            <a:r>
              <a:rPr lang="en-US" dirty="0"/>
              <a:t> </a:t>
            </a:r>
            <a:r>
              <a:rPr lang="en-US" dirty="0" err="1"/>
              <a:t>utiče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živote</a:t>
            </a:r>
            <a:r>
              <a:rPr lang="en-US" dirty="0"/>
              <a:t> </a:t>
            </a:r>
            <a:r>
              <a:rPr lang="en-US" dirty="0" err="1"/>
              <a:t>skoro</a:t>
            </a:r>
            <a:r>
              <a:rPr lang="en-US" dirty="0"/>
              <a:t> 100.000 </a:t>
            </a:r>
            <a:r>
              <a:rPr lang="en-US" dirty="0" err="1"/>
              <a:t>radnika</a:t>
            </a:r>
            <a:r>
              <a:rPr lang="en-US" dirty="0"/>
              <a:t>. </a:t>
            </a:r>
          </a:p>
          <a:p>
            <a:r>
              <a:rPr lang="en-US" dirty="0"/>
              <a:t>Levi Strauss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cilj</a:t>
            </a:r>
            <a:r>
              <a:rPr lang="en-US" dirty="0"/>
              <a:t> da </a:t>
            </a:r>
            <a:r>
              <a:rPr lang="en-US" dirty="0" err="1"/>
              <a:t>zahteva</a:t>
            </a:r>
            <a:r>
              <a:rPr lang="en-US" dirty="0"/>
              <a:t> od </a:t>
            </a:r>
            <a:r>
              <a:rPr lang="en-US" dirty="0" err="1"/>
              <a:t>svih</a:t>
            </a:r>
            <a:r>
              <a:rPr lang="en-US" dirty="0"/>
              <a:t>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strateških</a:t>
            </a:r>
            <a:r>
              <a:rPr lang="en-US" dirty="0"/>
              <a:t> </a:t>
            </a:r>
            <a:r>
              <a:rPr lang="en-US" dirty="0" err="1"/>
              <a:t>dobavljača</a:t>
            </a:r>
            <a:r>
              <a:rPr lang="en-US" dirty="0"/>
              <a:t> da </a:t>
            </a:r>
            <a:r>
              <a:rPr lang="en-US" dirty="0" err="1"/>
              <a:t>primene</a:t>
            </a:r>
            <a:r>
              <a:rPr lang="en-US" dirty="0"/>
              <a:t> </a:t>
            </a:r>
            <a:r>
              <a:rPr lang="en-US" dirty="0" err="1"/>
              <a:t>dobrobit</a:t>
            </a:r>
            <a:r>
              <a:rPr lang="en-US" dirty="0"/>
              <a:t> </a:t>
            </a:r>
            <a:r>
              <a:rPr lang="en-US" dirty="0" err="1"/>
              <a:t>radnika</a:t>
            </a:r>
            <a:r>
              <a:rPr lang="en-US" dirty="0"/>
              <a:t> do 2025.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će</a:t>
            </a:r>
            <a:r>
              <a:rPr lang="en-US" dirty="0"/>
              <a:t> </a:t>
            </a:r>
            <a:r>
              <a:rPr lang="en-US" dirty="0" err="1"/>
              <a:t>pozitivno</a:t>
            </a:r>
            <a:r>
              <a:rPr lang="en-US" dirty="0"/>
              <a:t> </a:t>
            </a:r>
            <a:r>
              <a:rPr lang="en-US" dirty="0" err="1"/>
              <a:t>uticati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živote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od 300.000 </a:t>
            </a:r>
            <a:r>
              <a:rPr lang="en-US" dirty="0" err="1"/>
              <a:t>radnika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828D3-3EC4-7F45-9D65-DF9410DAD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76817"/>
            <a:ext cx="3581400" cy="21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6089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1438</TotalTime>
  <Words>479</Words>
  <Application>Microsoft Macintosh PowerPoint</Application>
  <PresentationFormat>Widescreen</PresentationFormat>
  <Paragraphs>54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Open Sans</vt:lpstr>
      <vt:lpstr>Trebuchet MS</vt:lpstr>
      <vt:lpstr>Wingdings 3</vt:lpstr>
      <vt:lpstr>Facet</vt:lpstr>
      <vt:lpstr>KORPORATIVNA DRUŠTVENA ODGOVORNOST</vt:lpstr>
      <vt:lpstr>Primjeri</vt:lpstr>
      <vt:lpstr>Starbucks</vt:lpstr>
      <vt:lpstr>Google</vt:lpstr>
      <vt:lpstr>Cadbury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KORPORATIVNA DRUŠTVENA ODGOVORNOST</dc:title>
  <dc:creator>Microsoft Office User</dc:creator>
  <cp:lastModifiedBy>Igor Todorovic</cp:lastModifiedBy>
  <cp:revision>17</cp:revision>
  <dcterms:created xsi:type="dcterms:W3CDTF">2017-10-02T08:06:26Z</dcterms:created>
  <dcterms:modified xsi:type="dcterms:W3CDTF">2024-09-03T14:12:14Z</dcterms:modified>
</cp:coreProperties>
</file>